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9" r:id="rId5"/>
    <p:sldId id="258" r:id="rId6"/>
    <p:sldId id="261" r:id="rId7"/>
    <p:sldId id="260" r:id="rId8"/>
    <p:sldId id="262" r:id="rId9"/>
    <p:sldId id="264" r:id="rId10"/>
    <p:sldId id="263" r:id="rId11"/>
    <p:sldId id="265" r:id="rId12"/>
    <p:sldId id="267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0C7F79F-0644-4521-BF87-C6F2098221AC}">
          <p14:sldIdLst>
            <p14:sldId id="256"/>
            <p14:sldId id="268"/>
            <p14:sldId id="257"/>
            <p14:sldId id="259"/>
            <p14:sldId id="258"/>
            <p14:sldId id="261"/>
            <p14:sldId id="260"/>
            <p14:sldId id="262"/>
            <p14:sldId id="264"/>
            <p14:sldId id="263"/>
            <p14:sldId id="265"/>
            <p14:sldId id="267"/>
          </p14:sldIdLst>
        </p14:section>
        <p14:section name="无标题节" id="{4C4EED1A-7328-48DB-983D-4382B9169719}">
          <p14:sldIdLst>
            <p14:sldId id="266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5B0CE8-2BB5-4AD9-8462-F66507D8E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22F31B0-3DBB-499A-B000-77AC347DA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73A627-E297-46BB-8103-E69AB391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4AEE-53C8-40AF-8717-F5ED084D130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D2F691-0086-4734-9947-DEEE91A4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CE2C58-8E12-40E7-A95A-5CFEDF38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D47-9087-4091-8159-266F19E8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5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1F3E7-0D0F-4BFD-A936-FC6EADC7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745CFC-961B-464E-BA35-D57B92530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1BCD32-7529-4D01-860A-CE281DCA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4AEE-53C8-40AF-8717-F5ED084D130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259AFB-E24F-4B28-9EFD-EC31A95B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9C9354-3EBF-4C5D-B3DC-DE02634B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D47-9087-4091-8159-266F19E8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1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9368F6C-27B3-463F-962C-98203D161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4634DE-86C2-4108-8E65-EE0C2BAF1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32E5C3-ECF6-43CA-8301-9AA04F0C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4AEE-53C8-40AF-8717-F5ED084D130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9F2579-7212-4A68-B993-230477C1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E6FBFF-BF80-4B2E-8162-FF4A4690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D47-9087-4091-8159-266F19E8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6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53B74C-FCE0-49E2-BFB1-7F354A27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59D49F-2E42-47ED-B47A-6109A712C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16C47B-86A9-4FA2-9800-23A1D074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4AEE-53C8-40AF-8717-F5ED084D130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1DCEB2-88B3-4B48-A2A6-20E18090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E6FD2C-2957-419F-936C-59822973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D47-9087-4091-8159-266F19E8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0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98107E-4BB9-40E9-BBF6-082DEC06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9EB9E2-6149-4171-B0E0-6A07BF9B1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6AA337-86A4-40FE-A7C3-452EE5E2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4AEE-53C8-40AF-8717-F5ED084D130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5402D7-2A90-4646-9B4B-D290A00E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BB80F3-551D-492B-A41C-6D3C1FDE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D47-9087-4091-8159-266F19E8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6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BF506C-5FC0-4736-B2C2-020947BC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10784C-9C3A-40A9-9AFF-C9879D2C8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9CEAD5-1329-4015-8847-C9B9363E1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66B362-9906-44E9-B5C6-DB8EA48E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4AEE-53C8-40AF-8717-F5ED084D130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DE60AD-F9C2-4AE4-8B6B-DDF21457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D41AF6-73D3-4AA8-A981-66548855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D47-9087-4091-8159-266F19E8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892180-4E7A-40FD-9696-91EA2CB69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38EB98-A2E0-45DB-977D-55F4A9E16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2F2680-7B2F-4503-BC74-6643C502F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D5ED3F-5707-433B-8FAC-683B3A11E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FC48C3D-0C0B-4F22-9267-2CA598D8B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E8D7949-1702-4FFD-A383-EE0CDACF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4AEE-53C8-40AF-8717-F5ED084D130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84DF73-D52F-44C1-A0EC-BFE5570D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E1FBE01-C87D-4F3A-98B5-D6A3AEDB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D47-9087-4091-8159-266F19E8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6C5E2-9ABB-46FF-9EE4-B077B20D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E300D28-482A-47D4-ABC5-021768C2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4AEE-53C8-40AF-8717-F5ED084D130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B8BE08-3222-43B4-8FC7-49BB04527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3A3AD85-15A6-47F7-AD2B-25BED1E5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D47-9087-4091-8159-266F19E8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6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8DEC2D2-3C17-439F-AC0E-A6083DCD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4AEE-53C8-40AF-8717-F5ED084D130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288AC3-EC4E-47B8-AF04-EE17C0857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DEC5BF-9F73-401C-9317-8F1D6F0B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D47-9087-4091-8159-266F19E8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7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BEBF88-810E-41FF-979A-9B886F77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D4045-BBDF-47B6-9131-5C56CFFD6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AA212B3-DF0F-4B4D-9E7B-A6D824E5E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779D6E-1C73-48B7-A840-E3DEB99F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4AEE-53C8-40AF-8717-F5ED084D130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6532A7-650A-4E3A-9814-BCF4D5FD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04D30E-CC2D-4B30-8C5E-E872F815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D47-9087-4091-8159-266F19E8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9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724F33-D796-402F-B73E-F0031F08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322C310-D53E-4F19-8AAC-94AD348D97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C63542-2010-46B9-A29B-E6C3F8F90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7CE0AD-2BFF-4658-9ECA-D428894A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4AEE-53C8-40AF-8717-F5ED084D130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B17B3B-B9BE-4B21-8AC1-EA8FDBE8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8FA1B3-945E-44BE-AF59-A7AC1A7C3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D47-9087-4091-8159-266F19E8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8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0D86A68-F0B4-4091-A560-08976AB7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9A8012-8B2C-4522-89B4-B0228F6D7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11C81F-4949-4BFD-A253-3B0D3CD9A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A4AEE-53C8-40AF-8717-F5ED084D130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7F3B07-D5A1-4E63-A165-18C8EA56D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742C14-DFC0-47B9-A26E-2185BF15E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C0D47-9087-4091-8159-266F19E8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2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1BEC12-BA61-4E24-A7CE-52CFA1070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630" y="1780236"/>
            <a:ext cx="10208079" cy="2387600"/>
          </a:xfrm>
        </p:spPr>
        <p:txBody>
          <a:bodyPr>
            <a:noAutofit/>
          </a:bodyPr>
          <a:lstStyle/>
          <a:p>
            <a:r>
              <a:rPr lang="en-US" sz="4400" b="1" dirty="0"/>
              <a:t>Convolutional neural network identification of galaxy post-mergers in</a:t>
            </a:r>
            <a:br>
              <a:rPr lang="en-US" sz="4400" b="1" dirty="0"/>
            </a:br>
            <a:r>
              <a:rPr lang="en-US" sz="4400" b="1" dirty="0"/>
              <a:t>UNIONS using </a:t>
            </a:r>
            <a:r>
              <a:rPr lang="en-US" sz="4400" b="1" dirty="0" err="1"/>
              <a:t>IllustrisTNG</a:t>
            </a:r>
            <a:r>
              <a:rPr lang="en-US" sz="4400" dirty="0"/>
              <a:t>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9720A85-C7D7-4D40-85C5-0592AF4B6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6513" y="6236843"/>
            <a:ext cx="9144000" cy="1655762"/>
          </a:xfrm>
        </p:spPr>
        <p:txBody>
          <a:bodyPr/>
          <a:lstStyle/>
          <a:p>
            <a:r>
              <a:rPr lang="en-US" dirty="0"/>
              <a:t>Yangyao Chen, 2021/03/22 @ UMass</a:t>
            </a:r>
          </a:p>
        </p:txBody>
      </p:sp>
      <p:sp>
        <p:nvSpPr>
          <p:cNvPr id="4" name="右中括号 3">
            <a:extLst>
              <a:ext uri="{FF2B5EF4-FFF2-40B4-BE49-F238E27FC236}">
                <a16:creationId xmlns:a16="http://schemas.microsoft.com/office/drawing/2014/main" id="{E86B9823-1C9E-4BA9-BC61-16F5E00EDB0B}"/>
              </a:ext>
            </a:extLst>
          </p:cNvPr>
          <p:cNvSpPr/>
          <p:nvPr/>
        </p:nvSpPr>
        <p:spPr>
          <a:xfrm rot="16200000">
            <a:off x="4948027" y="-79109"/>
            <a:ext cx="205129" cy="3412082"/>
          </a:xfrm>
          <a:prstGeom prst="righ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E270F31-59C7-4010-8E07-810474B9FDBE}"/>
              </a:ext>
            </a:extLst>
          </p:cNvPr>
          <p:cNvSpPr txBox="1"/>
          <p:nvPr/>
        </p:nvSpPr>
        <p:spPr>
          <a:xfrm>
            <a:off x="4725021" y="1124257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CNN</a:t>
            </a:r>
          </a:p>
        </p:txBody>
      </p:sp>
      <p:sp>
        <p:nvSpPr>
          <p:cNvPr id="6" name="右中括号 5">
            <a:extLst>
              <a:ext uri="{FF2B5EF4-FFF2-40B4-BE49-F238E27FC236}">
                <a16:creationId xmlns:a16="http://schemas.microsoft.com/office/drawing/2014/main" id="{1459A94E-58D7-417E-9855-A3086F045CA2}"/>
              </a:ext>
            </a:extLst>
          </p:cNvPr>
          <p:cNvSpPr/>
          <p:nvPr/>
        </p:nvSpPr>
        <p:spPr>
          <a:xfrm rot="5400000">
            <a:off x="4087068" y="2715135"/>
            <a:ext cx="205129" cy="1799123"/>
          </a:xfrm>
          <a:prstGeom prst="righ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76D4BCA-5574-4840-8970-E64BD094FC37}"/>
              </a:ext>
            </a:extLst>
          </p:cNvPr>
          <p:cNvSpPr txBox="1"/>
          <p:nvPr/>
        </p:nvSpPr>
        <p:spPr>
          <a:xfrm>
            <a:off x="2282094" y="3849243"/>
            <a:ext cx="3648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Canada-France Imaging Survey (CFIS)</a:t>
            </a:r>
          </a:p>
          <a:p>
            <a:pPr algn="ctr"/>
            <a:r>
              <a:rPr lang="en-US" dirty="0"/>
              <a:t>...</a:t>
            </a:r>
          </a:p>
        </p:txBody>
      </p:sp>
      <p:sp>
        <p:nvSpPr>
          <p:cNvPr id="8" name="右中括号 7">
            <a:extLst>
              <a:ext uri="{FF2B5EF4-FFF2-40B4-BE49-F238E27FC236}">
                <a16:creationId xmlns:a16="http://schemas.microsoft.com/office/drawing/2014/main" id="{5CE04652-9B5D-4534-B7EC-ED27416612FA}"/>
              </a:ext>
            </a:extLst>
          </p:cNvPr>
          <p:cNvSpPr/>
          <p:nvPr/>
        </p:nvSpPr>
        <p:spPr>
          <a:xfrm rot="5400000">
            <a:off x="7714188" y="2715134"/>
            <a:ext cx="205129" cy="1799123"/>
          </a:xfrm>
          <a:prstGeom prst="rightBracke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0973EA0-FAF9-4284-935F-6B70AF19969C}"/>
              </a:ext>
            </a:extLst>
          </p:cNvPr>
          <p:cNvSpPr txBox="1"/>
          <p:nvPr/>
        </p:nvSpPr>
        <p:spPr>
          <a:xfrm>
            <a:off x="6261088" y="3758751"/>
            <a:ext cx="348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Hydrodynamical Simulation of Galaxy Formation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5AB0734-4DC4-453E-BD0B-7ADD48AC1577}"/>
              </a:ext>
            </a:extLst>
          </p:cNvPr>
          <p:cNvSpPr/>
          <p:nvPr/>
        </p:nvSpPr>
        <p:spPr>
          <a:xfrm>
            <a:off x="3167801" y="4586820"/>
            <a:ext cx="5744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arXiv:2103.09367 by Robert W. Bickley et. al.</a:t>
            </a:r>
          </a:p>
        </p:txBody>
      </p:sp>
    </p:spTree>
    <p:extLst>
      <p:ext uri="{BB962C8B-B14F-4D97-AF65-F5344CB8AC3E}">
        <p14:creationId xmlns:p14="http://schemas.microsoft.com/office/powerpoint/2010/main" val="141494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155450B-1362-4A90-8DC6-88891134F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704" y="2290767"/>
            <a:ext cx="3867727" cy="427252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6A80B01-8A6E-4D16-8454-1AABF1AA84FA}"/>
              </a:ext>
            </a:extLst>
          </p:cNvPr>
          <p:cNvSpPr txBox="1"/>
          <p:nvPr/>
        </p:nvSpPr>
        <p:spPr>
          <a:xfrm>
            <a:off x="3467628" y="186865"/>
            <a:ext cx="5979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Test Performance vs. Galaxy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655FC5D-5994-4806-9261-7864CECBC0A1}"/>
                  </a:ext>
                </a:extLst>
              </p:cNvPr>
              <p:cNvSpPr txBox="1"/>
              <p:nvPr/>
            </p:nvSpPr>
            <p:spPr>
              <a:xfrm>
                <a:off x="2098484" y="767257"/>
                <a:ext cx="871729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Test performance depends on environment - a close companion introduces merger-like features, which gives the false-positive classification.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galaxies with higher gas fraction have worse performance due to limited size of training sample.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Performance is not correlated with other quantities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obs</m:t>
                        </m:r>
                      </m:sub>
                    </m:sSub>
                  </m:oMath>
                </a14:m>
                <a:r>
                  <a:rPr lang="en-US" dirty="0"/>
                  <a:t>, merger mass ratio, ...).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655FC5D-5994-4806-9261-7864CECBC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484" y="767257"/>
                <a:ext cx="8717298" cy="1477328"/>
              </a:xfrm>
              <a:prstGeom prst="rect">
                <a:avLst/>
              </a:prstGeom>
              <a:blipFill>
                <a:blip r:embed="rId3"/>
                <a:stretch>
                  <a:fillRect l="-420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773F3348-F1FC-473E-B837-25B2E5951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15" y="2244585"/>
            <a:ext cx="3601790" cy="45342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AE445C2-CCA9-4691-BBEB-D83455D8F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900" y="2290767"/>
            <a:ext cx="3467804" cy="421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2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81D9696-29BD-4C45-8EF4-55EC3632C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101" y="835785"/>
            <a:ext cx="5341568" cy="502506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BCBE83A-D2EC-484C-A010-2EE2DCF3A6E3}"/>
              </a:ext>
            </a:extLst>
          </p:cNvPr>
          <p:cNvSpPr txBox="1"/>
          <p:nvPr/>
        </p:nvSpPr>
        <p:spPr>
          <a:xfrm>
            <a:off x="593050" y="2355348"/>
            <a:ext cx="5692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Strategy:</a:t>
            </a:r>
            <a:r>
              <a:rPr lang="en-US" dirty="0"/>
              <a:t> use extreme classification threshold to purify the prediction (0.999 for post-mergers, 0.001 for controls)</a:t>
            </a:r>
          </a:p>
          <a:p>
            <a:endParaRPr lang="en-US" dirty="0"/>
          </a:p>
          <a:p>
            <a:r>
              <a:rPr lang="en-US" b="1" dirty="0"/>
              <a:t>Result:</a:t>
            </a:r>
            <a:r>
              <a:rPr lang="en-US" dirty="0"/>
              <a:t> the star-formation enhancement is recovered.</a:t>
            </a:r>
          </a:p>
          <a:p>
            <a:endParaRPr lang="en-US" dirty="0"/>
          </a:p>
          <a:p>
            <a:r>
              <a:rPr lang="en-US" b="1" dirty="0"/>
              <a:t>Possible limitations:</a:t>
            </a:r>
            <a:r>
              <a:rPr lang="en-US" dirty="0"/>
              <a:t> other statistics is likely biased due to sample incompleteness.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0EE1F6F-4EC8-404C-99C8-5BAF7796B384}"/>
              </a:ext>
            </a:extLst>
          </p:cNvPr>
          <p:cNvSpPr/>
          <p:nvPr/>
        </p:nvSpPr>
        <p:spPr>
          <a:xfrm>
            <a:off x="1140139" y="1401241"/>
            <a:ext cx="45981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Star-formation Enhancement </a:t>
            </a:r>
          </a:p>
          <a:p>
            <a:pPr algn="ctr"/>
            <a:r>
              <a:rPr lang="en-US" sz="2800" b="1" dirty="0"/>
              <a:t>in the Post-mergers</a:t>
            </a:r>
          </a:p>
        </p:txBody>
      </p:sp>
    </p:spTree>
    <p:extLst>
      <p:ext uri="{BB962C8B-B14F-4D97-AF65-F5344CB8AC3E}">
        <p14:creationId xmlns:p14="http://schemas.microsoft.com/office/powerpoint/2010/main" val="19316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E7E03C4-D941-45A5-9021-CFA6FBFA5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499" y="0"/>
            <a:ext cx="3532636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390E0C9-2C7F-4F1E-B149-297380514CD6}"/>
              </a:ext>
            </a:extLst>
          </p:cNvPr>
          <p:cNvSpPr txBox="1"/>
          <p:nvPr/>
        </p:nvSpPr>
        <p:spPr>
          <a:xfrm>
            <a:off x="312228" y="1878203"/>
            <a:ext cx="5746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Comparison with Visual Classification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1FA275D-9482-4B9F-B61E-8AB3A1611A6D}"/>
              </a:ext>
            </a:extLst>
          </p:cNvPr>
          <p:cNvSpPr txBox="1"/>
          <p:nvPr/>
        </p:nvSpPr>
        <p:spPr>
          <a:xfrm>
            <a:off x="6989907" y="1309630"/>
            <a:ext cx="10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work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6ABFB3B-7CE0-41AB-9835-7100F46F38C6}"/>
              </a:ext>
            </a:extLst>
          </p:cNvPr>
          <p:cNvSpPr txBox="1"/>
          <p:nvPr/>
        </p:nvSpPr>
        <p:spPr>
          <a:xfrm>
            <a:off x="5952762" y="2448960"/>
            <a:ext cx="2572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</a:t>
            </a:r>
            <a:r>
              <a:rPr lang="en-US" altLang="zh-CN" dirty="0"/>
              <a:t>hree </a:t>
            </a:r>
            <a:r>
              <a:rPr lang="en-US" dirty="0"/>
              <a:t>Astronomy Faculty </a:t>
            </a:r>
          </a:p>
          <a:p>
            <a:pPr algn="ctr"/>
            <a:r>
              <a:rPr lang="en-US" dirty="0"/>
              <a:t>Members</a:t>
            </a:r>
          </a:p>
        </p:txBody>
      </p:sp>
      <p:sp>
        <p:nvSpPr>
          <p:cNvPr id="6" name="右中括号 5">
            <a:extLst>
              <a:ext uri="{FF2B5EF4-FFF2-40B4-BE49-F238E27FC236}">
                <a16:creationId xmlns:a16="http://schemas.microsoft.com/office/drawing/2014/main" id="{C4922DCF-4BD3-4164-A8E3-C91FFE1CB469}"/>
              </a:ext>
            </a:extLst>
          </p:cNvPr>
          <p:cNvSpPr/>
          <p:nvPr/>
        </p:nvSpPr>
        <p:spPr>
          <a:xfrm flipH="1">
            <a:off x="8458000" y="2180558"/>
            <a:ext cx="211017" cy="973660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60412A3-9513-4A9C-B61B-33340B31AC95}"/>
              </a:ext>
            </a:extLst>
          </p:cNvPr>
          <p:cNvSpPr txBox="1"/>
          <p:nvPr/>
        </p:nvSpPr>
        <p:spPr>
          <a:xfrm>
            <a:off x="6585768" y="3640254"/>
            <a:ext cx="1678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Two astronomy </a:t>
            </a:r>
          </a:p>
          <a:p>
            <a:pPr algn="ctr"/>
            <a:r>
              <a:rPr lang="en-US" dirty="0"/>
              <a:t>post-doc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80EDADF-3B0B-45BA-8435-0A0C97054EC5}"/>
              </a:ext>
            </a:extLst>
          </p:cNvPr>
          <p:cNvSpPr txBox="1"/>
          <p:nvPr/>
        </p:nvSpPr>
        <p:spPr>
          <a:xfrm>
            <a:off x="6288482" y="5350367"/>
            <a:ext cx="2352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 astronomy </a:t>
            </a:r>
          </a:p>
          <a:p>
            <a:pPr algn="ctr"/>
            <a:r>
              <a:rPr lang="en-US" dirty="0"/>
              <a:t>undergraduate student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4F581A-DCE1-4AF7-B231-FA2779EEF05B}"/>
              </a:ext>
            </a:extLst>
          </p:cNvPr>
          <p:cNvSpPr txBox="1"/>
          <p:nvPr/>
        </p:nvSpPr>
        <p:spPr>
          <a:xfrm>
            <a:off x="6321311" y="6078878"/>
            <a:ext cx="231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mechanical engineer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DF2485A-50B8-4188-872D-0EE50691BAFD}"/>
              </a:ext>
            </a:extLst>
          </p:cNvPr>
          <p:cNvSpPr txBox="1"/>
          <p:nvPr/>
        </p:nvSpPr>
        <p:spPr>
          <a:xfrm>
            <a:off x="6387165" y="4448585"/>
            <a:ext cx="1794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Two astronomy </a:t>
            </a:r>
          </a:p>
          <a:p>
            <a:pPr algn="ctr"/>
            <a:r>
              <a:rPr lang="en-US" dirty="0"/>
              <a:t>graduate student</a:t>
            </a:r>
          </a:p>
        </p:txBody>
      </p:sp>
      <p:sp>
        <p:nvSpPr>
          <p:cNvPr id="15" name="右中括号 14">
            <a:extLst>
              <a:ext uri="{FF2B5EF4-FFF2-40B4-BE49-F238E27FC236}">
                <a16:creationId xmlns:a16="http://schemas.microsoft.com/office/drawing/2014/main" id="{D4B6A309-A3B3-414C-ADF4-3930CC796E48}"/>
              </a:ext>
            </a:extLst>
          </p:cNvPr>
          <p:cNvSpPr/>
          <p:nvPr/>
        </p:nvSpPr>
        <p:spPr>
          <a:xfrm flipH="1">
            <a:off x="8178854" y="1109586"/>
            <a:ext cx="211017" cy="794411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676CC10-054F-41A8-9F9A-890F3EBCC2EA}"/>
              </a:ext>
            </a:extLst>
          </p:cNvPr>
          <p:cNvSpPr txBox="1"/>
          <p:nvPr/>
        </p:nvSpPr>
        <p:spPr>
          <a:xfrm>
            <a:off x="653314" y="3080551"/>
            <a:ext cx="4914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CNN has the best post-merger completeness, but a trained person may have better purity.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hybrid approach will be used in identifying the post-merger galaxies in real CFIS images.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AB1742D-762C-47B3-BF42-F0DF35CBFAA5}"/>
              </a:ext>
            </a:extLst>
          </p:cNvPr>
          <p:cNvCxnSpPr/>
          <p:nvPr/>
        </p:nvCxnSpPr>
        <p:spPr>
          <a:xfrm>
            <a:off x="8458000" y="2667388"/>
            <a:ext cx="21101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中括号 16">
            <a:extLst>
              <a:ext uri="{FF2B5EF4-FFF2-40B4-BE49-F238E27FC236}">
                <a16:creationId xmlns:a16="http://schemas.microsoft.com/office/drawing/2014/main" id="{A809B305-1750-4F86-8AB5-AC350280FC8D}"/>
              </a:ext>
            </a:extLst>
          </p:cNvPr>
          <p:cNvSpPr/>
          <p:nvPr/>
        </p:nvSpPr>
        <p:spPr>
          <a:xfrm flipH="1">
            <a:off x="8429840" y="3656679"/>
            <a:ext cx="211017" cy="973660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右中括号 17">
            <a:extLst>
              <a:ext uri="{FF2B5EF4-FFF2-40B4-BE49-F238E27FC236}">
                <a16:creationId xmlns:a16="http://schemas.microsoft.com/office/drawing/2014/main" id="{11DEF8DB-DEB7-46B2-B839-C4265B6D63CF}"/>
              </a:ext>
            </a:extLst>
          </p:cNvPr>
          <p:cNvSpPr/>
          <p:nvPr/>
        </p:nvSpPr>
        <p:spPr>
          <a:xfrm flipH="1">
            <a:off x="8264498" y="4214921"/>
            <a:ext cx="432795" cy="973660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1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213CB0-5976-4955-A007-51F6BB305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3" y="2952389"/>
            <a:ext cx="4414153" cy="333693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516A194-6C92-4282-9346-3489C5B3B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264" y="2917003"/>
            <a:ext cx="4508524" cy="375483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73F9712-2CE5-488F-AF21-E86C67E9BF5A}"/>
              </a:ext>
            </a:extLst>
          </p:cNvPr>
          <p:cNvSpPr txBox="1"/>
          <p:nvPr/>
        </p:nvSpPr>
        <p:spPr>
          <a:xfrm>
            <a:off x="3140992" y="504113"/>
            <a:ext cx="591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Comparison with Other Automated Methods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4856EF0-6DF4-43EF-8FBF-7E4AD15DB755}"/>
              </a:ext>
            </a:extLst>
          </p:cNvPr>
          <p:cNvSpPr txBox="1"/>
          <p:nvPr/>
        </p:nvSpPr>
        <p:spPr>
          <a:xfrm>
            <a:off x="2872468" y="2455869"/>
            <a:ext cx="18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CNN (this work)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EA7A50-9CA3-4B1C-90B9-A8754200AE2D}"/>
              </a:ext>
            </a:extLst>
          </p:cNvPr>
          <p:cNvSpPr txBox="1"/>
          <p:nvPr/>
        </p:nvSpPr>
        <p:spPr>
          <a:xfrm>
            <a:off x="7133014" y="2455869"/>
            <a:ext cx="3995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Using M20 + Gini Index (</a:t>
            </a:r>
            <a:r>
              <a:rPr lang="en-US" sz="2000" b="1" dirty="0" err="1"/>
              <a:t>Lotz</a:t>
            </a:r>
            <a:r>
              <a:rPr lang="en-US" sz="2000" b="1" dirty="0"/>
              <a:t>+ 2008)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9EC0FD0-1EB6-4ACF-A2B9-3A8D73541097}"/>
              </a:ext>
            </a:extLst>
          </p:cNvPr>
          <p:cNvSpPr txBox="1"/>
          <p:nvPr/>
        </p:nvSpPr>
        <p:spPr>
          <a:xfrm>
            <a:off x="3306196" y="912467"/>
            <a:ext cx="6458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CNN has significantly better purity and completeness.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G-M20 method never reaches ~ 0.8 purity.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CNN is able to capture signals at different scales.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85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55F70BA-4B44-4373-8EB8-506F205F183E}"/>
              </a:ext>
            </a:extLst>
          </p:cNvPr>
          <p:cNvSpPr txBox="1"/>
          <p:nvPr/>
        </p:nvSpPr>
        <p:spPr>
          <a:xfrm>
            <a:off x="4008582" y="1316182"/>
            <a:ext cx="3951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Summary of arXiv:2103.09367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8A47329-FA69-4A4E-BB7B-29E0BA5360B4}"/>
              </a:ext>
            </a:extLst>
          </p:cNvPr>
          <p:cNvSpPr txBox="1"/>
          <p:nvPr/>
        </p:nvSpPr>
        <p:spPr>
          <a:xfrm>
            <a:off x="1861127" y="2124363"/>
            <a:ext cx="86821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CNN models in image classification: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Prepare training data from hydrodynamical simulations.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Pick a proper model from the CNN zoo.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 attention to the sample imbalance.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 performances depends on the completeness-purity trade-off.</a:t>
            </a:r>
          </a:p>
          <a:p>
            <a:endParaRPr lang="en-US" dirty="0"/>
          </a:p>
          <a:p>
            <a:r>
              <a:rPr lang="en-US" sz="2000" b="1" dirty="0"/>
              <a:t>Comparison with other methods: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CNN outperforms manually designed features like Gini+M20.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hybrid of CNN and visual identification is likely to achieve the best performance.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7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C775ACF-7410-4C98-92F2-69FB74863DF4}"/>
              </a:ext>
            </a:extLst>
          </p:cNvPr>
          <p:cNvSpPr/>
          <p:nvPr/>
        </p:nvSpPr>
        <p:spPr>
          <a:xfrm>
            <a:off x="1179777" y="5584803"/>
            <a:ext cx="3624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https://www.tng-project.org/media/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6157F6-E3F7-4ADB-9823-9314B938A82F}"/>
              </a:ext>
            </a:extLst>
          </p:cNvPr>
          <p:cNvSpPr txBox="1"/>
          <p:nvPr/>
        </p:nvSpPr>
        <p:spPr>
          <a:xfrm>
            <a:off x="6350000" y="2546536"/>
            <a:ext cx="5611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Mergers alter the evolutionary trajectories of galaxies.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Starburst induced by merger.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SMBH and AGN 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Outflow of the galaxy which enriches the IGM.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Formation of elliptical galaxies.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8F8D180-B369-4E50-9430-F1CC936D3CE8}"/>
              </a:ext>
            </a:extLst>
          </p:cNvPr>
          <p:cNvSpPr/>
          <p:nvPr/>
        </p:nvSpPr>
        <p:spPr>
          <a:xfrm>
            <a:off x="6556964" y="1457098"/>
            <a:ext cx="5042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Galaxy Mergers and Galaxy Formation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C2DE447-B4AC-4083-B186-0B3A8BF9C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74" y="1088531"/>
            <a:ext cx="4798876" cy="439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6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AA650D-64CC-4F21-B98D-925802A55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303" y="767772"/>
            <a:ext cx="7228303" cy="497490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8E3CB51-53A3-46D5-9728-FCC0287DC145}"/>
              </a:ext>
            </a:extLst>
          </p:cNvPr>
          <p:cNvSpPr/>
          <p:nvPr/>
        </p:nvSpPr>
        <p:spPr>
          <a:xfrm>
            <a:off x="6395992" y="6045460"/>
            <a:ext cx="4265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https://www.cfht.hawaii.edu/Science/CFIS/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CAC5C98-330C-44CB-8B0A-402E3C9AD821}"/>
                  </a:ext>
                </a:extLst>
              </p:cNvPr>
              <p:cNvSpPr txBox="1"/>
              <p:nvPr/>
            </p:nvSpPr>
            <p:spPr>
              <a:xfrm>
                <a:off x="338506" y="2413337"/>
                <a:ext cx="415824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r-band imaging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~0.6</m:t>
                    </m:r>
                  </m:oMath>
                </a14:m>
                <a:r>
                  <a:rPr lang="en-US" dirty="0"/>
                  <a:t> arcsec seeing) for &gt; 100000 galaxies.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&gt; 5000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~3300</m:t>
                    </m:r>
                  </m:oMath>
                </a14:m>
                <a:r>
                  <a:rPr lang="en-US" dirty="0"/>
                  <a:t> overlapped with SDSS/BOSS.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25.85 mag depth.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likely to contains thousands of post-mergers.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CAC5C98-330C-44CB-8B0A-402E3C9AD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06" y="2413337"/>
                <a:ext cx="4158245" cy="2031325"/>
              </a:xfrm>
              <a:prstGeom prst="rect">
                <a:avLst/>
              </a:prstGeom>
              <a:blipFill>
                <a:blip r:embed="rId3"/>
                <a:stretch>
                  <a:fillRect l="-1026" t="-1802" r="-1906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44CC2FBA-1AC1-48F4-AD6C-4E9E36B7911E}"/>
              </a:ext>
            </a:extLst>
          </p:cNvPr>
          <p:cNvSpPr/>
          <p:nvPr/>
        </p:nvSpPr>
        <p:spPr>
          <a:xfrm>
            <a:off x="1423270" y="1711098"/>
            <a:ext cx="1896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CFIS Survey</a:t>
            </a:r>
          </a:p>
        </p:txBody>
      </p:sp>
    </p:spTree>
    <p:extLst>
      <p:ext uri="{BB962C8B-B14F-4D97-AF65-F5344CB8AC3E}">
        <p14:creationId xmlns:p14="http://schemas.microsoft.com/office/powerpoint/2010/main" val="331807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2D0B15A-1135-4E9E-9CC0-79C0CAE66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584" y="0"/>
            <a:ext cx="8600601" cy="34949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C551569-CBB0-452F-A7BB-2A91186CF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639" y="3398434"/>
            <a:ext cx="8316490" cy="336128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AC1CFAF-2769-44E0-8115-29CDA437FA8E}"/>
              </a:ext>
            </a:extLst>
          </p:cNvPr>
          <p:cNvSpPr txBox="1"/>
          <p:nvPr/>
        </p:nvSpPr>
        <p:spPr>
          <a:xfrm>
            <a:off x="3675517" y="2989178"/>
            <a:ext cx="144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Post-mergers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0BD385-8560-42D7-A40E-0C3EF635CEBA}"/>
              </a:ext>
            </a:extLst>
          </p:cNvPr>
          <p:cNvSpPr txBox="1"/>
          <p:nvPr/>
        </p:nvSpPr>
        <p:spPr>
          <a:xfrm rot="16200000">
            <a:off x="2560314" y="2472565"/>
            <a:ext cx="1675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Synthetic image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89DA758-6787-4945-B5DA-E7B8D36C6954}"/>
              </a:ext>
            </a:extLst>
          </p:cNvPr>
          <p:cNvSpPr txBox="1"/>
          <p:nvPr/>
        </p:nvSpPr>
        <p:spPr>
          <a:xfrm rot="16200000">
            <a:off x="2559960" y="720342"/>
            <a:ext cx="168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TNG stellar map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C4553AC-58A0-4DCC-8FCC-E50AB5899B08}"/>
              </a:ext>
            </a:extLst>
          </p:cNvPr>
          <p:cNvSpPr txBox="1"/>
          <p:nvPr/>
        </p:nvSpPr>
        <p:spPr>
          <a:xfrm>
            <a:off x="3588639" y="6347688"/>
            <a:ext cx="169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Control galaxies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1707EFE-C49D-45CB-B26F-29E0DC9B40B0}"/>
                  </a:ext>
                </a:extLst>
              </p:cNvPr>
              <p:cNvSpPr txBox="1"/>
              <p:nvPr/>
            </p:nvSpPr>
            <p:spPr>
              <a:xfrm>
                <a:off x="88357" y="2473709"/>
                <a:ext cx="331955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dirty="0"/>
                  <a:t> assignment using real CFIS distribution.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Redshift dimming.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Image </a:t>
                </a:r>
                <a:r>
                  <a:rPr lang="en-US" dirty="0" err="1"/>
                  <a:t>rebinning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PSF.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Add real SDSS as background.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1707EFE-C49D-45CB-B26F-29E0DC9B4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7" y="2473709"/>
                <a:ext cx="3319551" cy="1754326"/>
              </a:xfrm>
              <a:prstGeom prst="rect">
                <a:avLst/>
              </a:prstGeom>
              <a:blipFill>
                <a:blip r:embed="rId4"/>
                <a:stretch>
                  <a:fillRect l="-1101" t="-2083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0B3A5AF1-674C-40D1-87D4-90B1AF1302DC}"/>
              </a:ext>
            </a:extLst>
          </p:cNvPr>
          <p:cNvSpPr txBox="1"/>
          <p:nvPr/>
        </p:nvSpPr>
        <p:spPr>
          <a:xfrm rot="16200000">
            <a:off x="2568185" y="5832954"/>
            <a:ext cx="1675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Synthetic image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CB6E3A7-1D66-43E2-8F5D-1F44B0921438}"/>
              </a:ext>
            </a:extLst>
          </p:cNvPr>
          <p:cNvSpPr txBox="1"/>
          <p:nvPr/>
        </p:nvSpPr>
        <p:spPr>
          <a:xfrm rot="16200000">
            <a:off x="2567831" y="4080731"/>
            <a:ext cx="168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TNG stellar map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2CF77CD-F0A2-4B44-9711-A64A92491FEB}"/>
              </a:ext>
            </a:extLst>
          </p:cNvPr>
          <p:cNvSpPr/>
          <p:nvPr/>
        </p:nvSpPr>
        <p:spPr>
          <a:xfrm>
            <a:off x="264063" y="1557923"/>
            <a:ext cx="2547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Image synthesis</a:t>
            </a:r>
          </a:p>
        </p:txBody>
      </p:sp>
    </p:spTree>
    <p:extLst>
      <p:ext uri="{BB962C8B-B14F-4D97-AF65-F5344CB8AC3E}">
        <p14:creationId xmlns:p14="http://schemas.microsoft.com/office/powerpoint/2010/main" val="383131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D4E5461-DAEB-4D58-8D60-0A9EF1151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674" y="0"/>
            <a:ext cx="6887096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3A1EC83-82B8-45E7-ADE4-C528CDA210ED}"/>
              </a:ext>
            </a:extLst>
          </p:cNvPr>
          <p:cNvSpPr txBox="1"/>
          <p:nvPr/>
        </p:nvSpPr>
        <p:spPr>
          <a:xfrm>
            <a:off x="1562805" y="868762"/>
            <a:ext cx="2515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Galaxy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F42BD43-BA14-4ABC-A2F4-FEA1880432D6}"/>
                  </a:ext>
                </a:extLst>
              </p:cNvPr>
              <p:cNvSpPr txBox="1"/>
              <p:nvPr/>
            </p:nvSpPr>
            <p:spPr>
              <a:xfrm>
                <a:off x="641322" y="1506071"/>
                <a:ext cx="4472698" cy="4264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Post-mergers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Merged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simulation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&lt;1.0</m:t>
                    </m:r>
                  </m:oMath>
                </a14:m>
                <a:r>
                  <a:rPr lang="en-US" dirty="0"/>
                  <a:t>, mass ratio &gt; 0.1 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2332 selected (x4 camera angles, x4 random redshifts).</a:t>
                </a:r>
              </a:p>
              <a:p>
                <a:endParaRPr lang="en-US" dirty="0"/>
              </a:p>
              <a:p>
                <a:r>
                  <a:rPr lang="en-US" b="1" dirty="0"/>
                  <a:t>Control sample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Not merged in 2 </a:t>
                </a:r>
                <a:r>
                  <a:rPr lang="en-US" dirty="0" err="1"/>
                  <a:t>Gyr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Matched with post-mergers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simulation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(distance to nearest and second-nearest neighbors),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(no. of neighbors in 2Mpc).</a:t>
                </a:r>
              </a:p>
              <a:p>
                <a:endParaRPr lang="en-US" dirty="0"/>
              </a:p>
              <a:p>
                <a:r>
                  <a:rPr lang="en-US" dirty="0"/>
                  <a:t>Two sample are perfectly balanced.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F42BD43-BA14-4ABC-A2F4-FEA188043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22" y="1506071"/>
                <a:ext cx="4472698" cy="4264950"/>
              </a:xfrm>
              <a:prstGeom prst="rect">
                <a:avLst/>
              </a:prstGeom>
              <a:blipFill>
                <a:blip r:embed="rId3"/>
                <a:stretch>
                  <a:fillRect l="-1090" t="-714" b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52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计算机生成了可选文字:&#10;FC（10）&#10;FC（84）&#10;FC（120）&#10;2×2AvgPooI,stride2&#10;5×5Conv（16）&#10;2×2AvgPooI,stride2&#10;5×5Conv（6），pad2&#10;Image（28×28）&#10;FC（1000）&#10;FC（4096）&#10;FC（4096）&#10;3×3MaxPool,stride2&#10;3×3Conv（384），pad1&#10;3×3Conv（384），pad1&#10;3×3Conv（384），pad1&#10;3×3MaxPool,stride2&#10;5×5Conv（256），pad2&#10;3×3MaxPool,stride2&#10;11×11Conv（96），stride4&#10;Image（3×224×224）">
            <a:extLst>
              <a:ext uri="{FF2B5EF4-FFF2-40B4-BE49-F238E27FC236}">
                <a16:creationId xmlns:a16="http://schemas.microsoft.com/office/drawing/2014/main" id="{4216864D-A899-4A31-AE39-CA16B6675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32594" r="52414" b="905"/>
          <a:stretch/>
        </p:blipFill>
        <p:spPr bwMode="auto">
          <a:xfrm>
            <a:off x="326774" y="1232991"/>
            <a:ext cx="1225533" cy="25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AB516F1-F21D-4EEE-9459-8D0C035C3031}"/>
              </a:ext>
            </a:extLst>
          </p:cNvPr>
          <p:cNvSpPr txBox="1"/>
          <p:nvPr/>
        </p:nvSpPr>
        <p:spPr>
          <a:xfrm>
            <a:off x="113408" y="3829457"/>
            <a:ext cx="2370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LeNet</a:t>
            </a:r>
            <a:r>
              <a:rPr lang="en-US" dirty="0"/>
              <a:t> (1989)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Convolution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Sigmoid activation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Gradient back propagation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7 layers.</a:t>
            </a:r>
            <a:endParaRPr lang="en-US" sz="1600" dirty="0"/>
          </a:p>
        </p:txBody>
      </p:sp>
      <p:pic>
        <p:nvPicPr>
          <p:cNvPr id="2052" name="Picture 4" descr="计算机生成了可选文字:&#10;FC（10）&#10;FC（84）&#10;FC（120）&#10;2×2AvgPooI,stride2&#10;5×5Conv（16）&#10;2×2AvgPooI,stride2&#10;5×5Conv（6），pad2&#10;Image（28×28）&#10;FC（1000）&#10;FC（4096）&#10;FC（4096）&#10;3×3MaxPool,stride2&#10;3×3Conv（384），pad1&#10;3×3Conv（384），pad1&#10;3×3Conv（384），pad1&#10;3×3MaxPool,stride2&#10;5×5Conv（256），pad2&#10;3×3MaxPool,stride2&#10;11×11Conv（96），stride4&#10;Image（3×224×224）">
            <a:extLst>
              <a:ext uri="{FF2B5EF4-FFF2-40B4-BE49-F238E27FC236}">
                <a16:creationId xmlns:a16="http://schemas.microsoft.com/office/drawing/2014/main" id="{910DBA84-B549-4FA0-B160-D9DA1F535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9"/>
          <a:stretch/>
        </p:blipFill>
        <p:spPr bwMode="auto">
          <a:xfrm>
            <a:off x="2025918" y="679530"/>
            <a:ext cx="1490445" cy="407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3DF2223-D763-4DFD-9F15-8D87FAD07CA2}"/>
              </a:ext>
            </a:extLst>
          </p:cNvPr>
          <p:cNvSpPr txBox="1"/>
          <p:nvPr/>
        </p:nvSpPr>
        <p:spPr>
          <a:xfrm>
            <a:off x="1863660" y="4751754"/>
            <a:ext cx="198746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AlexNet</a:t>
            </a:r>
            <a:r>
              <a:rPr lang="en-US" dirty="0"/>
              <a:t> (2012)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ReLU</a:t>
            </a:r>
            <a:r>
              <a:rPr lang="en-US" sz="1400" dirty="0"/>
              <a:t> Activation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Max pooling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Image augmentation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11 layers</a:t>
            </a:r>
          </a:p>
          <a:p>
            <a:endParaRPr lang="en-US" dirty="0"/>
          </a:p>
        </p:txBody>
      </p:sp>
      <p:pic>
        <p:nvPicPr>
          <p:cNvPr id="2054" name="Picture 6" descr="计算机生成了可选文字:&#10;AlexNet&#10;FC（1000）&#10;FC（4096）&#10;FC（4096）&#10;3×3MaxPool,stride2&#10;3×3Conv（384），pad1&#10;3×3Conv（384），pad1&#10;VGGblock&#10;3×3Conv（384），pad1&#10;2×2MaxPool,stride2&#10;3×3MaxPool,stride2&#10;3×3Conv,pad1&#10;5×5Conv（256），pad2&#10;3×3MaxPool,stride2&#10;3×3Conv,pad1&#10;11×11Conv（96），stride4&#10;VGG&#10;FC（1000）&#10;FC（4096）&#10;FC（4096）">
            <a:extLst>
              <a:ext uri="{FF2B5EF4-FFF2-40B4-BE49-F238E27FC236}">
                <a16:creationId xmlns:a16="http://schemas.microsoft.com/office/drawing/2014/main" id="{7C1E4A97-1263-4EAC-B2CB-E5622F2EA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0" t="20097"/>
          <a:stretch/>
        </p:blipFill>
        <p:spPr bwMode="auto">
          <a:xfrm>
            <a:off x="3770573" y="1095449"/>
            <a:ext cx="1509239" cy="30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F576AAC-61BF-44C0-9436-1ADAE8B1ED29}"/>
              </a:ext>
            </a:extLst>
          </p:cNvPr>
          <p:cNvSpPr txBox="1"/>
          <p:nvPr/>
        </p:nvSpPr>
        <p:spPr>
          <a:xfrm>
            <a:off x="3655290" y="4213036"/>
            <a:ext cx="21566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VGG Net (2014)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Abstract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Small kernel </a:t>
            </a:r>
            <a:r>
              <a:rPr lang="en-US" altLang="zh-CN" sz="1400" dirty="0"/>
              <a:t>+ </a:t>
            </a:r>
            <a:r>
              <a:rPr lang="en-US" sz="1400" dirty="0"/>
              <a:t>deep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&gt;= 11 layers</a:t>
            </a:r>
          </a:p>
          <a:p>
            <a:endParaRPr 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7DBEA06-6422-4832-B777-B9030B9149EF}"/>
              </a:ext>
            </a:extLst>
          </p:cNvPr>
          <p:cNvSpPr txBox="1"/>
          <p:nvPr/>
        </p:nvSpPr>
        <p:spPr>
          <a:xfrm>
            <a:off x="5493336" y="4503354"/>
            <a:ext cx="194098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NiN</a:t>
            </a:r>
            <a:r>
              <a:rPr lang="en-US" dirty="0"/>
              <a:t> Net (2013)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K=1 kernels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Global Average pool</a:t>
            </a:r>
          </a:p>
        </p:txBody>
      </p:sp>
      <p:pic>
        <p:nvPicPr>
          <p:cNvPr id="2056" name="Picture 8" descr="计算机生成了可选文字:&#10;VGG&#10;FC（1000）&#10;FC（4096）&#10;FC（4096）&#10;VGGblock&#10;3×3MaxPool,stride2&#10;3×3Conv,pad1&#10;3×3Conv，pad1&#10;NiNblock&#10;1×1Conv&#10;1×1Conv&#10;Conv&#10;GlobalAvgP00|&#10;3×3Conv（10），pad1&#10;3×3MaxPool,stride2&#10;3×3Conv（384），pad1&#10;3×3MaxPool，stride2&#10;5×5Conv（256），pad1&#10;3×3MaxPool,stride2&#10;11×11Conv（96），stride4">
            <a:extLst>
              <a:ext uri="{FF2B5EF4-FFF2-40B4-BE49-F238E27FC236}">
                <a16:creationId xmlns:a16="http://schemas.microsoft.com/office/drawing/2014/main" id="{8C5BEB3F-309D-4F6A-9640-D2F0C9BE2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9" t="2953"/>
          <a:stretch/>
        </p:blipFill>
        <p:spPr bwMode="auto">
          <a:xfrm>
            <a:off x="5625019" y="508827"/>
            <a:ext cx="1272843" cy="401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计算机生成了可选文字:&#10;FC&#10;GlobalAvgPool&#10;3×3MaxPool&#10;3×3MaxPool&#10;3×3MaxPool&#10;3×3Conv&#10;1×1Conv&#10;3×3MaxPool&#10;7×7Conv">
            <a:extLst>
              <a:ext uri="{FF2B5EF4-FFF2-40B4-BE49-F238E27FC236}">
                <a16:creationId xmlns:a16="http://schemas.microsoft.com/office/drawing/2014/main" id="{82FB69C5-CB4D-4EAE-A972-069D8F821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85" y="705678"/>
            <a:ext cx="1433481" cy="418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A9EB280-8F74-4A8A-9E32-8EB1902D84E8}"/>
              </a:ext>
            </a:extLst>
          </p:cNvPr>
          <p:cNvSpPr txBox="1"/>
          <p:nvPr/>
        </p:nvSpPr>
        <p:spPr>
          <a:xfrm>
            <a:off x="7141155" y="5287754"/>
            <a:ext cx="1898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GoogLeNet</a:t>
            </a:r>
            <a:r>
              <a:rPr lang="en-US" dirty="0"/>
              <a:t> (2014)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Inception blocks</a:t>
            </a:r>
          </a:p>
        </p:txBody>
      </p:sp>
      <p:pic>
        <p:nvPicPr>
          <p:cNvPr id="2060" name="Picture 12" descr="ReLU &#10;Batch norm &#10;3 x 3 Conv &#10;Batch norm &#10;3 x 3 conv &#10;ReLU &#10;Batch norm &#10;3 x 3 conv &#10;1 x 1 Conv &#10;Batch norm &#10;3x 3 Conv ">
            <a:extLst>
              <a:ext uri="{FF2B5EF4-FFF2-40B4-BE49-F238E27FC236}">
                <a16:creationId xmlns:a16="http://schemas.microsoft.com/office/drawing/2014/main" id="{3E3D5013-5D29-433C-BF76-DEDCC3D4B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1"/>
          <a:stretch/>
        </p:blipFill>
        <p:spPr bwMode="auto">
          <a:xfrm>
            <a:off x="8745785" y="1812016"/>
            <a:ext cx="1761689" cy="19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BD4CC47-3737-4749-99BA-AD019C989EA6}"/>
              </a:ext>
            </a:extLst>
          </p:cNvPr>
          <p:cNvSpPr txBox="1"/>
          <p:nvPr/>
        </p:nvSpPr>
        <p:spPr>
          <a:xfrm>
            <a:off x="8743987" y="3822348"/>
            <a:ext cx="1584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ResNet</a:t>
            </a:r>
            <a:r>
              <a:rPr lang="en-US" dirty="0"/>
              <a:t> (2015)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Blocks with shortcuts.</a:t>
            </a:r>
          </a:p>
        </p:txBody>
      </p:sp>
      <p:pic>
        <p:nvPicPr>
          <p:cNvPr id="2064" name="Picture 16" descr="计算机生成了可选文字:&#10;不(x)&#10;X&#10;fl(x)&#10;f2(x)&#10;f4(x)">
            <a:extLst>
              <a:ext uri="{FF2B5EF4-FFF2-40B4-BE49-F238E27FC236}">
                <a16:creationId xmlns:a16="http://schemas.microsoft.com/office/drawing/2014/main" id="{1B3D64C0-98DA-4639-9D5E-C382B963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300121" y="1711815"/>
            <a:ext cx="3729264" cy="13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667E019-B55F-4717-B734-62645C43BA71}"/>
              </a:ext>
            </a:extLst>
          </p:cNvPr>
          <p:cNvSpPr txBox="1"/>
          <p:nvPr/>
        </p:nvSpPr>
        <p:spPr>
          <a:xfrm>
            <a:off x="10328075" y="4406349"/>
            <a:ext cx="2027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DenseNet</a:t>
            </a:r>
            <a:r>
              <a:rPr lang="en-US" dirty="0"/>
              <a:t> (2017)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Densely connected.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957F91C-49A1-47DA-82A1-10C83A9F98E4}"/>
              </a:ext>
            </a:extLst>
          </p:cNvPr>
          <p:cNvSpPr txBox="1"/>
          <p:nvPr/>
        </p:nvSpPr>
        <p:spPr>
          <a:xfrm>
            <a:off x="1932489" y="6012598"/>
            <a:ext cx="2100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Bickley </a:t>
            </a:r>
            <a:r>
              <a:rPr lang="en-US" altLang="zh-CN" sz="1400" dirty="0">
                <a:solidFill>
                  <a:srgbClr val="FF0000"/>
                </a:solidFill>
              </a:rPr>
              <a:t>+2021 </a:t>
            </a:r>
            <a:r>
              <a:rPr lang="en-US" sz="1400" dirty="0">
                <a:solidFill>
                  <a:srgbClr val="FF0000"/>
                </a:solidFill>
              </a:rPr>
              <a:t>(This paper)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82BA58E-2008-4E05-BCE4-874A3AF5F517}"/>
              </a:ext>
            </a:extLst>
          </p:cNvPr>
          <p:cNvSpPr txBox="1"/>
          <p:nvPr/>
        </p:nvSpPr>
        <p:spPr>
          <a:xfrm>
            <a:off x="10526828" y="5991182"/>
            <a:ext cx="1661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Wells+ 2020 (U-Net)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8E33B5E-B228-46E9-BC11-D2DA59BCE4A0}"/>
              </a:ext>
            </a:extLst>
          </p:cNvPr>
          <p:cNvSpPr txBox="1"/>
          <p:nvPr/>
        </p:nvSpPr>
        <p:spPr>
          <a:xfrm>
            <a:off x="8506800" y="5980374"/>
            <a:ext cx="2109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Moster</a:t>
            </a:r>
            <a:r>
              <a:rPr lang="en-US" sz="1400" dirty="0"/>
              <a:t>+ 2020 (</a:t>
            </a:r>
            <a:r>
              <a:rPr lang="en-US" sz="1400" dirty="0" err="1"/>
              <a:t>GalaxyNet</a:t>
            </a:r>
            <a:r>
              <a:rPr lang="en-US" sz="1400" dirty="0"/>
              <a:t>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90E0D1F-F7C3-42D0-A474-968E5380C6D8}"/>
              </a:ext>
            </a:extLst>
          </p:cNvPr>
          <p:cNvSpPr txBox="1"/>
          <p:nvPr/>
        </p:nvSpPr>
        <p:spPr>
          <a:xfrm>
            <a:off x="7101704" y="6257786"/>
            <a:ext cx="2254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Green+ 2020 (Stellar Model)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E0CCEFA-C776-4335-A9DC-CFF9474E1213}"/>
              </a:ext>
            </a:extLst>
          </p:cNvPr>
          <p:cNvSpPr/>
          <p:nvPr/>
        </p:nvSpPr>
        <p:spPr>
          <a:xfrm>
            <a:off x="10198755" y="6180341"/>
            <a:ext cx="202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Bernardini</a:t>
            </a:r>
            <a:r>
              <a:rPr lang="en-US" sz="1400" dirty="0"/>
              <a:t>+ 2019 (U-Net)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7725581-DA86-4E75-A1F3-0496A81ADA20}"/>
              </a:ext>
            </a:extLst>
          </p:cNvPr>
          <p:cNvSpPr/>
          <p:nvPr/>
        </p:nvSpPr>
        <p:spPr>
          <a:xfrm>
            <a:off x="0" y="6028086"/>
            <a:ext cx="2054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Stivaktakis</a:t>
            </a:r>
            <a:r>
              <a:rPr lang="en-US" sz="1400" dirty="0"/>
              <a:t>+ 2018 (spec-z)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D9DA132-1692-4926-AF5F-973063950E39}"/>
              </a:ext>
            </a:extLst>
          </p:cNvPr>
          <p:cNvSpPr/>
          <p:nvPr/>
        </p:nvSpPr>
        <p:spPr>
          <a:xfrm>
            <a:off x="1932489" y="6256617"/>
            <a:ext cx="2164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Sanchez+ 2018 </a:t>
            </a:r>
          </a:p>
          <a:p>
            <a:r>
              <a:rPr lang="en-US" sz="1400" dirty="0"/>
              <a:t>(Morphology classification)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A405CD93-56DA-4D99-8268-52F3A065FB79}"/>
              </a:ext>
            </a:extLst>
          </p:cNvPr>
          <p:cNvCxnSpPr/>
          <p:nvPr/>
        </p:nvCxnSpPr>
        <p:spPr>
          <a:xfrm>
            <a:off x="187569" y="5968760"/>
            <a:ext cx="1181686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BB0802F7-CCB5-4557-BD24-84A1B2370C3B}"/>
              </a:ext>
            </a:extLst>
          </p:cNvPr>
          <p:cNvSpPr/>
          <p:nvPr/>
        </p:nvSpPr>
        <p:spPr>
          <a:xfrm>
            <a:off x="9447301" y="44811"/>
            <a:ext cx="2741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Figures from https://d2l.ai/</a:t>
            </a:r>
          </a:p>
        </p:txBody>
      </p:sp>
    </p:spTree>
    <p:extLst>
      <p:ext uri="{BB962C8B-B14F-4D97-AF65-F5344CB8AC3E}">
        <p14:creationId xmlns:p14="http://schemas.microsoft.com/office/powerpoint/2010/main" val="252225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9997B0-C5CC-4DC0-AEF6-5C808CBAF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870" y="0"/>
            <a:ext cx="3205632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E7175D-AF0A-4024-B712-DF39FEB88C7A}"/>
              </a:ext>
            </a:extLst>
          </p:cNvPr>
          <p:cNvSpPr txBox="1"/>
          <p:nvPr/>
        </p:nvSpPr>
        <p:spPr>
          <a:xfrm>
            <a:off x="6596214" y="1243676"/>
            <a:ext cx="3412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The CNN Architecture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4259F1D-E0FA-4042-9ECD-A2BBDA13FF56}"/>
              </a:ext>
            </a:extLst>
          </p:cNvPr>
          <p:cNvSpPr txBox="1"/>
          <p:nvPr/>
        </p:nvSpPr>
        <p:spPr>
          <a:xfrm>
            <a:off x="6812214" y="2137967"/>
            <a:ext cx="331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 to the </a:t>
            </a:r>
            <a:r>
              <a:rPr lang="en-US" dirty="0" err="1"/>
              <a:t>AlexNet</a:t>
            </a:r>
            <a:r>
              <a:rPr lang="en-US" dirty="0"/>
              <a:t> (2012)</a:t>
            </a:r>
          </a:p>
          <a:p>
            <a:r>
              <a:rPr lang="en-US" dirty="0"/>
              <a:t>CNN layers: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Kernel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Padding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Activation</a:t>
            </a:r>
          </a:p>
          <a:p>
            <a:r>
              <a:rPr lang="en-US" dirty="0"/>
              <a:t>Optimization techniques: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Normalization on the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On-the-fly augmentation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Random dropout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Batch Normalization</a:t>
            </a:r>
          </a:p>
        </p:txBody>
      </p:sp>
    </p:spTree>
    <p:extLst>
      <p:ext uri="{BB962C8B-B14F-4D97-AF65-F5344CB8AC3E}">
        <p14:creationId xmlns:p14="http://schemas.microsoft.com/office/powerpoint/2010/main" val="187436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012F2E5-5699-4C35-B8E4-2224D8F5E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71" y="1661447"/>
            <a:ext cx="4219759" cy="407247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DDFB6C3-9283-450F-BB82-90C9C69D19F6}"/>
              </a:ext>
            </a:extLst>
          </p:cNvPr>
          <p:cNvSpPr txBox="1"/>
          <p:nvPr/>
        </p:nvSpPr>
        <p:spPr>
          <a:xfrm>
            <a:off x="2973142" y="470375"/>
            <a:ext cx="6908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Performance Evaluated on the Balanced Test Dataset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6623631-7B20-43A4-9F10-27E66829D530}"/>
              </a:ext>
            </a:extLst>
          </p:cNvPr>
          <p:cNvSpPr txBox="1"/>
          <p:nvPr/>
        </p:nvSpPr>
        <p:spPr>
          <a:xfrm>
            <a:off x="2009426" y="1199782"/>
            <a:ext cx="2389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Confusion Matrix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1D0AAD3-C1A3-4459-AF77-3A42A6EA9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229" y="1430615"/>
            <a:ext cx="5022966" cy="39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3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BA471772-9D0E-435B-80B7-879381DB2F19}"/>
              </a:ext>
            </a:extLst>
          </p:cNvPr>
          <p:cNvGrpSpPr/>
          <p:nvPr/>
        </p:nvGrpSpPr>
        <p:grpSpPr>
          <a:xfrm>
            <a:off x="223615" y="1980158"/>
            <a:ext cx="11891551" cy="3912932"/>
            <a:chOff x="242941" y="991867"/>
            <a:chExt cx="11891551" cy="391293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EB4A6B45-E050-445A-A868-D09DD8380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34105" y="1638198"/>
              <a:ext cx="3287054" cy="326660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21D315C-BC3E-4A5E-9C71-C049435D3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286" y="1607167"/>
              <a:ext cx="3161807" cy="3051448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91CE9D1-5AEC-48CF-BFF1-DF5A436880B8}"/>
                </a:ext>
              </a:extLst>
            </p:cNvPr>
            <p:cNvSpPr/>
            <p:nvPr/>
          </p:nvSpPr>
          <p:spPr>
            <a:xfrm>
              <a:off x="242941" y="1087996"/>
              <a:ext cx="41582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Performance on the Balanced Test Dataset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D43A825-D15D-470E-90F6-1E799E83DDE4}"/>
                </a:ext>
              </a:extLst>
            </p:cNvPr>
            <p:cNvSpPr/>
            <p:nvPr/>
          </p:nvSpPr>
          <p:spPr>
            <a:xfrm>
              <a:off x="6582834" y="991867"/>
              <a:ext cx="40493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Performance on the mock survey images </a:t>
              </a:r>
            </a:p>
            <a:p>
              <a:pPr algn="ctr"/>
              <a:r>
                <a:rPr lang="en-US" dirty="0"/>
                <a:t>(not balanced)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446366F-5D28-4FAC-BE69-963F7F9B1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4308" y="1638198"/>
              <a:ext cx="3710184" cy="2989385"/>
            </a:xfrm>
            <a:prstGeom prst="rect">
              <a:avLst/>
            </a:prstGeom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A56F4573-D745-46FD-A564-742D5BD4B907}"/>
              </a:ext>
            </a:extLst>
          </p:cNvPr>
          <p:cNvSpPr txBox="1"/>
          <p:nvPr/>
        </p:nvSpPr>
        <p:spPr>
          <a:xfrm>
            <a:off x="3231760" y="380363"/>
            <a:ext cx="5875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Performance Evaluated on the Mock Surveys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86726B-ACD6-4EF7-9C5E-80A2338BCCE6}"/>
              </a:ext>
            </a:extLst>
          </p:cNvPr>
          <p:cNvSpPr txBox="1"/>
          <p:nvPr/>
        </p:nvSpPr>
        <p:spPr>
          <a:xfrm>
            <a:off x="1662547" y="1017237"/>
            <a:ext cx="839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Sample imbalance is the key source of the false-positive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trade-off between purity and completeness should be made in the real application.</a:t>
            </a:r>
          </a:p>
        </p:txBody>
      </p:sp>
    </p:spTree>
    <p:extLst>
      <p:ext uri="{BB962C8B-B14F-4D97-AF65-F5344CB8AC3E}">
        <p14:creationId xmlns:p14="http://schemas.microsoft.com/office/powerpoint/2010/main" val="4145709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743</Words>
  <Application>Microsoft Office PowerPoint</Application>
  <PresentationFormat>宽屏</PresentationFormat>
  <Paragraphs>138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等线</vt:lpstr>
      <vt:lpstr>等线 Light</vt:lpstr>
      <vt:lpstr>Arial</vt:lpstr>
      <vt:lpstr>Calibri</vt:lpstr>
      <vt:lpstr>Calibri Light</vt:lpstr>
      <vt:lpstr>Cambria Math</vt:lpstr>
      <vt:lpstr>Office 主题​​</vt:lpstr>
      <vt:lpstr>Convolutional neural network identification of galaxy post-mergers in UNIONS using IllustrisTNG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Convolutional neural network identification of galaxy post-mergers in UNIONS using IllustrisTNG  </dc:title>
  <dc:creator>陈洋遥</dc:creator>
  <cp:lastModifiedBy>陈洋遥</cp:lastModifiedBy>
  <cp:revision>29</cp:revision>
  <dcterms:created xsi:type="dcterms:W3CDTF">2021-03-22T07:08:17Z</dcterms:created>
  <dcterms:modified xsi:type="dcterms:W3CDTF">2021-03-22T22:56:04Z</dcterms:modified>
</cp:coreProperties>
</file>