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351" r:id="rId2"/>
    <p:sldId id="258" r:id="rId3"/>
    <p:sldId id="259" r:id="rId4"/>
    <p:sldId id="281" r:id="rId5"/>
    <p:sldId id="337" r:id="rId6"/>
    <p:sldId id="339" r:id="rId7"/>
    <p:sldId id="340" r:id="rId8"/>
    <p:sldId id="324" r:id="rId9"/>
    <p:sldId id="338" r:id="rId10"/>
    <p:sldId id="327" r:id="rId11"/>
    <p:sldId id="341" r:id="rId12"/>
    <p:sldId id="342" r:id="rId13"/>
    <p:sldId id="343" r:id="rId14"/>
    <p:sldId id="329" r:id="rId15"/>
    <p:sldId id="346" r:id="rId16"/>
    <p:sldId id="334" r:id="rId17"/>
    <p:sldId id="349" r:id="rId18"/>
    <p:sldId id="333" r:id="rId19"/>
    <p:sldId id="347" r:id="rId20"/>
    <p:sldId id="350" r:id="rId21"/>
    <p:sldId id="314" r:id="rId22"/>
    <p:sldId id="354" r:id="rId23"/>
    <p:sldId id="322" r:id="rId24"/>
    <p:sldId id="353" r:id="rId25"/>
    <p:sldId id="262" r:id="rId2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alkinnet" initials="w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6600"/>
    <a:srgbClr val="99FFCC"/>
    <a:srgbClr val="FF7C80"/>
    <a:srgbClr val="0099FF"/>
    <a:srgbClr val="CC6600"/>
  </p:clrMru>
</p:presentationPr>
</file>

<file path=ppt/tableStyles.xml><?xml version="1.0" encoding="utf-8"?>
<a:tblStyleLst xmlns:a="http://schemas.openxmlformats.org/drawingml/2006/main" def="{5C22544A-7EE6-4342-B048-85BDC9FD1C3A}">
  <a:tblStyle styleId="{E929F9F4-4A8F-4326-A1B4-22849713DDAB}" styleName="深色样式 1 - 强调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66949" autoAdjust="0"/>
  </p:normalViewPr>
  <p:slideViewPr>
    <p:cSldViewPr>
      <p:cViewPr>
        <p:scale>
          <a:sx n="70" d="100"/>
          <a:sy n="70" d="100"/>
        </p:scale>
        <p:origin x="-114" y="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6-10-06T09:20:30.020" idx="1">
    <p:pos x="5382" y="928"/>
    <p:text>很方便
第三章讲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6E9B57-D2AE-46D2-8937-0AD003DB21E5}" type="datetimeFigureOut">
              <a:rPr lang="zh-CN" altLang="en-US" smtClean="0"/>
              <a:pPr/>
              <a:t>2016-10-6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27C274-771A-490D-A8BA-5B884B86429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8" Type="http://schemas.openxmlformats.org/officeDocument/2006/relationships/hyperlink" Target="javascript:hhobj_6.Click()" TargetMode="External"/><Relationship Id="rId3" Type="http://schemas.openxmlformats.org/officeDocument/2006/relationships/hyperlink" Target="javascript:hhobj_1.Click()" TargetMode="External"/><Relationship Id="rId7" Type="http://schemas.openxmlformats.org/officeDocument/2006/relationships/hyperlink" Target="javascript:hhobj_5.Click()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Relationship Id="rId6" Type="http://schemas.openxmlformats.org/officeDocument/2006/relationships/hyperlink" Target="javascript:hhobj_4.Click()" TargetMode="External"/><Relationship Id="rId5" Type="http://schemas.openxmlformats.org/officeDocument/2006/relationships/hyperlink" Target="javascript:hhobj_3.Click()" TargetMode="External"/><Relationship Id="rId4" Type="http://schemas.openxmlformats.org/officeDocument/2006/relationships/hyperlink" Target="javascript:hhobj_2.Click()" TargetMode="External"/><Relationship Id="rId9" Type="http://schemas.openxmlformats.org/officeDocument/2006/relationships/hyperlink" Target="javascript:hhobj_7.Click()" TargetMode="Externa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CN" baseline="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3A0EBD-F70A-4CDB-B4F1-321FEA21BB36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Sub </a:t>
            </a:r>
            <a:r>
              <a:rPr lang="zh-CN" altLang="en-US" dirty="0" smtClean="0"/>
              <a:t>爱因斯坦长阶梯</a:t>
            </a:r>
            <a:r>
              <a:rPr lang="en-US" altLang="zh-CN" dirty="0" smtClean="0"/>
              <a:t>2()   '</a:t>
            </a:r>
            <a:r>
              <a:rPr lang="zh-CN" altLang="en-US" dirty="0" smtClean="0"/>
              <a:t>当条件成立循环</a:t>
            </a:r>
          </a:p>
          <a:p>
            <a:r>
              <a:rPr lang="zh-CN" altLang="en-US" dirty="0" smtClean="0"/>
              <a:t>    </a:t>
            </a:r>
            <a:r>
              <a:rPr lang="en-US" altLang="zh-CN" dirty="0" smtClean="0"/>
              <a:t>Dim </a:t>
            </a:r>
            <a:r>
              <a:rPr lang="zh-CN" altLang="en-US" dirty="0" smtClean="0"/>
              <a:t>阶梯 </a:t>
            </a:r>
            <a:r>
              <a:rPr lang="en-US" altLang="zh-CN" dirty="0" smtClean="0"/>
              <a:t>As Long</a:t>
            </a:r>
          </a:p>
          <a:p>
            <a:r>
              <a:rPr lang="en-US" altLang="zh-CN" dirty="0" smtClean="0"/>
              <a:t>    </a:t>
            </a:r>
            <a:r>
              <a:rPr lang="zh-CN" altLang="en-US" dirty="0" smtClean="0"/>
              <a:t>阶梯 </a:t>
            </a:r>
            <a:r>
              <a:rPr lang="en-US" altLang="zh-CN" dirty="0" smtClean="0"/>
              <a:t>= 0</a:t>
            </a:r>
          </a:p>
          <a:p>
            <a:r>
              <a:rPr lang="en-US" altLang="zh-CN" dirty="0" smtClean="0"/>
              <a:t>    Do While Not (</a:t>
            </a:r>
            <a:r>
              <a:rPr lang="zh-CN" altLang="en-US" dirty="0" smtClean="0"/>
              <a:t>阶梯 </a:t>
            </a:r>
            <a:r>
              <a:rPr lang="en-US" altLang="zh-CN" dirty="0" smtClean="0"/>
              <a:t>Mod 2 = 1 And </a:t>
            </a:r>
            <a:r>
              <a:rPr lang="zh-CN" altLang="en-US" dirty="0" smtClean="0"/>
              <a:t>阶梯 </a:t>
            </a:r>
            <a:r>
              <a:rPr lang="en-US" altLang="zh-CN" dirty="0" smtClean="0"/>
              <a:t>Mod 3 = 2 And </a:t>
            </a:r>
            <a:r>
              <a:rPr lang="zh-CN" altLang="en-US" dirty="0" smtClean="0"/>
              <a:t>阶梯 </a:t>
            </a:r>
            <a:r>
              <a:rPr lang="en-US" altLang="zh-CN" dirty="0" smtClean="0"/>
              <a:t>Mod 5 = 4 _</a:t>
            </a:r>
          </a:p>
          <a:p>
            <a:r>
              <a:rPr lang="en-US" altLang="zh-CN" dirty="0" smtClean="0"/>
              <a:t>                             And </a:t>
            </a:r>
            <a:r>
              <a:rPr lang="zh-CN" altLang="en-US" dirty="0" smtClean="0"/>
              <a:t>阶梯 </a:t>
            </a:r>
            <a:r>
              <a:rPr lang="en-US" altLang="zh-CN" dirty="0" smtClean="0"/>
              <a:t>Mod 6 = 5 And </a:t>
            </a:r>
            <a:r>
              <a:rPr lang="zh-CN" altLang="en-US" dirty="0" smtClean="0"/>
              <a:t>阶梯 </a:t>
            </a:r>
            <a:r>
              <a:rPr lang="en-US" altLang="zh-CN" dirty="0" smtClean="0"/>
              <a:t>Mod 7 = 0)</a:t>
            </a:r>
          </a:p>
          <a:p>
            <a:r>
              <a:rPr lang="en-US" altLang="zh-CN" dirty="0" smtClean="0"/>
              <a:t>        </a:t>
            </a:r>
            <a:r>
              <a:rPr lang="zh-CN" altLang="en-US" dirty="0" smtClean="0"/>
              <a:t>阶梯 </a:t>
            </a:r>
            <a:r>
              <a:rPr lang="en-US" altLang="zh-CN" dirty="0" smtClean="0"/>
              <a:t>= </a:t>
            </a:r>
            <a:r>
              <a:rPr lang="zh-CN" altLang="en-US" dirty="0" smtClean="0"/>
              <a:t>阶梯 </a:t>
            </a:r>
            <a:r>
              <a:rPr lang="en-US" altLang="zh-CN" dirty="0" smtClean="0"/>
              <a:t>+ 1</a:t>
            </a:r>
          </a:p>
          <a:p>
            <a:r>
              <a:rPr lang="en-US" altLang="zh-CN" dirty="0" smtClean="0"/>
              <a:t>    Loop</a:t>
            </a:r>
          </a:p>
          <a:p>
            <a:r>
              <a:rPr lang="en-US" altLang="zh-CN" dirty="0" smtClean="0"/>
              <a:t>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</a:t>
            </a:r>
            <a:r>
              <a:rPr lang="zh-CN" altLang="en-US" dirty="0" smtClean="0"/>
              <a:t>阶梯</a:t>
            </a:r>
          </a:p>
          <a:p>
            <a:r>
              <a:rPr lang="en-US" altLang="zh-CN" dirty="0" smtClean="0"/>
              <a:t>End Sub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'</a:t>
            </a:r>
            <a:r>
              <a:rPr lang="zh-CN" altLang="en-US" dirty="0" smtClean="0"/>
              <a:t>示例</a:t>
            </a:r>
            <a:r>
              <a:rPr lang="en-US" altLang="zh-CN" dirty="0" smtClean="0"/>
              <a:t>3</a:t>
            </a:r>
            <a:r>
              <a:rPr lang="zh-CN" altLang="en-US" dirty="0" smtClean="0"/>
              <a:t>：用循环的方法求正整数的</a:t>
            </a:r>
            <a:r>
              <a:rPr lang="en-US" altLang="zh-CN" dirty="0" smtClean="0"/>
              <a:t>2</a:t>
            </a:r>
            <a:r>
              <a:rPr lang="zh-CN" altLang="en-US" dirty="0" smtClean="0"/>
              <a:t>进制数值（十进制转二进制）</a:t>
            </a:r>
          </a:p>
          <a:p>
            <a:r>
              <a:rPr lang="en-US" altLang="zh-CN" dirty="0" smtClean="0"/>
              <a:t>Sub Dec2Bin() '</a:t>
            </a:r>
            <a:r>
              <a:rPr lang="zh-CN" altLang="en-US" dirty="0" smtClean="0"/>
              <a:t>将十进制正整数转换成二进制</a:t>
            </a:r>
          </a:p>
          <a:p>
            <a:r>
              <a:rPr lang="zh-CN" altLang="en-US" dirty="0" smtClean="0"/>
              <a:t>    </a:t>
            </a:r>
            <a:r>
              <a:rPr lang="en-US" altLang="zh-CN" dirty="0" smtClean="0"/>
              <a:t>Dim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As Long, j As Long</a:t>
            </a:r>
          </a:p>
          <a:p>
            <a:r>
              <a:rPr lang="en-US" altLang="zh-CN" dirty="0" smtClean="0"/>
              <a:t>    Dim </a:t>
            </a:r>
            <a:r>
              <a:rPr lang="en-US" altLang="zh-CN" dirty="0" err="1" smtClean="0"/>
              <a:t>str</a:t>
            </a:r>
            <a:r>
              <a:rPr lang="en-US" altLang="zh-CN" dirty="0" smtClean="0"/>
              <a:t> As String, </a:t>
            </a:r>
            <a:r>
              <a:rPr lang="en-US" altLang="zh-CN" dirty="0" err="1" smtClean="0"/>
              <a:t>strMsg</a:t>
            </a:r>
            <a:r>
              <a:rPr lang="en-US" altLang="zh-CN" dirty="0" smtClean="0"/>
              <a:t> As String</a:t>
            </a:r>
          </a:p>
          <a:p>
            <a:r>
              <a:rPr lang="en-US" altLang="zh-CN" dirty="0" smtClean="0"/>
              <a:t>   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= </a:t>
            </a:r>
            <a:r>
              <a:rPr lang="en-US" altLang="zh-CN" dirty="0" err="1" smtClean="0"/>
              <a:t>InputBox</a:t>
            </a:r>
            <a:r>
              <a:rPr lang="en-US" altLang="zh-CN" dirty="0" smtClean="0"/>
              <a:t>("</a:t>
            </a:r>
            <a:r>
              <a:rPr lang="zh-CN" altLang="en-US" dirty="0" smtClean="0"/>
              <a:t>请输入一个正整数</a:t>
            </a:r>
            <a:r>
              <a:rPr lang="en-US" altLang="zh-CN" dirty="0" smtClean="0"/>
              <a:t>:")</a:t>
            </a:r>
          </a:p>
          <a:p>
            <a:r>
              <a:rPr lang="en-US" altLang="zh-CN" dirty="0" smtClean="0"/>
              <a:t>    j =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                         '  j</a:t>
            </a:r>
            <a:r>
              <a:rPr lang="zh-CN" altLang="en-US" dirty="0" smtClean="0"/>
              <a:t>用来保存</a:t>
            </a:r>
            <a:r>
              <a:rPr lang="en-US" altLang="zh-CN" dirty="0" err="1" smtClean="0"/>
              <a:t>i</a:t>
            </a:r>
            <a:r>
              <a:rPr lang="zh-CN" altLang="en-US" dirty="0" smtClean="0"/>
              <a:t>的原值</a:t>
            </a:r>
          </a:p>
          <a:p>
            <a:r>
              <a:rPr lang="zh-CN" altLang="en-US" dirty="0" smtClean="0"/>
              <a:t>    </a:t>
            </a:r>
            <a:r>
              <a:rPr lang="en-US" altLang="zh-CN" dirty="0" smtClean="0"/>
              <a:t>Do While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&lt;&gt; 0</a:t>
            </a:r>
          </a:p>
          <a:p>
            <a:r>
              <a:rPr lang="en-US" altLang="zh-CN" dirty="0" smtClean="0"/>
              <a:t>        </a:t>
            </a:r>
            <a:r>
              <a:rPr lang="en-US" altLang="zh-CN" dirty="0" err="1" smtClean="0"/>
              <a:t>str</a:t>
            </a:r>
            <a:r>
              <a:rPr lang="en-US" altLang="zh-CN" dirty="0" smtClean="0"/>
              <a:t> =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Mod 2 &amp; </a:t>
            </a:r>
            <a:r>
              <a:rPr lang="en-US" altLang="zh-CN" dirty="0" err="1" smtClean="0"/>
              <a:t>str</a:t>
            </a:r>
            <a:endParaRPr lang="en-US" altLang="zh-CN" dirty="0" smtClean="0"/>
          </a:p>
          <a:p>
            <a:r>
              <a:rPr lang="en-US" altLang="zh-CN" dirty="0" smtClean="0"/>
              <a:t>        '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mod 2 </a:t>
            </a:r>
            <a:r>
              <a:rPr lang="zh-CN" altLang="en-US" dirty="0" smtClean="0"/>
              <a:t>取得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</a:t>
            </a:r>
            <a:r>
              <a:rPr lang="zh-CN" altLang="en-US" dirty="0" smtClean="0"/>
              <a:t>除以</a:t>
            </a:r>
            <a:r>
              <a:rPr lang="en-US" altLang="zh-CN" dirty="0" smtClean="0"/>
              <a:t>2</a:t>
            </a:r>
            <a:r>
              <a:rPr lang="zh-CN" altLang="en-US" dirty="0" smtClean="0"/>
              <a:t>的余数</a:t>
            </a:r>
          </a:p>
          <a:p>
            <a:r>
              <a:rPr lang="zh-CN" altLang="en-US" dirty="0" smtClean="0"/>
              <a:t>       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=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\ 2  '</a:t>
            </a:r>
            <a:r>
              <a:rPr lang="zh-CN" altLang="en-US" dirty="0" smtClean="0"/>
              <a:t>对两个数作整除，返回一个整数</a:t>
            </a:r>
          </a:p>
          <a:p>
            <a:r>
              <a:rPr lang="zh-CN" altLang="en-US" dirty="0" smtClean="0"/>
              <a:t>    </a:t>
            </a:r>
            <a:r>
              <a:rPr lang="en-US" altLang="zh-CN" dirty="0" smtClean="0"/>
              <a:t>Loop</a:t>
            </a:r>
          </a:p>
          <a:p>
            <a:r>
              <a:rPr lang="en-US" altLang="zh-CN" dirty="0" smtClean="0"/>
              <a:t>    </a:t>
            </a:r>
            <a:r>
              <a:rPr lang="en-US" altLang="zh-CN" dirty="0" err="1" smtClean="0"/>
              <a:t>strMsg</a:t>
            </a:r>
            <a:r>
              <a:rPr lang="en-US" altLang="zh-CN" dirty="0" smtClean="0"/>
              <a:t> = j &amp; " </a:t>
            </a:r>
            <a:r>
              <a:rPr lang="zh-CN" altLang="en-US" dirty="0" smtClean="0"/>
              <a:t>的二进制数为：</a:t>
            </a:r>
            <a:r>
              <a:rPr lang="en-US" altLang="zh-CN" dirty="0" smtClean="0"/>
              <a:t>" &amp; </a:t>
            </a:r>
            <a:r>
              <a:rPr lang="en-US" altLang="zh-CN" dirty="0" err="1" smtClean="0"/>
              <a:t>vbCrLf</a:t>
            </a:r>
            <a:endParaRPr lang="en-US" altLang="zh-CN" dirty="0" smtClean="0"/>
          </a:p>
          <a:p>
            <a:r>
              <a:rPr lang="en-US" altLang="zh-CN" dirty="0" smtClean="0"/>
              <a:t>    </a:t>
            </a:r>
            <a:r>
              <a:rPr lang="en-US" altLang="zh-CN" dirty="0" err="1" smtClean="0"/>
              <a:t>strMsg</a:t>
            </a:r>
            <a:r>
              <a:rPr lang="en-US" altLang="zh-CN" dirty="0" smtClean="0"/>
              <a:t> = </a:t>
            </a:r>
            <a:r>
              <a:rPr lang="en-US" altLang="zh-CN" dirty="0" err="1" smtClean="0"/>
              <a:t>strMsg</a:t>
            </a:r>
            <a:r>
              <a:rPr lang="en-US" altLang="zh-CN" dirty="0" smtClean="0"/>
              <a:t> &amp; </a:t>
            </a:r>
            <a:r>
              <a:rPr lang="en-US" altLang="zh-CN" dirty="0" err="1" smtClean="0"/>
              <a:t>str</a:t>
            </a:r>
            <a:r>
              <a:rPr lang="en-US" altLang="zh-CN" dirty="0" smtClean="0"/>
              <a:t> &amp; </a:t>
            </a:r>
            <a:r>
              <a:rPr lang="en-US" altLang="zh-CN" dirty="0" err="1" smtClean="0"/>
              <a:t>vbCrLf</a:t>
            </a:r>
            <a:endParaRPr lang="en-US" altLang="zh-CN" dirty="0" smtClean="0"/>
          </a:p>
          <a:p>
            <a:r>
              <a:rPr lang="en-US" altLang="zh-CN" dirty="0" smtClean="0"/>
              <a:t>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strMsg</a:t>
            </a:r>
            <a:endParaRPr lang="en-US" altLang="zh-CN" dirty="0" smtClean="0"/>
          </a:p>
          <a:p>
            <a:r>
              <a:rPr lang="en-US" altLang="zh-CN" dirty="0" smtClean="0"/>
              <a:t>End Sub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150</a:t>
            </a:r>
          </a:p>
          <a:p>
            <a:r>
              <a:rPr lang="en-US" altLang="zh-CN" dirty="0" smtClean="0"/>
              <a:t>Sub </a:t>
            </a:r>
            <a:r>
              <a:rPr lang="en-US" altLang="zh-CN" dirty="0" err="1" smtClean="0"/>
              <a:t>exit_do</a:t>
            </a:r>
            <a:r>
              <a:rPr lang="en-US" altLang="zh-CN" dirty="0" smtClean="0"/>
              <a:t>()</a:t>
            </a:r>
          </a:p>
          <a:p>
            <a:r>
              <a:rPr lang="en-US" altLang="zh-CN" dirty="0" smtClean="0"/>
              <a:t>    Dim j As Long</a:t>
            </a:r>
          </a:p>
          <a:p>
            <a:r>
              <a:rPr lang="en-US" altLang="zh-CN" dirty="0" smtClean="0"/>
              <a:t>    Do While j &lt;= 1000</a:t>
            </a:r>
          </a:p>
          <a:p>
            <a:r>
              <a:rPr lang="en-US" altLang="zh-CN" dirty="0" smtClean="0"/>
              <a:t>        j = j + 50</a:t>
            </a:r>
          </a:p>
          <a:p>
            <a:r>
              <a:rPr lang="en-US" altLang="zh-CN" dirty="0" smtClean="0"/>
              <a:t>        If j &gt; 100 Then Exit Do</a:t>
            </a:r>
          </a:p>
          <a:p>
            <a:r>
              <a:rPr lang="en-US" altLang="zh-CN" dirty="0" smtClean="0"/>
              <a:t>    Loop</a:t>
            </a:r>
          </a:p>
          <a:p>
            <a:r>
              <a:rPr lang="en-US" altLang="zh-CN" dirty="0" smtClean="0"/>
              <a:t>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j</a:t>
            </a:r>
          </a:p>
          <a:p>
            <a:r>
              <a:rPr lang="en-US" altLang="zh-CN" dirty="0" smtClean="0"/>
              <a:t>End Sub</a:t>
            </a:r>
          </a:p>
          <a:p>
            <a:r>
              <a:rPr lang="zh-CN" altLang="en-US" dirty="0" smtClean="0"/>
              <a:t>若条件改为</a:t>
            </a:r>
            <a:r>
              <a:rPr kumimoji="0" lang="en-US" altLang="zh-CN" kern="1200" dirty="0" smtClean="0">
                <a:solidFill>
                  <a:srgbClr val="0000CC"/>
                </a:solidFill>
              </a:rPr>
              <a:t>while j&lt;100</a:t>
            </a:r>
            <a:r>
              <a:rPr lang="zh-CN" altLang="en-US" baseline="0" dirty="0" smtClean="0"/>
              <a:t>，最后输出多少？ </a:t>
            </a:r>
            <a:endParaRPr lang="en-US" altLang="zh-CN" baseline="0" dirty="0" smtClean="0"/>
          </a:p>
          <a:p>
            <a:r>
              <a:rPr lang="en-US" altLang="zh-CN" baseline="0" dirty="0" smtClean="0"/>
              <a:t>100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Do...Loop</a:t>
            </a:r>
            <a:r>
              <a:rPr lang="zh-CN" altLang="en-US" dirty="0" smtClean="0"/>
              <a:t>语句也可以嵌套使用，即一个</a:t>
            </a:r>
            <a:r>
              <a:rPr lang="en-US" altLang="zh-CN" dirty="0" smtClean="0"/>
              <a:t>Do...Loop</a:t>
            </a:r>
            <a:r>
              <a:rPr lang="zh-CN" altLang="en-US" dirty="0" smtClean="0"/>
              <a:t>循环套着另一个</a:t>
            </a:r>
            <a:r>
              <a:rPr lang="en-US" altLang="zh-CN" dirty="0" smtClean="0"/>
              <a:t>Do...Loop</a:t>
            </a:r>
            <a:r>
              <a:rPr lang="zh-CN" altLang="en-US" dirty="0" smtClean="0"/>
              <a:t>循环。</a:t>
            </a:r>
            <a:endParaRPr lang="en-US" altLang="zh-CN" dirty="0" smtClean="0"/>
          </a:p>
          <a:p>
            <a:pPr lvl="1" algn="l">
              <a:buClr>
                <a:srgbClr val="0070C0"/>
              </a:buClr>
              <a:buFont typeface="Wingdings" pitchFamily="2" charset="2"/>
              <a:buChar char="Ø"/>
            </a:pPr>
            <a:r>
              <a:rPr lang="zh-CN" altLang="en-US" dirty="0" smtClean="0"/>
              <a:t>提示：每层循环的循环变量也要使用不同的变量名。</a:t>
            </a:r>
            <a:endParaRPr lang="en-US" altLang="zh-CN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'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内层的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Do...Loop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语句循环到第 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10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次时将标志值设置为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False，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'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并用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Exit Do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语句强制退出</a:t>
            </a:r>
            <a:r>
              <a:rPr lang="zh-CN" altLang="en-US" sz="1200" kern="1200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内层循环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。</a:t>
            </a:r>
          </a:p>
          <a:p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'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外层循环则在检查到标志值为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False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时，马上退出。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Sub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Do_Loop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循环嵌套示例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</a:t>
            </a:r>
          </a:p>
          <a:p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Dim Check, Counter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Check = True: Counter = 0    '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设置变量初始值。</a:t>
            </a:r>
          </a:p>
          <a:p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    '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外层循环。</a:t>
            </a:r>
          </a:p>
          <a:p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 While Counter &lt; 20    '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内层循环。</a:t>
            </a:r>
          </a:p>
          <a:p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Counter = Counter + 1    '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计数器加一。</a:t>
            </a:r>
          </a:p>
          <a:p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 Counter = 10 Then    '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如果条件成立。</a:t>
            </a:r>
          </a:p>
          <a:p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Check = False    '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将标志值设成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False。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Exit Do    '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退出内层循环。</a:t>
            </a:r>
          </a:p>
          <a:p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End If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Loop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Loop Until Check = False    '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退出外层循环。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End Sub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 </a:t>
            </a:r>
            <a:b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循环嵌套</a:t>
            </a:r>
            <a:r>
              <a:rPr lang="zh-CN" altLang="en-US" dirty="0" smtClean="0">
                <a:solidFill>
                  <a:srgbClr val="FF0000"/>
                </a:solidFill>
              </a:rPr>
              <a:t>经典案例</a:t>
            </a:r>
            <a:r>
              <a:rPr lang="zh-CN" altLang="en-US" dirty="0" smtClean="0"/>
              <a:t>：</a:t>
            </a:r>
            <a:r>
              <a:rPr lang="zh-CN" altLang="en-US" dirty="0" smtClean="0">
                <a:solidFill>
                  <a:srgbClr val="FF0000"/>
                </a:solidFill>
              </a:rPr>
              <a:t>百钱买百鸡</a:t>
            </a:r>
            <a:r>
              <a:rPr lang="zh-CN" altLang="en-US" dirty="0" smtClean="0"/>
              <a:t>（用</a:t>
            </a:r>
            <a:r>
              <a:rPr lang="zh-CN" altLang="en-US" kern="1200" dirty="0" smtClean="0">
                <a:solidFill>
                  <a:srgbClr val="0000CC"/>
                </a:solidFill>
              </a:rPr>
              <a:t>穷举法</a:t>
            </a:r>
            <a:r>
              <a:rPr lang="zh-CN" altLang="en-US" kern="1200" dirty="0" smtClean="0"/>
              <a:t>，也叫试数法</a:t>
            </a:r>
            <a:r>
              <a:rPr lang="zh-CN" altLang="en-US" dirty="0" smtClean="0"/>
              <a:t>）</a:t>
            </a:r>
            <a:endParaRPr lang="zh-CN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zh-CN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'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今鸡翁一值钱五，鸡母一值钱三，鸡雏三值钱一。凡百钱买鸡百只，问：鸡翁、母、雏各几何？”</a:t>
            </a:r>
          </a:p>
          <a:p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'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百钱买来百只鸡，公母小鸡数不齐；</a:t>
            </a:r>
          </a:p>
          <a:p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'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母一钱三公钱五，三雏钱一价格低。</a:t>
            </a:r>
          </a:p>
          <a:p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'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公鸡母鸡各多少？还有几只是小鸡？</a:t>
            </a:r>
          </a:p>
          <a:p>
            <a:endParaRPr lang="zh-CN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'100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文钱买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100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只鸡，公鸡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文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只，母鸡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文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只，小鸡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文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只</a:t>
            </a:r>
          </a:p>
          <a:p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'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必须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种鸡最少各有一只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1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文钱不可再分割</a:t>
            </a:r>
          </a:p>
          <a:p>
            <a:endParaRPr lang="en-US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'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用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循环嵌套语句</a:t>
            </a:r>
          </a:p>
          <a:p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Sub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百钱买百鸡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_for() '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穷举法，也叫试数法</a:t>
            </a:r>
          </a:p>
          <a:p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Dim cock As Long, hen As Long, chicken As Long</a:t>
            </a:r>
          </a:p>
          <a:p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For cock = 1 To 20 '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外循环执行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次</a:t>
            </a:r>
          </a:p>
          <a:p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 hen = 1 To 33 '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内循环执行所有次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---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整个</a:t>
            </a:r>
          </a:p>
          <a:p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chicken = 100 - cock - hen</a:t>
            </a:r>
          </a:p>
          <a:p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If cock * 5 + hen * 3 + chicken / 3 = 100 Then _</a:t>
            </a:r>
          </a:p>
          <a:p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en-US" altLang="zh-CN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MsgBox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"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公鸡有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 &amp; cock &amp; "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只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 &amp; </a:t>
            </a:r>
            <a:r>
              <a:rPr lang="en-US" altLang="zh-CN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vbNewLine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_</a:t>
            </a:r>
          </a:p>
          <a:p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&amp; "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母鸡有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 &amp; hen &amp; "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只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 &amp; </a:t>
            </a:r>
            <a:r>
              <a:rPr lang="en-US" altLang="zh-CN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vbNewLine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_</a:t>
            </a:r>
          </a:p>
          <a:p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&amp; "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小鸡有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 &amp; chicken &amp; "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只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</a:t>
            </a:r>
          </a:p>
          <a:p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Next</a:t>
            </a:r>
          </a:p>
          <a:p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Next</a:t>
            </a:r>
          </a:p>
          <a:p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End Sub</a:t>
            </a:r>
            <a:endParaRPr lang="zh-CN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While </a:t>
            </a:r>
            <a:r>
              <a:rPr lang="zh-CN" altLang="en-US" i="1" dirty="0" smtClean="0"/>
              <a:t>表达式</a:t>
            </a:r>
            <a:endParaRPr lang="en-US" altLang="zh-CN" i="1" dirty="0" smtClean="0"/>
          </a:p>
          <a:p>
            <a:r>
              <a:rPr lang="zh-CN" altLang="en-US" dirty="0" smtClean="0"/>
              <a:t>循环体语句</a:t>
            </a:r>
            <a:endParaRPr lang="en-US" altLang="zh-CN" dirty="0" smtClean="0"/>
          </a:p>
          <a:p>
            <a:r>
              <a:rPr lang="en-US" altLang="zh-CN" dirty="0" smtClean="0"/>
              <a:t>Wend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其他的循环语句：</a:t>
            </a:r>
            <a:endParaRPr lang="en-US" altLang="zh-CN" dirty="0" smtClean="0"/>
          </a:p>
          <a:p>
            <a:pPr marL="228600" indent="-228600">
              <a:buAutoNum type="arabicPeriod"/>
            </a:pPr>
            <a:r>
              <a:rPr lang="en-US" altLang="zh-CN" dirty="0" smtClean="0"/>
              <a:t>For each in  </a:t>
            </a:r>
            <a:r>
              <a:rPr lang="zh-CN" altLang="en-US" dirty="0" smtClean="0"/>
              <a:t>循环：</a:t>
            </a:r>
            <a:r>
              <a:rPr lang="en-US" altLang="zh-CN" dirty="0" smtClean="0"/>
              <a:t>for each </a:t>
            </a:r>
            <a:r>
              <a:rPr lang="zh-CN" altLang="en-US" dirty="0" smtClean="0"/>
              <a:t>循环，通常是在对象中遍历。可用</a:t>
            </a:r>
            <a:r>
              <a:rPr lang="en-US" altLang="zh-CN" dirty="0" smtClean="0"/>
              <a:t>exit for </a:t>
            </a:r>
            <a:r>
              <a:rPr lang="zh-CN" altLang="en-US" dirty="0" smtClean="0"/>
              <a:t>来退出</a:t>
            </a:r>
            <a:r>
              <a:rPr lang="en-US" altLang="zh-CN" dirty="0" smtClean="0"/>
              <a:t>for each </a:t>
            </a:r>
            <a:r>
              <a:rPr lang="zh-CN" altLang="en-US" dirty="0" smtClean="0"/>
              <a:t>循环</a:t>
            </a:r>
            <a:endParaRPr lang="en-US" altLang="zh-CN" dirty="0" smtClean="0"/>
          </a:p>
          <a:p>
            <a:pPr marL="228600" indent="-228600">
              <a:buAutoNum type="arabicPeriod"/>
            </a:pPr>
            <a:r>
              <a:rPr lang="en-US" altLang="zh-CN" dirty="0" smtClean="0"/>
              <a:t>While … Wend </a:t>
            </a:r>
            <a:r>
              <a:rPr lang="zh-CN" altLang="en-US" dirty="0" smtClean="0"/>
              <a:t>循环，老的</a:t>
            </a:r>
            <a:r>
              <a:rPr lang="en-US" altLang="zh-CN" dirty="0" smtClean="0"/>
              <a:t>VB </a:t>
            </a:r>
            <a:r>
              <a:rPr lang="zh-CN" altLang="en-US" dirty="0" smtClean="0"/>
              <a:t>语法循环，现在已经淘汰，完全被</a:t>
            </a:r>
            <a:r>
              <a:rPr lang="en-US" altLang="zh-CN" dirty="0" smtClean="0"/>
              <a:t>Do … loop </a:t>
            </a:r>
            <a:r>
              <a:rPr lang="zh-CN" altLang="en-US" dirty="0" smtClean="0"/>
              <a:t>循环所取代。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>
              <a:buBlip>
                <a:blip r:embed="rId3"/>
              </a:buBlip>
            </a:pPr>
            <a:r>
              <a:rPr lang="zh-CN" altLang="en-US" dirty="0" smtClean="0">
                <a:solidFill>
                  <a:srgbClr val="0000CC"/>
                </a:solidFill>
              </a:rPr>
              <a:t>单层</a:t>
            </a:r>
            <a:r>
              <a:rPr lang="en-US" altLang="zh-CN" dirty="0" smtClean="0">
                <a:solidFill>
                  <a:srgbClr val="0000CC"/>
                </a:solidFill>
              </a:rPr>
              <a:t>For…Next</a:t>
            </a:r>
            <a:r>
              <a:rPr lang="zh-CN" altLang="en-US" dirty="0" smtClean="0">
                <a:solidFill>
                  <a:srgbClr val="0000CC"/>
                </a:solidFill>
              </a:rPr>
              <a:t>语句</a:t>
            </a:r>
            <a:endParaRPr lang="en-US" altLang="zh-CN" dirty="0" smtClean="0">
              <a:solidFill>
                <a:srgbClr val="0000CC"/>
              </a:solidFill>
            </a:endParaRPr>
          </a:p>
          <a:p>
            <a:pPr lvl="2">
              <a:buFont typeface="Wingdings" pitchFamily="2" charset="2"/>
              <a:buChar char="Ø"/>
            </a:pPr>
            <a:r>
              <a:rPr lang="en-US" altLang="zh-CN" dirty="0" smtClean="0"/>
              <a:t>exit for </a:t>
            </a:r>
            <a:r>
              <a:rPr lang="zh-CN" altLang="en-US" dirty="0" smtClean="0"/>
              <a:t>提前退出循环语句</a:t>
            </a:r>
            <a:endParaRPr lang="en-US" altLang="zh-CN" dirty="0" smtClean="0"/>
          </a:p>
          <a:p>
            <a:pPr lvl="1">
              <a:buBlip>
                <a:blip r:embed="rId3"/>
              </a:buBlip>
            </a:pPr>
            <a:r>
              <a:rPr lang="en-US" altLang="zh-CN" dirty="0" smtClean="0">
                <a:solidFill>
                  <a:srgbClr val="0000CC"/>
                </a:solidFill>
              </a:rPr>
              <a:t>For…Next</a:t>
            </a:r>
            <a:r>
              <a:rPr lang="zh-CN" altLang="en-US" dirty="0" smtClean="0">
                <a:solidFill>
                  <a:srgbClr val="0000CC"/>
                </a:solidFill>
              </a:rPr>
              <a:t>语句的嵌套</a:t>
            </a:r>
            <a:r>
              <a:rPr lang="zh-CN" altLang="en-US" dirty="0" smtClean="0"/>
              <a:t> </a:t>
            </a:r>
            <a:endParaRPr lang="en-US" altLang="zh-CN" dirty="0" smtClean="0"/>
          </a:p>
          <a:p>
            <a:pPr lvl="2">
              <a:buFont typeface="Wingdings" pitchFamily="2" charset="2"/>
              <a:buChar char="Ø"/>
            </a:pPr>
            <a:r>
              <a:rPr lang="en-US" altLang="zh-CN" dirty="0" smtClean="0"/>
              <a:t>For…Next</a:t>
            </a:r>
            <a:r>
              <a:rPr lang="zh-CN" altLang="en-US" dirty="0" smtClean="0"/>
              <a:t>语句与</a:t>
            </a:r>
            <a:r>
              <a:rPr lang="en-US" altLang="zh-CN" dirty="0" smtClean="0"/>
              <a:t>If </a:t>
            </a:r>
            <a:r>
              <a:rPr lang="zh-CN" altLang="en-US" dirty="0" smtClean="0"/>
              <a:t>语句的嵌套</a:t>
            </a:r>
            <a:endParaRPr lang="en-US" altLang="zh-CN" dirty="0" smtClean="0"/>
          </a:p>
          <a:p>
            <a:pPr lvl="2">
              <a:buFont typeface="Wingdings" pitchFamily="2" charset="2"/>
              <a:buChar char="Ø"/>
            </a:pPr>
            <a:r>
              <a:rPr lang="zh-CN" altLang="en-US" dirty="0" smtClean="0"/>
              <a:t>双层</a:t>
            </a:r>
            <a:r>
              <a:rPr lang="en-US" altLang="zh-CN" dirty="0" smtClean="0"/>
              <a:t>For…Next</a:t>
            </a:r>
            <a:r>
              <a:rPr lang="zh-CN" altLang="en-US" dirty="0" smtClean="0"/>
              <a:t>语句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2" indent="-292100" algn="l"/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注意</a:t>
            </a:r>
            <a:r>
              <a:rPr lang="en-US" altLang="zh-CN" dirty="0" smtClean="0">
                <a:latin typeface="仿宋" pitchFamily="49" charset="-122"/>
                <a:ea typeface="仿宋" pitchFamily="49" charset="-122"/>
              </a:rPr>
              <a:t>Loop</a:t>
            </a:r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与</a:t>
            </a:r>
            <a:r>
              <a:rPr lang="en-US" altLang="zh-CN" dirty="0" smtClean="0">
                <a:latin typeface="仿宋" pitchFamily="49" charset="-122"/>
                <a:ea typeface="仿宋" pitchFamily="49" charset="-122"/>
              </a:rPr>
              <a:t>Do</a:t>
            </a:r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要成对出现，同一语句两者左对齐</a:t>
            </a:r>
            <a:endParaRPr lang="en-US" altLang="zh-CN" dirty="0" smtClean="0">
              <a:latin typeface="仿宋" pitchFamily="49" charset="-122"/>
              <a:ea typeface="仿宋" pitchFamily="49" charset="-122"/>
            </a:endParaRPr>
          </a:p>
          <a:p>
            <a:pPr lvl="2" indent="-292100" algn="l"/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注意对循环变量的值的修改，特别是内循环变量值的修改</a:t>
            </a:r>
            <a:r>
              <a:rPr lang="zh-CN" altLang="en-US" dirty="0" smtClean="0">
                <a:solidFill>
                  <a:srgbClr val="006600"/>
                </a:solidFill>
                <a:latin typeface="仿宋" pitchFamily="49" charset="-122"/>
                <a:ea typeface="仿宋" pitchFamily="49" charset="-122"/>
              </a:rPr>
              <a:t>（每次增加</a:t>
            </a:r>
            <a:r>
              <a:rPr lang="en-US" altLang="zh-CN" dirty="0" smtClean="0">
                <a:solidFill>
                  <a:srgbClr val="006600"/>
                </a:solidFill>
                <a:latin typeface="仿宋" pitchFamily="49" charset="-122"/>
                <a:ea typeface="仿宋" pitchFamily="49" charset="-122"/>
              </a:rPr>
              <a:t>1</a:t>
            </a:r>
            <a:r>
              <a:rPr lang="zh-CN" altLang="en-US" dirty="0" smtClean="0">
                <a:solidFill>
                  <a:srgbClr val="006600"/>
                </a:solidFill>
                <a:latin typeface="仿宋" pitchFamily="49" charset="-122"/>
                <a:ea typeface="仿宋" pitchFamily="49" charset="-122"/>
              </a:rPr>
              <a:t>，以及外循环变化一次重新开始内循环时的内循环变量的初值）</a:t>
            </a:r>
            <a:endParaRPr lang="en-US" altLang="zh-CN" dirty="0" smtClean="0">
              <a:latin typeface="仿宋" pitchFamily="49" charset="-122"/>
              <a:ea typeface="仿宋" pitchFamily="49" charset="-122"/>
            </a:endParaRPr>
          </a:p>
          <a:p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 </a:t>
            </a:r>
            <a:b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'Do...Loop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循环嵌套</a:t>
            </a:r>
          </a:p>
          <a:p>
            <a:endParaRPr lang="zh-CN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'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今鸡翁一值钱五，鸡母一值钱三，鸡雏三值钱一。凡百钱买鸡百只，问：鸡翁、母、雏各几何？”</a:t>
            </a:r>
          </a:p>
          <a:p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'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百钱买来百只鸡，公母小鸡数不齐；</a:t>
            </a:r>
          </a:p>
          <a:p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'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母一钱三公钱五，三雏钱一价格低。</a:t>
            </a:r>
          </a:p>
          <a:p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'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公鸡母鸡各多少？还有几只是小鸡？</a:t>
            </a:r>
          </a:p>
          <a:p>
            <a:endParaRPr lang="zh-CN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'100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文钱买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100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只鸡，公鸡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文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只，母鸡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文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只，小鸡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文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只</a:t>
            </a:r>
          </a:p>
          <a:p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'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必须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种鸡最少各有一只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1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文钱不可再分割</a:t>
            </a:r>
          </a:p>
          <a:p>
            <a:endParaRPr lang="zh-CN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Sub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百钱买百鸡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 '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穷举法，也叫试数法</a:t>
            </a:r>
          </a:p>
          <a:p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Dim cock As Long, hen As Long, chicken As Long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For cock = 1 To 20 '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外循环执行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次</a:t>
            </a:r>
          </a:p>
          <a:p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 hen = 1 To 33 '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内循环执行所有次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---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整个</a:t>
            </a:r>
          </a:p>
          <a:p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chicken = 100 - cock - hen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If cock * 5 + hen * 3 + chicken / 3 = 100 Then _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MsgBox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"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公鸡有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 &amp;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cock &amp; "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只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 &amp;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vbNewLine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_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&amp; "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母鸡有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 &amp;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hen &amp; "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只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 &amp;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vbNewLine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_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&amp; "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小鸡有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 &amp;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chicken &amp; "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只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</a:t>
            </a:r>
          </a:p>
          <a:p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Next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Next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End Sub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smtClean="0"/>
              <a:t>Haste makes waste</a:t>
            </a:r>
            <a:r>
              <a:rPr lang="en-US" sz="1200" b="1" baseline="0" dirty="0" smtClean="0"/>
              <a:t>  </a:t>
            </a:r>
            <a:r>
              <a:rPr lang="zh-CN" altLang="en-US" b="1" dirty="0" smtClean="0"/>
              <a:t>欲速则不达</a:t>
            </a:r>
            <a:endParaRPr lang="zh-CN" altLang="en-US" sz="1200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zh-CN" altLang="en-US" dirty="0" smtClean="0"/>
              <a:t>使用逐语句执行功能（</a:t>
            </a:r>
            <a:r>
              <a:rPr lang="en-US" altLang="zh-CN" dirty="0" smtClean="0"/>
              <a:t>F8</a:t>
            </a:r>
            <a:r>
              <a:rPr lang="zh-CN" altLang="en-US" dirty="0" smtClean="0"/>
              <a:t>），该功能使得用户不必再猜测程序的执行流程，而只需要观察程序的执行流程。用户可以使用断点与逐语句功能的配合，来查看代码中的错误。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打开“本地窗口”窗口，其内部自动显示出所有在当前过程中的变量声明及变量值，从中可以观察各种数据信息。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通过在监视窗口增添监视表达式的方法，程序可以动态了解一些变量或表达式的值的变化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在中断模式下，立即窗口中可以安排一些调试语句，而这些语句是根据显示在立即窗口区域的内容或范围来执行的。如果输入</a:t>
            </a:r>
            <a:r>
              <a:rPr lang="en-US" altLang="zh-CN" dirty="0" smtClean="0"/>
              <a:t>Print </a:t>
            </a:r>
            <a:r>
              <a:rPr lang="en-US" altLang="zh-CN" dirty="0" err="1" smtClean="0"/>
              <a:t>variablename</a:t>
            </a:r>
            <a:r>
              <a:rPr lang="zh-CN" altLang="en-US" dirty="0" smtClean="0"/>
              <a:t>，则输出的就是局域变量的值。</a:t>
            </a:r>
            <a:endParaRPr lang="en-US" altLang="zh-CN" dirty="0" smtClean="0"/>
          </a:p>
          <a:p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err="1" smtClean="0"/>
              <a:t>Rem</a:t>
            </a:r>
            <a:r>
              <a:rPr lang="en-US" altLang="zh-CN" dirty="0" smtClean="0"/>
              <a:t> </a:t>
            </a:r>
            <a:r>
              <a:rPr lang="zh-CN" altLang="en-US" dirty="0" smtClean="0"/>
              <a:t>演示断点与变量监视示例 断点和</a:t>
            </a:r>
            <a:r>
              <a:rPr lang="en-US" altLang="zh-CN" dirty="0" smtClean="0"/>
              <a:t>F5</a:t>
            </a:r>
            <a:r>
              <a:rPr lang="zh-CN" altLang="en-US" dirty="0" smtClean="0"/>
              <a:t>、</a:t>
            </a:r>
            <a:r>
              <a:rPr lang="en-US" altLang="zh-CN" dirty="0" smtClean="0"/>
              <a:t>F8</a:t>
            </a:r>
            <a:r>
              <a:rPr lang="zh-CN" altLang="en-US" dirty="0" smtClean="0"/>
              <a:t>可以一起配合使用</a:t>
            </a:r>
          </a:p>
          <a:p>
            <a:r>
              <a:rPr lang="en-US" altLang="zh-CN" dirty="0" err="1" smtClean="0"/>
              <a:t>Rem</a:t>
            </a:r>
            <a:r>
              <a:rPr lang="en-US" altLang="zh-CN" dirty="0" smtClean="0"/>
              <a:t> </a:t>
            </a:r>
            <a:r>
              <a:rPr lang="zh-CN" altLang="en-US" dirty="0" smtClean="0"/>
              <a:t>用数组实现求</a:t>
            </a:r>
            <a:r>
              <a:rPr lang="en-US" altLang="zh-CN" dirty="0" err="1" smtClean="0"/>
              <a:t>fibonacci</a:t>
            </a:r>
            <a:r>
              <a:rPr lang="zh-CN" altLang="en-US" dirty="0" smtClean="0"/>
              <a:t>数列的第</a:t>
            </a:r>
            <a:r>
              <a:rPr lang="en-US" altLang="zh-CN" dirty="0" smtClean="0"/>
              <a:t>12</a:t>
            </a:r>
            <a:r>
              <a:rPr lang="zh-CN" altLang="en-US" dirty="0" smtClean="0"/>
              <a:t>项</a:t>
            </a:r>
          </a:p>
          <a:p>
            <a:r>
              <a:rPr lang="en-US" altLang="zh-CN" dirty="0" smtClean="0"/>
              <a:t>Sub </a:t>
            </a:r>
            <a:r>
              <a:rPr lang="en-US" altLang="zh-CN" dirty="0" err="1" smtClean="0"/>
              <a:t>fibonacci</a:t>
            </a:r>
            <a:r>
              <a:rPr lang="zh-CN" altLang="en-US" dirty="0" smtClean="0"/>
              <a:t>数列</a:t>
            </a:r>
            <a:r>
              <a:rPr lang="en-US" altLang="zh-CN" dirty="0" smtClean="0"/>
              <a:t>2()</a:t>
            </a:r>
          </a:p>
          <a:p>
            <a:r>
              <a:rPr lang="en-US" altLang="zh-CN" dirty="0" smtClean="0"/>
              <a:t>Dim </a:t>
            </a:r>
            <a:r>
              <a:rPr lang="en-US" altLang="zh-CN" dirty="0" err="1" smtClean="0"/>
              <a:t>arr</a:t>
            </a:r>
            <a:r>
              <a:rPr lang="en-US" altLang="zh-CN" dirty="0" smtClean="0"/>
              <a:t>(1 To 12) As Integer,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As Integer</a:t>
            </a:r>
          </a:p>
          <a:p>
            <a:r>
              <a:rPr lang="en-US" altLang="zh-CN" dirty="0" err="1" smtClean="0"/>
              <a:t>arr</a:t>
            </a:r>
            <a:r>
              <a:rPr lang="en-US" altLang="zh-CN" dirty="0" smtClean="0"/>
              <a:t>(1) = 1: </a:t>
            </a:r>
            <a:r>
              <a:rPr lang="en-US" altLang="zh-CN" dirty="0" err="1" smtClean="0"/>
              <a:t>arr</a:t>
            </a:r>
            <a:r>
              <a:rPr lang="en-US" altLang="zh-CN" dirty="0" smtClean="0"/>
              <a:t>(2) = 1</a:t>
            </a:r>
          </a:p>
          <a:p>
            <a:r>
              <a:rPr lang="en-US" altLang="zh-CN" dirty="0" smtClean="0"/>
              <a:t>For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= 3 To 12</a:t>
            </a:r>
          </a:p>
          <a:p>
            <a:r>
              <a:rPr lang="en-US" altLang="zh-CN" dirty="0" smtClean="0"/>
              <a:t>    </a:t>
            </a:r>
            <a:r>
              <a:rPr lang="en-US" altLang="zh-CN" dirty="0" err="1" smtClean="0"/>
              <a:t>arr</a:t>
            </a:r>
            <a:r>
              <a:rPr lang="en-US" altLang="zh-CN" dirty="0" smtClean="0"/>
              <a:t>(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) = </a:t>
            </a:r>
            <a:r>
              <a:rPr lang="en-US" altLang="zh-CN" dirty="0" err="1" smtClean="0"/>
              <a:t>arr</a:t>
            </a:r>
            <a:r>
              <a:rPr lang="en-US" altLang="zh-CN" dirty="0" smtClean="0"/>
              <a:t>(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- 1) + </a:t>
            </a:r>
            <a:r>
              <a:rPr lang="en-US" altLang="zh-CN" dirty="0" err="1" smtClean="0"/>
              <a:t>arr</a:t>
            </a:r>
            <a:r>
              <a:rPr lang="en-US" altLang="zh-CN" dirty="0" smtClean="0"/>
              <a:t>(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- 2)</a:t>
            </a:r>
          </a:p>
          <a:p>
            <a:r>
              <a:rPr lang="en-US" altLang="zh-CN" dirty="0" smtClean="0"/>
              <a:t>Next</a:t>
            </a:r>
          </a:p>
          <a:p>
            <a:r>
              <a:rPr lang="en-US" altLang="zh-CN" dirty="0" err="1" smtClean="0"/>
              <a:t>Debug.Print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arr</a:t>
            </a:r>
            <a:r>
              <a:rPr lang="en-US" altLang="zh-CN" dirty="0" smtClean="0"/>
              <a:t>(12)</a:t>
            </a:r>
          </a:p>
          <a:p>
            <a:r>
              <a:rPr lang="en-US" altLang="zh-CN" dirty="0" smtClean="0"/>
              <a:t>End Sub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 smtClean="0"/>
              <a:t>循环结构：满足循环条件，重复执行一组语句（循环体）。</a:t>
            </a:r>
            <a:endParaRPr lang="en-US" altLang="zh-CN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dirty="0" smtClean="0"/>
              <a:t>事先无法确定循环次数，只知道达成循环的条件。只要该条件达成 则退出或继续 循环。</a:t>
            </a:r>
            <a:endParaRPr lang="en-US" altLang="zh-CN" sz="120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 smtClean="0"/>
              <a:t>当我们不知道循环具体会运行多少次，但能通过某种条件的变化来实现控制循环的开始和结束，采用</a:t>
            </a:r>
            <a:r>
              <a:rPr lang="en-US" altLang="zh-CN" dirty="0" smtClean="0"/>
              <a:t>Do...Loop </a:t>
            </a:r>
            <a:r>
              <a:rPr lang="zh-CN" altLang="en-US" dirty="0" smtClean="0"/>
              <a:t>语句。</a:t>
            </a:r>
            <a:endParaRPr lang="en-US" altLang="zh-CN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1200" dirty="0" smtClean="0"/>
          </a:p>
          <a:p>
            <a:r>
              <a:rPr lang="en-US" b="1" dirty="0" smtClean="0"/>
              <a:t>Do...Loop </a:t>
            </a:r>
            <a:r>
              <a:rPr lang="zh-CN" altLang="en-US" b="1" dirty="0" smtClean="0"/>
              <a:t>语句</a:t>
            </a:r>
          </a:p>
          <a:p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请参阅</a:t>
            </a:r>
            <a:r>
              <a:rPr lang="zh-CN" altLang="en-US" dirty="0" smtClean="0"/>
              <a:t>    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/>
              </a:rPr>
              <a:t>示例</a:t>
            </a:r>
            <a:r>
              <a:rPr lang="zh-CN" altLang="en-US" dirty="0" smtClean="0"/>
              <a:t>     </a:t>
            </a:r>
            <a:r>
              <a:rPr lang="zh-CN" altLang="en-US" sz="12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5"/>
              </a:rPr>
              <a:t>特性</a:t>
            </a:r>
            <a:r>
              <a:rPr lang="zh-CN" altLang="en-US" dirty="0" smtClean="0"/>
              <a:t> </a:t>
            </a:r>
          </a:p>
          <a:p>
            <a:r>
              <a:rPr lang="zh-CN" altLang="en-US" dirty="0" smtClean="0"/>
              <a:t>当条件为 </a:t>
            </a:r>
            <a:r>
              <a:rPr lang="en-US" b="1" dirty="0" smtClean="0"/>
              <a:t>True </a:t>
            </a:r>
            <a:r>
              <a:rPr lang="zh-CN" altLang="en-US" dirty="0" smtClean="0"/>
              <a:t>时，或直到条件变为 </a:t>
            </a:r>
            <a:r>
              <a:rPr lang="en-US" b="1" dirty="0" smtClean="0"/>
              <a:t>True </a:t>
            </a:r>
            <a:r>
              <a:rPr lang="zh-CN" altLang="en-US" dirty="0" smtClean="0"/>
              <a:t>时，重复执行一个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6"/>
              </a:rPr>
              <a:t>语句</a:t>
            </a:r>
            <a:r>
              <a:rPr lang="zh-CN" altLang="en-US" dirty="0" smtClean="0"/>
              <a:t>块中的命令。</a:t>
            </a:r>
          </a:p>
          <a:p>
            <a:r>
              <a:rPr lang="zh-CN" altLang="en-US" b="1" dirty="0" smtClean="0"/>
              <a:t>语法</a:t>
            </a:r>
            <a:endParaRPr lang="zh-CN" altLang="en-US" dirty="0" smtClean="0"/>
          </a:p>
          <a:p>
            <a:r>
              <a:rPr lang="en-US" b="1" dirty="0" smtClean="0"/>
              <a:t>Do </a:t>
            </a:r>
            <a:r>
              <a:rPr lang="en-US" dirty="0" smtClean="0"/>
              <a:t>[{</a:t>
            </a:r>
            <a:r>
              <a:rPr lang="en-US" b="1" dirty="0" smtClean="0"/>
              <a:t>While</a:t>
            </a:r>
            <a:r>
              <a:rPr lang="en-US" dirty="0" smtClean="0"/>
              <a:t> | </a:t>
            </a:r>
            <a:r>
              <a:rPr lang="en-US" b="1" dirty="0" smtClean="0"/>
              <a:t>Until</a:t>
            </a:r>
            <a:r>
              <a:rPr lang="en-US" dirty="0" smtClean="0"/>
              <a:t>} </a:t>
            </a:r>
            <a:r>
              <a:rPr lang="en-US" i="1" dirty="0" smtClean="0"/>
              <a:t>condition</a:t>
            </a:r>
            <a:r>
              <a:rPr lang="en-US" dirty="0" smtClean="0"/>
              <a:t>]</a:t>
            </a:r>
            <a:br>
              <a:rPr lang="en-US" dirty="0" smtClean="0"/>
            </a:br>
            <a:r>
              <a:rPr lang="en-US" dirty="0" smtClean="0"/>
              <a:t>[</a:t>
            </a:r>
            <a:r>
              <a:rPr lang="en-US" i="1" dirty="0" smtClean="0"/>
              <a:t>statements</a:t>
            </a:r>
            <a:r>
              <a:rPr lang="en-US" dirty="0" smtClean="0"/>
              <a:t>]</a:t>
            </a:r>
            <a:br>
              <a:rPr lang="en-US" dirty="0" smtClean="0"/>
            </a:br>
            <a:r>
              <a:rPr lang="en-US" dirty="0" smtClean="0"/>
              <a:t>[</a:t>
            </a:r>
            <a:r>
              <a:rPr lang="en-US" b="1" dirty="0" smtClean="0"/>
              <a:t>Exit Do</a:t>
            </a:r>
            <a:r>
              <a:rPr lang="en-US" dirty="0" smtClean="0"/>
              <a:t>]</a:t>
            </a:r>
            <a:br>
              <a:rPr lang="en-US" dirty="0" smtClean="0"/>
            </a:br>
            <a:r>
              <a:rPr lang="en-US" dirty="0" smtClean="0"/>
              <a:t>[</a:t>
            </a:r>
            <a:r>
              <a:rPr lang="en-US" i="1" dirty="0" smtClean="0"/>
              <a:t>statements</a:t>
            </a:r>
            <a:r>
              <a:rPr lang="en-US" dirty="0" smtClean="0"/>
              <a:t>]</a:t>
            </a:r>
          </a:p>
          <a:p>
            <a:r>
              <a:rPr lang="en-US" b="1" dirty="0" smtClean="0"/>
              <a:t>Loop</a:t>
            </a:r>
            <a:r>
              <a:rPr lang="en-US" dirty="0" smtClean="0"/>
              <a:t> </a:t>
            </a:r>
          </a:p>
          <a:p>
            <a:r>
              <a:rPr lang="zh-CN" altLang="en-US" dirty="0" smtClean="0"/>
              <a:t>或者可以使用下面这种语法：</a:t>
            </a:r>
          </a:p>
          <a:p>
            <a:r>
              <a:rPr lang="en-US" b="1" dirty="0" smtClean="0"/>
              <a:t>Do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</a:t>
            </a:r>
            <a:r>
              <a:rPr lang="en-US" i="1" dirty="0" smtClean="0"/>
              <a:t>statements</a:t>
            </a:r>
            <a:r>
              <a:rPr lang="en-US" dirty="0" smtClean="0"/>
              <a:t>]</a:t>
            </a:r>
            <a:br>
              <a:rPr lang="en-US" dirty="0" smtClean="0"/>
            </a:br>
            <a:r>
              <a:rPr lang="en-US" dirty="0" smtClean="0"/>
              <a:t>[</a:t>
            </a:r>
            <a:r>
              <a:rPr lang="en-US" b="1" dirty="0" smtClean="0"/>
              <a:t>Exit Do</a:t>
            </a:r>
            <a:r>
              <a:rPr lang="en-US" dirty="0" smtClean="0"/>
              <a:t>]</a:t>
            </a:r>
            <a:br>
              <a:rPr lang="en-US" dirty="0" smtClean="0"/>
            </a:br>
            <a:r>
              <a:rPr lang="en-US" dirty="0" smtClean="0"/>
              <a:t>[</a:t>
            </a:r>
            <a:r>
              <a:rPr lang="en-US" i="1" dirty="0" smtClean="0"/>
              <a:t>statements</a:t>
            </a:r>
            <a:r>
              <a:rPr lang="en-US" dirty="0" smtClean="0"/>
              <a:t>]</a:t>
            </a:r>
          </a:p>
          <a:p>
            <a:r>
              <a:rPr lang="en-US" b="1" dirty="0" smtClean="0"/>
              <a:t>Loop</a:t>
            </a:r>
            <a:r>
              <a:rPr lang="en-US" dirty="0" smtClean="0"/>
              <a:t> [{</a:t>
            </a:r>
            <a:r>
              <a:rPr lang="en-US" b="1" dirty="0" smtClean="0"/>
              <a:t>While</a:t>
            </a:r>
            <a:r>
              <a:rPr lang="en-US" dirty="0" smtClean="0"/>
              <a:t> | </a:t>
            </a:r>
            <a:r>
              <a:rPr lang="en-US" b="1" dirty="0" smtClean="0"/>
              <a:t>Until</a:t>
            </a:r>
            <a:r>
              <a:rPr lang="en-US" dirty="0" smtClean="0"/>
              <a:t>} </a:t>
            </a:r>
            <a:r>
              <a:rPr lang="en-US" i="1" dirty="0" smtClean="0"/>
              <a:t>condition</a:t>
            </a:r>
            <a:r>
              <a:rPr lang="en-US" dirty="0" smtClean="0"/>
              <a:t>]</a:t>
            </a:r>
          </a:p>
          <a:p>
            <a:r>
              <a:rPr lang="en-US" b="1" dirty="0" smtClean="0"/>
              <a:t>Do Loop</a:t>
            </a:r>
            <a:r>
              <a:rPr lang="en-US" dirty="0" smtClean="0"/>
              <a:t> </a:t>
            </a:r>
            <a:r>
              <a:rPr lang="zh-CN" altLang="en-US" dirty="0" smtClean="0"/>
              <a:t>语句的语法具有以下几个部分：</a:t>
            </a:r>
          </a:p>
          <a:p>
            <a:r>
              <a:rPr lang="zh-CN" altLang="en-US" dirty="0" smtClean="0"/>
              <a:t>部分 描述 </a:t>
            </a:r>
            <a:r>
              <a:rPr lang="en-US" i="1" dirty="0" smtClean="0"/>
              <a:t>condition</a:t>
            </a:r>
            <a:r>
              <a:rPr lang="en-US" dirty="0" smtClean="0"/>
              <a:t> </a:t>
            </a:r>
            <a:r>
              <a:rPr lang="zh-CN" altLang="en-US" dirty="0" smtClean="0"/>
              <a:t>可选参数。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7"/>
              </a:rPr>
              <a:t>数值表达式</a:t>
            </a:r>
            <a:r>
              <a:rPr lang="zh-CN" altLang="en-US" dirty="0" smtClean="0"/>
              <a:t>或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8"/>
              </a:rPr>
              <a:t>字符串表达式</a:t>
            </a:r>
            <a:r>
              <a:rPr lang="zh-CN" altLang="en-US" dirty="0" smtClean="0"/>
              <a:t>，其值为 </a:t>
            </a:r>
            <a:r>
              <a:rPr lang="en-US" b="1" dirty="0" smtClean="0"/>
              <a:t>True</a:t>
            </a:r>
            <a:r>
              <a:rPr lang="en-US" dirty="0" smtClean="0"/>
              <a:t> </a:t>
            </a:r>
            <a:r>
              <a:rPr lang="zh-CN" altLang="en-US" dirty="0" smtClean="0"/>
              <a:t>或 </a:t>
            </a:r>
            <a:r>
              <a:rPr lang="en-US" b="1" dirty="0" smtClean="0"/>
              <a:t>False</a:t>
            </a:r>
            <a:r>
              <a:rPr lang="en-US" dirty="0" smtClean="0"/>
              <a:t>。</a:t>
            </a:r>
            <a:r>
              <a:rPr lang="zh-CN" altLang="en-US" dirty="0" smtClean="0"/>
              <a:t>如果 </a:t>
            </a:r>
            <a:r>
              <a:rPr lang="en-US" i="1" dirty="0" smtClean="0"/>
              <a:t>condition </a:t>
            </a:r>
            <a:r>
              <a:rPr lang="zh-CN" altLang="en-US" dirty="0" smtClean="0"/>
              <a:t>是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9"/>
              </a:rPr>
              <a:t>Null</a:t>
            </a:r>
            <a:r>
              <a:rPr lang="en-US" dirty="0" smtClean="0"/>
              <a:t>，</a:t>
            </a:r>
            <a:r>
              <a:rPr lang="zh-CN" altLang="en-US" dirty="0" smtClean="0"/>
              <a:t>则 </a:t>
            </a:r>
            <a:r>
              <a:rPr lang="en-US" i="1" dirty="0" smtClean="0"/>
              <a:t>condition </a:t>
            </a:r>
            <a:r>
              <a:rPr lang="zh-CN" altLang="en-US" dirty="0" smtClean="0"/>
              <a:t>会被当作 </a:t>
            </a:r>
            <a:r>
              <a:rPr lang="en-US" b="1" dirty="0" smtClean="0"/>
              <a:t>False</a:t>
            </a:r>
            <a:r>
              <a:rPr lang="en-US" dirty="0" smtClean="0"/>
              <a:t>。 </a:t>
            </a:r>
            <a:r>
              <a:rPr lang="en-US" i="1" dirty="0" smtClean="0"/>
              <a:t>statements</a:t>
            </a:r>
            <a:r>
              <a:rPr lang="en-US" dirty="0" smtClean="0"/>
              <a:t> </a:t>
            </a:r>
            <a:r>
              <a:rPr lang="zh-CN" altLang="en-US" dirty="0" smtClean="0"/>
              <a:t>一条或多条命令，它们将被重复当或直到 </a:t>
            </a:r>
            <a:r>
              <a:rPr lang="en-US" i="1" dirty="0" smtClean="0"/>
              <a:t>condition </a:t>
            </a:r>
            <a:r>
              <a:rPr lang="zh-CN" altLang="en-US" dirty="0" smtClean="0"/>
              <a:t>为 </a:t>
            </a:r>
            <a:r>
              <a:rPr lang="en-US" b="1" dirty="0" smtClean="0"/>
              <a:t>True</a:t>
            </a:r>
            <a:r>
              <a:rPr lang="en-US" dirty="0" smtClean="0"/>
              <a:t>。</a:t>
            </a:r>
            <a:br>
              <a:rPr lang="en-US" dirty="0" smtClean="0"/>
            </a:br>
            <a:endParaRPr lang="en-US" dirty="0" smtClean="0"/>
          </a:p>
          <a:p>
            <a:r>
              <a:rPr lang="zh-CN" altLang="en-US" b="1" dirty="0" smtClean="0"/>
              <a:t>说明</a:t>
            </a:r>
            <a:endParaRPr lang="zh-CN" altLang="en-US" dirty="0" smtClean="0"/>
          </a:p>
          <a:p>
            <a:r>
              <a:rPr lang="zh-CN" altLang="en-US" dirty="0" smtClean="0"/>
              <a:t>在 </a:t>
            </a:r>
            <a:r>
              <a:rPr lang="en-US" b="1" dirty="0" smtClean="0"/>
              <a:t>Do...Loop </a:t>
            </a:r>
            <a:r>
              <a:rPr lang="zh-CN" altLang="en-US" dirty="0" smtClean="0"/>
              <a:t>中可以在任何位置放置任意个数的 </a:t>
            </a:r>
            <a:r>
              <a:rPr lang="en-US" b="1" dirty="0" smtClean="0"/>
              <a:t>Exit Do</a:t>
            </a:r>
            <a:r>
              <a:rPr lang="en-US" dirty="0" smtClean="0"/>
              <a:t> </a:t>
            </a:r>
            <a:r>
              <a:rPr lang="zh-CN" altLang="en-US" dirty="0" smtClean="0"/>
              <a:t>语句，随时跳出 </a:t>
            </a:r>
            <a:r>
              <a:rPr lang="en-US" b="1" dirty="0" smtClean="0"/>
              <a:t>Do...Loop </a:t>
            </a:r>
            <a:r>
              <a:rPr lang="zh-CN" altLang="en-US" dirty="0" smtClean="0"/>
              <a:t>循环。</a:t>
            </a:r>
            <a:r>
              <a:rPr lang="en-US" b="1" dirty="0" smtClean="0"/>
              <a:t>Exit Do </a:t>
            </a:r>
            <a:r>
              <a:rPr lang="zh-CN" altLang="en-US" dirty="0" smtClean="0"/>
              <a:t>通常用于条件判断之后，例如 </a:t>
            </a:r>
            <a:r>
              <a:rPr lang="en-US" b="1" dirty="0" smtClean="0"/>
              <a:t>If...Then</a:t>
            </a:r>
            <a:r>
              <a:rPr lang="en-US" dirty="0" smtClean="0"/>
              <a:t>，</a:t>
            </a:r>
            <a:r>
              <a:rPr lang="zh-CN" altLang="en-US" dirty="0" smtClean="0"/>
              <a:t>在这种情况下，</a:t>
            </a:r>
            <a:r>
              <a:rPr lang="en-US" b="1" dirty="0" smtClean="0"/>
              <a:t>Exit Do</a:t>
            </a:r>
            <a:r>
              <a:rPr lang="en-US" dirty="0" smtClean="0"/>
              <a:t> </a:t>
            </a:r>
            <a:r>
              <a:rPr lang="zh-CN" altLang="en-US" dirty="0" smtClean="0"/>
              <a:t>语句将控制权转移到紧接在 </a:t>
            </a:r>
            <a:r>
              <a:rPr lang="en-US" b="1" dirty="0" smtClean="0"/>
              <a:t>Loop</a:t>
            </a:r>
            <a:r>
              <a:rPr lang="en-US" dirty="0" smtClean="0"/>
              <a:t> </a:t>
            </a:r>
            <a:r>
              <a:rPr lang="zh-CN" altLang="en-US" dirty="0" smtClean="0"/>
              <a:t>命令之后的语句。</a:t>
            </a:r>
          </a:p>
          <a:p>
            <a:r>
              <a:rPr lang="zh-CN" altLang="en-US" dirty="0" smtClean="0"/>
              <a:t>如果 </a:t>
            </a:r>
            <a:r>
              <a:rPr lang="en-US" b="1" dirty="0" smtClean="0"/>
              <a:t>Exit Do </a:t>
            </a:r>
            <a:r>
              <a:rPr lang="zh-CN" altLang="en-US" dirty="0" smtClean="0"/>
              <a:t>使用在嵌套的 </a:t>
            </a:r>
            <a:r>
              <a:rPr lang="en-US" b="1" dirty="0" smtClean="0"/>
              <a:t>Do...Loop</a:t>
            </a:r>
            <a:r>
              <a:rPr lang="en-US" dirty="0" smtClean="0"/>
              <a:t> </a:t>
            </a:r>
            <a:r>
              <a:rPr lang="zh-CN" altLang="en-US" dirty="0" smtClean="0"/>
              <a:t>语句中，则 </a:t>
            </a:r>
            <a:r>
              <a:rPr lang="en-US" b="1" dirty="0" smtClean="0"/>
              <a:t>Exit Do</a:t>
            </a:r>
            <a:r>
              <a:rPr lang="en-US" dirty="0" smtClean="0"/>
              <a:t> </a:t>
            </a:r>
            <a:r>
              <a:rPr lang="zh-CN" altLang="en-US" dirty="0" smtClean="0"/>
              <a:t>会将控制权转移到 </a:t>
            </a:r>
            <a:r>
              <a:rPr lang="en-US" b="1" dirty="0" smtClean="0"/>
              <a:t>Exit Do </a:t>
            </a:r>
            <a:r>
              <a:rPr lang="zh-CN" altLang="en-US" dirty="0" smtClean="0"/>
              <a:t>所在位置的外层循环。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zh-CN" altLang="en-US" dirty="0" smtClean="0"/>
              <a:t>死循环时，用</a:t>
            </a:r>
            <a:r>
              <a:rPr lang="en-US" altLang="zh-CN" dirty="0" err="1" smtClean="0"/>
              <a:t>Ctrl+Break</a:t>
            </a:r>
            <a:r>
              <a:rPr lang="en-US" altLang="zh-CN" dirty="0" smtClean="0"/>
              <a:t> </a:t>
            </a:r>
            <a:r>
              <a:rPr lang="zh-CN" altLang="en-US" dirty="0" smtClean="0"/>
              <a:t>组合键中断程序，或者长按</a:t>
            </a:r>
            <a:r>
              <a:rPr lang="en-US" altLang="zh-CN" dirty="0" smtClean="0"/>
              <a:t>【</a:t>
            </a:r>
            <a:r>
              <a:rPr lang="en-US" dirty="0" smtClean="0"/>
              <a:t>Esc】</a:t>
            </a:r>
            <a:r>
              <a:rPr lang="zh-CN" altLang="en-US" dirty="0" smtClean="0"/>
              <a:t>键中断</a:t>
            </a:r>
            <a:endParaRPr lang="en-US" altLang="zh-CN" dirty="0" smtClean="0"/>
          </a:p>
          <a:p>
            <a: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altLang="zh-CN" dirty="0" smtClean="0"/>
          </a:p>
          <a:p>
            <a: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在使用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Do…Loop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循环时，具体使用哪个关键字的条件表达式（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While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更容易理解），大家可以根据自己的喜好进行选择。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注意运行前保存代码</a:t>
            </a:r>
            <a:r>
              <a:rPr lang="en-US" altLang="zh-CN" dirty="0" err="1" smtClean="0"/>
              <a:t>ctrl+s</a:t>
            </a:r>
            <a:r>
              <a:rPr lang="zh-CN" altLang="en-US" dirty="0" smtClean="0"/>
              <a:t>，避免挂掉</a:t>
            </a:r>
            <a:endParaRPr lang="en-US" altLang="zh-CN" dirty="0" smtClean="0"/>
          </a:p>
          <a:p>
            <a:r>
              <a:rPr lang="zh-CN" altLang="en-US" dirty="0" smtClean="0"/>
              <a:t>死循环前期可以</a:t>
            </a:r>
            <a:r>
              <a:rPr lang="en-US" altLang="zh-CN" dirty="0" smtClean="0"/>
              <a:t>escape</a:t>
            </a:r>
            <a:r>
              <a:rPr lang="zh-CN" altLang="en-US" dirty="0" smtClean="0"/>
              <a:t>掉</a:t>
            </a:r>
            <a:endParaRPr lang="en-US" altLang="zh-CN" dirty="0" smtClean="0"/>
          </a:p>
          <a:p>
            <a:r>
              <a:rPr lang="zh-CN" altLang="en-US" dirty="0" smtClean="0"/>
              <a:t>若无</a:t>
            </a:r>
            <a:r>
              <a:rPr lang="en-US" altLang="zh-CN" dirty="0" smtClean="0"/>
              <a:t>break</a:t>
            </a:r>
            <a:r>
              <a:rPr lang="zh-CN" altLang="en-US" dirty="0" smtClean="0"/>
              <a:t>键，可以任务管理器</a:t>
            </a:r>
            <a:endParaRPr lang="en-US" altLang="zh-CN" dirty="0" smtClean="0"/>
          </a:p>
          <a:p>
            <a:r>
              <a:rPr lang="en-US" altLang="zh-CN" dirty="0" smtClean="0"/>
              <a:t>Loop</a:t>
            </a:r>
            <a:r>
              <a:rPr lang="zh-CN" altLang="en-US" dirty="0" smtClean="0"/>
              <a:t>只有弹回作用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err="1" smtClean="0"/>
              <a:t>Rem</a:t>
            </a:r>
            <a:r>
              <a:rPr lang="en-US" altLang="zh-CN" dirty="0" smtClean="0"/>
              <a:t> </a:t>
            </a:r>
            <a:r>
              <a:rPr lang="zh-CN" altLang="en-US" dirty="0" smtClean="0"/>
              <a:t>是注释语句，可用半角单引号代替。</a:t>
            </a:r>
            <a:endParaRPr lang="en-US" altLang="zh-CN" dirty="0" smtClean="0"/>
          </a:p>
          <a:p>
            <a:r>
              <a:rPr lang="en-US" altLang="zh-CN" dirty="0" smtClean="0"/>
              <a:t>Option Explicit</a:t>
            </a:r>
          </a:p>
          <a:p>
            <a:r>
              <a:rPr lang="en-US" altLang="zh-CN" dirty="0" err="1" smtClean="0"/>
              <a:t>Rem</a:t>
            </a:r>
            <a:r>
              <a:rPr lang="en-US" altLang="zh-CN" dirty="0" smtClean="0"/>
              <a:t> Do...Loop </a:t>
            </a:r>
            <a:r>
              <a:rPr lang="zh-CN" altLang="en-US" dirty="0" smtClean="0"/>
              <a:t>语句示例</a:t>
            </a:r>
            <a:r>
              <a:rPr lang="en-US" altLang="zh-CN" dirty="0" smtClean="0"/>
              <a:t>1   </a:t>
            </a:r>
          </a:p>
          <a:p>
            <a:r>
              <a:rPr lang="en-US" altLang="zh-CN" dirty="0" err="1" smtClean="0"/>
              <a:t>Rem</a:t>
            </a:r>
            <a:r>
              <a:rPr lang="en-US" altLang="zh-CN" dirty="0" smtClean="0"/>
              <a:t> </a:t>
            </a:r>
            <a:r>
              <a:rPr lang="zh-CN" altLang="en-US" dirty="0" smtClean="0"/>
              <a:t>如果循环体内没有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=i+1</a:t>
            </a:r>
            <a:r>
              <a:rPr lang="zh-CN" altLang="en-US" dirty="0" smtClean="0"/>
              <a:t>，则为死循环，</a:t>
            </a:r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按</a:t>
            </a:r>
            <a:r>
              <a:rPr lang="en-US" altLang="zh-CN" dirty="0" err="1" smtClean="0"/>
              <a:t>Ctrl+break</a:t>
            </a:r>
            <a:r>
              <a:rPr lang="zh-CN" altLang="en-US" dirty="0" smtClean="0"/>
              <a:t>退出死循环，或在任务管理器关闭</a:t>
            </a:r>
            <a:r>
              <a:rPr lang="en-US" altLang="zh-CN" sz="1200" dirty="0" smtClean="0">
                <a:solidFill>
                  <a:srgbClr val="006600"/>
                </a:solidFill>
              </a:rPr>
              <a:t>Excel</a:t>
            </a:r>
            <a:r>
              <a:rPr lang="zh-CN" altLang="en-US" sz="1200" dirty="0" smtClean="0">
                <a:solidFill>
                  <a:srgbClr val="006600"/>
                </a:solidFill>
              </a:rPr>
              <a:t>程序。</a:t>
            </a:r>
            <a:endParaRPr lang="zh-CN" altLang="en-US" dirty="0" smtClean="0"/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如果修改</a:t>
            </a:r>
            <a:r>
              <a:rPr lang="en-US" altLang="zh-CN" dirty="0" err="1" smtClean="0"/>
              <a:t>i</a:t>
            </a:r>
            <a:r>
              <a:rPr lang="zh-CN" altLang="en-US" dirty="0" smtClean="0"/>
              <a:t>的初值为</a:t>
            </a:r>
            <a:r>
              <a:rPr lang="en-US" altLang="zh-CN" dirty="0" smtClean="0"/>
              <a:t>1</a:t>
            </a:r>
            <a:r>
              <a:rPr lang="zh-CN" altLang="en-US" dirty="0" smtClean="0"/>
              <a:t>，则没有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=i+1</a:t>
            </a:r>
            <a:r>
              <a:rPr lang="zh-CN" altLang="en-US" dirty="0" smtClean="0"/>
              <a:t>时，可通过</a:t>
            </a:r>
            <a:r>
              <a:rPr lang="en-US" altLang="zh-CN" dirty="0" smtClean="0"/>
              <a:t>Exit Do</a:t>
            </a:r>
            <a:r>
              <a:rPr lang="zh-CN" altLang="en-US" dirty="0" smtClean="0"/>
              <a:t>退出循环体</a:t>
            </a:r>
          </a:p>
          <a:p>
            <a:r>
              <a:rPr lang="en-US" altLang="zh-CN" dirty="0" smtClean="0"/>
              <a:t>Sub </a:t>
            </a:r>
            <a:r>
              <a:rPr lang="zh-CN" altLang="en-US" dirty="0" smtClean="0"/>
              <a:t>高斯求和问题用</a:t>
            </a:r>
            <a:r>
              <a:rPr lang="en-US" altLang="zh-CN" dirty="0" smtClean="0"/>
              <a:t>do</a:t>
            </a:r>
            <a:r>
              <a:rPr lang="zh-CN" altLang="en-US" dirty="0" smtClean="0"/>
              <a:t>循环</a:t>
            </a:r>
            <a:r>
              <a:rPr lang="en-US" altLang="zh-CN" dirty="0" smtClean="0"/>
              <a:t>()</a:t>
            </a:r>
          </a:p>
          <a:p>
            <a:r>
              <a:rPr lang="en-US" altLang="zh-CN" dirty="0" smtClean="0"/>
              <a:t>    Dim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As Long, sum As Long</a:t>
            </a:r>
          </a:p>
          <a:p>
            <a:r>
              <a:rPr lang="en-US" altLang="zh-CN" dirty="0" smtClean="0"/>
              <a:t>   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= 0</a:t>
            </a:r>
          </a:p>
          <a:p>
            <a:r>
              <a:rPr lang="en-US" altLang="zh-CN" dirty="0" smtClean="0"/>
              <a:t>    sum = 0</a:t>
            </a:r>
          </a:p>
          <a:p>
            <a:r>
              <a:rPr lang="en-US" altLang="zh-CN" dirty="0" smtClean="0"/>
              <a:t>    Do While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&lt;= 100</a:t>
            </a:r>
          </a:p>
          <a:p>
            <a:r>
              <a:rPr lang="en-US" altLang="zh-CN" dirty="0" smtClean="0"/>
              <a:t>        sum = sum + </a:t>
            </a:r>
            <a:r>
              <a:rPr lang="en-US" altLang="zh-CN" dirty="0" err="1" smtClean="0"/>
              <a:t>i</a:t>
            </a:r>
            <a:endParaRPr lang="en-US" altLang="zh-CN" dirty="0" smtClean="0"/>
          </a:p>
          <a:p>
            <a:r>
              <a:rPr lang="en-US" altLang="zh-CN" dirty="0" smtClean="0"/>
              <a:t>        If sum &gt;= 1000 Then Exit Do</a:t>
            </a:r>
          </a:p>
          <a:p>
            <a:r>
              <a:rPr lang="en-US" altLang="zh-CN" dirty="0" smtClean="0"/>
              <a:t>       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=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+ 1</a:t>
            </a:r>
          </a:p>
          <a:p>
            <a:r>
              <a:rPr lang="en-US" altLang="zh-CN" dirty="0" smtClean="0"/>
              <a:t>    Loop</a:t>
            </a:r>
          </a:p>
          <a:p>
            <a:r>
              <a:rPr lang="en-US" altLang="zh-CN" dirty="0" smtClean="0"/>
              <a:t>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"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=" &amp; </a:t>
            </a:r>
            <a:r>
              <a:rPr lang="en-US" altLang="zh-CN" dirty="0" err="1" smtClean="0"/>
              <a:t>i</a:t>
            </a:r>
            <a:endParaRPr lang="en-US" altLang="zh-CN" dirty="0" smtClean="0"/>
          </a:p>
          <a:p>
            <a:r>
              <a:rPr lang="en-US" altLang="zh-CN" dirty="0" smtClean="0"/>
              <a:t>End Sub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'</a:t>
            </a:r>
            <a:r>
              <a:rPr lang="zh-CN" altLang="en-US" dirty="0" smtClean="0"/>
              <a:t>爱因斯坦长阶梯问题</a:t>
            </a:r>
            <a:r>
              <a:rPr lang="en-US" altLang="zh-CN" dirty="0" smtClean="0"/>
              <a:t>:</a:t>
            </a:r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有一个长阶梯，</a:t>
            </a:r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若每步上</a:t>
            </a:r>
            <a:r>
              <a:rPr lang="en-US" altLang="zh-CN" dirty="0" smtClean="0"/>
              <a:t>2</a:t>
            </a:r>
            <a:r>
              <a:rPr lang="zh-CN" altLang="en-US" dirty="0" smtClean="0"/>
              <a:t>阶，最后剩下</a:t>
            </a:r>
            <a:r>
              <a:rPr lang="en-US" altLang="zh-CN" dirty="0" smtClean="0"/>
              <a:t>1</a:t>
            </a:r>
            <a:r>
              <a:rPr lang="zh-CN" altLang="en-US" dirty="0" smtClean="0"/>
              <a:t>阶；</a:t>
            </a:r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若每步上</a:t>
            </a:r>
            <a:r>
              <a:rPr lang="en-US" altLang="zh-CN" dirty="0" smtClean="0"/>
              <a:t>3</a:t>
            </a:r>
            <a:r>
              <a:rPr lang="zh-CN" altLang="en-US" dirty="0" smtClean="0"/>
              <a:t>阶，最后剩</a:t>
            </a:r>
            <a:r>
              <a:rPr lang="en-US" altLang="zh-CN" dirty="0" smtClean="0"/>
              <a:t>2</a:t>
            </a:r>
            <a:r>
              <a:rPr lang="zh-CN" altLang="en-US" dirty="0" smtClean="0"/>
              <a:t>阶；</a:t>
            </a:r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若每步上</a:t>
            </a:r>
            <a:r>
              <a:rPr lang="en-US" altLang="zh-CN" dirty="0" smtClean="0"/>
              <a:t>5</a:t>
            </a:r>
            <a:r>
              <a:rPr lang="zh-CN" altLang="en-US" dirty="0" smtClean="0"/>
              <a:t>阶，最后剩下</a:t>
            </a:r>
            <a:r>
              <a:rPr lang="en-US" altLang="zh-CN" dirty="0" smtClean="0"/>
              <a:t>4</a:t>
            </a:r>
            <a:r>
              <a:rPr lang="zh-CN" altLang="en-US" dirty="0" smtClean="0"/>
              <a:t>阶；</a:t>
            </a:r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若每步上</a:t>
            </a:r>
            <a:r>
              <a:rPr lang="en-US" altLang="zh-CN" dirty="0" smtClean="0"/>
              <a:t>6</a:t>
            </a:r>
            <a:r>
              <a:rPr lang="zh-CN" altLang="en-US" dirty="0" smtClean="0"/>
              <a:t>阶，最后剩</a:t>
            </a:r>
            <a:r>
              <a:rPr lang="en-US" altLang="zh-CN" dirty="0" smtClean="0"/>
              <a:t>5</a:t>
            </a:r>
            <a:r>
              <a:rPr lang="zh-CN" altLang="en-US" dirty="0" smtClean="0"/>
              <a:t>阶；</a:t>
            </a:r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只有每步上</a:t>
            </a:r>
            <a:r>
              <a:rPr lang="en-US" altLang="zh-CN" dirty="0" smtClean="0"/>
              <a:t>7</a:t>
            </a:r>
            <a:r>
              <a:rPr lang="zh-CN" altLang="en-US" dirty="0" smtClean="0"/>
              <a:t>阶，最后刚好一阶也不剩。</a:t>
            </a:r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请问该阶梯至少有多少阶。</a:t>
            </a:r>
          </a:p>
          <a:p>
            <a:r>
              <a:rPr lang="en-US" altLang="zh-CN" dirty="0" smtClean="0"/>
              <a:t>Sub </a:t>
            </a:r>
            <a:r>
              <a:rPr lang="zh-CN" altLang="en-US" dirty="0" smtClean="0"/>
              <a:t>爱因斯坦长阶梯</a:t>
            </a:r>
            <a:r>
              <a:rPr lang="en-US" altLang="zh-CN" dirty="0" smtClean="0"/>
              <a:t>() '</a:t>
            </a:r>
            <a:r>
              <a:rPr lang="zh-CN" altLang="en-US" sz="1200" dirty="0" smtClean="0"/>
              <a:t>当条件成立循环</a:t>
            </a:r>
            <a:endParaRPr lang="zh-CN" altLang="en-US" dirty="0" smtClean="0"/>
          </a:p>
          <a:p>
            <a:r>
              <a:rPr lang="en-US" altLang="zh-CN" dirty="0" smtClean="0"/>
              <a:t>Dim </a:t>
            </a:r>
            <a:r>
              <a:rPr lang="zh-CN" altLang="en-US" dirty="0" smtClean="0"/>
              <a:t>阶梯 </a:t>
            </a:r>
            <a:r>
              <a:rPr lang="en-US" altLang="zh-CN" dirty="0" smtClean="0"/>
              <a:t>As Long</a:t>
            </a:r>
          </a:p>
          <a:p>
            <a:r>
              <a:rPr lang="zh-CN" altLang="en-US" dirty="0" smtClean="0"/>
              <a:t>阶梯 </a:t>
            </a:r>
            <a:r>
              <a:rPr lang="en-US" altLang="zh-CN" dirty="0" smtClean="0"/>
              <a:t>= 0</a:t>
            </a:r>
          </a:p>
          <a:p>
            <a:r>
              <a:rPr lang="en-US" altLang="zh-CN" dirty="0" smtClean="0"/>
              <a:t>Do While Not (</a:t>
            </a:r>
            <a:r>
              <a:rPr lang="zh-CN" altLang="en-US" dirty="0" smtClean="0"/>
              <a:t>阶梯 </a:t>
            </a:r>
            <a:r>
              <a:rPr lang="en-US" altLang="zh-CN" dirty="0" smtClean="0"/>
              <a:t>Mod 2 = 1 And </a:t>
            </a:r>
            <a:r>
              <a:rPr lang="zh-CN" altLang="en-US" dirty="0" smtClean="0"/>
              <a:t>阶梯 </a:t>
            </a:r>
            <a:r>
              <a:rPr lang="en-US" altLang="zh-CN" dirty="0" smtClean="0"/>
              <a:t>Mod 3 = 2 And </a:t>
            </a:r>
            <a:r>
              <a:rPr lang="zh-CN" altLang="en-US" dirty="0" smtClean="0"/>
              <a:t>阶梯 </a:t>
            </a:r>
            <a:r>
              <a:rPr lang="en-US" altLang="zh-CN" dirty="0" smtClean="0"/>
              <a:t>Mod 5 = 4 And _</a:t>
            </a:r>
          </a:p>
          <a:p>
            <a:r>
              <a:rPr lang="en-US" altLang="zh-CN" dirty="0" smtClean="0"/>
              <a:t>   </a:t>
            </a:r>
            <a:r>
              <a:rPr lang="zh-CN" altLang="en-US" dirty="0" smtClean="0"/>
              <a:t>阶梯 </a:t>
            </a:r>
            <a:r>
              <a:rPr lang="en-US" altLang="zh-CN" dirty="0" smtClean="0"/>
              <a:t>Mod 6 = 5 And </a:t>
            </a:r>
            <a:r>
              <a:rPr lang="zh-CN" altLang="en-US" dirty="0" smtClean="0"/>
              <a:t>阶梯 </a:t>
            </a:r>
            <a:r>
              <a:rPr lang="en-US" altLang="zh-CN" dirty="0" smtClean="0"/>
              <a:t>Mod 7 = 0)</a:t>
            </a:r>
          </a:p>
          <a:p>
            <a:r>
              <a:rPr lang="en-US" altLang="zh-CN" dirty="0" smtClean="0"/>
              <a:t>   </a:t>
            </a:r>
            <a:r>
              <a:rPr lang="zh-CN" altLang="en-US" dirty="0" smtClean="0"/>
              <a:t>阶梯 </a:t>
            </a:r>
            <a:r>
              <a:rPr lang="en-US" altLang="zh-CN" dirty="0" smtClean="0"/>
              <a:t>= </a:t>
            </a:r>
            <a:r>
              <a:rPr lang="zh-CN" altLang="en-US" dirty="0" smtClean="0"/>
              <a:t>阶梯 </a:t>
            </a:r>
            <a:r>
              <a:rPr lang="en-US" altLang="zh-CN" dirty="0" smtClean="0"/>
              <a:t>+ 1</a:t>
            </a:r>
          </a:p>
          <a:p>
            <a:r>
              <a:rPr lang="en-US" altLang="zh-CN" dirty="0" smtClean="0"/>
              <a:t>Loop</a:t>
            </a:r>
          </a:p>
          <a:p>
            <a:r>
              <a:rPr lang="en-US" altLang="zh-CN" dirty="0" err="1" smtClean="0"/>
              <a:t>MsgBox</a:t>
            </a:r>
            <a:r>
              <a:rPr lang="en-US" altLang="zh-CN" dirty="0" smtClean="0"/>
              <a:t> </a:t>
            </a:r>
            <a:r>
              <a:rPr lang="zh-CN" altLang="en-US" dirty="0" smtClean="0"/>
              <a:t>阶梯</a:t>
            </a:r>
            <a:endParaRPr lang="en-US" altLang="zh-CN" dirty="0" smtClean="0"/>
          </a:p>
          <a:p>
            <a:r>
              <a:rPr lang="en-US" altLang="zh-CN" dirty="0" smtClean="0"/>
              <a:t>End Sub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'</a:t>
            </a:r>
            <a:r>
              <a:rPr lang="zh-CN" altLang="en-US" dirty="0" smtClean="0"/>
              <a:t>爱因斯坦长阶梯问题</a:t>
            </a:r>
            <a:r>
              <a:rPr lang="en-US" altLang="zh-CN" dirty="0" smtClean="0"/>
              <a:t>:</a:t>
            </a:r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有一个长阶梯，</a:t>
            </a:r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若每步上</a:t>
            </a:r>
            <a:r>
              <a:rPr lang="en-US" altLang="zh-CN" dirty="0" smtClean="0"/>
              <a:t>2</a:t>
            </a:r>
            <a:r>
              <a:rPr lang="zh-CN" altLang="en-US" dirty="0" smtClean="0"/>
              <a:t>阶，最后剩下</a:t>
            </a:r>
            <a:r>
              <a:rPr lang="en-US" altLang="zh-CN" dirty="0" smtClean="0"/>
              <a:t>1</a:t>
            </a:r>
            <a:r>
              <a:rPr lang="zh-CN" altLang="en-US" dirty="0" smtClean="0"/>
              <a:t>阶；</a:t>
            </a:r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若每步上</a:t>
            </a:r>
            <a:r>
              <a:rPr lang="en-US" altLang="zh-CN" dirty="0" smtClean="0"/>
              <a:t>3</a:t>
            </a:r>
            <a:r>
              <a:rPr lang="zh-CN" altLang="en-US" dirty="0" smtClean="0"/>
              <a:t>阶，最后剩</a:t>
            </a:r>
            <a:r>
              <a:rPr lang="en-US" altLang="zh-CN" dirty="0" smtClean="0"/>
              <a:t>2</a:t>
            </a:r>
            <a:r>
              <a:rPr lang="zh-CN" altLang="en-US" dirty="0" smtClean="0"/>
              <a:t>阶；</a:t>
            </a:r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若每步上</a:t>
            </a:r>
            <a:r>
              <a:rPr lang="en-US" altLang="zh-CN" dirty="0" smtClean="0"/>
              <a:t>5</a:t>
            </a:r>
            <a:r>
              <a:rPr lang="zh-CN" altLang="en-US" dirty="0" smtClean="0"/>
              <a:t>阶，最后剩下</a:t>
            </a:r>
            <a:r>
              <a:rPr lang="en-US" altLang="zh-CN" dirty="0" smtClean="0"/>
              <a:t>4</a:t>
            </a:r>
            <a:r>
              <a:rPr lang="zh-CN" altLang="en-US" dirty="0" smtClean="0"/>
              <a:t>阶；</a:t>
            </a:r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若每步上</a:t>
            </a:r>
            <a:r>
              <a:rPr lang="en-US" altLang="zh-CN" dirty="0" smtClean="0"/>
              <a:t>6</a:t>
            </a:r>
            <a:r>
              <a:rPr lang="zh-CN" altLang="en-US" dirty="0" smtClean="0"/>
              <a:t>阶，最后剩</a:t>
            </a:r>
            <a:r>
              <a:rPr lang="en-US" altLang="zh-CN" dirty="0" smtClean="0"/>
              <a:t>5</a:t>
            </a:r>
            <a:r>
              <a:rPr lang="zh-CN" altLang="en-US" dirty="0" smtClean="0"/>
              <a:t>阶；</a:t>
            </a:r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只有每步上</a:t>
            </a:r>
            <a:r>
              <a:rPr lang="en-US" altLang="zh-CN" dirty="0" smtClean="0"/>
              <a:t>7</a:t>
            </a:r>
            <a:r>
              <a:rPr lang="zh-CN" altLang="en-US" dirty="0" smtClean="0"/>
              <a:t>阶，最后刚好一阶也不剩。</a:t>
            </a:r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请问该阶梯至少有多少阶。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Sub </a:t>
            </a:r>
            <a:r>
              <a:rPr lang="zh-CN" altLang="en-US" dirty="0" smtClean="0"/>
              <a:t>爱因斯坦长阶梯</a:t>
            </a:r>
            <a:r>
              <a:rPr lang="en-US" altLang="zh-CN" dirty="0" smtClean="0"/>
              <a:t>()  '</a:t>
            </a:r>
            <a:r>
              <a:rPr lang="zh-CN" altLang="en-US" dirty="0" smtClean="0"/>
              <a:t>直到条件成立退出循环</a:t>
            </a:r>
          </a:p>
          <a:p>
            <a:r>
              <a:rPr lang="zh-CN" altLang="en-US" dirty="0" smtClean="0"/>
              <a:t>    </a:t>
            </a:r>
            <a:r>
              <a:rPr lang="en-US" altLang="zh-CN" dirty="0" smtClean="0"/>
              <a:t>Dim </a:t>
            </a:r>
            <a:r>
              <a:rPr lang="zh-CN" altLang="en-US" dirty="0" smtClean="0"/>
              <a:t>阶梯 </a:t>
            </a:r>
            <a:r>
              <a:rPr lang="en-US" altLang="zh-CN" dirty="0" smtClean="0"/>
              <a:t>As Long</a:t>
            </a:r>
          </a:p>
          <a:p>
            <a:r>
              <a:rPr lang="en-US" altLang="zh-CN" dirty="0" smtClean="0"/>
              <a:t>    </a:t>
            </a:r>
            <a:r>
              <a:rPr lang="zh-CN" altLang="en-US" dirty="0" smtClean="0"/>
              <a:t>阶梯 </a:t>
            </a:r>
            <a:r>
              <a:rPr lang="en-US" altLang="zh-CN" dirty="0" smtClean="0"/>
              <a:t>= 0</a:t>
            </a:r>
          </a:p>
          <a:p>
            <a:r>
              <a:rPr lang="en-US" altLang="zh-CN" dirty="0" smtClean="0"/>
              <a:t>    Do</a:t>
            </a:r>
          </a:p>
          <a:p>
            <a:r>
              <a:rPr lang="en-US" altLang="zh-CN" dirty="0" smtClean="0"/>
              <a:t>        </a:t>
            </a:r>
            <a:r>
              <a:rPr lang="zh-CN" altLang="en-US" dirty="0" smtClean="0"/>
              <a:t>阶梯 </a:t>
            </a:r>
            <a:r>
              <a:rPr lang="en-US" altLang="zh-CN" dirty="0" smtClean="0"/>
              <a:t>= </a:t>
            </a:r>
            <a:r>
              <a:rPr lang="zh-CN" altLang="en-US" dirty="0" smtClean="0"/>
              <a:t>阶梯 </a:t>
            </a:r>
            <a:r>
              <a:rPr lang="en-US" altLang="zh-CN" dirty="0" smtClean="0"/>
              <a:t>+ 1</a:t>
            </a:r>
          </a:p>
          <a:p>
            <a:r>
              <a:rPr lang="en-US" altLang="zh-CN" dirty="0" smtClean="0"/>
              <a:t>    Loop Until (</a:t>
            </a:r>
            <a:r>
              <a:rPr lang="zh-CN" altLang="en-US" dirty="0" smtClean="0"/>
              <a:t>阶梯 </a:t>
            </a:r>
            <a:r>
              <a:rPr lang="en-US" altLang="zh-CN" dirty="0" smtClean="0"/>
              <a:t>Mod 2 = 1 And </a:t>
            </a:r>
            <a:r>
              <a:rPr lang="zh-CN" altLang="en-US" dirty="0" smtClean="0"/>
              <a:t>阶梯 </a:t>
            </a:r>
            <a:r>
              <a:rPr lang="en-US" altLang="zh-CN" dirty="0" smtClean="0"/>
              <a:t>Mod 3 = 2 And </a:t>
            </a:r>
            <a:r>
              <a:rPr lang="zh-CN" altLang="en-US" dirty="0" smtClean="0"/>
              <a:t>阶梯 </a:t>
            </a:r>
            <a:r>
              <a:rPr lang="en-US" altLang="zh-CN" dirty="0" smtClean="0"/>
              <a:t>Mod 5 = 4 And _</a:t>
            </a:r>
          </a:p>
          <a:p>
            <a:r>
              <a:rPr lang="en-US" altLang="zh-CN" dirty="0" smtClean="0"/>
              <a:t>                        </a:t>
            </a:r>
            <a:r>
              <a:rPr lang="zh-CN" altLang="en-US" dirty="0" smtClean="0"/>
              <a:t>阶梯 </a:t>
            </a:r>
            <a:r>
              <a:rPr lang="en-US" altLang="zh-CN" dirty="0" smtClean="0"/>
              <a:t>Mod 6 = 5 And </a:t>
            </a:r>
            <a:r>
              <a:rPr lang="zh-CN" altLang="en-US" dirty="0" smtClean="0"/>
              <a:t>阶梯 </a:t>
            </a:r>
            <a:r>
              <a:rPr lang="en-US" altLang="zh-CN" dirty="0" smtClean="0"/>
              <a:t>Mod 7 = 0)</a:t>
            </a:r>
          </a:p>
          <a:p>
            <a:r>
              <a:rPr lang="en-US" altLang="zh-CN" dirty="0" smtClean="0"/>
              <a:t>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</a:t>
            </a:r>
            <a:r>
              <a:rPr lang="zh-CN" altLang="en-US" dirty="0" smtClean="0"/>
              <a:t>阶梯</a:t>
            </a:r>
          </a:p>
          <a:p>
            <a:r>
              <a:rPr lang="en-US" altLang="zh-CN" dirty="0" smtClean="0"/>
              <a:t>End Sub</a:t>
            </a:r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44450">
            <a:solidFill>
              <a:srgbClr val="4F84E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ts val="2488"/>
              </a:spcBef>
              <a:spcAft>
                <a:spcPts val="2488"/>
              </a:spcAft>
              <a:defRPr/>
            </a:pPr>
            <a:endParaRPr lang="zh-CN" altLang="en-US"/>
          </a:p>
        </p:txBody>
      </p:sp>
      <p:pic>
        <p:nvPicPr>
          <p:cNvPr id="5" name="Picture 25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011863" y="6178550"/>
            <a:ext cx="3074987" cy="6429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955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6765925" cy="752475"/>
          </a:xfrm>
        </p:spPr>
        <p:txBody>
          <a:bodyPr/>
          <a:lstStyle>
            <a:lvl1pPr algn="ctr">
              <a:defRPr sz="4000">
                <a:solidFill>
                  <a:srgbClr val="FF0000"/>
                </a:solidFill>
                <a:latin typeface="Courier New" pitchFamily="49" charset="0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1955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048000"/>
            <a:ext cx="6400800" cy="838200"/>
          </a:xfrm>
        </p:spPr>
        <p:txBody>
          <a:bodyPr/>
          <a:lstStyle>
            <a:lvl1pPr algn="ctr">
              <a:defRPr>
                <a:ea typeface="幼圆" pitchFamily="49" charset="-122"/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spcAft>
                <a:spcPct val="0"/>
              </a:spcAft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353175" y="333375"/>
            <a:ext cx="2105025" cy="53816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925" y="333375"/>
            <a:ext cx="6165850" cy="53816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925" y="333375"/>
            <a:ext cx="4537075" cy="6477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10000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3810000" cy="1981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733800"/>
            <a:ext cx="3810000" cy="1981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158" y="1000108"/>
            <a:ext cx="8358246" cy="4714892"/>
          </a:xfrm>
        </p:spPr>
        <p:txBody>
          <a:bodyPr/>
          <a:lstStyle>
            <a:lvl1pPr marL="363538" indent="-363538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Tx/>
              <a:buBlip>
                <a:blip r:embed="rId2"/>
              </a:buBlip>
              <a:defRPr/>
            </a:lvl1pPr>
            <a:lvl2pPr>
              <a:spcBef>
                <a:spcPts val="600"/>
              </a:spcBef>
              <a:spcAft>
                <a:spcPts val="600"/>
              </a:spcAft>
              <a:defRPr/>
            </a:lvl2pPr>
            <a:lvl3pPr>
              <a:buClr>
                <a:srgbClr val="0070C0"/>
              </a:buClr>
              <a:defRPr/>
            </a:lvl3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925" y="333375"/>
            <a:ext cx="45370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00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57150" cmpd="thickThin">
            <a:solidFill>
              <a:srgbClr val="000099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ts val="2488"/>
              </a:spcBef>
              <a:spcAft>
                <a:spcPts val="2488"/>
              </a:spcAft>
              <a:defRPr/>
            </a:pPr>
            <a:endParaRPr lang="zh-CN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-36513" y="-26988"/>
            <a:ext cx="9180513" cy="360363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ts val="2488"/>
              </a:spcBef>
              <a:spcAft>
                <a:spcPts val="2488"/>
              </a:spcAft>
              <a:defRPr/>
            </a:pPr>
            <a:endParaRPr lang="zh-CN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0" y="6524625"/>
            <a:ext cx="9144000" cy="360363"/>
          </a:xfrm>
          <a:prstGeom prst="rect">
            <a:avLst/>
          </a:prstGeom>
          <a:blipFill>
            <a:blip r:embed="rId15"/>
            <a:tile tx="0" ty="0" sx="100000" sy="100000" flip="none" algn="tl"/>
          </a:blip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ts val="2488"/>
              </a:spcBef>
              <a:spcAft>
                <a:spcPts val="2488"/>
              </a:spcAft>
              <a:defRPr/>
            </a:pPr>
            <a:endParaRPr lang="zh-CN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7239000" y="64770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AE1E4266-0C17-4FCC-8F90-86696319423F}" type="slidenum">
              <a:rPr lang="zh-CN" altLang="en-US" sz="1600" b="0">
                <a:solidFill>
                  <a:srgbClr val="0070C0"/>
                </a:solidFill>
                <a:ea typeface="黑体" pitchFamily="49" charset="-122"/>
              </a:rPr>
              <a:pPr algn="r">
                <a:defRPr/>
              </a:pPr>
              <a:t>‹#›</a:t>
            </a:fld>
            <a:endParaRPr lang="en-US" altLang="zh-CN" sz="1600" b="0" dirty="0">
              <a:solidFill>
                <a:srgbClr val="0070C0"/>
              </a:solidFill>
              <a:ea typeface="黑体" pitchFamily="49" charset="-122"/>
            </a:endParaRPr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131050" y="652462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endParaRPr lang="zh-CN" altLang="zh-CN" sz="1600" b="0" i="1">
              <a:solidFill>
                <a:schemeClr val="bg1"/>
              </a:solidFill>
            </a:endParaRPr>
          </a:p>
        </p:txBody>
      </p:sp>
      <p:sp>
        <p:nvSpPr>
          <p:cNvPr id="1046" name="Text Box 22"/>
          <p:cNvSpPr txBox="1">
            <a:spLocks noChangeArrowheads="1"/>
          </p:cNvSpPr>
          <p:nvPr/>
        </p:nvSpPr>
        <p:spPr bwMode="auto">
          <a:xfrm>
            <a:off x="0" y="-63500"/>
            <a:ext cx="3744913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spcAft>
                <a:spcPts val="2488"/>
              </a:spcAft>
              <a:defRPr/>
            </a:pPr>
            <a:r>
              <a:rPr lang="en-US" altLang="zh-CN" b="0" i="1" dirty="0" smtClean="0">
                <a:solidFill>
                  <a:srgbClr val="CCECFF"/>
                </a:solidFill>
              </a:rPr>
              <a:t>Excel VBA </a:t>
            </a:r>
            <a:r>
              <a:rPr lang="zh-CN" altLang="en-US" b="0" i="1" dirty="0" smtClean="0">
                <a:solidFill>
                  <a:srgbClr val="CCECFF"/>
                </a:solidFill>
              </a:rPr>
              <a:t>程序设计</a:t>
            </a:r>
            <a:endParaRPr lang="en-US" altLang="zh-CN" b="0" i="1" dirty="0">
              <a:solidFill>
                <a:srgbClr val="CCECFF"/>
              </a:solidFill>
            </a:endParaRPr>
          </a:p>
        </p:txBody>
      </p:sp>
      <p:sp>
        <p:nvSpPr>
          <p:cNvPr id="13" name="Text Box 22"/>
          <p:cNvSpPr txBox="1">
            <a:spLocks noChangeArrowheads="1"/>
          </p:cNvSpPr>
          <p:nvPr/>
        </p:nvSpPr>
        <p:spPr bwMode="auto">
          <a:xfrm>
            <a:off x="5367338" y="-26988"/>
            <a:ext cx="356238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2488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i="1" dirty="0" smtClean="0">
                <a:solidFill>
                  <a:schemeClr val="bg1"/>
                </a:solidFill>
              </a:rPr>
              <a:t> </a:t>
            </a:r>
            <a:r>
              <a:rPr lang="zh-CN" altLang="en-US" b="0" i="1" dirty="0" smtClean="0">
                <a:solidFill>
                  <a:srgbClr val="0070C0"/>
                </a:solidFill>
              </a:rPr>
              <a:t>第二部分  </a:t>
            </a:r>
            <a:r>
              <a:rPr lang="en-US" altLang="zh-CN" b="0" i="1" dirty="0" smtClean="0">
                <a:solidFill>
                  <a:srgbClr val="0070C0"/>
                </a:solidFill>
              </a:rPr>
              <a:t>VBA</a:t>
            </a:r>
            <a:r>
              <a:rPr lang="zh-CN" altLang="en-US" b="0" i="1" dirty="0" smtClean="0">
                <a:solidFill>
                  <a:srgbClr val="0070C0"/>
                </a:solidFill>
              </a:rPr>
              <a:t>基础知识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 spd="med"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ts val="2488"/>
        </a:spcBef>
        <a:spcAft>
          <a:spcPts val="2488"/>
        </a:spcAft>
        <a:defRPr kumimoji="1" sz="2800" b="1">
          <a:solidFill>
            <a:srgbClr val="8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ts val="2488"/>
        </a:spcBef>
        <a:spcAft>
          <a:spcPts val="2488"/>
        </a:spcAft>
        <a:defRPr kumimoji="1" sz="2800" b="1">
          <a:solidFill>
            <a:srgbClr val="800000"/>
          </a:solidFill>
          <a:latin typeface="Times New Roman" pitchFamily="18" charset="0"/>
          <a:ea typeface="华文新魏" pitchFamily="2" charset="-122"/>
        </a:defRPr>
      </a:lvl2pPr>
      <a:lvl3pPr algn="l" rtl="0" eaLnBrk="0" fontAlgn="base" hangingPunct="0">
        <a:spcBef>
          <a:spcPts val="2488"/>
        </a:spcBef>
        <a:spcAft>
          <a:spcPts val="2488"/>
        </a:spcAft>
        <a:defRPr kumimoji="1" sz="2800" b="1">
          <a:solidFill>
            <a:srgbClr val="800000"/>
          </a:solidFill>
          <a:latin typeface="Times New Roman" pitchFamily="18" charset="0"/>
          <a:ea typeface="华文新魏" pitchFamily="2" charset="-122"/>
        </a:defRPr>
      </a:lvl3pPr>
      <a:lvl4pPr algn="l" rtl="0" eaLnBrk="0" fontAlgn="base" hangingPunct="0">
        <a:spcBef>
          <a:spcPts val="2488"/>
        </a:spcBef>
        <a:spcAft>
          <a:spcPts val="2488"/>
        </a:spcAft>
        <a:defRPr kumimoji="1" sz="2800" b="1">
          <a:solidFill>
            <a:srgbClr val="800000"/>
          </a:solidFill>
          <a:latin typeface="Times New Roman" pitchFamily="18" charset="0"/>
          <a:ea typeface="华文新魏" pitchFamily="2" charset="-122"/>
        </a:defRPr>
      </a:lvl4pPr>
      <a:lvl5pPr algn="l" rtl="0" eaLnBrk="0" fontAlgn="base" hangingPunct="0">
        <a:spcBef>
          <a:spcPts val="2488"/>
        </a:spcBef>
        <a:spcAft>
          <a:spcPts val="2488"/>
        </a:spcAft>
        <a:defRPr kumimoji="1" sz="2800" b="1">
          <a:solidFill>
            <a:srgbClr val="800000"/>
          </a:solidFill>
          <a:latin typeface="Times New Roman" pitchFamily="18" charset="0"/>
          <a:ea typeface="华文新魏" pitchFamily="2" charset="-122"/>
        </a:defRPr>
      </a:lvl5pPr>
      <a:lvl6pPr marL="457200" algn="l" rtl="0" fontAlgn="base">
        <a:spcBef>
          <a:spcPts val="2488"/>
        </a:spcBef>
        <a:spcAft>
          <a:spcPts val="2488"/>
        </a:spcAft>
        <a:defRPr kumimoji="1" sz="2800" b="1">
          <a:solidFill>
            <a:srgbClr val="800000"/>
          </a:solidFill>
          <a:latin typeface="Times New Roman" pitchFamily="18" charset="0"/>
          <a:ea typeface="华文新魏" pitchFamily="2" charset="-122"/>
        </a:defRPr>
      </a:lvl6pPr>
      <a:lvl7pPr marL="914400" algn="l" rtl="0" fontAlgn="base">
        <a:spcBef>
          <a:spcPts val="2488"/>
        </a:spcBef>
        <a:spcAft>
          <a:spcPts val="2488"/>
        </a:spcAft>
        <a:defRPr kumimoji="1" sz="2800" b="1">
          <a:solidFill>
            <a:srgbClr val="800000"/>
          </a:solidFill>
          <a:latin typeface="Times New Roman" pitchFamily="18" charset="0"/>
          <a:ea typeface="华文新魏" pitchFamily="2" charset="-122"/>
        </a:defRPr>
      </a:lvl7pPr>
      <a:lvl8pPr marL="1371600" algn="l" rtl="0" fontAlgn="base">
        <a:spcBef>
          <a:spcPts val="2488"/>
        </a:spcBef>
        <a:spcAft>
          <a:spcPts val="2488"/>
        </a:spcAft>
        <a:defRPr kumimoji="1" sz="2800" b="1">
          <a:solidFill>
            <a:srgbClr val="800000"/>
          </a:solidFill>
          <a:latin typeface="Times New Roman" pitchFamily="18" charset="0"/>
          <a:ea typeface="华文新魏" pitchFamily="2" charset="-122"/>
        </a:defRPr>
      </a:lvl8pPr>
      <a:lvl9pPr marL="1828800" algn="l" rtl="0" fontAlgn="base">
        <a:spcBef>
          <a:spcPts val="2488"/>
        </a:spcBef>
        <a:spcAft>
          <a:spcPts val="2488"/>
        </a:spcAft>
        <a:defRPr kumimoji="1" sz="2800" b="1">
          <a:solidFill>
            <a:srgbClr val="800000"/>
          </a:solidFill>
          <a:latin typeface="Times New Roman" pitchFamily="18" charset="0"/>
          <a:ea typeface="华文新魏" pitchFamily="2" charset="-122"/>
        </a:defRPr>
      </a:lvl9pPr>
    </p:titleStyle>
    <p:bodyStyle>
      <a:lvl1pPr marL="342900" indent="166688" algn="just" rtl="0" eaLnBrk="0" fontAlgn="base" hangingPunct="0">
        <a:lnSpc>
          <a:spcPct val="120000"/>
        </a:lnSpc>
        <a:spcBef>
          <a:spcPts val="825"/>
        </a:spcBef>
        <a:spcAft>
          <a:spcPts val="825"/>
        </a:spcAft>
        <a:buChar char="•"/>
        <a:defRPr kumimoji="1" sz="2400" b="1">
          <a:solidFill>
            <a:schemeClr val="tx1"/>
          </a:solidFill>
          <a:latin typeface="+mn-lt"/>
          <a:ea typeface="+mn-ea"/>
          <a:cs typeface="+mn-cs"/>
        </a:defRPr>
      </a:lvl1pPr>
      <a:lvl2pPr marL="700088" indent="-242888" algn="just" rtl="0" eaLnBrk="0" fontAlgn="base" hangingPunct="0">
        <a:spcBef>
          <a:spcPts val="1300"/>
        </a:spcBef>
        <a:spcAft>
          <a:spcPts val="1300"/>
        </a:spcAft>
        <a:buChar char="–"/>
        <a:defRPr kumimoji="1" sz="2400" b="1">
          <a:solidFill>
            <a:schemeClr val="tx1"/>
          </a:solidFill>
          <a:latin typeface="+mn-lt"/>
          <a:ea typeface="+mn-ea"/>
        </a:defRPr>
      </a:lvl2pPr>
      <a:lvl3pPr marL="1016000" indent="-30163" algn="just" rtl="0" eaLnBrk="0" fontAlgn="base" hangingPunct="0">
        <a:spcBef>
          <a:spcPct val="20000"/>
        </a:spcBef>
        <a:spcAft>
          <a:spcPct val="0"/>
        </a:spcAft>
        <a:buChar char="•"/>
        <a:defRPr kumimoji="1" sz="2400" b="1">
          <a:solidFill>
            <a:schemeClr val="tx1"/>
          </a:solidFill>
          <a:latin typeface="+mn-lt"/>
          <a:ea typeface="+mn-ea"/>
        </a:defRPr>
      </a:lvl3pPr>
      <a:lvl4pPr marL="1236663" indent="-30163" algn="just" rtl="0" eaLnBrk="0" fontAlgn="base" hangingPunct="0">
        <a:spcBef>
          <a:spcPct val="20000"/>
        </a:spcBef>
        <a:spcAft>
          <a:spcPct val="0"/>
        </a:spcAft>
        <a:buChar char="–"/>
        <a:defRPr kumimoji="1" sz="2400" b="1">
          <a:solidFill>
            <a:schemeClr val="tx1"/>
          </a:solidFill>
          <a:latin typeface="+mn-ea"/>
          <a:ea typeface="+mn-ea"/>
        </a:defRPr>
      </a:lvl4pPr>
      <a:lvl5pPr marL="2643188" indent="-228600" algn="just" rtl="0" eaLnBrk="0" fontAlgn="base" hangingPunct="0">
        <a:spcBef>
          <a:spcPct val="20000"/>
        </a:spcBef>
        <a:spcAft>
          <a:spcPct val="0"/>
        </a:spcAft>
        <a:buChar char="»"/>
        <a:defRPr kumimoji="1" sz="2400" b="1">
          <a:solidFill>
            <a:schemeClr val="tx1"/>
          </a:solidFill>
          <a:latin typeface="+mn-lt"/>
          <a:ea typeface="文鼎书宋简" charset="-122"/>
          <a:cs typeface="文鼎书宋简"/>
        </a:defRPr>
      </a:lvl5pPr>
      <a:lvl6pPr marL="3100388" indent="-228600" algn="just" rtl="0" fontAlgn="base">
        <a:spcBef>
          <a:spcPct val="20000"/>
        </a:spcBef>
        <a:spcAft>
          <a:spcPct val="0"/>
        </a:spcAft>
        <a:defRPr kumimoji="1" sz="2400" b="1">
          <a:solidFill>
            <a:schemeClr val="tx1"/>
          </a:solidFill>
          <a:latin typeface="+mn-lt"/>
          <a:ea typeface="文鼎书宋简" charset="-122"/>
        </a:defRPr>
      </a:lvl6pPr>
      <a:lvl7pPr marL="3557588" indent="-228600" algn="just" rtl="0" fontAlgn="base">
        <a:spcBef>
          <a:spcPct val="20000"/>
        </a:spcBef>
        <a:spcAft>
          <a:spcPct val="0"/>
        </a:spcAft>
        <a:defRPr kumimoji="1" sz="2400" b="1">
          <a:solidFill>
            <a:schemeClr val="tx1"/>
          </a:solidFill>
          <a:latin typeface="+mn-lt"/>
          <a:ea typeface="文鼎书宋简" charset="-122"/>
        </a:defRPr>
      </a:lvl7pPr>
      <a:lvl8pPr marL="4014788" indent="-228600" algn="just" rtl="0" fontAlgn="base">
        <a:spcBef>
          <a:spcPct val="20000"/>
        </a:spcBef>
        <a:spcAft>
          <a:spcPct val="0"/>
        </a:spcAft>
        <a:defRPr kumimoji="1" sz="2400" b="1">
          <a:solidFill>
            <a:schemeClr val="tx1"/>
          </a:solidFill>
          <a:latin typeface="+mn-lt"/>
          <a:ea typeface="文鼎书宋简" charset="-122"/>
        </a:defRPr>
      </a:lvl8pPr>
      <a:lvl9pPr marL="4471988" indent="-228600" algn="just" rtl="0" fontAlgn="base">
        <a:spcBef>
          <a:spcPct val="20000"/>
        </a:spcBef>
        <a:spcAft>
          <a:spcPct val="0"/>
        </a:spcAft>
        <a:defRPr kumimoji="1" sz="2400" b="1">
          <a:solidFill>
            <a:schemeClr val="tx1"/>
          </a:solidFill>
          <a:latin typeface="+mn-lt"/>
          <a:ea typeface="文鼎书宋简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1357290" y="3071810"/>
            <a:ext cx="6400800" cy="2789237"/>
          </a:xfrm>
        </p:spPr>
        <p:txBody>
          <a:bodyPr/>
          <a:lstStyle/>
          <a:p>
            <a:pPr marL="0" indent="355600" eaLnBrk="1" hangingPunct="1">
              <a:buFontTx/>
              <a:buNone/>
              <a:defRPr/>
            </a:pPr>
            <a:r>
              <a:rPr lang="zh-CN" altLang="en-US" sz="3200" dirty="0" smtClean="0">
                <a:ea typeface="仿宋_GB2312" pitchFamily="49" charset="-122"/>
              </a:rPr>
              <a:t>非计算机专业计算机公共选修课</a:t>
            </a:r>
            <a:endParaRPr lang="en-US" altLang="zh-CN" sz="3200" b="0" kern="1200" dirty="0" smtClean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  <a:p>
            <a:pPr marL="0" indent="509588" eaLnBrk="1" hangingPunct="1">
              <a:buFontTx/>
              <a:buNone/>
              <a:defRPr/>
            </a:pPr>
            <a:r>
              <a:rPr lang="zh-CN" altLang="en-US" sz="2800" kern="1200" dirty="0" smtClean="0">
                <a:solidFill>
                  <a:srgbClr val="0000FF"/>
                </a:solidFill>
              </a:rPr>
              <a:t>武汉大学</a:t>
            </a:r>
            <a:r>
              <a:rPr lang="en-US" altLang="zh-CN" sz="2800" kern="1200" dirty="0" smtClean="0">
                <a:solidFill>
                  <a:srgbClr val="0000FF"/>
                </a:solidFill>
              </a:rPr>
              <a:t>·</a:t>
            </a:r>
            <a:r>
              <a:rPr lang="zh-CN" altLang="en-US" sz="2800" kern="1200" dirty="0" smtClean="0">
                <a:solidFill>
                  <a:srgbClr val="0000FF"/>
                </a:solidFill>
              </a:rPr>
              <a:t>计算机学院</a:t>
            </a:r>
            <a:endParaRPr lang="en-US" altLang="zh-CN" sz="2800" kern="1200" dirty="0" smtClean="0">
              <a:solidFill>
                <a:srgbClr val="0000FF"/>
              </a:solidFill>
            </a:endParaRPr>
          </a:p>
          <a:p>
            <a:pPr marL="0" indent="509588" eaLnBrk="1" hangingPunct="1">
              <a:buFontTx/>
              <a:buNone/>
              <a:defRPr/>
            </a:pPr>
            <a:endParaRPr lang="zh-CN" altLang="en-US" sz="2000" dirty="0" smtClean="0"/>
          </a:p>
        </p:txBody>
      </p:sp>
      <p:sp>
        <p:nvSpPr>
          <p:cNvPr id="6963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71538" y="1136640"/>
            <a:ext cx="6929454" cy="7921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z="4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Excel VBA </a:t>
            </a:r>
            <a:r>
              <a:rPr lang="zh-CN" altLang="en-US" sz="4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ea"/>
                <a:ea typeface="+mj-ea"/>
              </a:rPr>
              <a:t>程序设计</a:t>
            </a:r>
            <a:endParaRPr lang="zh-CN" altLang="en-US" sz="2800" kern="1200" dirty="0" smtClean="0">
              <a:solidFill>
                <a:srgbClr val="006600"/>
              </a:solidFill>
              <a:latin typeface="+mj-ea"/>
              <a:ea typeface="+mj-ea"/>
              <a:cs typeface="+mn-cs"/>
            </a:endParaRPr>
          </a:p>
        </p:txBody>
      </p:sp>
      <p:pic>
        <p:nvPicPr>
          <p:cNvPr id="696335" name="Picture 15" descr="BD10297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82775" y="3760788"/>
            <a:ext cx="158750" cy="15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16" descr="BD10358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41550" y="3803650"/>
            <a:ext cx="5067300" cy="8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6963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85720" y="928670"/>
            <a:ext cx="8858280" cy="5857892"/>
          </a:xfrm>
        </p:spPr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Sub 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高斯求和问题用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do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循环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()</a:t>
            </a:r>
          </a:p>
          <a:p>
            <a:pPr>
              <a:spcBef>
                <a:spcPts val="0"/>
              </a:spcBef>
              <a:buNone/>
            </a:pP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   Dim </a:t>
            </a:r>
            <a:r>
              <a:rPr lang="en-US" altLang="zh-CN" sz="2000" dirty="0" err="1" smtClean="0">
                <a:latin typeface="微软雅黑" pitchFamily="34" charset="-122"/>
                <a:ea typeface="微软雅黑" pitchFamily="34" charset="-122"/>
              </a:rPr>
              <a:t>i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As Long, sum As Long</a:t>
            </a:r>
          </a:p>
          <a:p>
            <a:pPr>
              <a:spcBef>
                <a:spcPts val="0"/>
              </a:spcBef>
              <a:buNone/>
            </a:pP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en-US" altLang="zh-CN" sz="2000" dirty="0" err="1" smtClean="0">
                <a:latin typeface="微软雅黑" pitchFamily="34" charset="-122"/>
                <a:ea typeface="微软雅黑" pitchFamily="34" charset="-122"/>
              </a:rPr>
              <a:t>i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= 0</a:t>
            </a:r>
          </a:p>
          <a:p>
            <a:pPr>
              <a:spcBef>
                <a:spcPts val="0"/>
              </a:spcBef>
              <a:buNone/>
            </a:pPr>
            <a:r>
              <a:rPr lang="en-US" altLang="zh-CN" sz="2000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    Do While </a:t>
            </a:r>
            <a:r>
              <a:rPr lang="en-US" altLang="zh-CN" sz="2000" dirty="0" err="1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i</a:t>
            </a:r>
            <a:r>
              <a:rPr lang="en-US" altLang="zh-CN" sz="2000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 &lt;= 100</a:t>
            </a:r>
          </a:p>
          <a:p>
            <a:pPr>
              <a:spcBef>
                <a:spcPts val="0"/>
              </a:spcBef>
              <a:buNone/>
            </a:pP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       sum = sum + </a:t>
            </a:r>
            <a:r>
              <a:rPr lang="en-US" altLang="zh-CN" sz="2000" dirty="0" err="1" smtClean="0">
                <a:latin typeface="微软雅黑" pitchFamily="34" charset="-122"/>
                <a:ea typeface="微软雅黑" pitchFamily="34" charset="-122"/>
              </a:rPr>
              <a:t>i</a:t>
            </a:r>
            <a:endParaRPr lang="en-US" altLang="zh-CN" sz="20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spcBef>
                <a:spcPts val="0"/>
              </a:spcBef>
              <a:buNone/>
            </a:pP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       If sum &gt;= 1000 Then Exit  Do</a:t>
            </a:r>
          </a:p>
          <a:p>
            <a:pPr>
              <a:spcBef>
                <a:spcPts val="0"/>
              </a:spcBef>
              <a:buNone/>
            </a:pPr>
            <a:r>
              <a:rPr lang="en-US" altLang="zh-CN" sz="20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       </a:t>
            </a:r>
            <a:r>
              <a:rPr lang="en-US" altLang="zh-CN" sz="2000" dirty="0" err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i</a:t>
            </a:r>
            <a:r>
              <a:rPr lang="en-US" altLang="zh-CN" sz="20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= </a:t>
            </a:r>
            <a:r>
              <a:rPr lang="en-US" altLang="zh-CN" sz="2000" dirty="0" err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i</a:t>
            </a:r>
            <a:r>
              <a:rPr lang="en-US" altLang="zh-CN" sz="20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+ 1</a:t>
            </a:r>
          </a:p>
          <a:p>
            <a:pPr>
              <a:spcBef>
                <a:spcPts val="0"/>
              </a:spcBef>
              <a:buNone/>
            </a:pPr>
            <a:r>
              <a:rPr lang="en-US" altLang="zh-CN" sz="2000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    Loop</a:t>
            </a:r>
          </a:p>
          <a:p>
            <a:pPr>
              <a:spcBef>
                <a:spcPts val="0"/>
              </a:spcBef>
              <a:buNone/>
            </a:pP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en-US" altLang="zh-CN" sz="2000" dirty="0" err="1" smtClean="0">
                <a:latin typeface="微软雅黑" pitchFamily="34" charset="-122"/>
                <a:ea typeface="微软雅黑" pitchFamily="34" charset="-122"/>
              </a:rPr>
              <a:t>MsgBox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"</a:t>
            </a:r>
            <a:r>
              <a:rPr lang="en-US" altLang="zh-CN" sz="2000" dirty="0" err="1" smtClean="0">
                <a:latin typeface="微软雅黑" pitchFamily="34" charset="-122"/>
                <a:ea typeface="微软雅黑" pitchFamily="34" charset="-122"/>
              </a:rPr>
              <a:t>i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=" &amp; </a:t>
            </a:r>
            <a:r>
              <a:rPr lang="en-US" altLang="zh-CN" sz="2000" dirty="0" err="1" smtClean="0">
                <a:latin typeface="微软雅黑" pitchFamily="34" charset="-122"/>
                <a:ea typeface="微软雅黑" pitchFamily="34" charset="-122"/>
              </a:rPr>
              <a:t>i</a:t>
            </a:r>
            <a:endParaRPr lang="en-US" altLang="zh-CN" sz="20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spcBef>
                <a:spcPts val="0"/>
              </a:spcBef>
              <a:buNone/>
            </a:pP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End Sub</a:t>
            </a:r>
            <a:endParaRPr lang="en-US" altLang="zh-CN" sz="2000" dirty="0" smtClean="0">
              <a:solidFill>
                <a:srgbClr val="0000CC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spcBef>
                <a:spcPts val="0"/>
              </a:spcBef>
              <a:buNone/>
            </a:pPr>
            <a:r>
              <a:rPr lang="en-US" altLang="zh-CN" sz="2000" dirty="0" err="1" smtClean="0">
                <a:solidFill>
                  <a:srgbClr val="006600"/>
                </a:solidFill>
              </a:rPr>
              <a:t>Rem</a:t>
            </a:r>
            <a:r>
              <a:rPr lang="en-US" altLang="zh-CN" sz="2000" dirty="0" smtClean="0">
                <a:solidFill>
                  <a:srgbClr val="006600"/>
                </a:solidFill>
              </a:rPr>
              <a:t> </a:t>
            </a:r>
            <a:r>
              <a:rPr lang="zh-CN" altLang="en-US" sz="2000" dirty="0" smtClean="0">
                <a:solidFill>
                  <a:srgbClr val="006600"/>
                </a:solidFill>
              </a:rPr>
              <a:t>如果循环体内没有</a:t>
            </a:r>
            <a:r>
              <a:rPr lang="en-US" altLang="zh-CN" sz="2000" dirty="0" err="1" smtClean="0">
                <a:solidFill>
                  <a:srgbClr val="006600"/>
                </a:solidFill>
              </a:rPr>
              <a:t>i</a:t>
            </a:r>
            <a:r>
              <a:rPr lang="en-US" altLang="zh-CN" sz="2000" dirty="0" smtClean="0">
                <a:solidFill>
                  <a:srgbClr val="006600"/>
                </a:solidFill>
              </a:rPr>
              <a:t>=i+1</a:t>
            </a:r>
            <a:r>
              <a:rPr lang="zh-CN" altLang="en-US" sz="2000" dirty="0" smtClean="0">
                <a:solidFill>
                  <a:srgbClr val="006600"/>
                </a:solidFill>
              </a:rPr>
              <a:t>，则为死循环，</a:t>
            </a:r>
          </a:p>
          <a:p>
            <a:pPr>
              <a:spcBef>
                <a:spcPts val="0"/>
              </a:spcBef>
              <a:buNone/>
            </a:pPr>
            <a:r>
              <a:rPr lang="en-US" altLang="zh-CN" sz="2000" dirty="0" smtClean="0">
                <a:solidFill>
                  <a:srgbClr val="006600"/>
                </a:solidFill>
              </a:rPr>
              <a:t>‘</a:t>
            </a:r>
            <a:r>
              <a:rPr lang="zh-CN" altLang="en-US" sz="2000" dirty="0" smtClean="0">
                <a:solidFill>
                  <a:srgbClr val="006600"/>
                </a:solidFill>
              </a:rPr>
              <a:t>按</a:t>
            </a:r>
            <a:r>
              <a:rPr lang="en-US" altLang="zh-CN" sz="2000" dirty="0" err="1" smtClean="0">
                <a:solidFill>
                  <a:srgbClr val="FF0000"/>
                </a:solidFill>
              </a:rPr>
              <a:t>Ctrl+break</a:t>
            </a:r>
            <a:r>
              <a:rPr lang="zh-CN" altLang="en-US" sz="2000" dirty="0" smtClean="0">
                <a:solidFill>
                  <a:srgbClr val="006600"/>
                </a:solidFill>
              </a:rPr>
              <a:t>退出死循环（</a:t>
            </a:r>
            <a:r>
              <a:rPr lang="zh-CN" altLang="en-US" sz="2000" dirty="0" smtClean="0">
                <a:solidFill>
                  <a:srgbClr val="0000CC"/>
                </a:solidFill>
              </a:rPr>
              <a:t>笔记本</a:t>
            </a:r>
            <a:r>
              <a:rPr lang="en-US" altLang="zh-CN" sz="2000" dirty="0" smtClean="0">
                <a:solidFill>
                  <a:srgbClr val="FF0000"/>
                </a:solidFill>
              </a:rPr>
              <a:t>+Fn</a:t>
            </a:r>
            <a:r>
              <a:rPr lang="zh-CN" altLang="en-US" sz="2000" dirty="0" smtClean="0">
                <a:solidFill>
                  <a:srgbClr val="006600"/>
                </a:solidFill>
              </a:rPr>
              <a:t>），或</a:t>
            </a:r>
            <a:r>
              <a:rPr lang="zh-CN" altLang="en-US" sz="2000" dirty="0" smtClean="0">
                <a:solidFill>
                  <a:srgbClr val="FF0000"/>
                </a:solidFill>
              </a:rPr>
              <a:t>在任务管理器关闭</a:t>
            </a:r>
            <a:r>
              <a:rPr lang="en-US" altLang="zh-CN" sz="2000" dirty="0" smtClean="0">
                <a:solidFill>
                  <a:srgbClr val="FF0000"/>
                </a:solidFill>
              </a:rPr>
              <a:t>Excel</a:t>
            </a:r>
            <a:r>
              <a:rPr lang="zh-CN" altLang="en-US" sz="2000" dirty="0" smtClean="0">
                <a:solidFill>
                  <a:srgbClr val="FF0000"/>
                </a:solidFill>
              </a:rPr>
              <a:t>程序</a:t>
            </a:r>
            <a:r>
              <a:rPr lang="zh-CN" altLang="en-US" sz="2000" dirty="0" smtClean="0">
                <a:solidFill>
                  <a:srgbClr val="006600"/>
                </a:solidFill>
              </a:rPr>
              <a:t>。</a:t>
            </a:r>
            <a:endParaRPr lang="en-US" altLang="zh-CN" sz="2000" dirty="0" smtClean="0">
              <a:solidFill>
                <a:srgbClr val="006600"/>
              </a:solidFill>
            </a:endParaRPr>
          </a:p>
          <a:p>
            <a:pPr>
              <a:spcBef>
                <a:spcPts val="0"/>
              </a:spcBef>
              <a:buNone/>
            </a:pPr>
            <a:r>
              <a:rPr lang="en-US" altLang="zh-CN" sz="2000" dirty="0" smtClean="0">
                <a:solidFill>
                  <a:srgbClr val="006600"/>
                </a:solidFill>
              </a:rPr>
              <a:t>‘</a:t>
            </a:r>
            <a:r>
              <a:rPr lang="zh-CN" altLang="en-US" sz="2000" dirty="0" smtClean="0">
                <a:solidFill>
                  <a:srgbClr val="006600"/>
                </a:solidFill>
              </a:rPr>
              <a:t>如果修改</a:t>
            </a:r>
            <a:r>
              <a:rPr lang="en-US" altLang="zh-CN" sz="2000" dirty="0" err="1" smtClean="0">
                <a:solidFill>
                  <a:srgbClr val="006600"/>
                </a:solidFill>
              </a:rPr>
              <a:t>i</a:t>
            </a:r>
            <a:r>
              <a:rPr lang="zh-CN" altLang="en-US" sz="2000" dirty="0" smtClean="0">
                <a:solidFill>
                  <a:srgbClr val="006600"/>
                </a:solidFill>
              </a:rPr>
              <a:t>的初值为</a:t>
            </a:r>
            <a:r>
              <a:rPr lang="en-US" altLang="zh-CN" sz="2000" dirty="0" smtClean="0">
                <a:solidFill>
                  <a:srgbClr val="006600"/>
                </a:solidFill>
              </a:rPr>
              <a:t>1</a:t>
            </a:r>
            <a:r>
              <a:rPr lang="zh-CN" altLang="en-US" sz="2000" dirty="0" smtClean="0">
                <a:solidFill>
                  <a:srgbClr val="006600"/>
                </a:solidFill>
              </a:rPr>
              <a:t>，则没有</a:t>
            </a:r>
            <a:r>
              <a:rPr lang="en-US" altLang="zh-CN" sz="2000" dirty="0" err="1" smtClean="0">
                <a:solidFill>
                  <a:srgbClr val="006600"/>
                </a:solidFill>
              </a:rPr>
              <a:t>i</a:t>
            </a:r>
            <a:r>
              <a:rPr lang="en-US" altLang="zh-CN" sz="2000" dirty="0" smtClean="0">
                <a:solidFill>
                  <a:srgbClr val="006600"/>
                </a:solidFill>
              </a:rPr>
              <a:t>=i+1</a:t>
            </a:r>
            <a:r>
              <a:rPr lang="zh-CN" altLang="en-US" sz="2000" dirty="0" smtClean="0">
                <a:solidFill>
                  <a:srgbClr val="006600"/>
                </a:solidFill>
              </a:rPr>
              <a:t>时，可通过</a:t>
            </a:r>
            <a:r>
              <a:rPr lang="en-US" altLang="zh-CN" sz="2000" dirty="0" smtClean="0">
                <a:solidFill>
                  <a:srgbClr val="006600"/>
                </a:solidFill>
              </a:rPr>
              <a:t>Exit  Do</a:t>
            </a:r>
            <a:r>
              <a:rPr lang="zh-CN" altLang="en-US" sz="2000" dirty="0" smtClean="0">
                <a:solidFill>
                  <a:srgbClr val="006600"/>
                </a:solidFill>
              </a:rPr>
              <a:t>退出循环体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zh-CN" altLang="en-US" sz="2000" dirty="0" smtClean="0">
                <a:solidFill>
                  <a:srgbClr val="0000CC"/>
                </a:solidFill>
                <a:latin typeface="仿宋" pitchFamily="49" charset="-122"/>
                <a:ea typeface="仿宋" pitchFamily="49" charset="-122"/>
              </a:rPr>
              <a:t>总结：对已知循环次数的情况，如上例，用</a:t>
            </a:r>
            <a:r>
              <a:rPr lang="en-US" altLang="zh-CN" sz="2000" dirty="0" smtClean="0">
                <a:solidFill>
                  <a:srgbClr val="0000CC"/>
                </a:solidFill>
                <a:latin typeface="仿宋" pitchFamily="49" charset="-122"/>
                <a:ea typeface="仿宋" pitchFamily="49" charset="-122"/>
              </a:rPr>
              <a:t>For</a:t>
            </a:r>
            <a:r>
              <a:rPr lang="zh-CN" altLang="en-US" sz="2000" dirty="0" smtClean="0">
                <a:solidFill>
                  <a:srgbClr val="0000CC"/>
                </a:solidFill>
                <a:latin typeface="仿宋" pitchFamily="49" charset="-122"/>
                <a:ea typeface="仿宋" pitchFamily="49" charset="-122"/>
              </a:rPr>
              <a:t>语句更方便。</a:t>
            </a:r>
            <a:endParaRPr lang="zh-CN" altLang="en-US" sz="2000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285728"/>
            <a:ext cx="8037537" cy="647700"/>
          </a:xfrm>
        </p:spPr>
        <p:txBody>
          <a:bodyPr/>
          <a:lstStyle/>
          <a:p>
            <a:r>
              <a:rPr lang="en-US" altLang="zh-CN" dirty="0" smtClean="0"/>
              <a:t>Do...Loop </a:t>
            </a:r>
            <a:r>
              <a:rPr lang="zh-CN" altLang="en-US" dirty="0" smtClean="0"/>
              <a:t>语句示例</a:t>
            </a:r>
            <a:r>
              <a:rPr lang="en-US" altLang="zh-CN" dirty="0" smtClean="0"/>
              <a:t>1</a:t>
            </a:r>
            <a:r>
              <a:rPr lang="zh-CN" altLang="en-US" dirty="0" smtClean="0"/>
              <a:t>：高斯求和</a:t>
            </a:r>
            <a:endParaRPr lang="zh-CN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85720" y="928670"/>
            <a:ext cx="8572560" cy="5857892"/>
          </a:xfrm>
        </p:spPr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zh-CN" altLang="en-US" sz="2000" dirty="0" smtClean="0">
                <a:solidFill>
                  <a:srgbClr val="0000CC"/>
                </a:solidFill>
              </a:rPr>
              <a:t>有时事先无法确定循环次数， 则使用</a:t>
            </a:r>
            <a:r>
              <a:rPr lang="en-US" altLang="zh-CN" sz="2000" dirty="0" smtClean="0">
                <a:solidFill>
                  <a:srgbClr val="0000CC"/>
                </a:solidFill>
              </a:rPr>
              <a:t>Do...Loop </a:t>
            </a:r>
            <a:r>
              <a:rPr lang="zh-CN" altLang="en-US" sz="2000" dirty="0" smtClean="0">
                <a:solidFill>
                  <a:srgbClr val="0000CC"/>
                </a:solidFill>
              </a:rPr>
              <a:t>语句更合适。</a:t>
            </a:r>
            <a:endParaRPr lang="en-US" altLang="zh-CN" sz="2000" dirty="0" smtClean="0">
              <a:solidFill>
                <a:srgbClr val="0000CC"/>
              </a:solidFill>
            </a:endParaRPr>
          </a:p>
          <a:p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爱因斯坦长阶梯问题</a:t>
            </a:r>
            <a:endParaRPr lang="en-US" altLang="zh-CN" dirty="0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 lvl="1"/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有一个长阶梯</a:t>
            </a:r>
          </a:p>
          <a:p>
            <a:pPr lvl="1"/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若每步上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阶，最后剩下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阶</a:t>
            </a:r>
          </a:p>
          <a:p>
            <a:pPr lvl="1"/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若每步上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阶，最后剩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阶</a:t>
            </a:r>
          </a:p>
          <a:p>
            <a:pPr lvl="1"/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若每步上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阶，最后剩下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阶</a:t>
            </a:r>
          </a:p>
          <a:p>
            <a:pPr lvl="1"/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若每步上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阶，最后剩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阶</a:t>
            </a:r>
          </a:p>
          <a:p>
            <a:pPr lvl="1"/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只有每步上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阶，最后刚好一阶也不剩</a:t>
            </a:r>
          </a:p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请问该阶梯至少有多少阶</a:t>
            </a:r>
            <a:r>
              <a:rPr lang="zh-CN" altLang="en-US" sz="2000" dirty="0" smtClean="0">
                <a:solidFill>
                  <a:srgbClr val="006600"/>
                </a:solidFill>
              </a:rPr>
              <a:t>（正确结果：</a:t>
            </a:r>
            <a:r>
              <a:rPr lang="en-US" altLang="zh-CN" sz="2000" dirty="0" smtClean="0">
                <a:solidFill>
                  <a:srgbClr val="006600"/>
                </a:solidFill>
              </a:rPr>
              <a:t>119</a:t>
            </a:r>
            <a:r>
              <a:rPr lang="zh-CN" altLang="en-US" sz="2000" dirty="0" smtClean="0">
                <a:solidFill>
                  <a:srgbClr val="006600"/>
                </a:solidFill>
              </a:rPr>
              <a:t>）</a:t>
            </a:r>
            <a:endParaRPr lang="zh-CN" altLang="en-US" dirty="0" smtClean="0">
              <a:solidFill>
                <a:srgbClr val="006600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8037537" cy="647700"/>
          </a:xfrm>
        </p:spPr>
        <p:txBody>
          <a:bodyPr/>
          <a:lstStyle/>
          <a:p>
            <a:r>
              <a:rPr lang="en-US" altLang="zh-CN" dirty="0" smtClean="0"/>
              <a:t>Do...Loop </a:t>
            </a:r>
            <a:r>
              <a:rPr lang="zh-CN" altLang="en-US" dirty="0" smtClean="0"/>
              <a:t>语句示例</a:t>
            </a:r>
            <a:r>
              <a:rPr lang="en-US" altLang="zh-CN" dirty="0" smtClean="0"/>
              <a:t>2</a:t>
            </a:r>
            <a:r>
              <a:rPr lang="zh-CN" altLang="en-US" dirty="0" smtClean="0"/>
              <a:t>：爱因斯坦长阶梯</a:t>
            </a:r>
            <a:endParaRPr lang="zh-CN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0" y="928670"/>
            <a:ext cx="9144000" cy="4786346"/>
          </a:xfrm>
        </p:spPr>
        <p:txBody>
          <a:bodyPr/>
          <a:lstStyle/>
          <a:p>
            <a:pPr>
              <a:buNone/>
            </a:pP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Sub 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爱因斯坦长阶梯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( )  </a:t>
            </a:r>
            <a:r>
              <a:rPr lang="en-US" altLang="zh-CN" sz="200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'</a:t>
            </a:r>
            <a:r>
              <a:rPr lang="zh-CN" altLang="en-US" sz="200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直到条件成立退出循环</a:t>
            </a:r>
          </a:p>
          <a:p>
            <a:pPr>
              <a:buNone/>
            </a:pP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Dim 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阶梯 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As Long</a:t>
            </a:r>
          </a:p>
          <a:p>
            <a:pPr>
              <a:buNone/>
            </a:pP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阶梯 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= 0</a:t>
            </a:r>
          </a:p>
          <a:p>
            <a:pPr>
              <a:buNone/>
            </a:pP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en-US" altLang="zh-CN" sz="20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Do</a:t>
            </a:r>
          </a:p>
          <a:p>
            <a:pPr>
              <a:buNone/>
            </a:pP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   		</a:t>
            </a:r>
            <a:r>
              <a:rPr lang="zh-CN" altLang="en-US" sz="2000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阶梯 </a:t>
            </a:r>
            <a:r>
              <a:rPr lang="en-US" altLang="zh-CN" sz="2000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= </a:t>
            </a:r>
            <a:r>
              <a:rPr lang="zh-CN" altLang="en-US" sz="2000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阶梯 </a:t>
            </a:r>
            <a:r>
              <a:rPr lang="en-US" altLang="zh-CN" sz="2000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+ 1</a:t>
            </a:r>
          </a:p>
          <a:p>
            <a:pPr>
              <a:buNone/>
            </a:pP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en-US" altLang="zh-CN" sz="20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Loop  Until 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(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阶梯 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Mod 2 = 1 And 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阶梯 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Mod 3 = 2 And _ </a:t>
            </a:r>
          </a:p>
          <a:p>
            <a:pPr>
              <a:buNone/>
            </a:pP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		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阶梯 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Mod 5 = 4 And 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阶梯 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Mod 6 = 5 And 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阶梯 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Mod 7 = 0)</a:t>
            </a:r>
          </a:p>
          <a:p>
            <a:pPr>
              <a:buNone/>
            </a:pP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en-US" altLang="zh-CN" sz="2000" dirty="0" err="1" smtClean="0">
                <a:latin typeface="微软雅黑" pitchFamily="34" charset="-122"/>
                <a:ea typeface="微软雅黑" pitchFamily="34" charset="-122"/>
              </a:rPr>
              <a:t>MsgBox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阶梯</a:t>
            </a:r>
          </a:p>
          <a:p>
            <a:pPr>
              <a:buNone/>
            </a:pP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End Sub</a:t>
            </a:r>
          </a:p>
          <a:p>
            <a:pPr>
              <a:buNone/>
            </a:pPr>
            <a:r>
              <a:rPr lang="zh-CN" altLang="en-US" sz="2000" dirty="0" smtClean="0">
                <a:solidFill>
                  <a:srgbClr val="006600"/>
                </a:solidFill>
              </a:rPr>
              <a:t>注意：此处循环的结束条件是当</a:t>
            </a:r>
            <a:r>
              <a:rPr lang="en-US" altLang="zh-CN" sz="2000" dirty="0" smtClean="0">
                <a:solidFill>
                  <a:srgbClr val="006600"/>
                </a:solidFill>
              </a:rPr>
              <a:t>Until</a:t>
            </a:r>
            <a:r>
              <a:rPr lang="zh-CN" altLang="en-US" sz="2000" dirty="0" smtClean="0">
                <a:solidFill>
                  <a:srgbClr val="006600"/>
                </a:solidFill>
              </a:rPr>
              <a:t>后面表达式的值为</a:t>
            </a:r>
            <a:r>
              <a:rPr lang="en-US" altLang="zh-CN" sz="2000" dirty="0" smtClean="0">
                <a:solidFill>
                  <a:srgbClr val="006600"/>
                </a:solidFill>
              </a:rPr>
              <a:t>True</a:t>
            </a:r>
            <a:r>
              <a:rPr lang="zh-CN" altLang="en-US" sz="2000" dirty="0" smtClean="0">
                <a:solidFill>
                  <a:srgbClr val="006600"/>
                </a:solidFill>
              </a:rPr>
              <a:t>时</a:t>
            </a:r>
            <a:r>
              <a:rPr lang="en-US" altLang="zh-CN" sz="2000" dirty="0" smtClean="0">
                <a:solidFill>
                  <a:srgbClr val="006600"/>
                </a:solidFill>
              </a:rPr>
              <a:t>,</a:t>
            </a:r>
            <a:r>
              <a:rPr lang="zh-CN" altLang="en-US" sz="2000" dirty="0" smtClean="0">
                <a:solidFill>
                  <a:srgbClr val="006600"/>
                </a:solidFill>
              </a:rPr>
              <a:t>退出循环</a:t>
            </a:r>
            <a:endParaRPr lang="en-US" altLang="zh-CN" sz="2000" dirty="0" smtClean="0">
              <a:solidFill>
                <a:srgbClr val="006600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8037537" cy="647700"/>
          </a:xfrm>
        </p:spPr>
        <p:txBody>
          <a:bodyPr/>
          <a:lstStyle/>
          <a:p>
            <a:r>
              <a:rPr lang="en-US" altLang="zh-CN" dirty="0" smtClean="0"/>
              <a:t>Do...Loop </a:t>
            </a:r>
            <a:r>
              <a:rPr lang="zh-CN" altLang="en-US" dirty="0" smtClean="0"/>
              <a:t>语句示例</a:t>
            </a:r>
            <a:r>
              <a:rPr lang="en-US" altLang="zh-CN" dirty="0" smtClean="0"/>
              <a:t>2</a:t>
            </a:r>
            <a:endParaRPr lang="zh-CN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85720" y="928670"/>
            <a:ext cx="8858280" cy="5857892"/>
          </a:xfrm>
        </p:spPr>
        <p:txBody>
          <a:bodyPr/>
          <a:lstStyle/>
          <a:p>
            <a:pPr>
              <a:buNone/>
            </a:pPr>
            <a:r>
              <a:rPr lang="en-US" altLang="zh-CN" sz="2000" dirty="0" smtClean="0"/>
              <a:t>Sub </a:t>
            </a:r>
            <a:r>
              <a:rPr lang="zh-CN" altLang="en-US" sz="2000" dirty="0" smtClean="0"/>
              <a:t>爱因斯坦长阶梯</a:t>
            </a:r>
            <a:r>
              <a:rPr lang="en-US" altLang="zh-CN" sz="2000" dirty="0" smtClean="0"/>
              <a:t>2( )  </a:t>
            </a:r>
            <a:r>
              <a:rPr lang="en-US" altLang="zh-CN" sz="2000" dirty="0" smtClean="0">
                <a:solidFill>
                  <a:srgbClr val="006600"/>
                </a:solidFill>
              </a:rPr>
              <a:t> '</a:t>
            </a:r>
            <a:r>
              <a:rPr lang="zh-CN" altLang="en-US" sz="2000" dirty="0" smtClean="0">
                <a:solidFill>
                  <a:srgbClr val="006600"/>
                </a:solidFill>
              </a:rPr>
              <a:t>当条件成立循环</a:t>
            </a:r>
          </a:p>
          <a:p>
            <a:pPr>
              <a:buNone/>
            </a:pPr>
            <a:r>
              <a:rPr lang="zh-CN" altLang="en-US" sz="2000" dirty="0" smtClean="0"/>
              <a:t>    </a:t>
            </a:r>
            <a:r>
              <a:rPr lang="en-US" altLang="zh-CN" sz="2000" dirty="0" smtClean="0"/>
              <a:t>Dim </a:t>
            </a:r>
            <a:r>
              <a:rPr lang="zh-CN" altLang="en-US" sz="2000" dirty="0" smtClean="0"/>
              <a:t>阶梯 </a:t>
            </a:r>
            <a:r>
              <a:rPr lang="en-US" altLang="zh-CN" sz="2000" dirty="0" smtClean="0"/>
              <a:t>As Long</a:t>
            </a:r>
          </a:p>
          <a:p>
            <a:pPr>
              <a:buNone/>
            </a:pPr>
            <a:r>
              <a:rPr lang="en-US" altLang="zh-CN" sz="2000" dirty="0" smtClean="0"/>
              <a:t>    </a:t>
            </a:r>
            <a:r>
              <a:rPr lang="zh-CN" altLang="en-US" sz="2000" dirty="0" smtClean="0"/>
              <a:t>阶梯 </a:t>
            </a:r>
            <a:r>
              <a:rPr lang="en-US" altLang="zh-CN" sz="2000" dirty="0" smtClean="0"/>
              <a:t>= 0</a:t>
            </a:r>
          </a:p>
          <a:p>
            <a:pPr>
              <a:buNone/>
            </a:pPr>
            <a:r>
              <a:rPr lang="en-US" altLang="zh-CN" sz="2000" dirty="0" smtClean="0"/>
              <a:t>    </a:t>
            </a:r>
            <a:r>
              <a:rPr lang="en-US" altLang="zh-CN" sz="2000" dirty="0" smtClean="0">
                <a:solidFill>
                  <a:srgbClr val="FF0000"/>
                </a:solidFill>
              </a:rPr>
              <a:t>Do While </a:t>
            </a:r>
            <a:r>
              <a:rPr lang="en-US" altLang="zh-CN" sz="2000" dirty="0" smtClean="0"/>
              <a:t>Not (</a:t>
            </a:r>
            <a:r>
              <a:rPr lang="zh-CN" altLang="en-US" sz="2000" dirty="0" smtClean="0"/>
              <a:t>阶梯 </a:t>
            </a:r>
            <a:r>
              <a:rPr lang="en-US" altLang="zh-CN" sz="2000" dirty="0" smtClean="0"/>
              <a:t>Mod 2 = 1 And </a:t>
            </a:r>
            <a:r>
              <a:rPr lang="zh-CN" altLang="en-US" sz="2000" dirty="0" smtClean="0"/>
              <a:t>阶梯 </a:t>
            </a:r>
            <a:r>
              <a:rPr lang="en-US" altLang="zh-CN" sz="2000" dirty="0" smtClean="0"/>
              <a:t>Mod 3 = 2 And </a:t>
            </a:r>
            <a:r>
              <a:rPr lang="zh-CN" altLang="en-US" sz="2000" dirty="0" smtClean="0"/>
              <a:t>阶梯 </a:t>
            </a:r>
            <a:r>
              <a:rPr lang="en-US" altLang="zh-CN" sz="2000" dirty="0" smtClean="0"/>
              <a:t>Mod 5 = 4 _</a:t>
            </a:r>
          </a:p>
          <a:p>
            <a:pPr>
              <a:buNone/>
            </a:pPr>
            <a:r>
              <a:rPr lang="en-US" altLang="zh-CN" sz="2000" dirty="0" smtClean="0"/>
              <a:t>                             And </a:t>
            </a:r>
            <a:r>
              <a:rPr lang="zh-CN" altLang="en-US" sz="2000" dirty="0" smtClean="0"/>
              <a:t>阶梯 </a:t>
            </a:r>
            <a:r>
              <a:rPr lang="en-US" altLang="zh-CN" sz="2000" dirty="0" smtClean="0"/>
              <a:t>Mod 6 = 5 And </a:t>
            </a:r>
            <a:r>
              <a:rPr lang="zh-CN" altLang="en-US" sz="2000" dirty="0" smtClean="0"/>
              <a:t>阶梯 </a:t>
            </a:r>
            <a:r>
              <a:rPr lang="en-US" altLang="zh-CN" sz="2000" dirty="0" smtClean="0"/>
              <a:t>Mod 7 = 0)</a:t>
            </a:r>
          </a:p>
          <a:p>
            <a:pPr>
              <a:buNone/>
            </a:pPr>
            <a:r>
              <a:rPr lang="en-US" altLang="zh-CN" sz="2000" dirty="0" smtClean="0"/>
              <a:t>        </a:t>
            </a:r>
            <a:r>
              <a:rPr lang="zh-CN" altLang="en-US" sz="2000" dirty="0" smtClean="0">
                <a:solidFill>
                  <a:srgbClr val="0000CC"/>
                </a:solidFill>
              </a:rPr>
              <a:t>阶梯 </a:t>
            </a:r>
            <a:r>
              <a:rPr lang="en-US" altLang="zh-CN" sz="2000" dirty="0" smtClean="0">
                <a:solidFill>
                  <a:srgbClr val="0000CC"/>
                </a:solidFill>
              </a:rPr>
              <a:t>= </a:t>
            </a:r>
            <a:r>
              <a:rPr lang="zh-CN" altLang="en-US" sz="2000" dirty="0" smtClean="0">
                <a:solidFill>
                  <a:srgbClr val="0000CC"/>
                </a:solidFill>
              </a:rPr>
              <a:t>阶梯 </a:t>
            </a:r>
            <a:r>
              <a:rPr lang="en-US" altLang="zh-CN" sz="2000" dirty="0" smtClean="0">
                <a:solidFill>
                  <a:srgbClr val="0000CC"/>
                </a:solidFill>
              </a:rPr>
              <a:t>+ 1</a:t>
            </a:r>
          </a:p>
          <a:p>
            <a:pPr>
              <a:buNone/>
            </a:pPr>
            <a:r>
              <a:rPr lang="en-US" altLang="zh-CN" sz="2000" dirty="0" smtClean="0"/>
              <a:t>    </a:t>
            </a:r>
            <a:r>
              <a:rPr lang="en-US" altLang="zh-CN" sz="2000" dirty="0" smtClean="0">
                <a:solidFill>
                  <a:srgbClr val="FF0000"/>
                </a:solidFill>
              </a:rPr>
              <a:t>Loop</a:t>
            </a:r>
          </a:p>
          <a:p>
            <a:pPr>
              <a:buNone/>
            </a:pPr>
            <a:r>
              <a:rPr lang="en-US" altLang="zh-CN" sz="2000" dirty="0" smtClean="0"/>
              <a:t>    </a:t>
            </a:r>
            <a:r>
              <a:rPr lang="en-US" altLang="zh-CN" sz="2000" dirty="0" err="1" smtClean="0"/>
              <a:t>MsgBox</a:t>
            </a:r>
            <a:r>
              <a:rPr lang="en-US" altLang="zh-CN" sz="2000" dirty="0" smtClean="0"/>
              <a:t> </a:t>
            </a:r>
            <a:r>
              <a:rPr lang="zh-CN" altLang="en-US" sz="2000" dirty="0" smtClean="0"/>
              <a:t>阶梯</a:t>
            </a:r>
          </a:p>
          <a:p>
            <a:pPr>
              <a:buNone/>
            </a:pPr>
            <a:r>
              <a:rPr lang="en-US" altLang="zh-CN" sz="2000" dirty="0" smtClean="0"/>
              <a:t>End Sub</a:t>
            </a:r>
          </a:p>
          <a:p>
            <a:pPr>
              <a:buNone/>
            </a:pPr>
            <a:r>
              <a:rPr lang="zh-CN" altLang="en-US" sz="2000" dirty="0" smtClean="0">
                <a:solidFill>
                  <a:srgbClr val="006600"/>
                </a:solidFill>
              </a:rPr>
              <a:t>当</a:t>
            </a:r>
            <a:r>
              <a:rPr lang="en-US" altLang="zh-CN" sz="2000" dirty="0" smtClean="0">
                <a:solidFill>
                  <a:srgbClr val="006600"/>
                </a:solidFill>
              </a:rPr>
              <a:t>While</a:t>
            </a:r>
            <a:r>
              <a:rPr lang="zh-CN" altLang="en-US" sz="2000" dirty="0" smtClean="0">
                <a:solidFill>
                  <a:srgbClr val="006600"/>
                </a:solidFill>
              </a:rPr>
              <a:t>后面表达式的值为</a:t>
            </a:r>
            <a:r>
              <a:rPr lang="en-US" altLang="zh-CN" sz="2000" dirty="0" smtClean="0">
                <a:solidFill>
                  <a:srgbClr val="006600"/>
                </a:solidFill>
              </a:rPr>
              <a:t>True</a:t>
            </a:r>
            <a:r>
              <a:rPr lang="zh-CN" altLang="en-US" sz="2000" dirty="0" smtClean="0">
                <a:solidFill>
                  <a:srgbClr val="006600"/>
                </a:solidFill>
              </a:rPr>
              <a:t>时进行循环（</a:t>
            </a:r>
            <a:r>
              <a:rPr lang="en-US" altLang="zh-CN" sz="2000" dirty="0" smtClean="0">
                <a:solidFill>
                  <a:srgbClr val="006600"/>
                </a:solidFill>
              </a:rPr>
              <a:t>Not (False)</a:t>
            </a:r>
            <a:r>
              <a:rPr lang="zh-CN" altLang="en-US" sz="2000" dirty="0" smtClean="0">
                <a:solidFill>
                  <a:srgbClr val="006600"/>
                </a:solidFill>
              </a:rPr>
              <a:t>为</a:t>
            </a:r>
            <a:r>
              <a:rPr lang="en-US" altLang="zh-CN" sz="2000" dirty="0" smtClean="0">
                <a:solidFill>
                  <a:srgbClr val="006600"/>
                </a:solidFill>
              </a:rPr>
              <a:t>True</a:t>
            </a:r>
            <a:r>
              <a:rPr lang="zh-CN" altLang="en-US" sz="2000" dirty="0" smtClean="0">
                <a:solidFill>
                  <a:srgbClr val="006600"/>
                </a:solidFill>
              </a:rPr>
              <a:t>）</a:t>
            </a:r>
            <a:endParaRPr lang="en-US" altLang="zh-CN" sz="2000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zh-CN" altLang="en-US" sz="2000" dirty="0" smtClean="0">
                <a:solidFill>
                  <a:srgbClr val="006600"/>
                </a:solidFill>
              </a:rPr>
              <a:t>反之，退出循环。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8037537" cy="647700"/>
          </a:xfrm>
        </p:spPr>
        <p:txBody>
          <a:bodyPr/>
          <a:lstStyle/>
          <a:p>
            <a:r>
              <a:rPr lang="zh-CN" altLang="en-US" dirty="0" smtClean="0"/>
              <a:t>将示例</a:t>
            </a:r>
            <a:r>
              <a:rPr lang="en-US" altLang="zh-CN" dirty="0" smtClean="0"/>
              <a:t>2</a:t>
            </a:r>
            <a:r>
              <a:rPr lang="zh-CN" altLang="en-US" dirty="0" smtClean="0"/>
              <a:t>改为</a:t>
            </a:r>
            <a:r>
              <a:rPr lang="en-US" altLang="zh-CN" dirty="0" smtClean="0"/>
              <a:t>While</a:t>
            </a:r>
            <a:r>
              <a:rPr lang="zh-CN" altLang="en-US" dirty="0" smtClean="0"/>
              <a:t>条件</a:t>
            </a:r>
            <a:endParaRPr lang="zh-CN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7158" y="1000108"/>
            <a:ext cx="8501122" cy="5357850"/>
          </a:xfrm>
        </p:spPr>
        <p:txBody>
          <a:bodyPr/>
          <a:lstStyle/>
          <a:p>
            <a:pPr algn="l"/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练习</a:t>
            </a:r>
            <a:r>
              <a:rPr lang="en-US" altLang="zh-CN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：将爱因斯坦长阶梯代码格式改为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Until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前置条件</a:t>
            </a:r>
            <a:endParaRPr lang="en-US" altLang="zh-CN" dirty="0" smtClean="0"/>
          </a:p>
          <a:p>
            <a:pPr lvl="2" algn="l"/>
            <a:r>
              <a:rPr lang="en-US" altLang="zh-CN" dirty="0" smtClean="0"/>
              <a:t> Do Until </a:t>
            </a:r>
            <a:r>
              <a:rPr lang="zh-CN" altLang="en-US" dirty="0" smtClean="0"/>
              <a:t>前置条件</a:t>
            </a:r>
            <a:endParaRPr lang="en-US" altLang="zh-CN" dirty="0" smtClean="0"/>
          </a:p>
          <a:p>
            <a:pPr lvl="3" algn="l">
              <a:buNone/>
            </a:pPr>
            <a:r>
              <a:rPr lang="en-US" altLang="zh-CN" dirty="0" smtClean="0"/>
              <a:t>…… </a:t>
            </a:r>
          </a:p>
          <a:p>
            <a:pPr lvl="2" algn="l"/>
            <a:r>
              <a:rPr lang="en-US" altLang="zh-CN" dirty="0" smtClean="0"/>
              <a:t>Loop</a:t>
            </a:r>
          </a:p>
          <a:p>
            <a:pPr algn="l"/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练习</a:t>
            </a:r>
            <a:r>
              <a:rPr lang="en-US" altLang="zh-CN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：将爱因斯坦长阶梯代码格式改为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While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后置条件</a:t>
            </a:r>
            <a:endParaRPr lang="en-US" altLang="zh-CN" dirty="0" smtClean="0"/>
          </a:p>
          <a:p>
            <a:pPr lvl="2" algn="l"/>
            <a:r>
              <a:rPr lang="en-US" altLang="zh-CN" dirty="0" smtClean="0"/>
              <a:t>Do</a:t>
            </a:r>
          </a:p>
          <a:p>
            <a:pPr lvl="3" algn="l">
              <a:buNone/>
            </a:pPr>
            <a:r>
              <a:rPr lang="en-US" altLang="zh-CN" dirty="0" smtClean="0"/>
              <a:t>…… </a:t>
            </a:r>
          </a:p>
          <a:p>
            <a:pPr lvl="2" algn="l"/>
            <a:r>
              <a:rPr lang="en-US" altLang="zh-CN" dirty="0" smtClean="0"/>
              <a:t>Loop While </a:t>
            </a:r>
            <a:r>
              <a:rPr lang="zh-CN" altLang="en-US" dirty="0" smtClean="0"/>
              <a:t>后置条件</a:t>
            </a:r>
            <a:endParaRPr lang="en-US" altLang="zh-CN" dirty="0" smtClean="0">
              <a:solidFill>
                <a:srgbClr val="0000CC"/>
              </a:solidFill>
            </a:endParaRPr>
          </a:p>
          <a:p>
            <a:pPr algn="l"/>
            <a:endParaRPr lang="en-US" altLang="zh-CN" sz="2000" dirty="0" smtClean="0">
              <a:solidFill>
                <a:srgbClr val="006600"/>
              </a:solidFill>
            </a:endParaRPr>
          </a:p>
          <a:p>
            <a:pPr algn="l"/>
            <a:r>
              <a:rPr lang="zh-CN" altLang="en-US" sz="200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注意：对于一条</a:t>
            </a:r>
            <a:r>
              <a:rPr lang="en-US" altLang="zh-CN" sz="200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Do...Loop</a:t>
            </a:r>
            <a:r>
              <a:rPr lang="zh-CN" altLang="en-US" sz="200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循环语句，条件要么放在</a:t>
            </a:r>
            <a:r>
              <a:rPr lang="en-US" altLang="zh-CN" sz="200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Do</a:t>
            </a:r>
            <a:r>
              <a:rPr lang="zh-CN" altLang="en-US" sz="200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后面，要么放在</a:t>
            </a:r>
            <a:r>
              <a:rPr lang="en-US" altLang="zh-CN" sz="200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Loop</a:t>
            </a:r>
            <a:r>
              <a:rPr lang="zh-CN" altLang="en-US" sz="200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后面，不能前后两边放</a:t>
            </a:r>
            <a:endParaRPr lang="en-US" altLang="zh-CN" sz="2000" dirty="0" smtClean="0">
              <a:solidFill>
                <a:srgbClr val="0066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8037537" cy="647700"/>
          </a:xfrm>
        </p:spPr>
        <p:txBody>
          <a:bodyPr/>
          <a:lstStyle/>
          <a:p>
            <a:r>
              <a:rPr lang="en-US" altLang="zh-CN" dirty="0" smtClean="0"/>
              <a:t>Do...Loop</a:t>
            </a:r>
            <a:r>
              <a:rPr lang="zh-CN" altLang="en-US" dirty="0" smtClean="0"/>
              <a:t>语句课堂练习</a:t>
            </a:r>
            <a:endParaRPr lang="zh-CN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14282" y="928670"/>
            <a:ext cx="8572560" cy="5857892"/>
          </a:xfrm>
        </p:spPr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用循环的方法求正整数的二进制数值</a:t>
            </a:r>
            <a:r>
              <a:rPr lang="zh-CN" altLang="en-US" sz="200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（十进制转二进制）</a:t>
            </a:r>
            <a:endParaRPr lang="en-US" altLang="zh-CN" sz="2000" dirty="0" smtClean="0">
              <a:solidFill>
                <a:srgbClr val="006600"/>
              </a:solidFill>
              <a:latin typeface="微软雅黑" pitchFamily="34" charset="-122"/>
              <a:ea typeface="微软雅黑" pitchFamily="34" charset="-122"/>
            </a:endParaRPr>
          </a:p>
          <a:p>
            <a:pPr lvl="1">
              <a:spcBef>
                <a:spcPts val="0"/>
              </a:spcBef>
              <a:buNone/>
            </a:pP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Sub Dec2Bin()</a:t>
            </a:r>
            <a:r>
              <a:rPr lang="en-US" altLang="zh-CN" sz="2000" b="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 '</a:t>
            </a:r>
            <a:r>
              <a:rPr lang="zh-CN" altLang="en-US" sz="2000" b="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将正整数转换成</a:t>
            </a:r>
            <a:r>
              <a:rPr lang="en-US" altLang="zh-CN" sz="2000" b="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000" b="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进制</a:t>
            </a:r>
          </a:p>
          <a:p>
            <a:pPr lvl="1">
              <a:spcBef>
                <a:spcPts val="0"/>
              </a:spcBef>
              <a:buNone/>
            </a:pP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        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Dim </a:t>
            </a:r>
            <a:r>
              <a:rPr lang="en-US" altLang="zh-CN" sz="2000" dirty="0" err="1" smtClean="0">
                <a:latin typeface="微软雅黑" pitchFamily="34" charset="-122"/>
                <a:ea typeface="微软雅黑" pitchFamily="34" charset="-122"/>
              </a:rPr>
              <a:t>i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As Long, j As Long</a:t>
            </a:r>
          </a:p>
          <a:p>
            <a:pPr lvl="1">
              <a:spcBef>
                <a:spcPts val="0"/>
              </a:spcBef>
              <a:buNone/>
            </a:pP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       Dim </a:t>
            </a:r>
            <a:r>
              <a:rPr lang="en-US" altLang="zh-CN" sz="2000" dirty="0" err="1" smtClean="0">
                <a:latin typeface="微软雅黑" pitchFamily="34" charset="-122"/>
                <a:ea typeface="微软雅黑" pitchFamily="34" charset="-122"/>
              </a:rPr>
              <a:t>str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As String, </a:t>
            </a:r>
            <a:r>
              <a:rPr lang="en-US" altLang="zh-CN" sz="2000" dirty="0" err="1" smtClean="0">
                <a:latin typeface="微软雅黑" pitchFamily="34" charset="-122"/>
                <a:ea typeface="微软雅黑" pitchFamily="34" charset="-122"/>
              </a:rPr>
              <a:t>strMsg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As String</a:t>
            </a:r>
          </a:p>
          <a:p>
            <a:pPr lvl="1">
              <a:spcBef>
                <a:spcPts val="0"/>
              </a:spcBef>
              <a:buNone/>
            </a:pP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       </a:t>
            </a:r>
            <a:r>
              <a:rPr lang="en-US" altLang="zh-CN" sz="2000" dirty="0" err="1" smtClean="0">
                <a:latin typeface="微软雅黑" pitchFamily="34" charset="-122"/>
                <a:ea typeface="微软雅黑" pitchFamily="34" charset="-122"/>
              </a:rPr>
              <a:t>i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= </a:t>
            </a:r>
            <a:r>
              <a:rPr lang="en-US" altLang="zh-CN" sz="2000" dirty="0" err="1" smtClean="0">
                <a:latin typeface="微软雅黑" pitchFamily="34" charset="-122"/>
                <a:ea typeface="微软雅黑" pitchFamily="34" charset="-122"/>
              </a:rPr>
              <a:t>InputBox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(“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请输入一个正整数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:")</a:t>
            </a:r>
          </a:p>
          <a:p>
            <a:pPr lvl="1">
              <a:spcBef>
                <a:spcPts val="0"/>
              </a:spcBef>
              <a:buNone/>
            </a:pP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       j = </a:t>
            </a:r>
            <a:r>
              <a:rPr lang="en-US" altLang="zh-CN" sz="2000" dirty="0" err="1" smtClean="0">
                <a:latin typeface="微软雅黑" pitchFamily="34" charset="-122"/>
                <a:ea typeface="微软雅黑" pitchFamily="34" charset="-122"/>
              </a:rPr>
              <a:t>i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                           ‘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保留原值</a:t>
            </a:r>
            <a:endParaRPr lang="en-US" altLang="zh-CN" sz="2000" dirty="0" smtClean="0">
              <a:latin typeface="微软雅黑" pitchFamily="34" charset="-122"/>
              <a:ea typeface="微软雅黑" pitchFamily="34" charset="-122"/>
            </a:endParaRPr>
          </a:p>
          <a:p>
            <a:pPr lvl="1">
              <a:spcBef>
                <a:spcPts val="0"/>
              </a:spcBef>
              <a:buNone/>
            </a:pPr>
            <a:r>
              <a:rPr lang="en-US" altLang="zh-CN" sz="20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       Do While </a:t>
            </a:r>
            <a:r>
              <a:rPr lang="en-US" altLang="zh-CN" sz="2000" dirty="0" err="1" smtClean="0">
                <a:latin typeface="微软雅黑" pitchFamily="34" charset="-122"/>
                <a:ea typeface="微软雅黑" pitchFamily="34" charset="-122"/>
              </a:rPr>
              <a:t>i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&lt;&gt; 0</a:t>
            </a:r>
          </a:p>
          <a:p>
            <a:pPr lvl="1">
              <a:spcBef>
                <a:spcPts val="0"/>
              </a:spcBef>
              <a:buNone/>
            </a:pP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           </a:t>
            </a:r>
            <a:r>
              <a:rPr lang="en-US" altLang="zh-CN" sz="2000" dirty="0" err="1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str</a:t>
            </a:r>
            <a:r>
              <a:rPr lang="en-US" altLang="zh-CN" sz="2000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 = </a:t>
            </a:r>
            <a:r>
              <a:rPr lang="en-US" altLang="zh-CN" sz="2000" dirty="0" err="1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i</a:t>
            </a:r>
            <a:r>
              <a:rPr lang="en-US" altLang="zh-CN" sz="2000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 Mod 2 &amp; </a:t>
            </a:r>
            <a:r>
              <a:rPr lang="en-US" altLang="zh-CN" sz="2000" dirty="0" err="1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str</a:t>
            </a:r>
            <a:r>
              <a:rPr lang="en-US" altLang="zh-CN" sz="2000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en-US" altLang="zh-CN" sz="2000" b="0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000" b="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'</a:t>
            </a:r>
            <a:r>
              <a:rPr lang="en-US" altLang="zh-CN" sz="2000" b="0" dirty="0" err="1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i</a:t>
            </a:r>
            <a:r>
              <a:rPr lang="en-US" altLang="zh-CN" sz="2000" b="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 mod 2 </a:t>
            </a:r>
            <a:r>
              <a:rPr lang="zh-CN" altLang="en-US" sz="2000" b="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取得 </a:t>
            </a:r>
            <a:r>
              <a:rPr lang="en-US" altLang="zh-CN" sz="2000" b="0" dirty="0" err="1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i</a:t>
            </a:r>
            <a:r>
              <a:rPr lang="en-US" altLang="zh-CN" sz="2000" b="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000" b="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除以</a:t>
            </a:r>
            <a:r>
              <a:rPr lang="en-US" altLang="zh-CN" sz="2000" b="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000" b="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的余数</a:t>
            </a:r>
          </a:p>
          <a:p>
            <a:pPr lvl="1">
              <a:spcBef>
                <a:spcPts val="0"/>
              </a:spcBef>
              <a:buNone/>
            </a:pP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            </a:t>
            </a:r>
            <a:r>
              <a:rPr lang="en-US" altLang="zh-CN" sz="2000" dirty="0" err="1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i</a:t>
            </a:r>
            <a:r>
              <a:rPr lang="en-US" altLang="zh-CN" sz="2000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 = </a:t>
            </a:r>
            <a:r>
              <a:rPr lang="en-US" altLang="zh-CN" sz="2000" dirty="0" err="1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i</a:t>
            </a:r>
            <a:r>
              <a:rPr lang="en-US" altLang="zh-CN" sz="2000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 \ 2               </a:t>
            </a:r>
            <a:r>
              <a:rPr lang="en-US" altLang="zh-CN" sz="2000" b="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'</a:t>
            </a:r>
            <a:r>
              <a:rPr lang="zh-CN" altLang="en-US" sz="2000" b="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对两个数作整除，返回一个整数</a:t>
            </a:r>
          </a:p>
          <a:p>
            <a:pPr lvl="1">
              <a:spcBef>
                <a:spcPts val="0"/>
              </a:spcBef>
              <a:buNone/>
            </a:pPr>
            <a:r>
              <a:rPr lang="zh-CN" altLang="en-US" sz="20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       </a:t>
            </a:r>
            <a:r>
              <a:rPr lang="en-US" altLang="zh-CN" sz="20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Loop</a:t>
            </a:r>
          </a:p>
          <a:p>
            <a:pPr lvl="1">
              <a:spcBef>
                <a:spcPts val="0"/>
              </a:spcBef>
              <a:buNone/>
            </a:pP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       </a:t>
            </a:r>
            <a:r>
              <a:rPr lang="en-US" altLang="zh-CN" sz="2000" dirty="0" err="1" smtClean="0">
                <a:latin typeface="微软雅黑" pitchFamily="34" charset="-122"/>
                <a:ea typeface="微软雅黑" pitchFamily="34" charset="-122"/>
              </a:rPr>
              <a:t>strMsg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= j &amp; " 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的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进制数为：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" &amp; </a:t>
            </a:r>
            <a:r>
              <a:rPr lang="en-US" altLang="zh-CN" sz="2000" dirty="0" err="1" smtClean="0">
                <a:latin typeface="微软雅黑" pitchFamily="34" charset="-122"/>
                <a:ea typeface="微软雅黑" pitchFamily="34" charset="-122"/>
              </a:rPr>
              <a:t>vbCrLf</a:t>
            </a:r>
            <a:endParaRPr lang="en-US" altLang="zh-CN" sz="2000" dirty="0" smtClean="0">
              <a:latin typeface="微软雅黑" pitchFamily="34" charset="-122"/>
              <a:ea typeface="微软雅黑" pitchFamily="34" charset="-122"/>
            </a:endParaRPr>
          </a:p>
          <a:p>
            <a:pPr lvl="1">
              <a:spcBef>
                <a:spcPts val="0"/>
              </a:spcBef>
              <a:buNone/>
            </a:pP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       </a:t>
            </a:r>
            <a:r>
              <a:rPr lang="en-US" altLang="zh-CN" sz="2000" dirty="0" err="1" smtClean="0">
                <a:latin typeface="微软雅黑" pitchFamily="34" charset="-122"/>
                <a:ea typeface="微软雅黑" pitchFamily="34" charset="-122"/>
              </a:rPr>
              <a:t>strMsg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= </a:t>
            </a:r>
            <a:r>
              <a:rPr lang="en-US" altLang="zh-CN" sz="2000" dirty="0" err="1" smtClean="0">
                <a:latin typeface="微软雅黑" pitchFamily="34" charset="-122"/>
                <a:ea typeface="微软雅黑" pitchFamily="34" charset="-122"/>
              </a:rPr>
              <a:t>strMsg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&amp; </a:t>
            </a:r>
            <a:r>
              <a:rPr lang="en-US" altLang="zh-CN" sz="2000" dirty="0" err="1" smtClean="0">
                <a:latin typeface="微软雅黑" pitchFamily="34" charset="-122"/>
                <a:ea typeface="微软雅黑" pitchFamily="34" charset="-122"/>
              </a:rPr>
              <a:t>str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&amp; </a:t>
            </a:r>
            <a:r>
              <a:rPr lang="en-US" altLang="zh-CN" sz="2000" dirty="0" err="1" smtClean="0">
                <a:latin typeface="微软雅黑" pitchFamily="34" charset="-122"/>
                <a:ea typeface="微软雅黑" pitchFamily="34" charset="-122"/>
              </a:rPr>
              <a:t>vbCrLf</a:t>
            </a:r>
            <a:endParaRPr lang="en-US" altLang="zh-CN" sz="2000" dirty="0" smtClean="0">
              <a:latin typeface="微软雅黑" pitchFamily="34" charset="-122"/>
              <a:ea typeface="微软雅黑" pitchFamily="34" charset="-122"/>
            </a:endParaRPr>
          </a:p>
          <a:p>
            <a:pPr lvl="1">
              <a:spcBef>
                <a:spcPts val="0"/>
              </a:spcBef>
              <a:buNone/>
            </a:pP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       </a:t>
            </a:r>
            <a:r>
              <a:rPr lang="en-US" altLang="zh-CN" sz="2000" dirty="0" err="1" smtClean="0">
                <a:latin typeface="微软雅黑" pitchFamily="34" charset="-122"/>
                <a:ea typeface="微软雅黑" pitchFamily="34" charset="-122"/>
              </a:rPr>
              <a:t>MsgBox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000" dirty="0" err="1" smtClean="0">
                <a:latin typeface="微软雅黑" pitchFamily="34" charset="-122"/>
                <a:ea typeface="微软雅黑" pitchFamily="34" charset="-122"/>
              </a:rPr>
              <a:t>strMsg</a:t>
            </a:r>
            <a:endParaRPr lang="en-US" altLang="zh-CN" sz="2000" dirty="0" smtClean="0">
              <a:latin typeface="微软雅黑" pitchFamily="34" charset="-122"/>
              <a:ea typeface="微软雅黑" pitchFamily="34" charset="-122"/>
            </a:endParaRPr>
          </a:p>
          <a:p>
            <a:pPr lvl="1">
              <a:spcBef>
                <a:spcPts val="0"/>
              </a:spcBef>
              <a:buNone/>
            </a:pP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   End Sub</a:t>
            </a:r>
          </a:p>
          <a:p>
            <a:pPr>
              <a:spcBef>
                <a:spcPts val="0"/>
              </a:spcBef>
              <a:buNone/>
            </a:pPr>
            <a:endParaRPr lang="zh-CN" altLang="en-US" sz="2000" dirty="0">
              <a:solidFill>
                <a:srgbClr val="0000CC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285728"/>
            <a:ext cx="6251587" cy="647700"/>
          </a:xfrm>
        </p:spPr>
        <p:txBody>
          <a:bodyPr/>
          <a:lstStyle/>
          <a:p>
            <a:r>
              <a:rPr lang="en-US" altLang="zh-CN" dirty="0" smtClean="0"/>
              <a:t>Do...Loop </a:t>
            </a:r>
            <a:r>
              <a:rPr lang="zh-CN" altLang="en-US" dirty="0" smtClean="0"/>
              <a:t>语句示例</a:t>
            </a:r>
            <a:r>
              <a:rPr lang="en-US" altLang="zh-CN" dirty="0" smtClean="0"/>
              <a:t>3</a:t>
            </a:r>
            <a:r>
              <a:rPr lang="zh-CN" altLang="en-US" dirty="0" smtClean="0"/>
              <a:t>：进制转换</a:t>
            </a:r>
            <a:endParaRPr lang="zh-CN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7158" y="1000108"/>
            <a:ext cx="8358246" cy="5857892"/>
          </a:xfrm>
        </p:spPr>
        <p:txBody>
          <a:bodyPr/>
          <a:lstStyle/>
          <a:p>
            <a:pPr algn="l">
              <a:spcAft>
                <a:spcPts val="0"/>
              </a:spcAft>
            </a:pPr>
            <a:r>
              <a:rPr lang="zh-CN" altLang="en-US" dirty="0" smtClean="0"/>
              <a:t>作用</a:t>
            </a:r>
            <a:r>
              <a:rPr lang="en-US" dirty="0" smtClean="0"/>
              <a:t> ：</a:t>
            </a:r>
            <a:r>
              <a:rPr lang="zh-CN" altLang="en-US" dirty="0" smtClean="0"/>
              <a:t>强制退出循环语句。</a:t>
            </a:r>
            <a:endParaRPr lang="en-US" altLang="zh-CN" dirty="0" smtClean="0"/>
          </a:p>
          <a:p>
            <a:pPr algn="l"/>
            <a:r>
              <a:rPr lang="zh-CN" altLang="en-US" dirty="0" smtClean="0"/>
              <a:t>可以在循环中进行判断，如果需要提前结束循环则可以使用此语句。</a:t>
            </a:r>
            <a:r>
              <a:rPr lang="zh-CN" altLang="en-US" sz="2000" dirty="0" smtClean="0">
                <a:solidFill>
                  <a:srgbClr val="006600"/>
                </a:solidFill>
              </a:rPr>
              <a:t>注意：</a:t>
            </a:r>
            <a:r>
              <a:rPr lang="en-US" sz="2000" dirty="0" smtClean="0">
                <a:solidFill>
                  <a:srgbClr val="006600"/>
                </a:solidFill>
              </a:rPr>
              <a:t>Exit</a:t>
            </a:r>
            <a:r>
              <a:rPr lang="zh-CN" altLang="en-US" sz="2000" dirty="0" smtClean="0">
                <a:solidFill>
                  <a:srgbClr val="006600"/>
                </a:solidFill>
              </a:rPr>
              <a:t>和</a:t>
            </a:r>
            <a:r>
              <a:rPr lang="en-US" altLang="zh-CN" sz="2000" dirty="0" smtClean="0">
                <a:solidFill>
                  <a:srgbClr val="006600"/>
                </a:solidFill>
              </a:rPr>
              <a:t>Do</a:t>
            </a:r>
            <a:r>
              <a:rPr lang="en-US" sz="2000" dirty="0" smtClean="0">
                <a:solidFill>
                  <a:srgbClr val="006600"/>
                </a:solidFill>
              </a:rPr>
              <a:t> </a:t>
            </a:r>
            <a:r>
              <a:rPr lang="zh-CN" altLang="en-US" sz="2000" dirty="0" smtClean="0">
                <a:solidFill>
                  <a:srgbClr val="006600"/>
                </a:solidFill>
              </a:rPr>
              <a:t>之间有空格，不要连在一起。</a:t>
            </a:r>
            <a:endParaRPr lang="en-US" altLang="zh-CN" dirty="0" smtClean="0">
              <a:solidFill>
                <a:srgbClr val="006600"/>
              </a:solidFill>
            </a:endParaRPr>
          </a:p>
          <a:p>
            <a:pPr algn="l">
              <a:spcAft>
                <a:spcPts val="0"/>
              </a:spcAft>
            </a:pPr>
            <a:r>
              <a:rPr lang="zh-CN" altLang="en-US" dirty="0" smtClean="0"/>
              <a:t>举例：</a:t>
            </a:r>
            <a:br>
              <a:rPr lang="zh-CN" altLang="en-US" dirty="0" smtClean="0"/>
            </a:br>
            <a:r>
              <a:rPr kumimoji="0" lang="en-US" altLang="zh-CN" kern="1200" dirty="0" smtClean="0">
                <a:solidFill>
                  <a:prstClr val="black"/>
                </a:solidFill>
                <a:latin typeface="+mj-lt"/>
              </a:rPr>
              <a:t>Sub </a:t>
            </a:r>
            <a:r>
              <a:rPr kumimoji="0" lang="en-US" altLang="zh-CN" kern="1200" dirty="0" err="1" smtClean="0">
                <a:solidFill>
                  <a:prstClr val="black"/>
                </a:solidFill>
                <a:latin typeface="+mj-lt"/>
              </a:rPr>
              <a:t>exit_do</a:t>
            </a:r>
            <a:r>
              <a:rPr kumimoji="0" lang="en-US" altLang="zh-CN" kern="1200" dirty="0" smtClean="0">
                <a:solidFill>
                  <a:prstClr val="black"/>
                </a:solidFill>
                <a:latin typeface="+mj-lt"/>
              </a:rPr>
              <a:t>()</a:t>
            </a:r>
          </a:p>
          <a:p>
            <a:pPr marL="0" lvl="0" indent="0" algn="l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kumimoji="0" lang="en-US" altLang="zh-CN" kern="1200" dirty="0" smtClean="0">
                <a:solidFill>
                  <a:prstClr val="black"/>
                </a:solidFill>
                <a:latin typeface="+mj-lt"/>
              </a:rPr>
              <a:t>    	Dim j As Long</a:t>
            </a:r>
          </a:p>
          <a:p>
            <a:pPr marL="0" lvl="0" indent="0" algn="l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kumimoji="0" lang="en-US" altLang="zh-CN" kern="1200" dirty="0" smtClean="0">
                <a:solidFill>
                  <a:prstClr val="black"/>
                </a:solidFill>
                <a:latin typeface="+mj-lt"/>
              </a:rPr>
              <a:t>    	</a:t>
            </a:r>
            <a:r>
              <a:rPr kumimoji="0" lang="en-US" altLang="zh-CN" kern="1200" dirty="0" smtClean="0">
                <a:solidFill>
                  <a:srgbClr val="0000CC"/>
                </a:solidFill>
                <a:latin typeface="+mj-lt"/>
              </a:rPr>
              <a:t>Do while j &lt;= 1000</a:t>
            </a:r>
          </a:p>
          <a:p>
            <a:pPr marL="0" lvl="0" indent="0" algn="l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kumimoji="0" lang="en-US" altLang="zh-CN" kern="1200" dirty="0" smtClean="0">
                <a:solidFill>
                  <a:prstClr val="black"/>
                </a:solidFill>
                <a:latin typeface="+mj-lt"/>
              </a:rPr>
              <a:t>        		</a:t>
            </a:r>
            <a:r>
              <a:rPr kumimoji="0" lang="en-US" altLang="zh-CN" kern="1200" dirty="0" smtClean="0">
                <a:solidFill>
                  <a:srgbClr val="0000CC"/>
                </a:solidFill>
                <a:latin typeface="+mj-lt"/>
              </a:rPr>
              <a:t>j = j + 50</a:t>
            </a:r>
          </a:p>
          <a:p>
            <a:pPr marL="0" lvl="0" indent="0" algn="l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kumimoji="0" lang="en-US" altLang="zh-CN" kern="1200" dirty="0" smtClean="0">
                <a:solidFill>
                  <a:prstClr val="black"/>
                </a:solidFill>
                <a:latin typeface="+mj-lt"/>
              </a:rPr>
              <a:t>        		</a:t>
            </a:r>
            <a:r>
              <a:rPr kumimoji="0" lang="en-US" altLang="zh-CN" kern="1200" dirty="0" smtClean="0">
                <a:solidFill>
                  <a:srgbClr val="FF0000"/>
                </a:solidFill>
                <a:latin typeface="+mj-lt"/>
              </a:rPr>
              <a:t>If  j &gt; 100 Then Exit Do </a:t>
            </a:r>
          </a:p>
          <a:p>
            <a:pPr marL="0" lvl="0" indent="0" algn="l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kumimoji="0" lang="en-US" altLang="zh-CN" kern="1200" dirty="0" smtClean="0">
                <a:solidFill>
                  <a:prstClr val="black"/>
                </a:solidFill>
                <a:latin typeface="+mj-lt"/>
              </a:rPr>
              <a:t>    	</a:t>
            </a:r>
            <a:r>
              <a:rPr kumimoji="0" lang="en-US" altLang="zh-CN" kern="1200" dirty="0" smtClean="0">
                <a:solidFill>
                  <a:srgbClr val="0000CC"/>
                </a:solidFill>
                <a:latin typeface="+mj-lt"/>
              </a:rPr>
              <a:t>Loop</a:t>
            </a:r>
          </a:p>
          <a:p>
            <a:pPr marL="0" lvl="0" indent="0" algn="l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kumimoji="0" lang="en-US" altLang="zh-CN" kern="1200" dirty="0" smtClean="0">
                <a:solidFill>
                  <a:prstClr val="black"/>
                </a:solidFill>
                <a:latin typeface="+mj-lt"/>
              </a:rPr>
              <a:t>    	</a:t>
            </a:r>
            <a:r>
              <a:rPr kumimoji="0" lang="en-US" altLang="zh-CN" kern="1200" dirty="0" err="1" smtClean="0">
                <a:solidFill>
                  <a:prstClr val="black"/>
                </a:solidFill>
                <a:latin typeface="+mj-lt"/>
              </a:rPr>
              <a:t>MsgBox</a:t>
            </a:r>
            <a:r>
              <a:rPr kumimoji="0" lang="en-US" altLang="zh-CN" kern="1200" dirty="0" smtClean="0">
                <a:solidFill>
                  <a:prstClr val="black"/>
                </a:solidFill>
                <a:latin typeface="+mj-lt"/>
              </a:rPr>
              <a:t> j</a:t>
            </a:r>
          </a:p>
          <a:p>
            <a:pPr marL="0" lvl="0" indent="0" algn="l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kumimoji="0" lang="en-US" altLang="zh-CN" kern="1200" dirty="0" smtClean="0">
                <a:solidFill>
                  <a:prstClr val="black"/>
                </a:solidFill>
                <a:latin typeface="+mj-lt"/>
              </a:rPr>
              <a:t>    End Sub</a:t>
            </a:r>
            <a:endParaRPr kumimoji="0" lang="zh-CN" altLang="en-US" kern="1200" dirty="0" smtClean="0">
              <a:solidFill>
                <a:prstClr val="black"/>
              </a:solidFill>
              <a:latin typeface="+mj-lt"/>
            </a:endParaRPr>
          </a:p>
          <a:p>
            <a:pPr algn="l">
              <a:spcAft>
                <a:spcPts val="0"/>
              </a:spcAft>
            </a:pPr>
            <a:r>
              <a:rPr lang="zh-CN" altLang="en-US" dirty="0" smtClean="0"/>
              <a:t>最后输出的结果是多少？若条件改为</a:t>
            </a:r>
            <a:r>
              <a:rPr kumimoji="0" lang="en-US" altLang="zh-CN" kern="1200" dirty="0" smtClean="0">
                <a:solidFill>
                  <a:srgbClr val="0000CC"/>
                </a:solidFill>
              </a:rPr>
              <a:t>while  j &lt; 100</a:t>
            </a:r>
            <a:r>
              <a:rPr kumimoji="0" lang="zh-CN" altLang="en-US" kern="1200" dirty="0" smtClean="0"/>
              <a:t>呢？</a:t>
            </a:r>
            <a:endParaRPr lang="en-US" altLang="zh-CN" dirty="0" smtClean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 </a:t>
            </a:r>
            <a:r>
              <a:rPr lang="en-US" altLang="zh-CN" dirty="0" smtClean="0"/>
              <a:t>Do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85720" y="928670"/>
            <a:ext cx="8643998" cy="5572164"/>
          </a:xfrm>
        </p:spPr>
        <p:txBody>
          <a:bodyPr/>
          <a:lstStyle/>
          <a:p>
            <a:pPr>
              <a:spcAft>
                <a:spcPts val="0"/>
              </a:spcAft>
              <a:buNone/>
            </a:pPr>
            <a:r>
              <a:rPr lang="en-US" altLang="zh-CN" sz="2000" dirty="0" smtClean="0"/>
              <a:t>Sub </a:t>
            </a:r>
            <a:r>
              <a:rPr lang="en-US" altLang="zh-CN" sz="2000" dirty="0" err="1" smtClean="0"/>
              <a:t>Do_Loop</a:t>
            </a:r>
            <a:r>
              <a:rPr lang="zh-CN" altLang="en-US" sz="2000" dirty="0" smtClean="0"/>
              <a:t>循环嵌套示例</a:t>
            </a:r>
            <a:r>
              <a:rPr lang="en-US" altLang="zh-CN" sz="2000" dirty="0" smtClean="0"/>
              <a:t>( ) </a:t>
            </a:r>
          </a:p>
          <a:p>
            <a:pPr>
              <a:spcAft>
                <a:spcPts val="0"/>
              </a:spcAft>
              <a:buNone/>
            </a:pPr>
            <a:r>
              <a:rPr lang="en-US" altLang="zh-CN" sz="2000" dirty="0" smtClean="0"/>
              <a:t>    Dim Check, Counter</a:t>
            </a:r>
          </a:p>
          <a:p>
            <a:pPr>
              <a:spcAft>
                <a:spcPts val="0"/>
              </a:spcAft>
              <a:buNone/>
            </a:pPr>
            <a:r>
              <a:rPr lang="en-US" altLang="zh-CN" sz="2000" dirty="0" smtClean="0"/>
              <a:t>    Check = True: Counter = 0    ' </a:t>
            </a:r>
            <a:r>
              <a:rPr lang="zh-CN" altLang="en-US" sz="2000" dirty="0" smtClean="0"/>
              <a:t>设置变量初始值。</a:t>
            </a:r>
          </a:p>
          <a:p>
            <a:pPr>
              <a:spcAft>
                <a:spcPts val="0"/>
              </a:spcAft>
              <a:buNone/>
            </a:pPr>
            <a:r>
              <a:rPr lang="zh-CN" altLang="en-US" sz="2000" dirty="0" smtClean="0"/>
              <a:t>    </a:t>
            </a:r>
            <a:r>
              <a:rPr lang="en-US" altLang="zh-CN" sz="2000" dirty="0" smtClean="0">
                <a:solidFill>
                  <a:srgbClr val="0000CC"/>
                </a:solidFill>
              </a:rPr>
              <a:t>Do </a:t>
            </a:r>
            <a:r>
              <a:rPr lang="en-US" altLang="zh-CN" sz="2000" dirty="0" smtClean="0"/>
              <a:t>   ' </a:t>
            </a:r>
            <a:r>
              <a:rPr lang="zh-CN" altLang="en-US" sz="2000" dirty="0" smtClean="0"/>
              <a:t>外层循环。</a:t>
            </a:r>
          </a:p>
          <a:p>
            <a:pPr>
              <a:spcAft>
                <a:spcPts val="0"/>
              </a:spcAft>
              <a:buNone/>
            </a:pPr>
            <a:r>
              <a:rPr lang="zh-CN" altLang="en-US" sz="2000" dirty="0" smtClean="0"/>
              <a:t>        </a:t>
            </a:r>
            <a:r>
              <a:rPr lang="en-US" altLang="zh-CN" sz="2000" dirty="0" smtClean="0">
                <a:solidFill>
                  <a:srgbClr val="FF0000"/>
                </a:solidFill>
              </a:rPr>
              <a:t>Do While Counter &lt; 20    	</a:t>
            </a:r>
            <a:r>
              <a:rPr lang="en-US" altLang="zh-CN" sz="2000" dirty="0" smtClean="0"/>
              <a:t>' </a:t>
            </a:r>
            <a:r>
              <a:rPr lang="zh-CN" altLang="en-US" sz="2000" dirty="0" smtClean="0"/>
              <a:t>内层循环。</a:t>
            </a:r>
          </a:p>
          <a:p>
            <a:pPr>
              <a:spcAft>
                <a:spcPts val="0"/>
              </a:spcAft>
              <a:buNone/>
            </a:pPr>
            <a:r>
              <a:rPr lang="zh-CN" altLang="en-US" sz="2000" dirty="0" smtClean="0"/>
              <a:t>            </a:t>
            </a:r>
            <a:r>
              <a:rPr lang="en-US" altLang="zh-CN" sz="2000" dirty="0" smtClean="0"/>
              <a:t>Counter = Counter + 1    	' </a:t>
            </a:r>
            <a:r>
              <a:rPr lang="zh-CN" altLang="en-US" sz="2000" dirty="0" smtClean="0"/>
              <a:t>计数器加一。</a:t>
            </a:r>
          </a:p>
          <a:p>
            <a:pPr>
              <a:spcAft>
                <a:spcPts val="0"/>
              </a:spcAft>
              <a:buNone/>
            </a:pPr>
            <a:r>
              <a:rPr lang="zh-CN" altLang="en-US" sz="2000" dirty="0" smtClean="0"/>
              <a:t>            </a:t>
            </a:r>
            <a:r>
              <a:rPr lang="en-US" altLang="zh-CN" sz="2000" dirty="0" smtClean="0">
                <a:solidFill>
                  <a:srgbClr val="7030A0"/>
                </a:solidFill>
              </a:rPr>
              <a:t>If</a:t>
            </a:r>
            <a:r>
              <a:rPr lang="en-US" altLang="zh-CN" sz="2000" dirty="0" smtClean="0"/>
              <a:t> Counter = 10 </a:t>
            </a:r>
            <a:r>
              <a:rPr lang="en-US" altLang="zh-CN" sz="2000" dirty="0" smtClean="0">
                <a:solidFill>
                  <a:srgbClr val="7030A0"/>
                </a:solidFill>
              </a:rPr>
              <a:t>Then </a:t>
            </a:r>
            <a:r>
              <a:rPr lang="en-US" altLang="zh-CN" sz="2000" dirty="0" smtClean="0"/>
              <a:t>   	' </a:t>
            </a:r>
            <a:r>
              <a:rPr lang="zh-CN" altLang="en-US" sz="2000" dirty="0" smtClean="0"/>
              <a:t>如果条件成立。</a:t>
            </a:r>
          </a:p>
          <a:p>
            <a:pPr>
              <a:spcAft>
                <a:spcPts val="0"/>
              </a:spcAft>
              <a:buNone/>
            </a:pPr>
            <a:r>
              <a:rPr lang="zh-CN" altLang="en-US" sz="2000" dirty="0" smtClean="0"/>
              <a:t>                </a:t>
            </a:r>
            <a:r>
              <a:rPr lang="en-US" altLang="zh-CN" sz="2000" dirty="0" smtClean="0"/>
              <a:t>Check = False    	' </a:t>
            </a:r>
            <a:r>
              <a:rPr lang="zh-CN" altLang="en-US" sz="2000" dirty="0" smtClean="0"/>
              <a:t>将标志值设成 </a:t>
            </a:r>
            <a:r>
              <a:rPr lang="en-US" altLang="zh-CN" sz="2000" dirty="0" smtClean="0"/>
              <a:t>False</a:t>
            </a:r>
            <a:r>
              <a:rPr lang="zh-CN" altLang="en-US" sz="2000" dirty="0" smtClean="0"/>
              <a:t>。</a:t>
            </a:r>
          </a:p>
          <a:p>
            <a:pPr>
              <a:spcAft>
                <a:spcPts val="0"/>
              </a:spcAft>
              <a:buNone/>
            </a:pPr>
            <a:r>
              <a:rPr lang="zh-CN" altLang="en-US" sz="2000" dirty="0" smtClean="0"/>
              <a:t>                </a:t>
            </a:r>
            <a:r>
              <a:rPr lang="en-US" altLang="zh-CN" sz="2000" dirty="0" smtClean="0">
                <a:solidFill>
                  <a:srgbClr val="FF0000"/>
                </a:solidFill>
              </a:rPr>
              <a:t>Exit Do    </a:t>
            </a:r>
            <a:r>
              <a:rPr lang="en-US" altLang="zh-CN" sz="2000" dirty="0" smtClean="0"/>
              <a:t>		' </a:t>
            </a:r>
            <a:r>
              <a:rPr lang="zh-CN" altLang="en-US" sz="2000" dirty="0" smtClean="0"/>
              <a:t>退出</a:t>
            </a:r>
            <a:r>
              <a:rPr lang="zh-CN" altLang="en-US" sz="2000" dirty="0" smtClean="0">
                <a:solidFill>
                  <a:srgbClr val="FF0000"/>
                </a:solidFill>
              </a:rPr>
              <a:t>内层</a:t>
            </a:r>
            <a:r>
              <a:rPr lang="zh-CN" altLang="en-US" sz="2000" dirty="0" smtClean="0"/>
              <a:t>循环。</a:t>
            </a:r>
          </a:p>
          <a:p>
            <a:pPr>
              <a:spcAft>
                <a:spcPts val="0"/>
              </a:spcAft>
              <a:buNone/>
            </a:pPr>
            <a:r>
              <a:rPr lang="zh-CN" altLang="en-US" sz="2000" dirty="0" smtClean="0">
                <a:solidFill>
                  <a:srgbClr val="7030A0"/>
                </a:solidFill>
              </a:rPr>
              <a:t>            </a:t>
            </a:r>
            <a:r>
              <a:rPr lang="en-US" altLang="zh-CN" sz="2000" dirty="0" smtClean="0">
                <a:solidFill>
                  <a:srgbClr val="7030A0"/>
                </a:solidFill>
              </a:rPr>
              <a:t>End If</a:t>
            </a:r>
          </a:p>
          <a:p>
            <a:pPr>
              <a:spcAft>
                <a:spcPts val="0"/>
              </a:spcAft>
              <a:buNone/>
            </a:pPr>
            <a:r>
              <a:rPr lang="en-US" altLang="zh-CN" sz="2000" dirty="0" smtClean="0"/>
              <a:t>        </a:t>
            </a:r>
            <a:r>
              <a:rPr lang="en-US" altLang="zh-CN" sz="2000" dirty="0" smtClean="0">
                <a:solidFill>
                  <a:srgbClr val="FF0000"/>
                </a:solidFill>
              </a:rPr>
              <a:t>Loop</a:t>
            </a:r>
          </a:p>
          <a:p>
            <a:pPr>
              <a:spcAft>
                <a:spcPts val="0"/>
              </a:spcAft>
              <a:buNone/>
            </a:pPr>
            <a:r>
              <a:rPr lang="en-US" altLang="zh-CN" sz="2000" dirty="0" smtClean="0">
                <a:solidFill>
                  <a:srgbClr val="0000CC"/>
                </a:solidFill>
              </a:rPr>
              <a:t>    Loop Until Check = False    </a:t>
            </a:r>
            <a:r>
              <a:rPr lang="en-US" altLang="zh-CN" sz="2000" dirty="0" smtClean="0"/>
              <a:t>' </a:t>
            </a:r>
            <a:r>
              <a:rPr lang="zh-CN" altLang="en-US" sz="2000" dirty="0" smtClean="0"/>
              <a:t>退出外层循环。</a:t>
            </a:r>
          </a:p>
          <a:p>
            <a:pPr>
              <a:spcAft>
                <a:spcPts val="0"/>
              </a:spcAft>
              <a:buNone/>
            </a:pPr>
            <a:r>
              <a:rPr lang="en-US" altLang="zh-CN" sz="2000" dirty="0" smtClean="0"/>
              <a:t>End Sub</a:t>
            </a:r>
          </a:p>
          <a:p>
            <a:pPr marL="0" indent="0">
              <a:spcAft>
                <a:spcPts val="0"/>
              </a:spcAft>
              <a:buNone/>
            </a:pPr>
            <a:r>
              <a:rPr lang="zh-CN" altLang="en-US" sz="2000" dirty="0" smtClean="0">
                <a:solidFill>
                  <a:srgbClr val="006600"/>
                </a:solidFill>
              </a:rPr>
              <a:t>内层</a:t>
            </a:r>
            <a:r>
              <a:rPr lang="en-US" altLang="zh-CN" sz="2000" dirty="0" smtClean="0">
                <a:solidFill>
                  <a:srgbClr val="006600"/>
                </a:solidFill>
              </a:rPr>
              <a:t>Do...Loop</a:t>
            </a:r>
            <a:r>
              <a:rPr lang="zh-CN" altLang="en-US" sz="2000" dirty="0" smtClean="0">
                <a:solidFill>
                  <a:srgbClr val="006600"/>
                </a:solidFill>
              </a:rPr>
              <a:t>语句循环到第</a:t>
            </a:r>
            <a:r>
              <a:rPr lang="en-US" altLang="zh-CN" sz="2000" dirty="0" smtClean="0">
                <a:solidFill>
                  <a:srgbClr val="006600"/>
                </a:solidFill>
              </a:rPr>
              <a:t>10</a:t>
            </a:r>
            <a:r>
              <a:rPr lang="zh-CN" altLang="en-US" sz="2000" dirty="0" smtClean="0">
                <a:solidFill>
                  <a:srgbClr val="006600"/>
                </a:solidFill>
              </a:rPr>
              <a:t>次时将标志值设置为</a:t>
            </a:r>
            <a:r>
              <a:rPr lang="en-US" altLang="zh-CN" sz="2000" dirty="0" smtClean="0">
                <a:solidFill>
                  <a:srgbClr val="006600"/>
                </a:solidFill>
              </a:rPr>
              <a:t>False</a:t>
            </a:r>
            <a:r>
              <a:rPr lang="zh-CN" altLang="en-US" sz="2000" dirty="0" smtClean="0">
                <a:solidFill>
                  <a:srgbClr val="006600"/>
                </a:solidFill>
              </a:rPr>
              <a:t>，并用</a:t>
            </a:r>
            <a:r>
              <a:rPr lang="en-US" altLang="zh-CN" sz="2000" dirty="0" smtClean="0">
                <a:solidFill>
                  <a:srgbClr val="006600"/>
                </a:solidFill>
              </a:rPr>
              <a:t>Exit Do</a:t>
            </a:r>
            <a:r>
              <a:rPr lang="zh-CN" altLang="en-US" sz="2000" dirty="0" smtClean="0">
                <a:solidFill>
                  <a:srgbClr val="006600"/>
                </a:solidFill>
              </a:rPr>
              <a:t>语句强制退出内层循环。外层循环则在检查到标志值为 </a:t>
            </a:r>
            <a:r>
              <a:rPr lang="en-US" altLang="zh-CN" sz="2000" dirty="0" smtClean="0">
                <a:solidFill>
                  <a:srgbClr val="006600"/>
                </a:solidFill>
              </a:rPr>
              <a:t>False </a:t>
            </a:r>
            <a:r>
              <a:rPr lang="zh-CN" altLang="en-US" sz="2000" dirty="0" smtClean="0">
                <a:solidFill>
                  <a:srgbClr val="006600"/>
                </a:solidFill>
              </a:rPr>
              <a:t>时，马上退出。</a:t>
            </a:r>
          </a:p>
          <a:p>
            <a:pPr>
              <a:spcAft>
                <a:spcPts val="0"/>
              </a:spcAft>
              <a:buNone/>
            </a:pPr>
            <a:endParaRPr lang="zh-CN" altLang="en-US" sz="2000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9109075" cy="647700"/>
          </a:xfrm>
        </p:spPr>
        <p:txBody>
          <a:bodyPr/>
          <a:lstStyle/>
          <a:p>
            <a:r>
              <a:rPr lang="en-US" altLang="zh-CN" dirty="0" smtClean="0"/>
              <a:t>Do…Loop</a:t>
            </a:r>
            <a:r>
              <a:rPr lang="zh-CN" altLang="en-US" dirty="0" smtClean="0"/>
              <a:t>循环语句的嵌套</a:t>
            </a:r>
            <a:r>
              <a:rPr lang="zh-CN" altLang="en-US" sz="2400" dirty="0" smtClean="0">
                <a:solidFill>
                  <a:srgbClr val="006600"/>
                </a:solidFill>
                <a:latin typeface="+mn-ea"/>
                <a:ea typeface="+mn-ea"/>
              </a:rPr>
              <a:t>（每层的循环变量不要相同）</a:t>
            </a:r>
            <a:endParaRPr lang="zh-CN" altLang="en-US" dirty="0">
              <a:solidFill>
                <a:srgbClr val="006600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85720" y="928670"/>
            <a:ext cx="8501122" cy="3857652"/>
          </a:xfrm>
        </p:spPr>
        <p:txBody>
          <a:bodyPr/>
          <a:lstStyle/>
          <a:p>
            <a:pPr algn="l"/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经典案例：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百钱买百鸡</a:t>
            </a:r>
            <a:r>
              <a:rPr lang="zh-CN" altLang="en-US" sz="200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（用</a:t>
            </a:r>
            <a:r>
              <a:rPr lang="zh-CN" altLang="en-US" sz="2000" kern="120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穷举法，也叫试数法</a:t>
            </a:r>
            <a:r>
              <a:rPr lang="zh-CN" altLang="en-US" sz="200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endParaRPr lang="en-US" altLang="zh-CN" dirty="0" smtClean="0">
              <a:solidFill>
                <a:srgbClr val="006600"/>
              </a:solidFill>
              <a:latin typeface="微软雅黑" pitchFamily="34" charset="-122"/>
              <a:ea typeface="微软雅黑" pitchFamily="34" charset="-122"/>
            </a:endParaRPr>
          </a:p>
          <a:p>
            <a:pPr lvl="1" algn="l"/>
            <a:r>
              <a:rPr lang="en-US" altLang="zh-CN" dirty="0" smtClean="0"/>
              <a:t>100 </a:t>
            </a:r>
            <a:r>
              <a:rPr lang="zh-CN" altLang="en-US" dirty="0" smtClean="0"/>
              <a:t>文钱买</a:t>
            </a:r>
            <a:r>
              <a:rPr lang="en-US" altLang="zh-CN" dirty="0" smtClean="0"/>
              <a:t>100</a:t>
            </a:r>
            <a:r>
              <a:rPr lang="zh-CN" altLang="en-US" dirty="0" smtClean="0"/>
              <a:t>只鸡，公鸡</a:t>
            </a:r>
            <a:r>
              <a:rPr lang="en-US" altLang="zh-CN" dirty="0" smtClean="0"/>
              <a:t>5</a:t>
            </a:r>
            <a:r>
              <a:rPr lang="zh-CN" altLang="en-US" dirty="0" smtClean="0"/>
              <a:t>文</a:t>
            </a:r>
            <a:r>
              <a:rPr lang="en-US" altLang="zh-CN" dirty="0" smtClean="0"/>
              <a:t>1</a:t>
            </a:r>
            <a:r>
              <a:rPr lang="zh-CN" altLang="en-US" dirty="0" smtClean="0"/>
              <a:t>只，母鸡</a:t>
            </a:r>
            <a:r>
              <a:rPr lang="en-US" altLang="zh-CN" dirty="0" smtClean="0"/>
              <a:t>3</a:t>
            </a:r>
            <a:r>
              <a:rPr lang="zh-CN" altLang="en-US" dirty="0" smtClean="0"/>
              <a:t>文</a:t>
            </a:r>
            <a:r>
              <a:rPr lang="en-US" altLang="zh-CN" dirty="0" smtClean="0"/>
              <a:t>1</a:t>
            </a:r>
            <a:r>
              <a:rPr lang="zh-CN" altLang="en-US" dirty="0" smtClean="0"/>
              <a:t>只，小鸡</a:t>
            </a:r>
            <a:r>
              <a:rPr lang="en-US" altLang="zh-CN" dirty="0" smtClean="0"/>
              <a:t>1</a:t>
            </a:r>
            <a:r>
              <a:rPr lang="zh-CN" altLang="en-US" dirty="0" smtClean="0"/>
              <a:t>文</a:t>
            </a:r>
            <a:r>
              <a:rPr lang="en-US" altLang="zh-CN" dirty="0" smtClean="0"/>
              <a:t>3</a:t>
            </a:r>
            <a:r>
              <a:rPr lang="zh-CN" altLang="en-US" dirty="0" smtClean="0"/>
              <a:t>只，必须</a:t>
            </a:r>
            <a:r>
              <a:rPr lang="en-US" altLang="zh-CN" dirty="0" smtClean="0"/>
              <a:t>3</a:t>
            </a:r>
            <a:r>
              <a:rPr lang="zh-CN" altLang="en-US" dirty="0" smtClean="0"/>
              <a:t>种鸡最少各有一只</a:t>
            </a:r>
            <a:r>
              <a:rPr lang="en-US" altLang="zh-CN" dirty="0" smtClean="0"/>
              <a:t>, 1</a:t>
            </a:r>
            <a:r>
              <a:rPr lang="zh-CN" altLang="en-US" dirty="0" smtClean="0"/>
              <a:t>文钱不可再分割。</a:t>
            </a:r>
          </a:p>
          <a:p>
            <a:pPr algn="l"/>
            <a:r>
              <a:rPr lang="zh-CN" altLang="en-US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用双层循环实现</a:t>
            </a:r>
            <a:endParaRPr lang="en-US" altLang="zh-CN" dirty="0" smtClean="0">
              <a:solidFill>
                <a:srgbClr val="0000CC"/>
              </a:solidFill>
              <a:latin typeface="微软雅黑" pitchFamily="34" charset="-122"/>
              <a:ea typeface="微软雅黑" pitchFamily="34" charset="-122"/>
            </a:endParaRPr>
          </a:p>
          <a:p>
            <a:pPr lvl="1" algn="l"/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外循环变量用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cock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，从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到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20 (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或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19,100\5-1)</a:t>
            </a:r>
          </a:p>
          <a:p>
            <a:pPr lvl="1" algn="l"/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内循环变量用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hen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，从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到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33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（或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31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95\3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）</a:t>
            </a:r>
            <a:endParaRPr lang="en-US" altLang="zh-CN" sz="2000" dirty="0" smtClean="0">
              <a:latin typeface="微软雅黑" pitchFamily="34" charset="-122"/>
              <a:ea typeface="微软雅黑" pitchFamily="34" charset="-122"/>
            </a:endParaRPr>
          </a:p>
          <a:p>
            <a:pPr lvl="1" algn="l"/>
            <a:r>
              <a:rPr lang="en-US" altLang="zh-CN" sz="2000" kern="1200" dirty="0" smtClean="0">
                <a:latin typeface="微软雅黑" pitchFamily="34" charset="-122"/>
                <a:ea typeface="微软雅黑" pitchFamily="34" charset="-122"/>
              </a:rPr>
              <a:t> chicken = 100 - cock - hen </a:t>
            </a:r>
          </a:p>
          <a:p>
            <a:pPr lvl="1" algn="l"/>
            <a:r>
              <a:rPr lang="zh-CN" altLang="en-US" sz="2000" kern="1200" dirty="0" smtClean="0">
                <a:latin typeface="微软雅黑" pitchFamily="34" charset="-122"/>
                <a:ea typeface="微软雅黑" pitchFamily="34" charset="-122"/>
              </a:rPr>
              <a:t>内循环体内加</a:t>
            </a:r>
            <a:r>
              <a:rPr lang="en-US" altLang="zh-CN" sz="2000" kern="1200" dirty="0" smtClean="0">
                <a:latin typeface="微软雅黑" pitchFamily="34" charset="-122"/>
                <a:ea typeface="微软雅黑" pitchFamily="34" charset="-122"/>
              </a:rPr>
              <a:t>if</a:t>
            </a:r>
            <a:r>
              <a:rPr lang="zh-CN" altLang="en-US" sz="2000" kern="1200" dirty="0" smtClean="0">
                <a:latin typeface="微软雅黑" pitchFamily="34" charset="-122"/>
                <a:ea typeface="微软雅黑" pitchFamily="34" charset="-122"/>
              </a:rPr>
              <a:t>条件判断，满足条件就输出。（</a:t>
            </a:r>
            <a:r>
              <a:rPr lang="en-US" altLang="zh-CN" sz="2000" kern="1200" dirty="0" smtClean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2000" kern="1200" dirty="0" smtClean="0">
                <a:latin typeface="微软雅黑" pitchFamily="34" charset="-122"/>
                <a:ea typeface="微软雅黑" pitchFamily="34" charset="-122"/>
              </a:rPr>
              <a:t>组结果）</a:t>
            </a:r>
            <a:r>
              <a:rPr lang="zh-CN" altLang="en-US" dirty="0" smtClean="0"/>
              <a:t/>
            </a:r>
            <a:br>
              <a:rPr lang="zh-CN" altLang="en-US" dirty="0" smtClean="0"/>
            </a:br>
            <a:r>
              <a:rPr lang="zh-CN" altLang="en-US" dirty="0" smtClean="0"/>
              <a:t>       </a:t>
            </a:r>
            <a:r>
              <a:rPr lang="en-US" dirty="0" smtClean="0"/>
              <a:t/>
            </a:r>
            <a:br>
              <a:rPr lang="en-US" dirty="0" smtClean="0"/>
            </a:b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循环嵌套的经典案例</a:t>
            </a:r>
            <a:endParaRPr lang="zh-CN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4714884"/>
            <a:ext cx="163830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4714884"/>
            <a:ext cx="163830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9322" y="4714884"/>
            <a:ext cx="163830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85720" y="928670"/>
            <a:ext cx="8501122" cy="5572164"/>
          </a:xfrm>
        </p:spPr>
        <p:txBody>
          <a:bodyPr/>
          <a:lstStyle/>
          <a:p>
            <a:pPr algn="l">
              <a:spcAft>
                <a:spcPts val="0"/>
              </a:spcAft>
              <a:buNone/>
            </a:pPr>
            <a:r>
              <a:rPr lang="en-US" altLang="zh-CN" sz="2200" dirty="0" smtClean="0">
                <a:latin typeface="微软雅黑" pitchFamily="34" charset="-122"/>
                <a:ea typeface="微软雅黑" pitchFamily="34" charset="-122"/>
              </a:rPr>
              <a:t>Sub </a:t>
            </a:r>
            <a:r>
              <a:rPr lang="zh-CN" altLang="en-US" sz="2200" dirty="0" smtClean="0">
                <a:latin typeface="微软雅黑" pitchFamily="34" charset="-122"/>
                <a:ea typeface="微软雅黑" pitchFamily="34" charset="-122"/>
              </a:rPr>
              <a:t>百钱买百鸡</a:t>
            </a:r>
            <a:r>
              <a:rPr lang="en-US" altLang="zh-CN" sz="2200" dirty="0" smtClean="0">
                <a:latin typeface="微软雅黑" pitchFamily="34" charset="-122"/>
                <a:ea typeface="微软雅黑" pitchFamily="34" charset="-122"/>
              </a:rPr>
              <a:t>_for( )</a:t>
            </a:r>
            <a:endParaRPr lang="zh-CN" altLang="en-US" sz="2200" dirty="0" smtClean="0">
              <a:latin typeface="微软雅黑" pitchFamily="34" charset="-122"/>
              <a:ea typeface="微软雅黑" pitchFamily="34" charset="-122"/>
            </a:endParaRPr>
          </a:p>
          <a:p>
            <a:pPr algn="l">
              <a:spcAft>
                <a:spcPts val="0"/>
              </a:spcAft>
              <a:buNone/>
            </a:pPr>
            <a:r>
              <a:rPr lang="zh-CN" altLang="en-US" sz="2200" dirty="0" smtClean="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en-US" altLang="zh-CN" sz="2200" dirty="0" smtClean="0">
                <a:latin typeface="微软雅黑" pitchFamily="34" charset="-122"/>
                <a:ea typeface="微软雅黑" pitchFamily="34" charset="-122"/>
              </a:rPr>
              <a:t>Dim cock As Long, hen As Long, chicken As Long</a:t>
            </a:r>
          </a:p>
          <a:p>
            <a:pPr algn="l">
              <a:spcAft>
                <a:spcPts val="0"/>
              </a:spcAft>
              <a:buNone/>
            </a:pPr>
            <a:r>
              <a:rPr lang="en-US" altLang="zh-CN" sz="2200" dirty="0" smtClean="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en-US" altLang="zh-CN" sz="2200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For cock = 1 To 20</a:t>
            </a:r>
            <a:r>
              <a:rPr lang="en-US" altLang="zh-CN" sz="2200" dirty="0" smtClean="0">
                <a:latin typeface="微软雅黑" pitchFamily="34" charset="-122"/>
                <a:ea typeface="微软雅黑" pitchFamily="34" charset="-122"/>
              </a:rPr>
              <a:t>	 </a:t>
            </a:r>
            <a:r>
              <a:rPr lang="en-US" altLang="zh-CN" sz="220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'</a:t>
            </a:r>
            <a:r>
              <a:rPr lang="zh-CN" altLang="en-US" sz="220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外循环每执行</a:t>
            </a:r>
            <a:r>
              <a:rPr lang="en-US" altLang="zh-CN" sz="220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20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次</a:t>
            </a:r>
          </a:p>
          <a:p>
            <a:pPr algn="l">
              <a:spcAft>
                <a:spcPts val="0"/>
              </a:spcAft>
              <a:buNone/>
            </a:pPr>
            <a:r>
              <a:rPr lang="zh-CN" altLang="en-US" sz="2200" dirty="0" smtClean="0">
                <a:latin typeface="微软雅黑" pitchFamily="34" charset="-122"/>
                <a:ea typeface="微软雅黑" pitchFamily="34" charset="-122"/>
              </a:rPr>
              <a:t>        </a:t>
            </a:r>
            <a:r>
              <a:rPr lang="en-US" altLang="zh-CN" sz="22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For hen = 1 To 33</a:t>
            </a:r>
            <a:r>
              <a:rPr lang="en-US" altLang="zh-CN" sz="2200" dirty="0" smtClean="0">
                <a:latin typeface="微软雅黑" pitchFamily="34" charset="-122"/>
                <a:ea typeface="微软雅黑" pitchFamily="34" charset="-122"/>
              </a:rPr>
              <a:t>	 </a:t>
            </a:r>
            <a:r>
              <a:rPr lang="en-US" altLang="zh-CN" sz="220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'</a:t>
            </a:r>
            <a:r>
              <a:rPr lang="zh-CN" altLang="en-US" sz="220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内循环执行所有次</a:t>
            </a:r>
            <a:r>
              <a:rPr lang="en-US" altLang="zh-CN" sz="220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---</a:t>
            </a:r>
            <a:r>
              <a:rPr lang="zh-CN" altLang="en-US" sz="220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整个</a:t>
            </a:r>
          </a:p>
          <a:p>
            <a:pPr algn="l">
              <a:spcAft>
                <a:spcPts val="0"/>
              </a:spcAft>
              <a:buNone/>
            </a:pPr>
            <a:r>
              <a:rPr lang="zh-CN" altLang="en-US" sz="2200" dirty="0" smtClean="0">
                <a:latin typeface="微软雅黑" pitchFamily="34" charset="-122"/>
                <a:ea typeface="微软雅黑" pitchFamily="34" charset="-122"/>
              </a:rPr>
              <a:t>            </a:t>
            </a:r>
            <a:r>
              <a:rPr lang="en-US" altLang="zh-CN" sz="2200" dirty="0" smtClean="0">
                <a:latin typeface="微软雅黑" pitchFamily="34" charset="-122"/>
                <a:ea typeface="微软雅黑" pitchFamily="34" charset="-122"/>
              </a:rPr>
              <a:t>chicken = 100 - cock - hen</a:t>
            </a:r>
          </a:p>
          <a:p>
            <a:pPr algn="l">
              <a:spcAft>
                <a:spcPts val="0"/>
              </a:spcAft>
              <a:buNone/>
            </a:pPr>
            <a:r>
              <a:rPr lang="en-US" altLang="zh-CN" sz="2200" dirty="0" smtClean="0">
                <a:solidFill>
                  <a:srgbClr val="7030A0"/>
                </a:solidFill>
                <a:latin typeface="微软雅黑" pitchFamily="34" charset="-122"/>
                <a:ea typeface="微软雅黑" pitchFamily="34" charset="-122"/>
              </a:rPr>
              <a:t>            If </a:t>
            </a:r>
            <a:r>
              <a:rPr lang="en-US" altLang="zh-CN" sz="2200" dirty="0" smtClean="0">
                <a:latin typeface="微软雅黑" pitchFamily="34" charset="-122"/>
                <a:ea typeface="微软雅黑" pitchFamily="34" charset="-122"/>
              </a:rPr>
              <a:t>cock * 5 + hen * 3 + chicken / 3 = 100 </a:t>
            </a:r>
            <a:r>
              <a:rPr lang="en-US" altLang="zh-CN" sz="2200" dirty="0" smtClean="0">
                <a:solidFill>
                  <a:srgbClr val="7030A0"/>
                </a:solidFill>
                <a:latin typeface="微软雅黑" pitchFamily="34" charset="-122"/>
                <a:ea typeface="微软雅黑" pitchFamily="34" charset="-122"/>
              </a:rPr>
              <a:t>Then</a:t>
            </a:r>
            <a:endParaRPr lang="en-US" altLang="zh-CN" sz="2200" dirty="0" smtClean="0">
              <a:latin typeface="微软雅黑" pitchFamily="34" charset="-122"/>
              <a:ea typeface="微软雅黑" pitchFamily="34" charset="-122"/>
            </a:endParaRPr>
          </a:p>
          <a:p>
            <a:pPr algn="l">
              <a:spcAft>
                <a:spcPts val="0"/>
              </a:spcAft>
              <a:buNone/>
            </a:pPr>
            <a:r>
              <a:rPr lang="en-US" altLang="zh-CN" sz="2200" dirty="0" smtClean="0">
                <a:latin typeface="微软雅黑" pitchFamily="34" charset="-122"/>
                <a:ea typeface="微软雅黑" pitchFamily="34" charset="-122"/>
              </a:rPr>
              <a:t>                </a:t>
            </a:r>
            <a:r>
              <a:rPr lang="en-US" altLang="zh-CN" sz="2200" dirty="0" err="1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MsgBox</a:t>
            </a:r>
            <a:r>
              <a:rPr lang="en-US" altLang="zh-CN" sz="2200" dirty="0" smtClean="0">
                <a:latin typeface="微软雅黑" pitchFamily="34" charset="-122"/>
                <a:ea typeface="微软雅黑" pitchFamily="34" charset="-122"/>
              </a:rPr>
              <a:t> "</a:t>
            </a:r>
            <a:r>
              <a:rPr lang="zh-CN" altLang="en-US" sz="2200" dirty="0" smtClean="0">
                <a:latin typeface="微软雅黑" pitchFamily="34" charset="-122"/>
                <a:ea typeface="微软雅黑" pitchFamily="34" charset="-122"/>
              </a:rPr>
              <a:t>公鸡有</a:t>
            </a:r>
            <a:r>
              <a:rPr lang="en-US" altLang="zh-CN" sz="2200" dirty="0" smtClean="0">
                <a:latin typeface="微软雅黑" pitchFamily="34" charset="-122"/>
                <a:ea typeface="微软雅黑" pitchFamily="34" charset="-122"/>
              </a:rPr>
              <a:t>" &amp; cock &amp; "</a:t>
            </a:r>
            <a:r>
              <a:rPr lang="zh-CN" altLang="en-US" sz="2200" dirty="0" smtClean="0">
                <a:latin typeface="微软雅黑" pitchFamily="34" charset="-122"/>
                <a:ea typeface="微软雅黑" pitchFamily="34" charset="-122"/>
              </a:rPr>
              <a:t>只</a:t>
            </a:r>
            <a:r>
              <a:rPr lang="en-US" altLang="zh-CN" sz="2200" dirty="0" smtClean="0">
                <a:latin typeface="微软雅黑" pitchFamily="34" charset="-122"/>
                <a:ea typeface="微软雅黑" pitchFamily="34" charset="-122"/>
              </a:rPr>
              <a:t>" &amp; </a:t>
            </a:r>
            <a:r>
              <a:rPr lang="en-US" altLang="zh-CN" sz="2200" dirty="0" err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vbNewLine</a:t>
            </a:r>
            <a:r>
              <a:rPr lang="en-US" altLang="zh-CN" sz="22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200" dirty="0" smtClean="0">
                <a:latin typeface="微软雅黑" pitchFamily="34" charset="-122"/>
                <a:ea typeface="微软雅黑" pitchFamily="34" charset="-122"/>
              </a:rPr>
              <a:t>_</a:t>
            </a:r>
          </a:p>
          <a:p>
            <a:pPr algn="l">
              <a:spcAft>
                <a:spcPts val="0"/>
              </a:spcAft>
              <a:buNone/>
            </a:pPr>
            <a:r>
              <a:rPr lang="en-US" altLang="zh-CN" sz="2200" dirty="0" smtClean="0">
                <a:latin typeface="微软雅黑" pitchFamily="34" charset="-122"/>
                <a:ea typeface="微软雅黑" pitchFamily="34" charset="-122"/>
              </a:rPr>
              <a:t>                &amp; "</a:t>
            </a:r>
            <a:r>
              <a:rPr lang="zh-CN" altLang="en-US" sz="2200" dirty="0" smtClean="0">
                <a:latin typeface="微软雅黑" pitchFamily="34" charset="-122"/>
                <a:ea typeface="微软雅黑" pitchFamily="34" charset="-122"/>
              </a:rPr>
              <a:t>母鸡有</a:t>
            </a:r>
            <a:r>
              <a:rPr lang="en-US" altLang="zh-CN" sz="2200" dirty="0" smtClean="0">
                <a:latin typeface="微软雅黑" pitchFamily="34" charset="-122"/>
                <a:ea typeface="微软雅黑" pitchFamily="34" charset="-122"/>
              </a:rPr>
              <a:t>" &amp; hen &amp; "</a:t>
            </a:r>
            <a:r>
              <a:rPr lang="zh-CN" altLang="en-US" sz="2200" dirty="0" smtClean="0">
                <a:latin typeface="微软雅黑" pitchFamily="34" charset="-122"/>
                <a:ea typeface="微软雅黑" pitchFamily="34" charset="-122"/>
              </a:rPr>
              <a:t>只</a:t>
            </a:r>
            <a:r>
              <a:rPr lang="en-US" altLang="zh-CN" sz="2200" dirty="0" smtClean="0">
                <a:latin typeface="微软雅黑" pitchFamily="34" charset="-122"/>
                <a:ea typeface="微软雅黑" pitchFamily="34" charset="-122"/>
              </a:rPr>
              <a:t>" &amp; </a:t>
            </a:r>
            <a:r>
              <a:rPr lang="en-US" altLang="zh-CN" sz="2200" dirty="0" err="1" smtClean="0">
                <a:latin typeface="微软雅黑" pitchFamily="34" charset="-122"/>
                <a:ea typeface="微软雅黑" pitchFamily="34" charset="-122"/>
              </a:rPr>
              <a:t>vbNewLine</a:t>
            </a:r>
            <a:r>
              <a:rPr lang="en-US" altLang="zh-CN" sz="2200" dirty="0" smtClean="0">
                <a:latin typeface="微软雅黑" pitchFamily="34" charset="-122"/>
                <a:ea typeface="微软雅黑" pitchFamily="34" charset="-122"/>
              </a:rPr>
              <a:t> _</a:t>
            </a:r>
          </a:p>
          <a:p>
            <a:pPr algn="l">
              <a:spcAft>
                <a:spcPts val="0"/>
              </a:spcAft>
              <a:buNone/>
            </a:pPr>
            <a:r>
              <a:rPr lang="en-US" altLang="zh-CN" sz="2200" dirty="0" smtClean="0">
                <a:latin typeface="微软雅黑" pitchFamily="34" charset="-122"/>
                <a:ea typeface="微软雅黑" pitchFamily="34" charset="-122"/>
              </a:rPr>
              <a:t>                &amp; "</a:t>
            </a:r>
            <a:r>
              <a:rPr lang="zh-CN" altLang="en-US" sz="2200" dirty="0" smtClean="0">
                <a:latin typeface="微软雅黑" pitchFamily="34" charset="-122"/>
                <a:ea typeface="微软雅黑" pitchFamily="34" charset="-122"/>
              </a:rPr>
              <a:t>小鸡有</a:t>
            </a:r>
            <a:r>
              <a:rPr lang="en-US" altLang="zh-CN" sz="2200" dirty="0" smtClean="0">
                <a:latin typeface="微软雅黑" pitchFamily="34" charset="-122"/>
                <a:ea typeface="微软雅黑" pitchFamily="34" charset="-122"/>
              </a:rPr>
              <a:t>" &amp; chicken &amp; "</a:t>
            </a:r>
            <a:r>
              <a:rPr lang="zh-CN" altLang="en-US" sz="2200" dirty="0" smtClean="0">
                <a:latin typeface="微软雅黑" pitchFamily="34" charset="-122"/>
                <a:ea typeface="微软雅黑" pitchFamily="34" charset="-122"/>
              </a:rPr>
              <a:t>只</a:t>
            </a:r>
            <a:r>
              <a:rPr lang="en-US" altLang="zh-CN" sz="2200" dirty="0" smtClean="0">
                <a:latin typeface="微软雅黑" pitchFamily="34" charset="-122"/>
                <a:ea typeface="微软雅黑" pitchFamily="34" charset="-122"/>
              </a:rPr>
              <a:t>"</a:t>
            </a:r>
          </a:p>
          <a:p>
            <a:pPr algn="l">
              <a:spcAft>
                <a:spcPts val="0"/>
              </a:spcAft>
              <a:buNone/>
            </a:pPr>
            <a:r>
              <a:rPr lang="en-US" altLang="zh-CN" sz="2200" dirty="0" smtClean="0">
                <a:latin typeface="微软雅黑" pitchFamily="34" charset="-122"/>
                <a:ea typeface="微软雅黑" pitchFamily="34" charset="-122"/>
              </a:rPr>
              <a:t>		 </a:t>
            </a:r>
            <a:r>
              <a:rPr lang="en-US" altLang="zh-CN" sz="2200" dirty="0" smtClean="0">
                <a:solidFill>
                  <a:srgbClr val="7030A0"/>
                </a:solidFill>
                <a:latin typeface="微软雅黑" pitchFamily="34" charset="-122"/>
                <a:ea typeface="微软雅黑" pitchFamily="34" charset="-122"/>
              </a:rPr>
              <a:t>End if</a:t>
            </a:r>
          </a:p>
          <a:p>
            <a:pPr algn="l">
              <a:spcAft>
                <a:spcPts val="0"/>
              </a:spcAft>
              <a:buNone/>
            </a:pPr>
            <a:r>
              <a:rPr lang="en-US" altLang="zh-CN" sz="22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       Next</a:t>
            </a:r>
          </a:p>
          <a:p>
            <a:pPr algn="l">
              <a:spcAft>
                <a:spcPts val="0"/>
              </a:spcAft>
              <a:buNone/>
            </a:pPr>
            <a:r>
              <a:rPr lang="en-US" altLang="zh-CN" sz="2200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    Next</a:t>
            </a:r>
          </a:p>
          <a:p>
            <a:pPr algn="l">
              <a:spcAft>
                <a:spcPts val="0"/>
              </a:spcAft>
              <a:buNone/>
            </a:pPr>
            <a:r>
              <a:rPr lang="en-US" altLang="zh-CN" sz="2200" dirty="0" smtClean="0">
                <a:latin typeface="微软雅黑" pitchFamily="34" charset="-122"/>
                <a:ea typeface="微软雅黑" pitchFamily="34" charset="-122"/>
              </a:rPr>
              <a:t>End Sub</a:t>
            </a:r>
          </a:p>
          <a:p>
            <a:pPr algn="l">
              <a:buNone/>
            </a:pPr>
            <a:r>
              <a:rPr lang="zh-CN" altLang="en-US" sz="2200" dirty="0" smtClean="0">
                <a:latin typeface="微软雅黑" pitchFamily="34" charset="-122"/>
                <a:ea typeface="微软雅黑" pitchFamily="34" charset="-122"/>
              </a:rPr>
              <a:t/>
            </a:r>
            <a:br>
              <a:rPr lang="zh-CN" altLang="en-US" sz="2200" dirty="0" smtClean="0"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2200" dirty="0" smtClean="0">
                <a:latin typeface="微软雅黑" pitchFamily="34" charset="-122"/>
                <a:ea typeface="微软雅黑" pitchFamily="34" charset="-122"/>
              </a:rPr>
              <a:t>       </a:t>
            </a:r>
            <a:r>
              <a:rPr lang="en-US" sz="2200" dirty="0" smtClean="0">
                <a:latin typeface="微软雅黑" pitchFamily="34" charset="-122"/>
                <a:ea typeface="微软雅黑" pitchFamily="34" charset="-122"/>
              </a:rPr>
              <a:t/>
            </a:r>
            <a:br>
              <a:rPr lang="en-US" sz="2200" dirty="0" smtClean="0">
                <a:latin typeface="微软雅黑" pitchFamily="34" charset="-122"/>
                <a:ea typeface="微软雅黑" pitchFamily="34" charset="-122"/>
              </a:rPr>
            </a:br>
            <a:endParaRPr lang="zh-CN" altLang="en-US" sz="2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5822959" cy="647700"/>
          </a:xfrm>
        </p:spPr>
        <p:txBody>
          <a:bodyPr/>
          <a:lstStyle/>
          <a:p>
            <a:r>
              <a:rPr lang="zh-CN" altLang="en-US" dirty="0" smtClean="0"/>
              <a:t>用</a:t>
            </a:r>
            <a:r>
              <a:rPr lang="en-US" altLang="zh-CN" dirty="0" smtClean="0"/>
              <a:t>For…Next</a:t>
            </a:r>
            <a:r>
              <a:rPr lang="zh-CN" altLang="en-US" dirty="0" smtClean="0"/>
              <a:t>循环嵌套实现该案例</a:t>
            </a:r>
            <a:endParaRPr lang="zh-CN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928662" y="1357298"/>
            <a:ext cx="5972188" cy="4525963"/>
          </a:xfrm>
        </p:spPr>
        <p:txBody>
          <a:bodyPr/>
          <a:lstStyle/>
          <a:p>
            <a:pPr marL="0" indent="355600"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第一部分  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Excel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VBA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开发平台概述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355600"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 dirty="0" smtClean="0">
                <a:solidFill>
                  <a:srgbClr val="0000FF"/>
                </a:solidFill>
              </a:rPr>
              <a:t>第二部分  </a:t>
            </a:r>
            <a:r>
              <a:rPr lang="en-US" altLang="zh-CN" dirty="0" smtClean="0">
                <a:solidFill>
                  <a:srgbClr val="0000FF"/>
                </a:solidFill>
              </a:rPr>
              <a:t>VBA</a:t>
            </a:r>
            <a:r>
              <a:rPr lang="zh-CN" altLang="en-US" dirty="0" smtClean="0">
                <a:solidFill>
                  <a:srgbClr val="0000FF"/>
                </a:solidFill>
              </a:rPr>
              <a:t>基础知识</a:t>
            </a:r>
            <a:endParaRPr lang="en-US" altLang="zh-CN" dirty="0" smtClean="0">
              <a:solidFill>
                <a:srgbClr val="0000FF"/>
              </a:solidFill>
            </a:endParaRPr>
          </a:p>
          <a:p>
            <a:pPr marL="0" indent="355600"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 dirty="0" smtClean="0"/>
              <a:t>第三部分  </a:t>
            </a:r>
            <a:r>
              <a:rPr lang="en-US" altLang="zh-CN" dirty="0" smtClean="0"/>
              <a:t>Excel</a:t>
            </a:r>
            <a:r>
              <a:rPr lang="zh-CN" altLang="en-US" dirty="0" smtClean="0"/>
              <a:t> </a:t>
            </a:r>
            <a:r>
              <a:rPr lang="en-US" altLang="zh-CN" dirty="0" smtClean="0"/>
              <a:t>VBA</a:t>
            </a:r>
            <a:r>
              <a:rPr lang="zh-CN" altLang="en-US" dirty="0" smtClean="0"/>
              <a:t>对象模型</a:t>
            </a:r>
            <a:endParaRPr lang="en-US" altLang="zh-CN" dirty="0" smtClean="0"/>
          </a:p>
          <a:p>
            <a:pPr marL="0" indent="355600"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 dirty="0" smtClean="0"/>
              <a:t>第四部分  用户界面设计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4537075" cy="647700"/>
          </a:xfrm>
        </p:spPr>
        <p:txBody>
          <a:bodyPr/>
          <a:lstStyle/>
          <a:p>
            <a:r>
              <a:rPr lang="zh-CN" altLang="en-US" dirty="0" smtClean="0"/>
              <a:t>主要内容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4294967295"/>
          </p:nvPr>
        </p:nvSpPr>
        <p:spPr>
          <a:xfrm>
            <a:off x="0" y="6448425"/>
            <a:ext cx="365125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2</a:t>
            </a:fld>
            <a:endParaRPr lang="zh-CN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7158" y="1000108"/>
            <a:ext cx="8572560" cy="5572164"/>
          </a:xfrm>
        </p:spPr>
        <p:txBody>
          <a:bodyPr/>
          <a:lstStyle/>
          <a:p>
            <a:pPr marL="363538" lvl="1" indent="-363538" algn="l">
              <a:buBlip>
                <a:blip r:embed="rId3"/>
              </a:buBlip>
            </a:pPr>
            <a:r>
              <a:rPr lang="en-US" altLang="zh-CN" dirty="0" smtClean="0">
                <a:solidFill>
                  <a:srgbClr val="FF0000"/>
                </a:solidFill>
                <a:cs typeface="+mn-cs"/>
              </a:rPr>
              <a:t>For each … in … Next</a:t>
            </a:r>
            <a:r>
              <a:rPr lang="zh-CN" altLang="en-US" dirty="0" smtClean="0">
                <a:solidFill>
                  <a:srgbClr val="FF0000"/>
                </a:solidFill>
                <a:cs typeface="+mn-cs"/>
              </a:rPr>
              <a:t>循环</a:t>
            </a:r>
            <a:endParaRPr lang="en-US" altLang="zh-CN" dirty="0" smtClean="0">
              <a:solidFill>
                <a:srgbClr val="FF0000"/>
              </a:solidFill>
              <a:cs typeface="+mn-cs"/>
            </a:endParaRPr>
          </a:p>
          <a:p>
            <a:pPr lvl="1" algn="l">
              <a:buFont typeface="Wingdings" pitchFamily="2" charset="2"/>
              <a:buChar char="Ø"/>
            </a:pPr>
            <a:r>
              <a:rPr lang="en-US" altLang="zh-CN" sz="2000" dirty="0" smtClean="0"/>
              <a:t>for each </a:t>
            </a:r>
            <a:r>
              <a:rPr lang="zh-CN" altLang="en-US" sz="2000" dirty="0" smtClean="0"/>
              <a:t>循环通常是在对象中遍历。放在后面讲对象的章节中介绍</a:t>
            </a:r>
          </a:p>
          <a:p>
            <a:pPr marL="363538" lvl="1" indent="-363538" algn="l">
              <a:buBlip>
                <a:blip r:embed="rId3"/>
              </a:buBlip>
            </a:pPr>
            <a:r>
              <a:rPr lang="en-US" altLang="zh-CN" dirty="0" smtClean="0">
                <a:solidFill>
                  <a:srgbClr val="FF0000"/>
                </a:solidFill>
                <a:cs typeface="+mn-cs"/>
              </a:rPr>
              <a:t>While … Wend </a:t>
            </a:r>
            <a:r>
              <a:rPr lang="zh-CN" altLang="en-US" dirty="0" smtClean="0">
                <a:solidFill>
                  <a:srgbClr val="FF0000"/>
                </a:solidFill>
                <a:cs typeface="+mn-cs"/>
              </a:rPr>
              <a:t>循环</a:t>
            </a:r>
            <a:endParaRPr lang="en-US" altLang="zh-CN" dirty="0" smtClean="0">
              <a:solidFill>
                <a:srgbClr val="FF0000"/>
              </a:solidFill>
              <a:cs typeface="+mn-cs"/>
            </a:endParaRPr>
          </a:p>
          <a:p>
            <a:pPr lvl="1" algn="l">
              <a:buFont typeface="Wingdings" pitchFamily="2" charset="2"/>
              <a:buChar char="Ø"/>
            </a:pPr>
            <a:r>
              <a:rPr lang="zh-CN" altLang="en-US" sz="2000" dirty="0" smtClean="0"/>
              <a:t>老的</a:t>
            </a:r>
            <a:r>
              <a:rPr lang="en-US" altLang="zh-CN" sz="2000" dirty="0" smtClean="0"/>
              <a:t>VB </a:t>
            </a:r>
            <a:r>
              <a:rPr lang="zh-CN" altLang="en-US" sz="2000" dirty="0" smtClean="0"/>
              <a:t>语法循环，现已淘汰，可以用</a:t>
            </a:r>
            <a:r>
              <a:rPr lang="en-US" altLang="zh-CN" sz="2000" dirty="0" smtClean="0"/>
              <a:t>Do  while … loop </a:t>
            </a:r>
            <a:r>
              <a:rPr lang="zh-CN" altLang="en-US" sz="2000" dirty="0" smtClean="0"/>
              <a:t>循环取代</a:t>
            </a:r>
            <a:r>
              <a:rPr lang="zh-CN" altLang="en-US" dirty="0" smtClean="0"/>
              <a:t/>
            </a:r>
            <a:br>
              <a:rPr lang="zh-CN" altLang="en-US" dirty="0" smtClean="0"/>
            </a:br>
            <a:r>
              <a:rPr lang="zh-CN" altLang="en-US" dirty="0" smtClean="0"/>
              <a:t>       </a:t>
            </a:r>
            <a:r>
              <a:rPr lang="en-US" dirty="0" smtClean="0"/>
              <a:t/>
            </a:r>
            <a:br>
              <a:rPr lang="en-US" dirty="0" smtClean="0"/>
            </a:b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8037537" cy="647700"/>
          </a:xfrm>
        </p:spPr>
        <p:txBody>
          <a:bodyPr/>
          <a:lstStyle/>
          <a:p>
            <a:r>
              <a:rPr lang="en-US" altLang="zh-CN" dirty="0" smtClean="0"/>
              <a:t>VBA</a:t>
            </a:r>
            <a:r>
              <a:rPr lang="zh-CN" altLang="en-US" dirty="0" smtClean="0"/>
              <a:t>其他的循环语句</a:t>
            </a:r>
            <a:endParaRPr lang="zh-CN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7158" y="1000108"/>
            <a:ext cx="8358246" cy="5572164"/>
          </a:xfrm>
        </p:spPr>
        <p:txBody>
          <a:bodyPr/>
          <a:lstStyle/>
          <a:p>
            <a:pPr>
              <a:buBlip>
                <a:blip r:embed="rId3"/>
              </a:buBlip>
            </a:pPr>
            <a:r>
              <a:rPr lang="en-US" altLang="zh-CN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Do…Loop</a:t>
            </a:r>
            <a:r>
              <a:rPr lang="zh-CN" altLang="en-US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语句</a:t>
            </a:r>
            <a:endParaRPr lang="en-US" altLang="zh-CN" dirty="0" smtClean="0">
              <a:solidFill>
                <a:srgbClr val="0000CC"/>
              </a:solidFill>
              <a:latin typeface="微软雅黑" pitchFamily="34" charset="-122"/>
              <a:ea typeface="微软雅黑" pitchFamily="34" charset="-122"/>
            </a:endParaRPr>
          </a:p>
          <a:p>
            <a:pPr lvl="1">
              <a:buFont typeface="Wingdings" pitchFamily="2" charset="2"/>
              <a:buChar char="Ø"/>
            </a:pPr>
            <a:r>
              <a:rPr lang="en-US" altLang="zh-CN" dirty="0" smtClean="0"/>
              <a:t>Exit  Do </a:t>
            </a:r>
            <a:r>
              <a:rPr lang="zh-CN" altLang="en-US" dirty="0" smtClean="0"/>
              <a:t>强制退出循环</a:t>
            </a:r>
            <a:endParaRPr lang="en-US" altLang="zh-CN" dirty="0" smtClean="0"/>
          </a:p>
          <a:p>
            <a:pPr>
              <a:buBlip>
                <a:blip r:embed="rId3"/>
              </a:buBlip>
            </a:pPr>
            <a:r>
              <a:rPr lang="en-US" altLang="zh-CN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Do…Loop</a:t>
            </a:r>
            <a:r>
              <a:rPr lang="zh-CN" altLang="en-US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语句的嵌套</a:t>
            </a:r>
            <a:r>
              <a:rPr lang="zh-CN" altLang="en-US" dirty="0" smtClean="0"/>
              <a:t> </a:t>
            </a:r>
            <a:endParaRPr lang="en-US" altLang="zh-CN" dirty="0" smtClean="0"/>
          </a:p>
          <a:p>
            <a:pPr lvl="1">
              <a:buFont typeface="Wingdings" pitchFamily="2" charset="2"/>
              <a:buChar char="Ø"/>
            </a:pPr>
            <a:r>
              <a:rPr lang="en-US" altLang="zh-CN" dirty="0" smtClean="0"/>
              <a:t>Do…Loop</a:t>
            </a:r>
            <a:r>
              <a:rPr lang="zh-CN" altLang="en-US" dirty="0" smtClean="0"/>
              <a:t>语句与</a:t>
            </a:r>
            <a:r>
              <a:rPr lang="en-US" altLang="zh-CN" dirty="0" smtClean="0"/>
              <a:t>If </a:t>
            </a:r>
            <a:r>
              <a:rPr lang="zh-CN" altLang="en-US" dirty="0" smtClean="0"/>
              <a:t>语句的嵌套</a:t>
            </a:r>
            <a:endParaRPr lang="en-US" altLang="zh-CN" dirty="0" smtClean="0"/>
          </a:p>
          <a:p>
            <a:pPr lvl="1">
              <a:buFont typeface="Wingdings" pitchFamily="2" charset="2"/>
              <a:buChar char="Ø"/>
            </a:pPr>
            <a:r>
              <a:rPr lang="zh-CN" altLang="en-US" dirty="0" smtClean="0"/>
              <a:t>双层</a:t>
            </a:r>
            <a:r>
              <a:rPr lang="en-US" altLang="zh-CN" dirty="0" smtClean="0"/>
              <a:t>Do…Loop</a:t>
            </a:r>
            <a:r>
              <a:rPr lang="zh-CN" altLang="en-US" dirty="0" smtClean="0"/>
              <a:t>嵌套</a:t>
            </a:r>
            <a:endParaRPr lang="en-US" altLang="zh-CN" dirty="0" smtClean="0"/>
          </a:p>
          <a:p>
            <a:pPr lvl="1">
              <a:buFont typeface="Wingdings" pitchFamily="2" charset="2"/>
              <a:buChar char="Ø"/>
            </a:pPr>
            <a:r>
              <a:rPr lang="en-US" altLang="zh-CN" dirty="0" smtClean="0"/>
              <a:t>Do...Loop</a:t>
            </a:r>
            <a:r>
              <a:rPr lang="zh-CN" altLang="en-US" dirty="0" smtClean="0"/>
              <a:t>与</a:t>
            </a:r>
            <a:r>
              <a:rPr lang="en-US" altLang="zh-CN" dirty="0" smtClean="0"/>
              <a:t>For…Next</a:t>
            </a:r>
            <a:r>
              <a:rPr lang="zh-CN" altLang="en-US" dirty="0" smtClean="0"/>
              <a:t>组成嵌套循环</a:t>
            </a:r>
            <a:endParaRPr lang="en-US" altLang="zh-CN" dirty="0" smtClean="0"/>
          </a:p>
          <a:p>
            <a:pPr>
              <a:buBlip>
                <a:blip r:embed="rId3"/>
              </a:buBlip>
            </a:pPr>
            <a:r>
              <a:rPr lang="en-US" altLang="zh-CN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For…Next</a:t>
            </a:r>
            <a:r>
              <a:rPr lang="zh-CN" altLang="en-US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语句与</a:t>
            </a:r>
            <a:r>
              <a:rPr lang="en-US" altLang="zh-CN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Do…Loop</a:t>
            </a:r>
            <a:r>
              <a:rPr lang="zh-CN" altLang="en-US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语句比较</a:t>
            </a:r>
            <a:endParaRPr lang="en-US" altLang="zh-CN" dirty="0" smtClean="0">
              <a:solidFill>
                <a:srgbClr val="0000CC"/>
              </a:solidFill>
              <a:latin typeface="微软雅黑" pitchFamily="34" charset="-122"/>
              <a:ea typeface="微软雅黑" pitchFamily="34" charset="-122"/>
            </a:endParaRPr>
          </a:p>
          <a:p>
            <a:pPr lvl="1" algn="l">
              <a:buFont typeface="Wingdings" pitchFamily="2" charset="2"/>
              <a:buChar char="Ø"/>
            </a:pPr>
            <a:r>
              <a:rPr lang="zh-CN" altLang="en-US" sz="2000" dirty="0" smtClean="0"/>
              <a:t>在</a:t>
            </a:r>
            <a:r>
              <a:rPr lang="en-US" altLang="zh-CN" sz="2000" dirty="0" smtClean="0"/>
              <a:t>For…Next</a:t>
            </a:r>
            <a:r>
              <a:rPr lang="zh-CN" altLang="en-US" sz="2000" dirty="0" smtClean="0"/>
              <a:t>语句中，循环变量在执行完循环体语句后会自动累加步长值。</a:t>
            </a:r>
            <a:endParaRPr lang="en-US" altLang="zh-CN" sz="2000" dirty="0" smtClean="0"/>
          </a:p>
          <a:p>
            <a:pPr lvl="1" algn="l">
              <a:buFont typeface="Wingdings" pitchFamily="2" charset="2"/>
              <a:buChar char="Ø"/>
            </a:pPr>
            <a:r>
              <a:rPr lang="zh-CN" altLang="en-US" sz="2000" dirty="0" smtClean="0"/>
              <a:t>在</a:t>
            </a:r>
            <a:r>
              <a:rPr lang="en-US" altLang="zh-CN" sz="2000" dirty="0" smtClean="0"/>
              <a:t>Do…Loop</a:t>
            </a:r>
            <a:r>
              <a:rPr lang="zh-CN" altLang="en-US" sz="2000" dirty="0" smtClean="0"/>
              <a:t>语句中，需要自己写语句控制循环变量值的变化。如果不写，在没有</a:t>
            </a:r>
            <a:r>
              <a:rPr lang="en-US" altLang="zh-CN" sz="2000" dirty="0" smtClean="0"/>
              <a:t>Exit  Do</a:t>
            </a:r>
            <a:r>
              <a:rPr lang="zh-CN" altLang="en-US" sz="2000" dirty="0" smtClean="0"/>
              <a:t>的情况下，循环会永远无法结束，这样就陷入了死循环</a:t>
            </a:r>
            <a:r>
              <a:rPr lang="zh-CN" altLang="en-US" sz="2000" dirty="0" smtClean="0"/>
              <a:t>。</a:t>
            </a:r>
            <a:endParaRPr lang="en-US" altLang="zh-CN" sz="2000" dirty="0" smtClean="0"/>
          </a:p>
          <a:p>
            <a:pPr lvl="1" algn="l">
              <a:buFont typeface="Wingdings" pitchFamily="2" charset="2"/>
              <a:buChar char="Ø"/>
            </a:pPr>
            <a:r>
              <a:rPr lang="zh-CN" altLang="en-US" sz="2000" dirty="0" smtClean="0"/>
              <a:t>注意：初值！增量！退出值！</a:t>
            </a:r>
            <a:endParaRPr lang="en-US" altLang="zh-CN" sz="2000" dirty="0" smtClean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Do…Loop</a:t>
            </a:r>
            <a:r>
              <a:rPr lang="zh-CN" altLang="en-US" dirty="0" smtClean="0"/>
              <a:t>语句小结</a:t>
            </a:r>
            <a:endParaRPr lang="zh-CN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85720" y="928670"/>
            <a:ext cx="8501122" cy="5500726"/>
          </a:xfrm>
        </p:spPr>
        <p:txBody>
          <a:bodyPr/>
          <a:lstStyle/>
          <a:p>
            <a:pPr algn="l"/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作业</a:t>
            </a:r>
            <a:r>
              <a:rPr lang="en-US" altLang="zh-CN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用</a:t>
            </a:r>
            <a:r>
              <a:rPr lang="en-US" altLang="zh-CN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Do...Loop</a:t>
            </a:r>
            <a:r>
              <a:rPr lang="zh-CN" altLang="en-US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语句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编写</a:t>
            </a:r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放假询问程序</a:t>
            </a:r>
            <a:endParaRPr lang="en-US" altLang="zh-CN" dirty="0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/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在循环体内询问“放假否？”，如果回答</a:t>
            </a:r>
            <a:r>
              <a:rPr lang="en-US" altLang="zh-CN" dirty="0" smtClean="0">
                <a:latin typeface="仿宋" pitchFamily="49" charset="-122"/>
                <a:ea typeface="仿宋" pitchFamily="49" charset="-122"/>
              </a:rPr>
              <a:t>yes, </a:t>
            </a:r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那么输出“不上课，可以玩去了。”提前退出循环。否则就输出“今天上课，看看明天放假否？”，然后继续问“放假否？”</a:t>
            </a:r>
          </a:p>
          <a:p>
            <a:pPr algn="l"/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最多问</a:t>
            </a:r>
            <a:r>
              <a:rPr lang="en-US" altLang="zh-CN" dirty="0" smtClean="0">
                <a:latin typeface="仿宋" pitchFamily="49" charset="-122"/>
                <a:ea typeface="仿宋" pitchFamily="49" charset="-122"/>
              </a:rPr>
              <a:t>3</a:t>
            </a:r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遍，如果问</a:t>
            </a:r>
            <a:r>
              <a:rPr lang="en-US" altLang="zh-CN" dirty="0" smtClean="0">
                <a:latin typeface="仿宋" pitchFamily="49" charset="-122"/>
                <a:ea typeface="仿宋" pitchFamily="49" charset="-122"/>
              </a:rPr>
              <a:t>3</a:t>
            </a:r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遍了，仍然不放假。就退出循环。</a:t>
            </a:r>
            <a:endParaRPr lang="en-US" altLang="zh-CN" dirty="0" smtClean="0">
              <a:latin typeface="仿宋" pitchFamily="49" charset="-122"/>
              <a:ea typeface="仿宋" pitchFamily="49" charset="-122"/>
            </a:endParaRPr>
          </a:p>
          <a:p>
            <a:pPr algn="l"/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最后用</a:t>
            </a:r>
            <a:r>
              <a:rPr lang="en-US" altLang="zh-CN" dirty="0" smtClean="0">
                <a:latin typeface="仿宋" pitchFamily="49" charset="-122"/>
                <a:ea typeface="仿宋" pitchFamily="49" charset="-122"/>
              </a:rPr>
              <a:t>if</a:t>
            </a:r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判断到底放假了没有，放假了就输出“开心： ）”，没放假就输出“不开心</a:t>
            </a:r>
            <a:r>
              <a:rPr lang="zh-CN" altLang="en-US" dirty="0" smtClean="0">
                <a:latin typeface="仿宋" pitchFamily="49" charset="-122"/>
                <a:ea typeface="仿宋" pitchFamily="49" charset="-122"/>
                <a:sym typeface="Wingdings" pitchFamily="2" charset="2"/>
              </a:rPr>
              <a:t>：（</a:t>
            </a:r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”。</a:t>
            </a:r>
            <a:endParaRPr lang="en-US" altLang="zh-CN" dirty="0" smtClean="0">
              <a:latin typeface="仿宋" pitchFamily="49" charset="-122"/>
              <a:ea typeface="仿宋" pitchFamily="49" charset="-122"/>
            </a:endParaRPr>
          </a:p>
          <a:p>
            <a:pPr algn="l"/>
            <a:r>
              <a:rPr lang="zh-CN" altLang="en-US" dirty="0" smtClean="0"/>
              <a:t>请编程模拟上述过程</a:t>
            </a:r>
            <a:endParaRPr lang="en-US" altLang="zh-CN" dirty="0" smtClean="0">
              <a:solidFill>
                <a:srgbClr val="006600"/>
              </a:solidFill>
            </a:endParaRPr>
          </a:p>
          <a:p>
            <a:pPr lvl="2" algn="l">
              <a:spcBef>
                <a:spcPts val="600"/>
              </a:spcBef>
              <a:spcAft>
                <a:spcPts val="600"/>
              </a:spcAft>
            </a:pPr>
            <a:r>
              <a:rPr lang="zh-CN" altLang="en-US" dirty="0" smtClean="0">
                <a:solidFill>
                  <a:srgbClr val="0000CC"/>
                </a:solidFill>
              </a:rPr>
              <a:t>用带有返回值的</a:t>
            </a:r>
            <a:r>
              <a:rPr lang="en-US" altLang="zh-CN" dirty="0" err="1" smtClean="0">
                <a:solidFill>
                  <a:srgbClr val="0000CC"/>
                </a:solidFill>
              </a:rPr>
              <a:t>msgbox</a:t>
            </a:r>
            <a:r>
              <a:rPr lang="zh-CN" altLang="en-US" dirty="0" smtClean="0">
                <a:solidFill>
                  <a:srgbClr val="0000CC"/>
                </a:solidFill>
              </a:rPr>
              <a:t>进行询问</a:t>
            </a:r>
            <a:r>
              <a:rPr lang="en-US" altLang="zh-CN" dirty="0" smtClean="0">
                <a:solidFill>
                  <a:srgbClr val="0000CC"/>
                </a:solidFill>
              </a:rPr>
              <a:t>, </a:t>
            </a:r>
            <a:r>
              <a:rPr lang="zh-CN" altLang="en-US" dirty="0" smtClean="0">
                <a:solidFill>
                  <a:srgbClr val="0000CC"/>
                </a:solidFill>
              </a:rPr>
              <a:t>用变体型变量“放假吗”接收返回值</a:t>
            </a:r>
            <a:endParaRPr lang="en-US" altLang="zh-CN" dirty="0" smtClean="0">
              <a:solidFill>
                <a:srgbClr val="0000CC"/>
              </a:solidFill>
            </a:endParaRPr>
          </a:p>
          <a:p>
            <a:pPr lvl="2" algn="l">
              <a:spcBef>
                <a:spcPts val="600"/>
              </a:spcBef>
              <a:spcAft>
                <a:spcPts val="600"/>
              </a:spcAft>
            </a:pPr>
            <a:r>
              <a:rPr lang="zh-CN" altLang="en-US" dirty="0" smtClean="0">
                <a:solidFill>
                  <a:srgbClr val="FF0000"/>
                </a:solidFill>
              </a:rPr>
              <a:t>放假吗</a:t>
            </a:r>
            <a:r>
              <a:rPr lang="en-US" altLang="zh-CN" dirty="0" smtClean="0">
                <a:solidFill>
                  <a:srgbClr val="FF0000"/>
                </a:solidFill>
              </a:rPr>
              <a:t>=</a:t>
            </a:r>
            <a:r>
              <a:rPr lang="en-US" altLang="zh-CN" dirty="0" err="1" smtClean="0">
                <a:solidFill>
                  <a:srgbClr val="FF0000"/>
                </a:solidFill>
              </a:rPr>
              <a:t>msgbox</a:t>
            </a:r>
            <a:r>
              <a:rPr lang="en-US" altLang="zh-CN" dirty="0" smtClean="0">
                <a:solidFill>
                  <a:srgbClr val="FF0000"/>
                </a:solidFill>
              </a:rPr>
              <a:t>(“ </a:t>
            </a:r>
            <a:r>
              <a:rPr lang="zh-CN" altLang="en-US" dirty="0" smtClean="0">
                <a:solidFill>
                  <a:srgbClr val="FF0000"/>
                </a:solidFill>
              </a:rPr>
              <a:t>放假否</a:t>
            </a:r>
            <a:r>
              <a:rPr lang="en-US" altLang="zh-CN" dirty="0" smtClean="0">
                <a:solidFill>
                  <a:srgbClr val="FF0000"/>
                </a:solidFill>
              </a:rPr>
              <a:t>“, </a:t>
            </a:r>
            <a:r>
              <a:rPr lang="en-US" altLang="zh-CN" dirty="0" err="1" smtClean="0">
                <a:solidFill>
                  <a:srgbClr val="FF0000"/>
                </a:solidFill>
              </a:rPr>
              <a:t>vbYesNo</a:t>
            </a:r>
            <a:r>
              <a:rPr lang="en-US" altLang="zh-CN" dirty="0" smtClean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8037537" cy="647700"/>
          </a:xfrm>
        </p:spPr>
        <p:txBody>
          <a:bodyPr/>
          <a:lstStyle/>
          <a:p>
            <a:r>
              <a:rPr lang="en-US" altLang="zh-CN" dirty="0" smtClean="0"/>
              <a:t>Do...Loop</a:t>
            </a:r>
            <a:r>
              <a:rPr lang="zh-CN" altLang="en-US" dirty="0" smtClean="0"/>
              <a:t>语句作业</a:t>
            </a:r>
            <a:r>
              <a:rPr lang="en-US" altLang="zh-CN" dirty="0" smtClean="0"/>
              <a:t>1</a:t>
            </a:r>
            <a:endParaRPr lang="zh-CN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14282" y="928670"/>
            <a:ext cx="8715436" cy="5572164"/>
          </a:xfrm>
        </p:spPr>
        <p:txBody>
          <a:bodyPr/>
          <a:lstStyle/>
          <a:p>
            <a:pPr algn="l"/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作业</a:t>
            </a:r>
            <a:r>
              <a:rPr lang="en-US" altLang="zh-CN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用</a:t>
            </a:r>
            <a:r>
              <a:rPr lang="zh-CN" altLang="en-US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双层</a:t>
            </a:r>
            <a:r>
              <a:rPr lang="en-US" altLang="zh-CN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Do...Loop</a:t>
            </a:r>
            <a:r>
              <a:rPr lang="zh-CN" altLang="en-US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循环嵌套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改写“</a:t>
            </a:r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百钱买百鸡”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案例</a:t>
            </a:r>
            <a:endParaRPr lang="en-US" altLang="zh-CN" dirty="0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 lvl="1" algn="l">
              <a:buClr>
                <a:srgbClr val="0070C0"/>
              </a:buClr>
              <a:buFont typeface="Wingdings" pitchFamily="2" charset="2"/>
              <a:buChar char="Ø"/>
            </a:pPr>
            <a:r>
              <a:rPr lang="zh-CN" altLang="en-US" dirty="0" smtClean="0"/>
              <a:t>提示：</a:t>
            </a:r>
            <a:endParaRPr lang="en-US" altLang="zh-CN" dirty="0" smtClean="0"/>
          </a:p>
          <a:p>
            <a:pPr marL="627063" lvl="2" indent="177800" algn="l"/>
            <a:r>
              <a:rPr lang="en-US" altLang="zh-CN" dirty="0" smtClean="0">
                <a:latin typeface="仿宋" pitchFamily="49" charset="-122"/>
                <a:ea typeface="仿宋" pitchFamily="49" charset="-122"/>
              </a:rPr>
              <a:t>Do</a:t>
            </a:r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与</a:t>
            </a:r>
            <a:r>
              <a:rPr lang="en-US" altLang="zh-CN" dirty="0" smtClean="0">
                <a:latin typeface="仿宋" pitchFamily="49" charset="-122"/>
                <a:ea typeface="仿宋" pitchFamily="49" charset="-122"/>
              </a:rPr>
              <a:t>Loop</a:t>
            </a:r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要成对出现，缩进格式，同一语句中两者左对齐</a:t>
            </a:r>
            <a:endParaRPr lang="en-US" altLang="zh-CN" dirty="0" smtClean="0">
              <a:latin typeface="仿宋" pitchFamily="49" charset="-122"/>
              <a:ea typeface="仿宋" pitchFamily="49" charset="-122"/>
            </a:endParaRPr>
          </a:p>
          <a:p>
            <a:pPr marL="627063" lvl="2" indent="177800" algn="l"/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注意对内、外循环变量的值的修改，包括两点：</a:t>
            </a:r>
            <a:endParaRPr lang="en-US" altLang="zh-CN" dirty="0" smtClean="0">
              <a:latin typeface="仿宋" pitchFamily="49" charset="-122"/>
              <a:ea typeface="仿宋" pitchFamily="49" charset="-122"/>
            </a:endParaRPr>
          </a:p>
          <a:p>
            <a:pPr marL="1433513" lvl="3" indent="-227013" algn="l">
              <a:buFont typeface="+mj-lt"/>
              <a:buAutoNum type="arabicPeriod"/>
            </a:pPr>
            <a:r>
              <a:rPr lang="zh-CN" altLang="en-US" sz="2000" dirty="0" smtClean="0">
                <a:solidFill>
                  <a:srgbClr val="0000CC"/>
                </a:solidFill>
                <a:latin typeface="仿宋" pitchFamily="49" charset="-122"/>
                <a:ea typeface="仿宋" pitchFamily="49" charset="-122"/>
              </a:rPr>
              <a:t>循环语句前给循环变量赋初值</a:t>
            </a:r>
            <a:endParaRPr lang="en-US" altLang="zh-CN" sz="2000" dirty="0" smtClean="0">
              <a:solidFill>
                <a:srgbClr val="0000CC"/>
              </a:solidFill>
              <a:latin typeface="仿宋" pitchFamily="49" charset="-122"/>
              <a:ea typeface="仿宋" pitchFamily="49" charset="-122"/>
            </a:endParaRPr>
          </a:p>
          <a:p>
            <a:pPr marL="1433513" lvl="3" indent="-227013" algn="l">
              <a:buFont typeface="+mj-lt"/>
              <a:buAutoNum type="arabicPeriod"/>
            </a:pPr>
            <a:r>
              <a:rPr lang="zh-CN" altLang="en-US" sz="2000" dirty="0" smtClean="0">
                <a:solidFill>
                  <a:srgbClr val="0000CC"/>
                </a:solidFill>
                <a:latin typeface="仿宋" pitchFamily="49" charset="-122"/>
                <a:ea typeface="仿宋" pitchFamily="49" charset="-122"/>
              </a:rPr>
              <a:t>循环体内每次对循环变量加</a:t>
            </a:r>
            <a:r>
              <a:rPr lang="en-US" altLang="zh-CN" sz="2000" dirty="0" smtClean="0">
                <a:solidFill>
                  <a:srgbClr val="0000CC"/>
                </a:solidFill>
                <a:latin typeface="仿宋" pitchFamily="49" charset="-122"/>
                <a:ea typeface="仿宋" pitchFamily="49" charset="-122"/>
              </a:rPr>
              <a:t>1</a:t>
            </a:r>
          </a:p>
          <a:p>
            <a:pPr marL="627063" lvl="2" indent="177800" algn="l"/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特别要思考内循环变量赋初值的语句（</a:t>
            </a:r>
            <a:r>
              <a:rPr lang="en-US" altLang="zh-CN" dirty="0" smtClean="0">
                <a:latin typeface="仿宋" pitchFamily="49" charset="-122"/>
                <a:ea typeface="仿宋" pitchFamily="49" charset="-122"/>
              </a:rPr>
              <a:t>hen=1</a:t>
            </a:r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）应放在何处？</a:t>
            </a:r>
            <a:endParaRPr lang="en-US" altLang="zh-CN" dirty="0" smtClean="0">
              <a:latin typeface="仿宋" pitchFamily="49" charset="-122"/>
              <a:ea typeface="仿宋" pitchFamily="49" charset="-122"/>
            </a:endParaRPr>
          </a:p>
          <a:p>
            <a:pPr marL="1077913" lvl="3" indent="-273050" algn="l"/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外循环语句的</a:t>
            </a:r>
            <a:r>
              <a:rPr lang="zh-CN" altLang="en-US" sz="2000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循环体内？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还是外循环语句前？</a:t>
            </a:r>
            <a:endParaRPr lang="en-US" altLang="zh-CN" sz="2000" dirty="0" smtClean="0">
              <a:latin typeface="仿宋" pitchFamily="49" charset="-122"/>
              <a:ea typeface="仿宋" pitchFamily="49" charset="-122"/>
            </a:endParaRPr>
          </a:p>
          <a:p>
            <a:pPr marL="1077913" lvl="3" indent="-273050" algn="l"/>
            <a:r>
              <a:rPr lang="zh-CN" altLang="en-US" sz="2000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内循环语句前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，还是内循环语句后？（说明：两种情况都可以，但放在前面写，执行流程更清楚。）</a:t>
            </a:r>
            <a:endParaRPr lang="en-US" altLang="zh-CN" dirty="0" smtClean="0"/>
          </a:p>
          <a:p>
            <a:pPr lvl="0"/>
            <a:endParaRPr lang="zh-CN" altLang="en-US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Do…Loop</a:t>
            </a:r>
            <a:r>
              <a:rPr lang="zh-CN" altLang="en-US" dirty="0" smtClean="0"/>
              <a:t>语句提交作业</a:t>
            </a:r>
            <a:r>
              <a:rPr lang="en-US" altLang="zh-CN" dirty="0" smtClean="0"/>
              <a:t>2</a:t>
            </a:r>
            <a:endParaRPr lang="zh-CN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注意：请将作业代码复制到“</a:t>
            </a:r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你的学号</a:t>
            </a:r>
            <a:r>
              <a:rPr lang="en-US" altLang="zh-CN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_</a:t>
            </a:r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第</a:t>
            </a:r>
            <a:r>
              <a:rPr lang="en-US" altLang="zh-CN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周作业</a:t>
            </a:r>
            <a:r>
              <a:rPr lang="en-US" altLang="zh-CN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.txt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”文件中，并提交到</a:t>
            </a:r>
            <a:r>
              <a:rPr lang="zh-CN" altLang="en-US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电子作业系统的平时小作业板块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请在</a:t>
            </a:r>
            <a:r>
              <a:rPr lang="en-US" altLang="zh-CN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10</a:t>
            </a:r>
            <a:r>
              <a:rPr lang="zh-CN" altLang="en-US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月</a:t>
            </a:r>
            <a:r>
              <a:rPr lang="en-US" altLang="zh-CN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16</a:t>
            </a:r>
            <a:r>
              <a:rPr lang="zh-CN" altLang="en-US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日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前提交，迟交影响成绩。</a:t>
            </a:r>
            <a:endParaRPr lang="en-US" altLang="zh-CN" dirty="0" smtClean="0">
              <a:latin typeface="微软雅黑" pitchFamily="34" charset="-122"/>
              <a:ea typeface="微软雅黑" pitchFamily="34" charset="-122"/>
              <a:sym typeface="Wingdings" pitchFamily="2" charset="2"/>
            </a:endParaRPr>
          </a:p>
          <a:p>
            <a:endParaRPr lang="en-US" altLang="zh-CN" dirty="0" smtClean="0">
              <a:latin typeface="仿宋" pitchFamily="49" charset="-122"/>
              <a:ea typeface="仿宋" pitchFamily="49" charset="-122"/>
            </a:endParaRPr>
          </a:p>
          <a:p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课外时间，同学们还可以试一试</a:t>
            </a:r>
            <a:r>
              <a:rPr lang="en-US" altLang="zh-CN" dirty="0" smtClean="0">
                <a:latin typeface="仿宋" pitchFamily="49" charset="-122"/>
                <a:ea typeface="仿宋" pitchFamily="49" charset="-122"/>
              </a:rPr>
              <a:t>Do...Loop</a:t>
            </a:r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与</a:t>
            </a:r>
            <a:r>
              <a:rPr lang="en-US" altLang="zh-CN" dirty="0" smtClean="0">
                <a:latin typeface="仿宋" pitchFamily="49" charset="-122"/>
                <a:ea typeface="仿宋" pitchFamily="49" charset="-122"/>
              </a:rPr>
              <a:t>For…Next</a:t>
            </a:r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混用的嵌套循环，如</a:t>
            </a:r>
            <a:r>
              <a:rPr lang="zh-CN" altLang="en-US" dirty="0" smtClean="0">
                <a:solidFill>
                  <a:srgbClr val="0000CC"/>
                </a:solidFill>
                <a:latin typeface="仿宋" pitchFamily="49" charset="-122"/>
                <a:ea typeface="仿宋" pitchFamily="49" charset="-122"/>
              </a:rPr>
              <a:t>外循环用</a:t>
            </a:r>
            <a:r>
              <a:rPr lang="en-US" altLang="zh-CN" dirty="0" smtClean="0">
                <a:solidFill>
                  <a:srgbClr val="0000CC"/>
                </a:solidFill>
                <a:latin typeface="仿宋" pitchFamily="49" charset="-122"/>
                <a:ea typeface="仿宋" pitchFamily="49" charset="-122"/>
              </a:rPr>
              <a:t>For</a:t>
            </a:r>
            <a:r>
              <a:rPr lang="zh-CN" altLang="en-US" dirty="0" smtClean="0">
                <a:solidFill>
                  <a:srgbClr val="0000CC"/>
                </a:solidFill>
                <a:latin typeface="仿宋" pitchFamily="49" charset="-122"/>
                <a:ea typeface="仿宋" pitchFamily="49" charset="-122"/>
              </a:rPr>
              <a:t>内循环用</a:t>
            </a:r>
            <a:r>
              <a:rPr lang="en-US" altLang="zh-CN" dirty="0" smtClean="0">
                <a:solidFill>
                  <a:srgbClr val="0000CC"/>
                </a:solidFill>
                <a:latin typeface="仿宋" pitchFamily="49" charset="-122"/>
                <a:ea typeface="仿宋" pitchFamily="49" charset="-122"/>
              </a:rPr>
              <a:t>Do</a:t>
            </a:r>
            <a:r>
              <a:rPr lang="zh-CN" altLang="en-US" dirty="0" smtClean="0">
                <a:solidFill>
                  <a:srgbClr val="0000CC"/>
                </a:solidFill>
                <a:latin typeface="仿宋" pitchFamily="49" charset="-122"/>
                <a:ea typeface="仿宋" pitchFamily="49" charset="-122"/>
              </a:rPr>
              <a:t>，或者反之。</a:t>
            </a:r>
            <a:endParaRPr lang="en-US" altLang="zh-CN" dirty="0" smtClean="0">
              <a:solidFill>
                <a:srgbClr val="FF0000"/>
              </a:solidFill>
              <a:latin typeface="仿宋" pitchFamily="49" charset="-122"/>
              <a:ea typeface="仿宋" pitchFamily="49" charset="-122"/>
            </a:endParaRPr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作业要求</a:t>
            </a:r>
            <a:endParaRPr lang="zh-CN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1938" name="WordArt 2"/>
          <p:cNvSpPr>
            <a:spLocks noChangeArrowheads="1" noChangeShapeType="1" noTextEdit="1"/>
          </p:cNvSpPr>
          <p:nvPr/>
        </p:nvSpPr>
        <p:spPr bwMode="auto">
          <a:xfrm>
            <a:off x="2000232" y="3286123"/>
            <a:ext cx="4572032" cy="13404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altLang="zh-CN" sz="2800" b="1" kern="10" spc="50" dirty="0">
                <a:ln w="11430">
                  <a:solidFill>
                    <a:srgbClr val="CC6600"/>
                  </a:solidFill>
                </a:ln>
                <a:solidFill>
                  <a:srgbClr val="CC66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</a:rPr>
              <a:t>The End</a:t>
            </a:r>
            <a:endParaRPr lang="zh-CN" altLang="en-US" sz="2800" b="1" kern="10" spc="50" dirty="0">
              <a:ln w="11430">
                <a:solidFill>
                  <a:srgbClr val="CC6600"/>
                </a:solidFill>
              </a:ln>
              <a:solidFill>
                <a:srgbClr val="CC66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j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349334" y="1433015"/>
            <a:ext cx="5870332" cy="830997"/>
          </a:xfrm>
          <a:prstGeom prst="rect">
            <a:avLst/>
          </a:prstGeom>
          <a:noFill/>
          <a:effectLst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4800" b="1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Let’s do it better.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1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1191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28596" y="1142984"/>
            <a:ext cx="8029604" cy="4572016"/>
          </a:xfrm>
        </p:spPr>
        <p:txBody>
          <a:bodyPr/>
          <a:lstStyle/>
          <a:p>
            <a:pPr marL="0" indent="361950" algn="l" eaLnBrk="1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altLang="zh-CN" kern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VBA </a:t>
            </a:r>
            <a:r>
              <a:rPr lang="zh-CN" altLang="en-US" kern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的字符集、关键字和标识符</a:t>
            </a:r>
            <a:endParaRPr lang="en-US" altLang="zh-CN" kern="1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361950" algn="l" eaLnBrk="1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altLang="zh-CN" kern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VBA</a:t>
            </a:r>
            <a:r>
              <a:rPr lang="zh-CN" altLang="en-US" kern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的数据类型 </a:t>
            </a:r>
            <a:endParaRPr lang="en-US" altLang="zh-CN" kern="1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361950" algn="l" eaLnBrk="1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zh-CN" altLang="en-US" kern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常量和变量</a:t>
            </a:r>
            <a:endParaRPr lang="en-US" altLang="zh-CN" kern="1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361950" algn="l" eaLnBrk="1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zh-CN" altLang="en-US" kern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运算符与表达式</a:t>
            </a:r>
            <a:endParaRPr lang="en-US" altLang="zh-CN" kern="1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361950" algn="l" eaLnBrk="1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altLang="zh-CN" kern="1200" dirty="0" smtClean="0">
                <a:solidFill>
                  <a:srgbClr val="0000FF"/>
                </a:solidFill>
              </a:rPr>
              <a:t>VBA</a:t>
            </a:r>
            <a:r>
              <a:rPr lang="zh-CN" altLang="en-US" kern="1200" dirty="0" smtClean="0">
                <a:solidFill>
                  <a:srgbClr val="0000FF"/>
                </a:solidFill>
              </a:rPr>
              <a:t>流程控制语句</a:t>
            </a:r>
            <a:endParaRPr lang="en-US" altLang="zh-CN" kern="1200" dirty="0" smtClean="0">
              <a:solidFill>
                <a:srgbClr val="0000FF"/>
              </a:solidFill>
            </a:endParaRPr>
          </a:p>
          <a:p>
            <a:pPr marL="0" indent="361950" algn="l" eaLnBrk="1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altLang="zh-CN" kern="1200" dirty="0" smtClean="0"/>
              <a:t>VBA</a:t>
            </a:r>
            <a:r>
              <a:rPr lang="zh-CN" altLang="en-US" kern="1200" dirty="0" smtClean="0"/>
              <a:t>过程</a:t>
            </a:r>
            <a:endParaRPr lang="en-US" altLang="zh-CN" kern="1200" dirty="0" smtClean="0"/>
          </a:p>
          <a:p>
            <a:pPr marL="0" indent="361950" algn="l" eaLnBrk="1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zh-CN" altLang="en-US" kern="1200" dirty="0" smtClean="0"/>
              <a:t>常用内部函数</a:t>
            </a:r>
            <a:endParaRPr lang="en-US" altLang="zh-CN" kern="1200" dirty="0" smtClean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7680347" cy="647700"/>
          </a:xfrm>
        </p:spPr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第二部分  </a:t>
            </a:r>
            <a:r>
              <a:rPr lang="en-US" altLang="zh-CN" dirty="0" smtClean="0">
                <a:solidFill>
                  <a:srgbClr val="FF0000"/>
                </a:solidFill>
              </a:rPr>
              <a:t>VBA</a:t>
            </a:r>
            <a:r>
              <a:rPr lang="zh-CN" altLang="en-US" dirty="0" smtClean="0">
                <a:solidFill>
                  <a:srgbClr val="FF0000"/>
                </a:solidFill>
              </a:rPr>
              <a:t>基础知识</a:t>
            </a:r>
            <a:r>
              <a:rPr lang="en-US" altLang="zh-CN" dirty="0" smtClean="0">
                <a:solidFill>
                  <a:srgbClr val="FF0000"/>
                </a:solidFill>
              </a:rPr>
              <a:t>(4)</a:t>
            </a:r>
            <a:endParaRPr lang="zh-CN" altLang="en-US" dirty="0" smtClean="0">
              <a:solidFill>
                <a:srgbClr val="FF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294967295"/>
          </p:nvPr>
        </p:nvSpPr>
        <p:spPr>
          <a:xfrm>
            <a:off x="0" y="6448425"/>
            <a:ext cx="365125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VBA</a:t>
            </a:r>
            <a:r>
              <a:rPr lang="zh-CN" altLang="en-US" dirty="0" smtClean="0"/>
              <a:t>流程控制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zh-CN" altLang="en-US" dirty="0" smtClean="0"/>
              <a:t>顺序结构</a:t>
            </a:r>
            <a:r>
              <a:rPr lang="en-US" altLang="zh-CN" dirty="0" smtClean="0"/>
              <a:t>	</a:t>
            </a:r>
            <a:endParaRPr lang="en-US" altLang="zh-CN" dirty="0" smtClean="0">
              <a:solidFill>
                <a:srgbClr val="006600"/>
              </a:solidFill>
            </a:endParaRPr>
          </a:p>
          <a:p>
            <a:r>
              <a:rPr lang="zh-CN" altLang="en-US" dirty="0" smtClean="0">
                <a:solidFill>
                  <a:srgbClr val="0000CC"/>
                </a:solidFill>
              </a:rPr>
              <a:t>选择结构</a:t>
            </a:r>
            <a:r>
              <a:rPr lang="en-US" altLang="zh-CN" sz="2000" dirty="0" smtClean="0">
                <a:solidFill>
                  <a:srgbClr val="006600"/>
                </a:solidFill>
              </a:rPr>
              <a:t>:</a:t>
            </a:r>
            <a:r>
              <a:rPr lang="zh-CN" altLang="en-US" sz="2000" dirty="0" smtClean="0">
                <a:solidFill>
                  <a:srgbClr val="006600"/>
                </a:solidFill>
              </a:rPr>
              <a:t>根据不同的条件，选择执行不同的语句。</a:t>
            </a:r>
            <a:endParaRPr lang="en-US" altLang="zh-CN" dirty="0" smtClean="0">
              <a:solidFill>
                <a:srgbClr val="006600"/>
              </a:solidFill>
            </a:endParaRPr>
          </a:p>
          <a:p>
            <a:pPr lvl="1"/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If...Then...Else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语句（上次课已讲）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/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Select Case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语句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zh-CN" altLang="en-US" dirty="0" smtClean="0">
                <a:solidFill>
                  <a:srgbClr val="0000CC"/>
                </a:solidFill>
              </a:rPr>
              <a:t>循环结构</a:t>
            </a:r>
            <a:endParaRPr lang="en-US" altLang="zh-CN" dirty="0" smtClean="0">
              <a:solidFill>
                <a:srgbClr val="0000CC"/>
              </a:solidFill>
            </a:endParaRPr>
          </a:p>
          <a:p>
            <a:pPr lvl="1"/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For...Next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语句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/>
            <a:r>
              <a:rPr lang="en-US" altLang="zh-CN" dirty="0" smtClean="0">
                <a:solidFill>
                  <a:srgbClr val="0000CC"/>
                </a:solidFill>
              </a:rPr>
              <a:t>Do...Loop </a:t>
            </a:r>
            <a:r>
              <a:rPr lang="zh-CN" altLang="en-US" dirty="0" smtClean="0">
                <a:solidFill>
                  <a:srgbClr val="0000CC"/>
                </a:solidFill>
              </a:rPr>
              <a:t>语句</a:t>
            </a:r>
            <a:endParaRPr lang="en-US" altLang="zh-CN" dirty="0" smtClean="0">
              <a:solidFill>
                <a:srgbClr val="0000CC"/>
              </a:solidFill>
            </a:endParaRPr>
          </a:p>
          <a:p>
            <a:pPr lvl="1"/>
            <a:endParaRPr lang="zh-CN" altLang="en-US" dirty="0" smtClean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14282" y="928670"/>
            <a:ext cx="8929718" cy="5500726"/>
          </a:xfrm>
        </p:spPr>
        <p:txBody>
          <a:bodyPr/>
          <a:lstStyle/>
          <a:p>
            <a:r>
              <a:rPr lang="zh-CN" altLang="en-US" dirty="0" smtClean="0"/>
              <a:t>循环结构：重复执行一组语句。 </a:t>
            </a:r>
          </a:p>
          <a:p>
            <a:r>
              <a:rPr lang="zh-CN" altLang="en-US" dirty="0" smtClean="0"/>
              <a:t>学习了循环结构的</a:t>
            </a:r>
            <a:r>
              <a:rPr lang="en-US" altLang="zh-CN" dirty="0" smtClean="0">
                <a:solidFill>
                  <a:srgbClr val="FF0000"/>
                </a:solidFill>
              </a:rPr>
              <a:t>For…Next</a:t>
            </a:r>
            <a:r>
              <a:rPr lang="zh-CN" altLang="en-US" dirty="0" smtClean="0">
                <a:solidFill>
                  <a:srgbClr val="FF0000"/>
                </a:solidFill>
              </a:rPr>
              <a:t>语句</a:t>
            </a:r>
            <a:endParaRPr lang="en-US" altLang="zh-CN" dirty="0" smtClean="0"/>
          </a:p>
          <a:p>
            <a:pPr lvl="1">
              <a:buBlip>
                <a:blip r:embed="rId3"/>
              </a:buBlip>
            </a:pPr>
            <a:r>
              <a:rPr lang="zh-CN" altLang="en-US" dirty="0" smtClean="0">
                <a:solidFill>
                  <a:srgbClr val="0000CC"/>
                </a:solidFill>
                <a:latin typeface="仿宋" pitchFamily="49" charset="-122"/>
                <a:ea typeface="仿宋" pitchFamily="49" charset="-122"/>
              </a:rPr>
              <a:t>单层</a:t>
            </a:r>
            <a:r>
              <a:rPr lang="en-US" altLang="zh-CN" dirty="0" smtClean="0">
                <a:solidFill>
                  <a:srgbClr val="0000CC"/>
                </a:solidFill>
                <a:latin typeface="仿宋" pitchFamily="49" charset="-122"/>
                <a:ea typeface="仿宋" pitchFamily="49" charset="-122"/>
              </a:rPr>
              <a:t>For…Next</a:t>
            </a:r>
            <a:r>
              <a:rPr lang="zh-CN" altLang="en-US" dirty="0" smtClean="0">
                <a:solidFill>
                  <a:srgbClr val="0000CC"/>
                </a:solidFill>
                <a:latin typeface="仿宋" pitchFamily="49" charset="-122"/>
                <a:ea typeface="仿宋" pitchFamily="49" charset="-122"/>
              </a:rPr>
              <a:t>语句</a:t>
            </a:r>
            <a:endParaRPr lang="en-US" altLang="zh-CN" dirty="0" smtClean="0">
              <a:solidFill>
                <a:srgbClr val="0000CC"/>
              </a:solidFill>
              <a:latin typeface="仿宋" pitchFamily="49" charset="-122"/>
              <a:ea typeface="仿宋" pitchFamily="49" charset="-122"/>
            </a:endParaRPr>
          </a:p>
          <a:p>
            <a:pPr lvl="2">
              <a:buFont typeface="Wingdings" pitchFamily="2" charset="2"/>
              <a:buChar char="Ø"/>
            </a:pPr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已知循环次数，建议采用</a:t>
            </a:r>
            <a:r>
              <a:rPr lang="en-US" altLang="zh-CN" dirty="0" smtClean="0">
                <a:latin typeface="仿宋" pitchFamily="49" charset="-122"/>
                <a:ea typeface="仿宋" pitchFamily="49" charset="-122"/>
              </a:rPr>
              <a:t>For…Next</a:t>
            </a:r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语句</a:t>
            </a:r>
            <a:endParaRPr lang="en-US" altLang="zh-CN" dirty="0" smtClean="0">
              <a:latin typeface="仿宋" pitchFamily="49" charset="-122"/>
              <a:ea typeface="仿宋" pitchFamily="49" charset="-122"/>
            </a:endParaRPr>
          </a:p>
          <a:p>
            <a:pPr lvl="2">
              <a:buFont typeface="Wingdings" pitchFamily="2" charset="2"/>
              <a:buChar char="Ø"/>
            </a:pPr>
            <a:r>
              <a:rPr lang="en-US" altLang="zh-CN" dirty="0" smtClean="0">
                <a:solidFill>
                  <a:srgbClr val="0000CC"/>
                </a:solidFill>
                <a:latin typeface="仿宋" pitchFamily="49" charset="-122"/>
                <a:ea typeface="仿宋" pitchFamily="49" charset="-122"/>
              </a:rPr>
              <a:t>Step </a:t>
            </a:r>
            <a:r>
              <a:rPr lang="zh-CN" altLang="en-US" dirty="0" smtClean="0">
                <a:solidFill>
                  <a:srgbClr val="0000CC"/>
                </a:solidFill>
                <a:latin typeface="仿宋" pitchFamily="49" charset="-122"/>
                <a:ea typeface="仿宋" pitchFamily="49" charset="-122"/>
              </a:rPr>
              <a:t>步长值 </a:t>
            </a:r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指定循环变量每次增加的值</a:t>
            </a:r>
            <a:endParaRPr lang="en-US" altLang="zh-CN" dirty="0" smtClean="0">
              <a:latin typeface="仿宋" pitchFamily="49" charset="-122"/>
              <a:ea typeface="仿宋" pitchFamily="49" charset="-122"/>
            </a:endParaRPr>
          </a:p>
          <a:p>
            <a:pPr lvl="2">
              <a:buFont typeface="Wingdings" pitchFamily="2" charset="2"/>
              <a:buChar char="Ø"/>
            </a:pPr>
            <a:r>
              <a:rPr lang="en-US" altLang="zh-CN" dirty="0" smtClean="0">
                <a:solidFill>
                  <a:srgbClr val="0000CC"/>
                </a:solidFill>
                <a:latin typeface="仿宋" pitchFamily="49" charset="-122"/>
                <a:ea typeface="仿宋" pitchFamily="49" charset="-122"/>
              </a:rPr>
              <a:t>If</a:t>
            </a:r>
            <a:r>
              <a:rPr lang="zh-CN" altLang="en-US" dirty="0" smtClean="0">
                <a:solidFill>
                  <a:srgbClr val="0000CC"/>
                </a:solidFill>
                <a:latin typeface="仿宋" pitchFamily="49" charset="-122"/>
                <a:ea typeface="仿宋" pitchFamily="49" charset="-122"/>
              </a:rPr>
              <a:t>条件判断加 </a:t>
            </a:r>
            <a:r>
              <a:rPr lang="en-US" altLang="zh-CN" dirty="0" smtClean="0">
                <a:solidFill>
                  <a:srgbClr val="0000CC"/>
                </a:solidFill>
                <a:latin typeface="仿宋" pitchFamily="49" charset="-122"/>
                <a:ea typeface="仿宋" pitchFamily="49" charset="-122"/>
              </a:rPr>
              <a:t>exit for </a:t>
            </a:r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用来提前退出所在循环语句</a:t>
            </a:r>
            <a:endParaRPr lang="en-US" altLang="zh-CN" dirty="0" smtClean="0">
              <a:latin typeface="仿宋" pitchFamily="49" charset="-122"/>
              <a:ea typeface="仿宋" pitchFamily="49" charset="-122"/>
            </a:endParaRPr>
          </a:p>
          <a:p>
            <a:pPr lvl="2">
              <a:buFont typeface="Wingdings" pitchFamily="2" charset="2"/>
              <a:buChar char="Ø"/>
            </a:pPr>
            <a:r>
              <a:rPr lang="zh-CN" altLang="en-US" dirty="0" smtClean="0">
                <a:solidFill>
                  <a:srgbClr val="0000CC"/>
                </a:solidFill>
                <a:latin typeface="仿宋" pitchFamily="49" charset="-122"/>
                <a:ea typeface="仿宋" pitchFamily="49" charset="-122"/>
              </a:rPr>
              <a:t>最后要有</a:t>
            </a:r>
            <a:r>
              <a:rPr lang="en-US" altLang="zh-CN" dirty="0" smtClean="0">
                <a:solidFill>
                  <a:srgbClr val="0000CC"/>
                </a:solidFill>
                <a:latin typeface="仿宋" pitchFamily="49" charset="-122"/>
                <a:ea typeface="仿宋" pitchFamily="49" charset="-122"/>
              </a:rPr>
              <a:t>Next</a:t>
            </a:r>
          </a:p>
          <a:p>
            <a:pPr lvl="1">
              <a:buBlip>
                <a:blip r:embed="rId3"/>
              </a:buBlip>
            </a:pPr>
            <a:r>
              <a:rPr lang="en-US" altLang="zh-CN" dirty="0" smtClean="0">
                <a:solidFill>
                  <a:srgbClr val="0000CC"/>
                </a:solidFill>
                <a:latin typeface="仿宋" pitchFamily="49" charset="-122"/>
                <a:ea typeface="仿宋" pitchFamily="49" charset="-122"/>
              </a:rPr>
              <a:t>For…Next</a:t>
            </a:r>
            <a:r>
              <a:rPr lang="zh-CN" altLang="en-US" dirty="0" smtClean="0">
                <a:solidFill>
                  <a:srgbClr val="0000CC"/>
                </a:solidFill>
                <a:latin typeface="仿宋" pitchFamily="49" charset="-122"/>
                <a:ea typeface="仿宋" pitchFamily="49" charset="-122"/>
              </a:rPr>
              <a:t>语句的嵌套 </a:t>
            </a:r>
            <a:endParaRPr lang="en-US" altLang="zh-CN" dirty="0" smtClean="0">
              <a:solidFill>
                <a:srgbClr val="0000CC"/>
              </a:solidFill>
              <a:latin typeface="仿宋" pitchFamily="49" charset="-122"/>
              <a:ea typeface="仿宋" pitchFamily="49" charset="-122"/>
            </a:endParaRPr>
          </a:p>
          <a:p>
            <a:pPr lvl="2">
              <a:buFont typeface="Wingdings" pitchFamily="2" charset="2"/>
              <a:buChar char="Ø"/>
            </a:pPr>
            <a:r>
              <a:rPr lang="en-US" altLang="zh-CN" dirty="0" smtClean="0">
                <a:latin typeface="仿宋" pitchFamily="49" charset="-122"/>
                <a:ea typeface="仿宋" pitchFamily="49" charset="-122"/>
              </a:rPr>
              <a:t>For…Next</a:t>
            </a:r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语句与</a:t>
            </a:r>
            <a:r>
              <a:rPr lang="en-US" altLang="zh-CN" dirty="0" smtClean="0">
                <a:latin typeface="仿宋" pitchFamily="49" charset="-122"/>
                <a:ea typeface="仿宋" pitchFamily="49" charset="-122"/>
              </a:rPr>
              <a:t>If </a:t>
            </a:r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语句的嵌套</a:t>
            </a:r>
            <a:endParaRPr lang="en-US" altLang="zh-CN" dirty="0" smtClean="0">
              <a:latin typeface="仿宋" pitchFamily="49" charset="-122"/>
              <a:ea typeface="仿宋" pitchFamily="49" charset="-122"/>
            </a:endParaRPr>
          </a:p>
          <a:p>
            <a:pPr lvl="2" algn="l">
              <a:buFont typeface="Wingdings" pitchFamily="2" charset="2"/>
              <a:buChar char="Ø"/>
            </a:pPr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双层</a:t>
            </a:r>
            <a:r>
              <a:rPr lang="en-US" altLang="zh-CN" dirty="0" smtClean="0">
                <a:latin typeface="仿宋" pitchFamily="49" charset="-122"/>
                <a:ea typeface="仿宋" pitchFamily="49" charset="-122"/>
              </a:rPr>
              <a:t>For…Next</a:t>
            </a:r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语句</a:t>
            </a:r>
            <a:r>
              <a:rPr lang="zh-CN" altLang="en-US" dirty="0" smtClean="0"/>
              <a:t/>
            </a:r>
            <a:br>
              <a:rPr lang="zh-CN" altLang="en-US" dirty="0" smtClean="0"/>
            </a:b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复习上次课的内容</a:t>
            </a:r>
            <a:endParaRPr lang="zh-CN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14282" y="928670"/>
            <a:ext cx="8643998" cy="5715040"/>
          </a:xfrm>
        </p:spPr>
        <p:txBody>
          <a:bodyPr/>
          <a:lstStyle/>
          <a:p>
            <a:r>
              <a:rPr lang="zh-CN" altLang="en-US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断点调试</a:t>
            </a:r>
            <a:endParaRPr lang="en-US" altLang="zh-CN" dirty="0" smtClean="0">
              <a:solidFill>
                <a:srgbClr val="0000CC"/>
              </a:solidFill>
              <a:latin typeface="微软雅黑" pitchFamily="34" charset="-122"/>
              <a:ea typeface="微软雅黑" pitchFamily="34" charset="-122"/>
            </a:endParaRPr>
          </a:p>
          <a:p>
            <a:pPr lvl="1"/>
            <a:r>
              <a:rPr lang="zh-CN" altLang="en-US" sz="2000" dirty="0" smtClean="0"/>
              <a:t>在循环语句中单独使用</a:t>
            </a:r>
            <a:r>
              <a:rPr lang="en-US" altLang="zh-CN" sz="2000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F8</a:t>
            </a:r>
            <a:r>
              <a:rPr lang="zh-CN" altLang="en-US" sz="2000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键</a:t>
            </a:r>
            <a:r>
              <a:rPr lang="zh-CN" altLang="en-US" sz="2000" dirty="0" smtClean="0"/>
              <a:t>进行</a:t>
            </a:r>
            <a:r>
              <a:rPr lang="zh-CN" altLang="en-US" sz="2000" dirty="0" smtClean="0">
                <a:solidFill>
                  <a:srgbClr val="0000CC"/>
                </a:solidFill>
              </a:rPr>
              <a:t>单步跟踪</a:t>
            </a:r>
            <a:r>
              <a:rPr lang="zh-CN" altLang="en-US" sz="2000" dirty="0" smtClean="0"/>
              <a:t>有时是非常痛苦的，可改为用断点调试与跟踪功能相配合。</a:t>
            </a:r>
            <a:r>
              <a:rPr lang="zh-CN" altLang="en-US" sz="2000" dirty="0" smtClean="0">
                <a:solidFill>
                  <a:srgbClr val="FF0000"/>
                </a:solidFill>
              </a:rPr>
              <a:t>（按</a:t>
            </a:r>
            <a:r>
              <a:rPr lang="en-US" altLang="zh-CN" sz="2000" dirty="0" smtClean="0">
                <a:solidFill>
                  <a:srgbClr val="FF0000"/>
                </a:solidFill>
              </a:rPr>
              <a:t>F5</a:t>
            </a:r>
            <a:r>
              <a:rPr lang="zh-CN" altLang="en-US" sz="2000" dirty="0" smtClean="0">
                <a:solidFill>
                  <a:srgbClr val="FF0000"/>
                </a:solidFill>
              </a:rPr>
              <a:t>运行，执行到下一个断点处）</a:t>
            </a:r>
            <a:endParaRPr lang="en-US" altLang="zh-CN" sz="2000" dirty="0" smtClean="0">
              <a:solidFill>
                <a:srgbClr val="FF0000"/>
              </a:solidFill>
            </a:endParaRPr>
          </a:p>
          <a:p>
            <a:pPr marL="363538" lvl="1" indent="-363538">
              <a:buBlip>
                <a:blip r:embed="rId3"/>
              </a:buBlip>
            </a:pPr>
            <a:r>
              <a:rPr lang="zh-CN" altLang="en-US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添加断点</a:t>
            </a:r>
            <a:endParaRPr lang="en-US" altLang="zh-CN" dirty="0" smtClean="0">
              <a:solidFill>
                <a:srgbClr val="0000CC"/>
              </a:solidFill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lvl="1"/>
            <a:r>
              <a:rPr lang="zh-CN" altLang="en-US" sz="2000" dirty="0" smtClean="0"/>
              <a:t>在语句行左侧单击，设置断点（红点），再度点击取消断点</a:t>
            </a:r>
            <a:endParaRPr lang="en-US" altLang="zh-CN" sz="2000" dirty="0" smtClean="0"/>
          </a:p>
          <a:p>
            <a:pPr lvl="1"/>
            <a:r>
              <a:rPr lang="zh-CN" altLang="en-US" sz="2000" dirty="0" smtClean="0"/>
              <a:t>对当前行设置或取消断点的快捷键：</a:t>
            </a:r>
            <a:r>
              <a:rPr lang="en-US" altLang="zh-CN" sz="20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F9</a:t>
            </a:r>
            <a:r>
              <a:rPr lang="zh-CN" altLang="en-US" sz="20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功能键</a:t>
            </a:r>
            <a:endParaRPr lang="en-US" altLang="zh-CN" sz="2000" dirty="0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本地窗口</a:t>
            </a:r>
            <a:r>
              <a:rPr lang="zh-CN" altLang="en-US" dirty="0" smtClean="0"/>
              <a:t>监视变量的值</a:t>
            </a:r>
            <a:endParaRPr lang="en-US" altLang="zh-CN" dirty="0" smtClean="0"/>
          </a:p>
          <a:p>
            <a:pPr lvl="1"/>
            <a:r>
              <a:rPr lang="zh-CN" altLang="en-US" sz="2000" dirty="0" smtClean="0"/>
              <a:t>点击“视图”下的“本地窗口”，调出本地窗口</a:t>
            </a:r>
            <a:endParaRPr lang="en-US" altLang="zh-CN" sz="2000" dirty="0" smtClean="0"/>
          </a:p>
          <a:p>
            <a:pPr lvl="1"/>
            <a:r>
              <a:rPr lang="zh-CN" altLang="en-US" sz="2000" dirty="0" smtClean="0"/>
              <a:t>程序调试运行时，本地窗口依次罗列出所有变量的值供参考</a:t>
            </a:r>
            <a:endParaRPr lang="en-US" altLang="zh-CN" sz="2000" dirty="0" smtClean="0"/>
          </a:p>
          <a:p>
            <a:r>
              <a:rPr lang="zh-CN" altLang="en-US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监视窗口</a:t>
            </a:r>
            <a:r>
              <a:rPr lang="zh-CN" altLang="en-US" dirty="0" smtClean="0"/>
              <a:t>与</a:t>
            </a:r>
            <a:r>
              <a:rPr lang="zh-CN" altLang="en-US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立即窗口</a:t>
            </a:r>
            <a:endParaRPr lang="en-US" altLang="zh-CN" dirty="0" smtClean="0"/>
          </a:p>
          <a:p>
            <a:pPr lvl="1"/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立即窗口</a:t>
            </a:r>
            <a:r>
              <a:rPr lang="zh-CN" altLang="en-US" sz="2000" dirty="0" smtClean="0"/>
              <a:t>：如查看</a:t>
            </a:r>
            <a:r>
              <a:rPr lang="en-US" altLang="zh-CN" sz="2000" dirty="0" err="1" smtClean="0"/>
              <a:t>debug.print</a:t>
            </a:r>
            <a:r>
              <a:rPr lang="en-US" altLang="zh-CN" sz="2000" dirty="0" smtClean="0"/>
              <a:t> </a:t>
            </a:r>
            <a:r>
              <a:rPr lang="zh-CN" altLang="en-US" sz="2000" dirty="0" smtClean="0"/>
              <a:t>语句输出结果</a:t>
            </a:r>
            <a:endParaRPr lang="en-US" altLang="zh-CN" sz="2000" dirty="0" smtClean="0"/>
          </a:p>
          <a:p>
            <a:pPr lvl="1" algn="l"/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监视窗口</a:t>
            </a:r>
            <a:r>
              <a:rPr lang="zh-CN" altLang="en-US" sz="2000" dirty="0" smtClean="0"/>
              <a:t>：拖动一个选取的表达式（或变量</a:t>
            </a:r>
            <a:r>
              <a:rPr lang="en-US" altLang="zh-CN" sz="2000" dirty="0" smtClean="0"/>
              <a:t>)</a:t>
            </a:r>
            <a:r>
              <a:rPr lang="zh-CN" altLang="en-US" sz="2000" dirty="0" smtClean="0"/>
              <a:t>，到监视窗口中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6394463" cy="647700"/>
          </a:xfrm>
        </p:spPr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断点调试与变量监视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7158" y="928670"/>
            <a:ext cx="8501122" cy="1785950"/>
          </a:xfrm>
        </p:spPr>
        <p:txBody>
          <a:bodyPr/>
          <a:lstStyle/>
          <a:p>
            <a:r>
              <a:rPr lang="zh-CN" altLang="en-US" dirty="0" smtClean="0"/>
              <a:t>以编程求</a:t>
            </a:r>
            <a:r>
              <a:rPr lang="en-US" altLang="zh-CN" dirty="0" smtClean="0"/>
              <a:t>Fibonacci</a:t>
            </a:r>
            <a:r>
              <a:rPr lang="zh-CN" altLang="en-US" dirty="0" smtClean="0"/>
              <a:t>数列的第</a:t>
            </a:r>
            <a:r>
              <a:rPr lang="en-US" altLang="zh-CN" dirty="0" smtClean="0"/>
              <a:t>12</a:t>
            </a:r>
            <a:r>
              <a:rPr lang="zh-CN" altLang="en-US" dirty="0" smtClean="0"/>
              <a:t>项为例：</a:t>
            </a:r>
            <a:endParaRPr lang="en-US" altLang="zh-CN" dirty="0" smtClean="0"/>
          </a:p>
          <a:p>
            <a:r>
              <a:rPr lang="zh-CN" altLang="en-US" dirty="0" smtClean="0"/>
              <a:t>在</a:t>
            </a:r>
            <a:r>
              <a:rPr lang="en-US" altLang="zh-CN" dirty="0" smtClean="0"/>
              <a:t>Next</a:t>
            </a:r>
            <a:r>
              <a:rPr lang="zh-CN" altLang="en-US" dirty="0" smtClean="0"/>
              <a:t>行设置断点，将</a:t>
            </a:r>
            <a:r>
              <a:rPr lang="en-US" altLang="zh-CN" dirty="0" err="1" smtClean="0"/>
              <a:t>arr</a:t>
            </a:r>
            <a:r>
              <a:rPr lang="en-US" altLang="zh-CN" dirty="0" smtClean="0"/>
              <a:t>(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)</a:t>
            </a:r>
            <a:r>
              <a:rPr lang="zh-CN" altLang="en-US" dirty="0" smtClean="0"/>
              <a:t>选中拖至监视窗口，依次按</a:t>
            </a:r>
            <a:r>
              <a:rPr lang="en-US" altLang="zh-CN" dirty="0" smtClean="0">
                <a:solidFill>
                  <a:srgbClr val="FF0000"/>
                </a:solidFill>
              </a:rPr>
              <a:t>F5</a:t>
            </a:r>
            <a:r>
              <a:rPr lang="zh-CN" altLang="en-US" dirty="0" smtClean="0">
                <a:solidFill>
                  <a:srgbClr val="FF0000"/>
                </a:solidFill>
              </a:rPr>
              <a:t>键</a:t>
            </a:r>
            <a:r>
              <a:rPr lang="zh-CN" altLang="en-US" dirty="0" smtClean="0"/>
              <a:t>，观察变量</a:t>
            </a:r>
            <a:r>
              <a:rPr lang="en-US" altLang="zh-CN" dirty="0" err="1" smtClean="0"/>
              <a:t>i</a:t>
            </a:r>
            <a:r>
              <a:rPr lang="zh-CN" altLang="en-US" dirty="0" smtClean="0"/>
              <a:t>和数组元素</a:t>
            </a:r>
            <a:r>
              <a:rPr lang="en-US" altLang="zh-CN" dirty="0" err="1" smtClean="0"/>
              <a:t>arr</a:t>
            </a:r>
            <a:r>
              <a:rPr lang="en-US" altLang="zh-CN" dirty="0" smtClean="0"/>
              <a:t>(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)</a:t>
            </a:r>
            <a:r>
              <a:rPr lang="zh-CN" altLang="en-US" dirty="0" smtClean="0"/>
              <a:t>的值的变化。</a:t>
            </a:r>
            <a:r>
              <a:rPr lang="zh-CN" altLang="en-US" dirty="0" smtClean="0">
                <a:solidFill>
                  <a:srgbClr val="006600"/>
                </a:solidFill>
              </a:rPr>
              <a:t>可在本地窗口直接展开</a:t>
            </a:r>
            <a:r>
              <a:rPr lang="en-US" altLang="zh-CN" dirty="0" err="1" smtClean="0">
                <a:solidFill>
                  <a:srgbClr val="006600"/>
                </a:solidFill>
              </a:rPr>
              <a:t>arr</a:t>
            </a:r>
            <a:r>
              <a:rPr lang="zh-CN" altLang="en-US" dirty="0" smtClean="0">
                <a:solidFill>
                  <a:srgbClr val="006600"/>
                </a:solidFill>
              </a:rPr>
              <a:t>查看各元素的值。</a:t>
            </a:r>
            <a:r>
              <a:rPr lang="zh-CN" altLang="en-US" dirty="0" smtClean="0"/>
              <a:t> 也可用</a:t>
            </a:r>
            <a:r>
              <a:rPr lang="en-US" altLang="zh-CN" dirty="0" smtClean="0">
                <a:solidFill>
                  <a:srgbClr val="FF0000"/>
                </a:solidFill>
              </a:rPr>
              <a:t>F8</a:t>
            </a:r>
            <a:r>
              <a:rPr lang="zh-CN" altLang="en-US" dirty="0" smtClean="0">
                <a:solidFill>
                  <a:srgbClr val="FF0000"/>
                </a:solidFill>
              </a:rPr>
              <a:t>键</a:t>
            </a:r>
            <a:r>
              <a:rPr lang="zh-CN" altLang="en-US" dirty="0" smtClean="0"/>
              <a:t>与断点配合调试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断点与变量监视示例</a:t>
            </a:r>
            <a:endParaRPr lang="zh-CN" altLang="en-US" dirty="0">
              <a:solidFill>
                <a:srgbClr val="FF0000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785786" y="2643182"/>
            <a:ext cx="4572032" cy="1714512"/>
            <a:chOff x="785786" y="2643182"/>
            <a:chExt cx="4572032" cy="1714512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57224" y="2643182"/>
              <a:ext cx="4500594" cy="171451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8" name="椭圆 7"/>
            <p:cNvSpPr/>
            <p:nvPr/>
          </p:nvSpPr>
          <p:spPr bwMode="auto">
            <a:xfrm>
              <a:off x="785786" y="3571876"/>
              <a:ext cx="1000132" cy="571504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ts val="2488"/>
                </a:spcBef>
                <a:spcAft>
                  <a:spcPts val="2488"/>
                </a:spcAft>
                <a:buClrTx/>
                <a:buSzTx/>
                <a:buFontTx/>
                <a:buNone/>
                <a:tabLst/>
              </a:pPr>
              <a:endParaRPr kumimoji="1" lang="zh-CN" altLang="en-US" sz="2000" b="1" i="0" u="none" strike="noStrike" cap="none" normalizeH="0" baseline="0" smtClean="0">
                <a:ln>
                  <a:noFill/>
                </a:ln>
                <a:solidFill>
                  <a:srgbClr val="800000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14348" y="4500570"/>
            <a:ext cx="7929565" cy="2031323"/>
            <a:chOff x="714348" y="4500570"/>
            <a:chExt cx="7929565" cy="2031323"/>
          </a:xfrm>
        </p:grpSpPr>
        <p:grpSp>
          <p:nvGrpSpPr>
            <p:cNvPr id="10" name="组合 9"/>
            <p:cNvGrpSpPr/>
            <p:nvPr/>
          </p:nvGrpSpPr>
          <p:grpSpPr>
            <a:xfrm>
              <a:off x="714348" y="4500570"/>
              <a:ext cx="7929565" cy="2031323"/>
              <a:chOff x="714348" y="4500570"/>
              <a:chExt cx="7929565" cy="2031323"/>
            </a:xfrm>
          </p:grpSpPr>
          <p:pic>
            <p:nvPicPr>
              <p:cNvPr id="1028" name="Picture 4"/>
              <p:cNvPicPr>
                <a:picLocks noChangeAspect="1" noChangeArrowheads="1"/>
              </p:cNvPicPr>
              <p:nvPr/>
            </p:nvPicPr>
            <p:blipFill>
              <a:blip r:embed="rId4"/>
              <a:srcRect t="70640" r="64062" b="13662"/>
              <a:stretch>
                <a:fillRect/>
              </a:stretch>
            </p:blipFill>
            <p:spPr bwMode="auto">
              <a:xfrm>
                <a:off x="857224" y="4500570"/>
                <a:ext cx="7786689" cy="2031323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sp>
            <p:nvSpPr>
              <p:cNvPr id="7" name="椭圆 6"/>
              <p:cNvSpPr/>
              <p:nvPr/>
            </p:nvSpPr>
            <p:spPr bwMode="auto">
              <a:xfrm>
                <a:off x="714348" y="5715016"/>
                <a:ext cx="1000132" cy="571504"/>
              </a:xfrm>
              <a:prstGeom prst="ellipse">
                <a:avLst/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ts val="2488"/>
                  </a:spcBef>
                  <a:spcAft>
                    <a:spcPts val="2488"/>
                  </a:spcAft>
                  <a:buClrTx/>
                  <a:buSzTx/>
                  <a:buFontTx/>
                  <a:buNone/>
                  <a:tabLst/>
                </a:pPr>
                <a:endParaRPr kumimoji="1" lang="zh-CN" altLang="en-US" sz="2000" b="1" i="0" u="none" strike="noStrike" cap="none" normalizeH="0" baseline="0" smtClean="0">
                  <a:ln>
                    <a:noFill/>
                  </a:ln>
                  <a:solidFill>
                    <a:srgbClr val="800000"/>
                  </a:solidFill>
                  <a:effectLst/>
                  <a:latin typeface="Times New Roman" pitchFamily="18" charset="0"/>
                  <a:ea typeface="宋体" pitchFamily="2" charset="-122"/>
                </a:endParaRPr>
              </a:p>
            </p:txBody>
          </p:sp>
        </p:grpSp>
        <p:sp>
          <p:nvSpPr>
            <p:cNvPr id="11" name="椭圆 10"/>
            <p:cNvSpPr/>
            <p:nvPr/>
          </p:nvSpPr>
          <p:spPr bwMode="auto">
            <a:xfrm>
              <a:off x="6357950" y="5000636"/>
              <a:ext cx="1000132" cy="571504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ts val="2488"/>
                </a:spcBef>
                <a:spcAft>
                  <a:spcPts val="2488"/>
                </a:spcAft>
                <a:buClrTx/>
                <a:buSzTx/>
                <a:buFontTx/>
                <a:buNone/>
                <a:tabLst/>
              </a:pPr>
              <a:endParaRPr kumimoji="1" lang="zh-CN" altLang="en-US" sz="2000" b="1" i="0" u="none" strike="noStrike" cap="none" normalizeH="0" baseline="0" smtClean="0">
                <a:ln>
                  <a:noFill/>
                </a:ln>
                <a:solidFill>
                  <a:srgbClr val="800000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5500694" y="3071810"/>
            <a:ext cx="433965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是</a:t>
            </a:r>
            <a:r>
              <a:rPr lang="zh-CN" altLang="en-US" dirty="0" smtClean="0"/>
              <a:t>在断点前停止！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监视窗口可以直接把变量选中后拖到里面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可以多个断点</a:t>
            </a:r>
            <a:endParaRPr lang="en-US" altLang="zh-CN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71406" y="928670"/>
            <a:ext cx="8929718" cy="1500198"/>
          </a:xfrm>
        </p:spPr>
        <p:txBody>
          <a:bodyPr/>
          <a:lstStyle/>
          <a:p>
            <a:r>
              <a:rPr lang="zh-CN" altLang="en-US" dirty="0" smtClean="0"/>
              <a:t>事先无法确定循环次数，但能通过某种条件的变化来实现控制循环的开始或结束，采用</a:t>
            </a:r>
            <a:r>
              <a:rPr lang="en-US" altLang="zh-CN" dirty="0" smtClean="0"/>
              <a:t>Do...Loop </a:t>
            </a:r>
            <a:r>
              <a:rPr lang="zh-CN" altLang="en-US" dirty="0" smtClean="0"/>
              <a:t>语句</a:t>
            </a:r>
            <a:endParaRPr lang="en-US" altLang="zh-CN" dirty="0" smtClean="0"/>
          </a:p>
          <a:p>
            <a:r>
              <a:rPr lang="zh-CN" altLang="en-US" dirty="0" smtClean="0"/>
              <a:t>语法：有</a:t>
            </a:r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条件前置</a:t>
            </a:r>
            <a:r>
              <a:rPr lang="zh-CN" altLang="en-US" dirty="0" smtClean="0"/>
              <a:t>和</a:t>
            </a:r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条件后置</a:t>
            </a:r>
            <a:r>
              <a:rPr lang="zh-CN" altLang="en-US" dirty="0" smtClean="0"/>
              <a:t>两种格式</a:t>
            </a:r>
            <a:endParaRPr lang="en-US" altLang="zh-CN" dirty="0" smtClean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zh-CN" altLang="en-US" dirty="0" smtClean="0"/>
              <a:t>循环结构的</a:t>
            </a:r>
            <a:r>
              <a:rPr lang="en-US" altLang="zh-CN" dirty="0" smtClean="0">
                <a:solidFill>
                  <a:srgbClr val="FF0000"/>
                </a:solidFill>
              </a:rPr>
              <a:t>Do...Loop </a:t>
            </a:r>
            <a:r>
              <a:rPr lang="zh-CN" altLang="en-US" dirty="0" smtClean="0">
                <a:solidFill>
                  <a:srgbClr val="FF0000"/>
                </a:solidFill>
              </a:rPr>
              <a:t>语句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29124" y="2285992"/>
            <a:ext cx="4429124" cy="2092881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363538" lvl="0" indent="-363538" eaLnBrk="0" fontAlgn="base" hangingPunct="0">
              <a:spcBef>
                <a:spcPts val="600"/>
              </a:spcBef>
              <a:spcAft>
                <a:spcPts val="600"/>
              </a:spcAft>
            </a:pPr>
            <a:r>
              <a:rPr kumimoji="1" lang="en-US" sz="2400" b="1" kern="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Do</a:t>
            </a:r>
            <a:r>
              <a:rPr kumimoji="1" lang="en-US" altLang="en-US" sz="2400" b="1" kern="0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kumimoji="1" lang="en-US" sz="2400" b="1" kern="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/>
            </a:r>
            <a:br>
              <a:rPr kumimoji="1" lang="en-US" sz="2400" b="1" kern="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</a:br>
            <a:r>
              <a:rPr kumimoji="1" lang="en-US" altLang="en-US" sz="2400" b="1" kern="0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[</a:t>
            </a:r>
            <a:r>
              <a:rPr kumimoji="1" lang="zh-CN" altLang="en-US" sz="2400" b="1" kern="0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循环语句</a:t>
            </a:r>
            <a:r>
              <a:rPr kumimoji="1" lang="en-US" altLang="en-US" sz="2400" b="1" kern="0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]</a:t>
            </a:r>
            <a:r>
              <a:rPr kumimoji="1" lang="en-US" sz="2400" b="1" kern="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/>
            </a:r>
            <a:br>
              <a:rPr kumimoji="1" lang="en-US" sz="2400" b="1" kern="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</a:br>
            <a:r>
              <a:rPr kumimoji="1" lang="en-US" sz="2400" b="1" kern="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[</a:t>
            </a:r>
            <a:r>
              <a:rPr kumimoji="1" lang="en-US" sz="2400" b="1" kern="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Exit</a:t>
            </a:r>
            <a:r>
              <a:rPr kumimoji="1" lang="en-US" sz="2400" b="1" kern="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kumimoji="1" lang="en-US" sz="2400" b="1" kern="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Do</a:t>
            </a:r>
            <a:r>
              <a:rPr kumimoji="1" lang="en-US" sz="2400" b="1" kern="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]</a:t>
            </a:r>
            <a:br>
              <a:rPr kumimoji="1" lang="en-US" sz="2400" b="1" kern="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</a:br>
            <a:r>
              <a:rPr kumimoji="1" lang="en-US" altLang="en-US" sz="2400" b="1" kern="0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[</a:t>
            </a:r>
            <a:r>
              <a:rPr kumimoji="1" lang="zh-CN" altLang="en-US" sz="2400" b="1" kern="0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循环语句</a:t>
            </a:r>
            <a:r>
              <a:rPr kumimoji="1" lang="en-US" altLang="en-US" sz="2400" b="1" kern="0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]</a:t>
            </a:r>
          </a:p>
          <a:p>
            <a:pPr marL="363538" lvl="0" indent="-363538" eaLnBrk="0" fontAlgn="base" hangingPunct="0">
              <a:spcBef>
                <a:spcPts val="600"/>
              </a:spcBef>
              <a:spcAft>
                <a:spcPts val="600"/>
              </a:spcAft>
            </a:pPr>
            <a:r>
              <a:rPr kumimoji="1" lang="en-US" sz="2400" b="1" kern="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Loop</a:t>
            </a:r>
            <a:r>
              <a:rPr kumimoji="1" lang="en-US" sz="2400" b="1" kern="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kumimoji="1" lang="en-US" altLang="en-US" sz="2400" b="1" kern="0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[{</a:t>
            </a:r>
            <a:r>
              <a:rPr kumimoji="1" lang="en-US" sz="2400" b="1" kern="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While</a:t>
            </a:r>
            <a:r>
              <a:rPr kumimoji="1" lang="en-US" sz="2400" b="1" kern="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 | </a:t>
            </a:r>
            <a:r>
              <a:rPr kumimoji="1" lang="en-US" sz="2400" b="1" kern="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Until</a:t>
            </a:r>
            <a:r>
              <a:rPr kumimoji="1" lang="en-US" altLang="en-US" sz="2400" b="1" kern="0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}</a:t>
            </a:r>
            <a:r>
              <a:rPr kumimoji="1" lang="en-US" sz="2400" b="1" kern="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kumimoji="1" lang="zh-CN" altLang="en-US" sz="2400" b="1" kern="0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条件</a:t>
            </a:r>
            <a:r>
              <a:rPr kumimoji="1" lang="en-US" altLang="en-US" sz="2400" b="1" kern="0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]</a:t>
            </a:r>
            <a:endParaRPr kumimoji="1" lang="en-US" sz="2400" b="1" kern="0" dirty="0" smtClean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57158" y="2285992"/>
            <a:ext cx="4000528" cy="2092881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363538" lvl="0" indent="-363538" eaLnBrk="0" fontAlgn="base" hangingPunct="0">
              <a:spcBef>
                <a:spcPts val="600"/>
              </a:spcBef>
              <a:spcAft>
                <a:spcPts val="600"/>
              </a:spcAft>
            </a:pPr>
            <a:r>
              <a:rPr kumimoji="1" lang="en-US" sz="2400" b="1" kern="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Do</a:t>
            </a:r>
            <a:r>
              <a:rPr kumimoji="1" lang="en-US" altLang="en-US" sz="2400" b="1" kern="0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 [{</a:t>
            </a:r>
            <a:r>
              <a:rPr kumimoji="1" lang="en-US" sz="2400" b="1" kern="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While</a:t>
            </a:r>
            <a:r>
              <a:rPr kumimoji="1" lang="en-US" sz="2400" b="1" kern="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 | </a:t>
            </a:r>
            <a:r>
              <a:rPr kumimoji="1" lang="en-US" sz="2400" b="1" kern="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Until</a:t>
            </a:r>
            <a:r>
              <a:rPr kumimoji="1" lang="en-US" altLang="en-US" sz="2400" b="1" kern="0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}</a:t>
            </a:r>
            <a:r>
              <a:rPr kumimoji="1" lang="en-US" sz="2400" b="1" kern="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kumimoji="1" lang="zh-CN" altLang="en-US" sz="2400" b="1" kern="0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条件</a:t>
            </a:r>
            <a:r>
              <a:rPr kumimoji="1" lang="en-US" altLang="en-US" sz="2400" b="1" kern="0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]</a:t>
            </a:r>
            <a:r>
              <a:rPr kumimoji="1" lang="en-US" sz="2400" b="1" kern="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/>
            </a:r>
            <a:br>
              <a:rPr kumimoji="1" lang="en-US" sz="2400" b="1" kern="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</a:br>
            <a:r>
              <a:rPr kumimoji="1" lang="en-US" altLang="en-US" sz="2400" b="1" kern="0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[</a:t>
            </a:r>
            <a:r>
              <a:rPr kumimoji="1" lang="zh-CN" altLang="en-US" sz="2400" b="1" kern="0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循环语句</a:t>
            </a:r>
            <a:r>
              <a:rPr kumimoji="1" lang="en-US" altLang="en-US" sz="2400" b="1" kern="0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]</a:t>
            </a:r>
            <a:r>
              <a:rPr kumimoji="1" lang="en-US" sz="2400" b="1" kern="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/>
            </a:r>
            <a:br>
              <a:rPr kumimoji="1" lang="en-US" sz="2400" b="1" kern="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</a:br>
            <a:r>
              <a:rPr kumimoji="1" lang="en-US" sz="2400" b="1" kern="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[</a:t>
            </a:r>
            <a:r>
              <a:rPr kumimoji="1" lang="en-US" sz="2400" b="1" kern="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Exit</a:t>
            </a:r>
            <a:r>
              <a:rPr kumimoji="1" lang="en-US" sz="2400" b="1" kern="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kumimoji="1" lang="en-US" sz="2400" b="1" kern="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Do</a:t>
            </a:r>
            <a:r>
              <a:rPr kumimoji="1" lang="en-US" sz="2400" b="1" kern="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]</a:t>
            </a:r>
            <a:br>
              <a:rPr kumimoji="1" lang="en-US" sz="2400" b="1" kern="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</a:br>
            <a:r>
              <a:rPr kumimoji="1" lang="en-US" altLang="en-US" sz="2400" b="1" kern="0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[</a:t>
            </a:r>
            <a:r>
              <a:rPr kumimoji="1" lang="zh-CN" altLang="en-US" sz="2400" b="1" kern="0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循环语句</a:t>
            </a:r>
            <a:r>
              <a:rPr kumimoji="1" lang="en-US" altLang="en-US" sz="2400" b="1" kern="0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]</a:t>
            </a:r>
          </a:p>
          <a:p>
            <a:pPr marL="363538" lvl="0" indent="-363538" eaLnBrk="0" fontAlgn="base" hangingPunct="0">
              <a:spcBef>
                <a:spcPts val="600"/>
              </a:spcBef>
              <a:spcAft>
                <a:spcPts val="600"/>
              </a:spcAft>
            </a:pPr>
            <a:r>
              <a:rPr kumimoji="1" lang="en-US" sz="2400" b="1" kern="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Loop</a:t>
            </a:r>
            <a:endParaRPr kumimoji="1" lang="en-US" sz="2400" b="1" kern="0" dirty="0" smtClean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28596" y="4429132"/>
            <a:ext cx="8286808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00088" lvl="1" indent="-242888" algn="just" eaLnBrk="0" fontAlgn="base" hangingPunct="0">
              <a:spcBef>
                <a:spcPts val="600"/>
              </a:spcBef>
              <a:spcAft>
                <a:spcPts val="600"/>
              </a:spcAft>
              <a:buFontTx/>
              <a:buChar char="–"/>
            </a:pPr>
            <a:r>
              <a:rPr kumimoji="1" lang="en-US" sz="2000" b="1" kern="0" dirty="0" smtClean="0">
                <a:solidFill>
                  <a:srgbClr val="000000"/>
                </a:solidFill>
              </a:rPr>
              <a:t>Exit Do：</a:t>
            </a:r>
            <a:r>
              <a:rPr kumimoji="1" lang="zh-CN" altLang="en-US" sz="2000" b="1" kern="0" dirty="0" smtClean="0">
                <a:solidFill>
                  <a:srgbClr val="000000"/>
                </a:solidFill>
              </a:rPr>
              <a:t>强制退出循环，通常用于条件判断之后，例如 </a:t>
            </a:r>
            <a:r>
              <a:rPr kumimoji="1" lang="en-US" sz="2000" b="1" kern="0" dirty="0" smtClean="0">
                <a:solidFill>
                  <a:srgbClr val="000000"/>
                </a:solidFill>
              </a:rPr>
              <a:t>If...Then</a:t>
            </a:r>
            <a:endParaRPr kumimoji="1" lang="en-US" altLang="zh-CN" sz="2400" b="1" kern="0" dirty="0" smtClean="0">
              <a:solidFill>
                <a:srgbClr val="006600"/>
              </a:solidFill>
            </a:endParaRPr>
          </a:p>
          <a:p>
            <a:pPr marL="363538" lvl="0" indent="-363538" algn="just" eaLnBrk="0" fontAlgn="base" hangingPunct="0">
              <a:spcBef>
                <a:spcPts val="600"/>
              </a:spcBef>
              <a:spcAft>
                <a:spcPts val="600"/>
              </a:spcAft>
              <a:buBlip>
                <a:blip r:embed="rId3"/>
              </a:buBlip>
            </a:pPr>
            <a:r>
              <a:rPr kumimoji="1" lang="zh-CN" altLang="en-US" sz="2400" b="1" kern="0" dirty="0" smtClean="0"/>
              <a:t>说明：</a:t>
            </a:r>
            <a:endParaRPr kumimoji="1" lang="en-US" altLang="zh-CN" sz="2400" b="1" kern="0" dirty="0" smtClean="0"/>
          </a:p>
          <a:p>
            <a:pPr marL="914400" lvl="1" indent="-457200" algn="just" eaLnBrk="0" fontAlgn="base" hangingPunct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kumimoji="1" lang="en-US" altLang="zh-CN" sz="2400" b="1" kern="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while</a:t>
            </a:r>
            <a:r>
              <a:rPr kumimoji="1" lang="zh-CN" altLang="en-US" sz="2400" b="1" kern="0" dirty="0" smtClean="0">
                <a:solidFill>
                  <a:srgbClr val="000000"/>
                </a:solidFill>
              </a:rPr>
              <a:t>：当条件为 </a:t>
            </a:r>
            <a:r>
              <a:rPr kumimoji="1" lang="en-US" altLang="zh-CN" sz="2400" b="1" kern="0" dirty="0" smtClean="0">
                <a:solidFill>
                  <a:srgbClr val="000000"/>
                </a:solidFill>
              </a:rPr>
              <a:t>True </a:t>
            </a:r>
            <a:r>
              <a:rPr kumimoji="1" lang="zh-CN" altLang="en-US" sz="2400" b="1" kern="0" dirty="0" smtClean="0">
                <a:solidFill>
                  <a:srgbClr val="000000"/>
                </a:solidFill>
              </a:rPr>
              <a:t>时，重复执行循环体语句</a:t>
            </a:r>
            <a:endParaRPr kumimoji="1" lang="en-US" altLang="zh-CN" sz="2400" b="1" kern="0" dirty="0" smtClean="0">
              <a:solidFill>
                <a:srgbClr val="000000"/>
              </a:solidFill>
            </a:endParaRPr>
          </a:p>
          <a:p>
            <a:pPr marL="914400" lvl="1" indent="-457200" algn="just" eaLnBrk="0" fontAlgn="base" hangingPunct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kumimoji="1" lang="en-US" altLang="zh-CN" sz="2400" b="1" kern="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Until</a:t>
            </a:r>
            <a:r>
              <a:rPr kumimoji="1" lang="zh-CN" altLang="en-US" sz="2400" b="1" kern="0" dirty="0" smtClean="0">
                <a:solidFill>
                  <a:srgbClr val="000000"/>
                </a:solidFill>
              </a:rPr>
              <a:t>：直到条件变为 </a:t>
            </a:r>
            <a:r>
              <a:rPr kumimoji="1" lang="en-US" altLang="zh-CN" sz="2400" b="1" kern="0" dirty="0" smtClean="0">
                <a:solidFill>
                  <a:srgbClr val="000000"/>
                </a:solidFill>
              </a:rPr>
              <a:t>True </a:t>
            </a:r>
            <a:r>
              <a:rPr kumimoji="1" lang="zh-CN" altLang="en-US" sz="2400" b="1" kern="0" dirty="0" smtClean="0">
                <a:solidFill>
                  <a:srgbClr val="000000"/>
                </a:solidFill>
              </a:rPr>
              <a:t>时，</a:t>
            </a:r>
            <a:r>
              <a:rPr kumimoji="1" lang="zh-CN" altLang="en-US" sz="2400" b="1" kern="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结束</a:t>
            </a:r>
            <a:r>
              <a:rPr kumimoji="1" lang="zh-CN" altLang="en-US" sz="2400" b="1" kern="0" dirty="0" smtClean="0">
                <a:solidFill>
                  <a:srgbClr val="000000"/>
                </a:solidFill>
              </a:rPr>
              <a:t>执行循环体</a:t>
            </a:r>
            <a:endParaRPr kumimoji="1" lang="en-US" altLang="zh-CN" sz="2400" b="1" kern="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142844" y="928670"/>
            <a:ext cx="8786874" cy="5715040"/>
          </a:xfrm>
        </p:spPr>
        <p:txBody>
          <a:bodyPr/>
          <a:lstStyle/>
          <a:p>
            <a:r>
              <a:rPr lang="zh-CN" altLang="en-US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条件前置和条件后置</a:t>
            </a:r>
            <a:r>
              <a:rPr lang="en-US" altLang="zh-CN" sz="2000" dirty="0" smtClean="0">
                <a:latin typeface="仿宋" pitchFamily="49" charset="-122"/>
                <a:ea typeface="仿宋" pitchFamily="49" charset="-122"/>
              </a:rPr>
              <a:t>(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循环头部条件判断与循环尾部条件判断</a:t>
            </a:r>
            <a:r>
              <a:rPr lang="en-US" altLang="zh-CN" sz="2000" dirty="0" smtClean="0">
                <a:latin typeface="仿宋" pitchFamily="49" charset="-122"/>
                <a:ea typeface="仿宋" pitchFamily="49" charset="-122"/>
              </a:rPr>
              <a:t>)</a:t>
            </a:r>
          </a:p>
          <a:p>
            <a:pPr marL="900113" lvl="2" indent="-273050"/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在</a:t>
            </a:r>
            <a:r>
              <a:rPr lang="en-US" altLang="zh-CN" sz="2000" dirty="0" smtClean="0">
                <a:latin typeface="仿宋" pitchFamily="49" charset="-122"/>
                <a:ea typeface="仿宋" pitchFamily="49" charset="-122"/>
              </a:rPr>
              <a:t>Do 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后面设置条件判断是</a:t>
            </a:r>
            <a:r>
              <a:rPr lang="zh-CN" altLang="en-US" sz="2000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条件前置</a:t>
            </a:r>
            <a:r>
              <a:rPr lang="en-US" altLang="zh-CN" sz="2000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,</a:t>
            </a:r>
            <a:r>
              <a:rPr lang="zh-CN" altLang="en-US" sz="2000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特点是先进行条件判断</a:t>
            </a:r>
            <a:r>
              <a:rPr lang="en-US" altLang="zh-CN" sz="2000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,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然后依据条件决定是否进入循环体</a:t>
            </a:r>
            <a:endParaRPr lang="en-US" altLang="zh-CN" sz="2000" dirty="0" smtClean="0">
              <a:latin typeface="仿宋" pitchFamily="49" charset="-122"/>
              <a:ea typeface="仿宋" pitchFamily="49" charset="-122"/>
            </a:endParaRPr>
          </a:p>
          <a:p>
            <a:pPr marL="900113" lvl="2" indent="-273050"/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在</a:t>
            </a:r>
            <a:r>
              <a:rPr lang="en-US" altLang="zh-CN" sz="2000" dirty="0" smtClean="0">
                <a:latin typeface="仿宋" pitchFamily="49" charset="-122"/>
                <a:ea typeface="仿宋" pitchFamily="49" charset="-122"/>
              </a:rPr>
              <a:t>loop 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后面设置条件判断是</a:t>
            </a:r>
            <a:r>
              <a:rPr lang="zh-CN" altLang="en-US" sz="2000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条件后置，特点是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无论条件设置为何，至少</a:t>
            </a:r>
            <a:r>
              <a:rPr lang="zh-CN" altLang="en-US" sz="2000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先执行一次循环体。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然后依据条件决定是否继续循环</a:t>
            </a:r>
            <a:endParaRPr lang="en-US" altLang="zh-CN" sz="2000" dirty="0" smtClean="0">
              <a:latin typeface="仿宋" pitchFamily="49" charset="-122"/>
              <a:ea typeface="仿宋" pitchFamily="49" charset="-122"/>
            </a:endParaRPr>
          </a:p>
          <a:p>
            <a:r>
              <a:rPr lang="en-US" altLang="zh-CN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While </a:t>
            </a:r>
            <a:r>
              <a:rPr lang="zh-CN" altLang="en-US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与 </a:t>
            </a:r>
            <a:r>
              <a:rPr lang="en-US" altLang="zh-CN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Until </a:t>
            </a:r>
            <a:r>
              <a:rPr lang="zh-CN" altLang="en-US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关键字</a:t>
            </a:r>
            <a:endParaRPr lang="en-US" altLang="zh-CN" dirty="0" smtClean="0">
              <a:solidFill>
                <a:srgbClr val="0000CC"/>
              </a:solidFill>
              <a:latin typeface="微软雅黑" pitchFamily="34" charset="-122"/>
              <a:ea typeface="微软雅黑" pitchFamily="34" charset="-122"/>
            </a:endParaRPr>
          </a:p>
          <a:p>
            <a:pPr marL="900113" lvl="2" indent="-273050"/>
            <a:r>
              <a:rPr lang="zh-CN" altLang="en-US" sz="2000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当</a:t>
            </a:r>
            <a:r>
              <a:rPr lang="en-US" altLang="zh-CN" sz="2000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while </a:t>
            </a:r>
            <a:r>
              <a:rPr lang="zh-CN" altLang="en-US" sz="2000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后面的条件为</a:t>
            </a:r>
            <a:r>
              <a:rPr lang="en-US" altLang="zh-CN" sz="2000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true</a:t>
            </a:r>
            <a:r>
              <a:rPr lang="zh-CN" altLang="en-US" sz="2000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时，循环继续</a:t>
            </a:r>
            <a:r>
              <a:rPr lang="en-US" altLang="zh-CN" sz="2000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;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条件为</a:t>
            </a:r>
            <a:r>
              <a:rPr lang="en-US" altLang="zh-CN" sz="2000" dirty="0" smtClean="0">
                <a:latin typeface="仿宋" pitchFamily="49" charset="-122"/>
                <a:ea typeface="仿宋" pitchFamily="49" charset="-122"/>
              </a:rPr>
              <a:t>false 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时循环结束</a:t>
            </a:r>
            <a:endParaRPr lang="en-US" altLang="zh-CN" sz="2000" dirty="0" smtClean="0">
              <a:latin typeface="仿宋" pitchFamily="49" charset="-122"/>
              <a:ea typeface="仿宋" pitchFamily="49" charset="-122"/>
            </a:endParaRPr>
          </a:p>
          <a:p>
            <a:pPr marL="900113" lvl="2" indent="-273050"/>
            <a:r>
              <a:rPr lang="en-US" altLang="zh-CN" sz="2000" dirty="0" smtClean="0">
                <a:latin typeface="仿宋" pitchFamily="49" charset="-122"/>
                <a:ea typeface="仿宋" pitchFamily="49" charset="-122"/>
              </a:rPr>
              <a:t>Until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与</a:t>
            </a:r>
            <a:r>
              <a:rPr lang="en-US" altLang="zh-CN" sz="2000" dirty="0" smtClean="0">
                <a:latin typeface="仿宋" pitchFamily="49" charset="-122"/>
                <a:ea typeface="仿宋" pitchFamily="49" charset="-122"/>
              </a:rPr>
              <a:t>while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意思相反</a:t>
            </a:r>
            <a:r>
              <a:rPr lang="en-US" altLang="zh-CN" sz="2000" dirty="0" smtClean="0">
                <a:latin typeface="仿宋" pitchFamily="49" charset="-122"/>
                <a:ea typeface="仿宋" pitchFamily="49" charset="-122"/>
              </a:rPr>
              <a:t>:</a:t>
            </a:r>
            <a:r>
              <a:rPr lang="zh-CN" altLang="en-US" sz="2000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条件为</a:t>
            </a:r>
            <a:r>
              <a:rPr lang="en-US" altLang="zh-CN" sz="2000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false </a:t>
            </a:r>
            <a:r>
              <a:rPr lang="zh-CN" altLang="en-US" sz="2000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时继续循环</a:t>
            </a:r>
            <a:r>
              <a:rPr lang="en-US" altLang="zh-CN" sz="2000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,</a:t>
            </a:r>
            <a:r>
              <a:rPr lang="zh-CN" altLang="en-US" sz="2000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直到</a:t>
            </a:r>
            <a:r>
              <a:rPr lang="en-US" altLang="zh-CN" sz="2000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until </a:t>
            </a:r>
            <a:r>
              <a:rPr lang="zh-CN" altLang="en-US" sz="2000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后面的条件为</a:t>
            </a:r>
            <a:r>
              <a:rPr lang="en-US" altLang="zh-CN" sz="2000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true </a:t>
            </a:r>
            <a:endParaRPr lang="en-US" altLang="zh-CN" sz="2000" dirty="0" smtClean="0">
              <a:latin typeface="仿宋" pitchFamily="49" charset="-122"/>
              <a:ea typeface="仿宋" pitchFamily="49" charset="-122"/>
            </a:endParaRPr>
          </a:p>
          <a:p>
            <a:pPr algn="l"/>
            <a:r>
              <a:rPr lang="zh-CN" altLang="en-US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谨防死循环</a:t>
            </a:r>
            <a:endParaRPr lang="en-US" altLang="zh-CN" sz="2000" dirty="0" smtClean="0">
              <a:latin typeface="微软雅黑" pitchFamily="34" charset="-122"/>
              <a:ea typeface="微软雅黑" pitchFamily="34" charset="-122"/>
            </a:endParaRPr>
          </a:p>
          <a:p>
            <a:pPr marL="900113" lvl="2" indent="-273050" algn="l"/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与</a:t>
            </a:r>
            <a:r>
              <a:rPr lang="en-US" altLang="zh-CN" sz="2000" dirty="0" smtClean="0">
                <a:latin typeface="仿宋" pitchFamily="49" charset="-122"/>
                <a:ea typeface="仿宋" pitchFamily="49" charset="-122"/>
              </a:rPr>
              <a:t>For 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循环相比，对初学者来说</a:t>
            </a:r>
            <a:r>
              <a:rPr lang="en-US" altLang="zh-CN" sz="2000" dirty="0" smtClean="0">
                <a:latin typeface="仿宋" pitchFamily="49" charset="-122"/>
                <a:ea typeface="仿宋" pitchFamily="49" charset="-122"/>
              </a:rPr>
              <a:t>Do loop 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循环稍不小心就会形成死循环，因此我们要从开始就要谨慎对待 </a:t>
            </a:r>
            <a:endParaRPr lang="en-US" altLang="zh-CN" sz="2000" dirty="0" smtClean="0">
              <a:latin typeface="仿宋" pitchFamily="49" charset="-122"/>
              <a:ea typeface="仿宋" pitchFamily="49" charset="-122"/>
            </a:endParaRPr>
          </a:p>
          <a:p>
            <a:pPr marL="900113" lvl="2" indent="-273050" algn="l"/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死循环时，用</a:t>
            </a:r>
            <a:r>
              <a:rPr lang="en-US" altLang="zh-CN" sz="2000" dirty="0" err="1" smtClean="0">
                <a:solidFill>
                  <a:srgbClr val="FF0000"/>
                </a:solidFill>
                <a:ea typeface="仿宋" pitchFamily="49" charset="-122"/>
              </a:rPr>
              <a:t>Ctrl+Break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中断程序（笔记本</a:t>
            </a:r>
            <a:r>
              <a:rPr lang="en-US" altLang="zh-CN" sz="2000" dirty="0" smtClean="0">
                <a:latin typeface="仿宋" pitchFamily="49" charset="-122"/>
                <a:ea typeface="仿宋" pitchFamily="49" charset="-122"/>
              </a:rPr>
              <a:t>+</a:t>
            </a:r>
            <a:r>
              <a:rPr lang="en-US" altLang="zh-CN" sz="2000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Fn</a:t>
            </a:r>
            <a:r>
              <a:rPr lang="zh-CN" altLang="en-US" sz="2000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）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 ，或者长按</a:t>
            </a:r>
            <a:r>
              <a:rPr lang="en-US" altLang="zh-CN" sz="2000" dirty="0" smtClean="0">
                <a:latin typeface="仿宋" pitchFamily="49" charset="-122"/>
                <a:ea typeface="仿宋" pitchFamily="49" charset="-122"/>
              </a:rPr>
              <a:t>Esc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键中断（死循环初期可以，若程序已停止响应，则按</a:t>
            </a:r>
            <a:r>
              <a:rPr lang="en-US" altLang="zh-CN" sz="2000" dirty="0" smtClean="0">
                <a:latin typeface="仿宋" pitchFamily="49" charset="-122"/>
                <a:ea typeface="仿宋" pitchFamily="49" charset="-122"/>
              </a:rPr>
              <a:t>Esc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不起作用）</a:t>
            </a:r>
            <a:endParaRPr lang="en-US" altLang="zh-CN" sz="2000" dirty="0" smtClean="0">
              <a:latin typeface="仿宋" pitchFamily="49" charset="-122"/>
              <a:ea typeface="仿宋" pitchFamily="49" charset="-122"/>
            </a:endParaRPr>
          </a:p>
          <a:p>
            <a:pPr marL="900113" lvl="2" indent="-273050" algn="l"/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注意</a:t>
            </a:r>
            <a:r>
              <a:rPr lang="zh-CN" altLang="en-US" sz="2000" dirty="0" smtClean="0">
                <a:solidFill>
                  <a:srgbClr val="0000CC"/>
                </a:solidFill>
                <a:latin typeface="仿宋" pitchFamily="49" charset="-122"/>
                <a:ea typeface="仿宋" pitchFamily="49" charset="-122"/>
              </a:rPr>
              <a:t>先保存文件，再运行代码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/>
            </a:r>
            <a:br>
              <a:rPr lang="zh-CN" altLang="en-US" sz="2000" dirty="0" smtClean="0">
                <a:latin typeface="仿宋" pitchFamily="49" charset="-122"/>
                <a:ea typeface="仿宋" pitchFamily="49" charset="-122"/>
              </a:rPr>
            </a:br>
            <a:endParaRPr lang="zh-CN" altLang="en-US" sz="2000" dirty="0" smtClean="0"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285728"/>
            <a:ext cx="4537075" cy="647700"/>
          </a:xfrm>
        </p:spPr>
        <p:txBody>
          <a:bodyPr/>
          <a:lstStyle/>
          <a:p>
            <a:pPr lvl="1"/>
            <a:r>
              <a:rPr lang="en-US" altLang="zh-CN" dirty="0" smtClean="0"/>
              <a:t>Do...Loop </a:t>
            </a:r>
            <a:r>
              <a:rPr lang="zh-CN" altLang="en-US" dirty="0" smtClean="0"/>
              <a:t>语句</a:t>
            </a:r>
            <a:endParaRPr lang="zh-CN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hu_cs_Lj">
  <a:themeElements>
    <a:clrScheme name="自定义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E5"/>
      </a:hlink>
      <a:folHlink>
        <a:srgbClr val="000072"/>
      </a:folHlink>
    </a:clrScheme>
    <a:fontScheme name="默认设计模板">
      <a:majorFont>
        <a:latin typeface="Times New Roman"/>
        <a:ea typeface="华文新魏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ts val="2488"/>
          </a:spcBef>
          <a:spcAft>
            <a:spcPts val="2488"/>
          </a:spcAft>
          <a:buClrTx/>
          <a:buSzTx/>
          <a:buFontTx/>
          <a:buNone/>
          <a:tabLst/>
          <a:defRPr kumimoji="1" lang="zh-CN" altLang="en-US" sz="2000" b="1" i="0" u="none" strike="noStrike" cap="none" normalizeH="0" baseline="0" smtClean="0">
            <a:ln>
              <a:noFill/>
            </a:ln>
            <a:solidFill>
              <a:srgbClr val="800000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ts val="2488"/>
          </a:spcBef>
          <a:spcAft>
            <a:spcPts val="2488"/>
          </a:spcAft>
          <a:buClrTx/>
          <a:buSzTx/>
          <a:buFontTx/>
          <a:buNone/>
          <a:tabLst/>
          <a:defRPr kumimoji="1" lang="zh-CN" altLang="en-US" sz="2000" b="1" i="0" u="none" strike="noStrike" cap="none" normalizeH="0" baseline="0" smtClean="0">
            <a:ln>
              <a:noFill/>
            </a:ln>
            <a:solidFill>
              <a:srgbClr val="800000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2139</TotalTime>
  <Words>3378</Words>
  <Application>Microsoft Office PowerPoint</Application>
  <PresentationFormat>全屏显示(4:3)</PresentationFormat>
  <Paragraphs>473</Paragraphs>
  <Slides>25</Slides>
  <Notes>21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26" baseType="lpstr">
      <vt:lpstr>whu_cs_Lj</vt:lpstr>
      <vt:lpstr>Excel VBA 程序设计</vt:lpstr>
      <vt:lpstr>主要内容</vt:lpstr>
      <vt:lpstr>第二部分  VBA基础知识(4)</vt:lpstr>
      <vt:lpstr>VBA流程控制</vt:lpstr>
      <vt:lpstr>复习上次课的内容</vt:lpstr>
      <vt:lpstr>断点调试与变量监视</vt:lpstr>
      <vt:lpstr>断点与变量监视示例</vt:lpstr>
      <vt:lpstr>循环结构的Do...Loop 语句</vt:lpstr>
      <vt:lpstr>Do...Loop 语句</vt:lpstr>
      <vt:lpstr>Do...Loop 语句示例1：高斯求和</vt:lpstr>
      <vt:lpstr>Do...Loop 语句示例2：爱因斯坦长阶梯</vt:lpstr>
      <vt:lpstr>Do...Loop 语句示例2</vt:lpstr>
      <vt:lpstr>将示例2改为While条件</vt:lpstr>
      <vt:lpstr>Do...Loop语句课堂练习</vt:lpstr>
      <vt:lpstr>Do...Loop 语句示例3：进制转换</vt:lpstr>
      <vt:lpstr>Exit  Do </vt:lpstr>
      <vt:lpstr>Do…Loop循环语句的嵌套（每层的循环变量不要相同）</vt:lpstr>
      <vt:lpstr>循环嵌套的经典案例</vt:lpstr>
      <vt:lpstr>用For…Next循环嵌套实现该案例</vt:lpstr>
      <vt:lpstr>VBA其他的循环语句</vt:lpstr>
      <vt:lpstr>Do…Loop语句小结</vt:lpstr>
      <vt:lpstr>Do...Loop语句作业1</vt:lpstr>
      <vt:lpstr>Do…Loop语句提交作业2</vt:lpstr>
      <vt:lpstr>作业要求</vt:lpstr>
      <vt:lpstr>幻灯片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pc</dc:creator>
  <cp:lastModifiedBy>walkinnet</cp:lastModifiedBy>
  <cp:revision>376</cp:revision>
  <dcterms:created xsi:type="dcterms:W3CDTF">2016-03-11T07:48:24Z</dcterms:created>
  <dcterms:modified xsi:type="dcterms:W3CDTF">2016-10-06T02:03:28Z</dcterms:modified>
</cp:coreProperties>
</file>