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329" r:id="rId2"/>
    <p:sldId id="258" r:id="rId3"/>
    <p:sldId id="259" r:id="rId4"/>
    <p:sldId id="263" r:id="rId5"/>
    <p:sldId id="264" r:id="rId6"/>
    <p:sldId id="265" r:id="rId7"/>
    <p:sldId id="266" r:id="rId8"/>
    <p:sldId id="308" r:id="rId9"/>
    <p:sldId id="302" r:id="rId10"/>
    <p:sldId id="304" r:id="rId11"/>
    <p:sldId id="303" r:id="rId12"/>
    <p:sldId id="330" r:id="rId13"/>
    <p:sldId id="267" r:id="rId14"/>
    <p:sldId id="268" r:id="rId15"/>
    <p:sldId id="305" r:id="rId16"/>
    <p:sldId id="306" r:id="rId17"/>
    <p:sldId id="309" r:id="rId18"/>
    <p:sldId id="307" r:id="rId19"/>
    <p:sldId id="273" r:id="rId20"/>
    <p:sldId id="274" r:id="rId21"/>
    <p:sldId id="310" r:id="rId22"/>
    <p:sldId id="311" r:id="rId23"/>
    <p:sldId id="315" r:id="rId24"/>
    <p:sldId id="312" r:id="rId25"/>
    <p:sldId id="313" r:id="rId26"/>
    <p:sldId id="314" r:id="rId27"/>
    <p:sldId id="275" r:id="rId28"/>
    <p:sldId id="316" r:id="rId29"/>
    <p:sldId id="317" r:id="rId30"/>
    <p:sldId id="276" r:id="rId31"/>
    <p:sldId id="318" r:id="rId32"/>
    <p:sldId id="321" r:id="rId33"/>
    <p:sldId id="320" r:id="rId34"/>
    <p:sldId id="319" r:id="rId35"/>
    <p:sldId id="322" r:id="rId36"/>
    <p:sldId id="324" r:id="rId37"/>
    <p:sldId id="323" r:id="rId38"/>
    <p:sldId id="325" r:id="rId39"/>
    <p:sldId id="326" r:id="rId40"/>
    <p:sldId id="327" r:id="rId41"/>
    <p:sldId id="331" r:id="rId42"/>
    <p:sldId id="262" r:id="rId4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008000"/>
    <a:srgbClr val="0099FF"/>
    <a:srgbClr val="FF7C8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958" autoAdjust="0"/>
  </p:normalViewPr>
  <p:slideViewPr>
    <p:cSldViewPr>
      <p:cViewPr varScale="1">
        <p:scale>
          <a:sx n="66" d="100"/>
          <a:sy n="66" d="100"/>
        </p:scale>
        <p:origin x="190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-172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E9B57-D2AE-46D2-8937-0AD003DB21E5}" type="datetimeFigureOut">
              <a:rPr lang="zh-CN" altLang="en-US" smtClean="0"/>
              <a:pPr/>
              <a:t>2016/10/11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7C274-771A-490D-A8BA-5B884B864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071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98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在程序设计的过程中，定义数组的时候我们可能不能确定数组的元素个数，对数组进行声明后，可以在运行时用</a:t>
            </a:r>
            <a:r>
              <a:rPr lang="en-US" altLang="zh-CN" dirty="0" err="1" smtClean="0"/>
              <a:t>ReDim</a:t>
            </a:r>
            <a:r>
              <a:rPr lang="zh-CN" altLang="en-US" dirty="0" smtClean="0"/>
              <a:t>语句重新指定数组的大小。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ReDim</a:t>
            </a:r>
            <a:r>
              <a:rPr lang="en-US" altLang="zh-CN" dirty="0" smtClean="0"/>
              <a:t> Preserve b(</a:t>
            </a:r>
            <a:r>
              <a:rPr lang="en-US" altLang="zh-CN" dirty="0" err="1" smtClean="0"/>
              <a:t>Ubound</a:t>
            </a:r>
            <a:r>
              <a:rPr lang="en-US" altLang="zh-CN" dirty="0" smtClean="0"/>
              <a:t>(b)+5)</a:t>
            </a:r>
          </a:p>
          <a:p>
            <a:r>
              <a:rPr lang="zh-CN" altLang="en-US" dirty="0" smtClean="0"/>
              <a:t>将原有数组扩大，元素增加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个，且不丢失现有的元素。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运行后查看</a:t>
            </a:r>
            <a:r>
              <a:rPr lang="en-US" altLang="zh-CN" dirty="0" smtClean="0"/>
              <a:t>A1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E1</a:t>
            </a:r>
            <a:r>
              <a:rPr lang="zh-CN" altLang="en-US" dirty="0" smtClean="0"/>
              <a:t>单元格中的数据</a:t>
            </a:r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dtsz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 As Variant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 = Array(1, 2, 3, 4, 5)</a:t>
            </a:r>
          </a:p>
          <a:p>
            <a:r>
              <a:rPr lang="en-US" altLang="zh-CN" dirty="0" smtClean="0"/>
              <a:t>    Range("A1:e1").Value = </a:t>
            </a:r>
            <a:r>
              <a:rPr lang="en-US" altLang="zh-CN" dirty="0" err="1" smtClean="0"/>
              <a:t>arr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清空数组：</a:t>
            </a:r>
            <a:r>
              <a:rPr lang="en-US" altLang="zh-CN" dirty="0" smtClean="0"/>
              <a:t>Erase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语法格式： </a:t>
            </a:r>
            <a:r>
              <a:rPr lang="en-US" altLang="zh-CN" dirty="0" smtClean="0"/>
              <a:t>Erase </a:t>
            </a:r>
            <a:r>
              <a:rPr lang="zh-CN" altLang="en-US" dirty="0" smtClean="0"/>
              <a:t>数组名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，数组名</a:t>
            </a:r>
            <a:r>
              <a:rPr lang="en-US" altLang="zh-CN" dirty="0" smtClean="0"/>
              <a:t>2……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注意：</a:t>
            </a:r>
            <a:endParaRPr lang="en-US" altLang="zh-CN" dirty="0" smtClean="0"/>
          </a:p>
          <a:p>
            <a:r>
              <a:rPr lang="zh-CN" altLang="en-US" dirty="0" smtClean="0"/>
              <a:t>使用</a:t>
            </a:r>
            <a:r>
              <a:rPr lang="en-US" altLang="zh-CN" dirty="0" smtClean="0"/>
              <a:t>Erase</a:t>
            </a:r>
            <a:r>
              <a:rPr lang="zh-CN" altLang="en-US" dirty="0" smtClean="0"/>
              <a:t>语句时，后面只给出数组名，不要带括号和下标。</a:t>
            </a:r>
            <a:endParaRPr lang="en-US" altLang="zh-CN" dirty="0" smtClean="0"/>
          </a:p>
          <a:p>
            <a:r>
              <a:rPr lang="zh-CN" altLang="en-US" dirty="0" smtClean="0"/>
              <a:t>对于动态数组来说，删除了数组，数组将不存在。（删除数组结构并释放数组占用的内存）</a:t>
            </a:r>
            <a:endParaRPr lang="en-US" altLang="zh-CN" dirty="0" smtClean="0"/>
          </a:p>
          <a:p>
            <a:r>
              <a:rPr lang="zh-CN" altLang="en-US" dirty="0" smtClean="0"/>
              <a:t>对于静态数组，根据数组数据类型不同，删除后的数组内容也不同：</a:t>
            </a:r>
            <a:endParaRPr lang="en-US" altLang="zh-CN" dirty="0" smtClean="0"/>
          </a:p>
          <a:p>
            <a:r>
              <a:rPr lang="en-US" altLang="zh-CN" baseline="0" dirty="0" smtClean="0"/>
              <a:t>    </a:t>
            </a:r>
            <a:r>
              <a:rPr lang="zh-CN" altLang="en-US" dirty="0" smtClean="0"/>
              <a:t>对于整型数组，删除后数组元素的值为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baseline="0" dirty="0" smtClean="0"/>
              <a:t>    </a:t>
            </a:r>
            <a:r>
              <a:rPr lang="zh-CN" altLang="en-US" baseline="0" dirty="0" smtClean="0"/>
              <a:t>对于字符串数组，元素将设置为空字符串</a:t>
            </a:r>
            <a:r>
              <a:rPr lang="en-US" altLang="zh-CN" baseline="0" dirty="0" smtClean="0"/>
              <a:t>””</a:t>
            </a:r>
          </a:p>
          <a:p>
            <a:r>
              <a:rPr lang="en-US" altLang="zh-CN" baseline="0" dirty="0" smtClean="0"/>
              <a:t>    </a:t>
            </a:r>
            <a:r>
              <a:rPr lang="zh-CN" altLang="en-US" baseline="0" dirty="0" smtClean="0"/>
              <a:t>对于</a:t>
            </a:r>
            <a:r>
              <a:rPr lang="en-US" altLang="zh-CN" baseline="0" dirty="0" smtClean="0"/>
              <a:t>Variant</a:t>
            </a:r>
            <a:r>
              <a:rPr lang="zh-CN" altLang="en-US" baseline="0" dirty="0" smtClean="0"/>
              <a:t>数组，每个元素将设置为</a:t>
            </a:r>
            <a:r>
              <a:rPr lang="en-US" altLang="zh-CN" baseline="0" dirty="0" smtClean="0"/>
              <a:t>Empty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57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注意：</a:t>
            </a:r>
            <a:endParaRPr lang="en-US" altLang="zh-CN" dirty="0" smtClean="0"/>
          </a:p>
          <a:p>
            <a:r>
              <a:rPr lang="zh-CN" altLang="en-US" dirty="0" smtClean="0"/>
              <a:t>在</a:t>
            </a:r>
            <a:r>
              <a:rPr lang="en-US" altLang="zh-CN" dirty="0" smtClean="0"/>
              <a:t>VBA</a:t>
            </a:r>
            <a:r>
              <a:rPr lang="zh-CN" altLang="en-US" dirty="0" smtClean="0"/>
              <a:t>里</a:t>
            </a:r>
            <a:endParaRPr lang="en-US" altLang="zh-CN" dirty="0" smtClean="0"/>
          </a:p>
          <a:p>
            <a:r>
              <a:rPr lang="zh-CN" altLang="en-US" dirty="0" smtClean="0"/>
              <a:t>字符串是要用英语双引号引起来的。</a:t>
            </a:r>
            <a:endParaRPr lang="en-US" altLang="zh-CN" dirty="0" smtClean="0"/>
          </a:p>
          <a:p>
            <a:r>
              <a:rPr lang="zh-CN" altLang="en-US" dirty="0" smtClean="0"/>
              <a:t>还有日期要用</a:t>
            </a:r>
            <a:r>
              <a:rPr lang="en-US" altLang="zh-CN" dirty="0" smtClean="0"/>
              <a:t>#</a:t>
            </a:r>
            <a:r>
              <a:rPr lang="zh-CN" altLang="en-US" dirty="0" smtClean="0"/>
              <a:t>号，</a:t>
            </a:r>
            <a:endParaRPr lang="en-US" altLang="zh-CN" dirty="0" smtClean="0"/>
          </a:p>
          <a:p>
            <a:r>
              <a:rPr lang="zh-CN" altLang="en-US" dirty="0" smtClean="0"/>
              <a:t>比如将日期</a:t>
            </a:r>
            <a:r>
              <a:rPr lang="en-US" altLang="zh-CN" dirty="0" smtClean="0"/>
              <a:t>2009-3-10</a:t>
            </a:r>
            <a:r>
              <a:rPr lang="zh-CN" altLang="en-US" dirty="0" smtClean="0"/>
              <a:t>赋给变量</a:t>
            </a:r>
            <a:r>
              <a:rPr lang="en-US" altLang="zh-CN" dirty="0" smtClean="0"/>
              <a:t>A</a:t>
            </a:r>
            <a:r>
              <a:rPr lang="zh-CN" altLang="en-US" dirty="0" smtClean="0"/>
              <a:t>，则为：</a:t>
            </a:r>
            <a:r>
              <a:rPr lang="en-US" altLang="zh-CN" dirty="0" smtClean="0"/>
              <a:t>A=#2009-3-10#    2009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10</a:t>
            </a:r>
            <a:r>
              <a:rPr lang="zh-CN" altLang="en-US" dirty="0" smtClean="0"/>
              <a:t>号</a:t>
            </a:r>
            <a:endParaRPr lang="en-US" altLang="zh-CN" dirty="0" smtClean="0"/>
          </a:p>
          <a:p>
            <a:r>
              <a:rPr lang="en-US" altLang="zh-CN" dirty="0" smtClean="0"/>
              <a:t>Sub day()</a:t>
            </a:r>
          </a:p>
          <a:p>
            <a:r>
              <a:rPr lang="en-US" altLang="zh-CN" dirty="0" smtClean="0"/>
              <a:t>    Dim d As Date</a:t>
            </a:r>
          </a:p>
          <a:p>
            <a:r>
              <a:rPr lang="en-US" altLang="zh-CN" dirty="0" smtClean="0"/>
              <a:t>    d = #12/25/2016#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d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sz="1600" dirty="0" smtClean="0"/>
              <a:t>VBA </a:t>
            </a:r>
            <a:r>
              <a:rPr lang="zh-CN" altLang="en-US" sz="1600" dirty="0" smtClean="0"/>
              <a:t>语言的默认数据类型</a:t>
            </a:r>
            <a:endParaRPr lang="en-US" altLang="zh-CN" sz="1600" dirty="0" smtClean="0"/>
          </a:p>
          <a:p>
            <a:pPr lvl="1"/>
            <a:r>
              <a:rPr lang="zh-CN" altLang="en-US" sz="1700" dirty="0" smtClean="0"/>
              <a:t>如果看到一个数字常数比如</a:t>
            </a:r>
            <a:r>
              <a:rPr lang="en-US" altLang="zh-CN" sz="1700" dirty="0" smtClean="0"/>
              <a:t>50 </a:t>
            </a:r>
            <a:r>
              <a:rPr lang="zh-CN" altLang="en-US" sz="1700" dirty="0" smtClean="0"/>
              <a:t>默认就认为该数字是</a:t>
            </a:r>
            <a:r>
              <a:rPr lang="en-US" altLang="zh-CN" sz="1700" dirty="0" smtClean="0"/>
              <a:t>Integer </a:t>
            </a:r>
            <a:r>
              <a:rPr lang="zh-CN" altLang="en-US" sz="1700" dirty="0" smtClean="0"/>
              <a:t>类型</a:t>
            </a:r>
            <a:endParaRPr lang="en-US" altLang="zh-CN" sz="1700" dirty="0" smtClean="0"/>
          </a:p>
          <a:p>
            <a:pPr lvl="1"/>
            <a:r>
              <a:rPr lang="zh-CN" altLang="en-US" sz="1700" dirty="0" smtClean="0"/>
              <a:t>当一个常数整数超过</a:t>
            </a:r>
            <a:r>
              <a:rPr lang="en-US" altLang="zh-CN" sz="1700" dirty="0" smtClean="0"/>
              <a:t>Integer </a:t>
            </a:r>
            <a:r>
              <a:rPr lang="zh-CN" altLang="en-US" sz="1700" dirty="0" smtClean="0"/>
              <a:t>的范围时比如</a:t>
            </a:r>
            <a:r>
              <a:rPr lang="en-US" altLang="zh-CN" sz="1700" dirty="0" smtClean="0"/>
              <a:t>40000, VBA </a:t>
            </a:r>
            <a:r>
              <a:rPr lang="zh-CN" altLang="en-US" sz="1700" dirty="0" smtClean="0"/>
              <a:t>默认是</a:t>
            </a:r>
            <a:r>
              <a:rPr lang="en-US" altLang="zh-CN" sz="1700" dirty="0" smtClean="0"/>
              <a:t>Long </a:t>
            </a:r>
            <a:r>
              <a:rPr lang="zh-CN" altLang="en-US" sz="1700" dirty="0" smtClean="0"/>
              <a:t>类型</a:t>
            </a:r>
            <a:endParaRPr lang="en-US" altLang="zh-CN" sz="1700" dirty="0" smtClean="0"/>
          </a:p>
          <a:p>
            <a:pPr lvl="1"/>
            <a:r>
              <a:rPr lang="zh-CN" altLang="en-US" sz="1700" dirty="0" smtClean="0"/>
              <a:t>看到一个小数默认就是</a:t>
            </a:r>
            <a:r>
              <a:rPr lang="en-US" altLang="zh-CN" sz="1700" dirty="0" smtClean="0"/>
              <a:t>Double </a:t>
            </a:r>
            <a:r>
              <a:rPr lang="zh-CN" altLang="en-US" sz="1700" dirty="0" smtClean="0"/>
              <a:t>类型</a:t>
            </a:r>
            <a:endParaRPr lang="en-US" altLang="zh-CN" sz="170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745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系统内部的符号常量：如定义提示对话框样式的常量</a:t>
            </a:r>
            <a:r>
              <a:rPr lang="en-US" altLang="zh-CN" dirty="0" err="1" smtClean="0">
                <a:solidFill>
                  <a:srgbClr val="0000CC"/>
                </a:solidFill>
              </a:rPr>
              <a:t>vbOkOnly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en-US" altLang="zh-CN" dirty="0" smtClean="0">
                <a:solidFill>
                  <a:srgbClr val="0000CC"/>
                </a:solidFill>
              </a:rPr>
              <a:t>Excel</a:t>
            </a:r>
            <a:r>
              <a:rPr lang="zh-CN" altLang="en-US" dirty="0" smtClean="0">
                <a:solidFill>
                  <a:srgbClr val="0000CC"/>
                </a:solidFill>
              </a:rPr>
              <a:t>系统内部的符号常量：如用于设置工作表显示状态属性的常量</a:t>
            </a:r>
            <a:r>
              <a:rPr lang="en-US" altLang="zh-CN" dirty="0" err="1" smtClean="0">
                <a:solidFill>
                  <a:srgbClr val="0000CC"/>
                </a:solidFill>
              </a:rPr>
              <a:t>xlSheetVisible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60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思考：为什么要使用变量</a:t>
            </a:r>
            <a:r>
              <a:rPr lang="en-US" altLang="zh-CN" dirty="0" smtClean="0"/>
              <a:t>?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r>
              <a:rPr lang="zh-CN" altLang="en-US" sz="1600" dirty="0" smtClean="0"/>
              <a:t>工作表公式的例子</a:t>
            </a:r>
            <a:endParaRPr lang="en-US" altLang="zh-CN" sz="1600" dirty="0" smtClean="0"/>
          </a:p>
          <a:p>
            <a:pPr lvl="1"/>
            <a:r>
              <a:rPr lang="en-US" altLang="zh-CN" sz="1600" dirty="0" smtClean="0"/>
              <a:t>C1=A1+B1 </a:t>
            </a:r>
          </a:p>
          <a:p>
            <a:pPr lvl="1"/>
            <a:r>
              <a:rPr lang="zh-CN" altLang="en-US" sz="1600" dirty="0" smtClean="0"/>
              <a:t>请思考：为什么不使用</a:t>
            </a:r>
            <a:r>
              <a:rPr lang="en-US" altLang="zh-CN" sz="1600" dirty="0" smtClean="0"/>
              <a:t> =2+3 </a:t>
            </a:r>
            <a:r>
              <a:rPr lang="zh-CN" altLang="en-US" sz="1600" dirty="0" smtClean="0"/>
              <a:t>这个公式 </a:t>
            </a:r>
            <a:r>
              <a:rPr lang="en-US" altLang="zh-CN" sz="1600" dirty="0" smtClean="0"/>
              <a:t>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变量是用于保存在程序运行过程中需要临时保存的值或对象。就相当于我们在操作工作表的时候插入的辅助单元格、辅助列或辅助表一样。</a:t>
            </a:r>
            <a:br>
              <a:rPr lang="zh-CN" altLang="en-US" dirty="0" smtClean="0"/>
            </a:br>
            <a:r>
              <a:rPr lang="zh-CN" altLang="en-US" dirty="0" smtClean="0"/>
              <a:t>          同工作表的单元格一样，变量可以接纳很多种的数据类型，如其名，程序运行后，变量的值是可以改变的。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02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声明变量</a:t>
            </a:r>
            <a:endParaRPr lang="en-US" altLang="zh-CN" dirty="0" smtClean="0"/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用</a:t>
            </a:r>
            <a:r>
              <a:rPr lang="en-US" altLang="zh-CN" dirty="0" smtClean="0">
                <a:solidFill>
                  <a:srgbClr val="FF0000"/>
                </a:solidFill>
              </a:rPr>
              <a:t>Dim</a:t>
            </a:r>
            <a:r>
              <a:rPr lang="zh-CN" altLang="en-US" dirty="0" smtClean="0">
                <a:solidFill>
                  <a:srgbClr val="FF0000"/>
                </a:solidFill>
              </a:rPr>
              <a:t>声明变量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Private</a:t>
            </a:r>
            <a:r>
              <a:rPr lang="zh-CN" altLang="en-US" dirty="0" smtClean="0"/>
              <a:t>声明变量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Public</a:t>
            </a:r>
            <a:r>
              <a:rPr lang="zh-CN" altLang="en-US" dirty="0" smtClean="0"/>
              <a:t>声明变量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Static</a:t>
            </a:r>
            <a:r>
              <a:rPr lang="zh-CN" altLang="en-US" dirty="0" smtClean="0"/>
              <a:t>声明变量</a:t>
            </a:r>
          </a:p>
          <a:p>
            <a:pPr marL="0" marR="0" lvl="1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en-US" altLang="zh-CN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122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变量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Dim x</a:t>
            </a:r>
          </a:p>
          <a:p>
            <a:r>
              <a:rPr lang="en-US" altLang="zh-CN" dirty="0" smtClean="0"/>
              <a:t>x = 10</a:t>
            </a:r>
          </a:p>
          <a:p>
            <a:r>
              <a:rPr lang="en-US" altLang="zh-CN" dirty="0" smtClean="0"/>
              <a:t>x = x + 1 '</a:t>
            </a:r>
            <a:r>
              <a:rPr lang="zh-CN" altLang="en-US" dirty="0" smtClean="0"/>
              <a:t>首先把</a:t>
            </a:r>
            <a:r>
              <a:rPr lang="en-US" altLang="zh-CN" dirty="0" smtClean="0"/>
              <a:t>x</a:t>
            </a:r>
            <a:r>
              <a:rPr lang="zh-CN" altLang="en-US" dirty="0" smtClean="0"/>
              <a:t>中的值取出来，进行</a:t>
            </a:r>
            <a:r>
              <a:rPr lang="en-US" altLang="zh-CN" dirty="0" smtClean="0"/>
              <a:t>+1</a:t>
            </a:r>
            <a:r>
              <a:rPr lang="zh-CN" altLang="en-US" dirty="0" smtClean="0"/>
              <a:t>的运算得到结果，然后再装回</a:t>
            </a:r>
            <a:r>
              <a:rPr lang="en-US" altLang="zh-CN" dirty="0" smtClean="0"/>
              <a:t>x</a:t>
            </a:r>
            <a:r>
              <a:rPr lang="zh-CN" altLang="en-US" dirty="0" smtClean="0"/>
              <a:t>当中去。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906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long</a:t>
            </a:r>
          </a:p>
          <a:p>
            <a:r>
              <a:rPr lang="en-US" altLang="zh-CN" dirty="0" smtClean="0"/>
              <a:t>byte</a:t>
            </a:r>
          </a:p>
          <a:p>
            <a:r>
              <a:rPr lang="en-US" altLang="zh-CN" dirty="0" smtClean="0"/>
              <a:t>double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鞋子小了，鞋子大了，钱对不上账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164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suanshu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x As Double</a:t>
            </a:r>
          </a:p>
          <a:p>
            <a:r>
              <a:rPr lang="en-US" altLang="zh-CN" dirty="0" smtClean="0"/>
              <a:t>    x = 6 / 3: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x</a:t>
            </a:r>
          </a:p>
          <a:p>
            <a:r>
              <a:rPr lang="en-US" altLang="zh-CN" dirty="0" smtClean="0"/>
              <a:t>    x = 6 * 3: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x</a:t>
            </a:r>
          </a:p>
          <a:p>
            <a:r>
              <a:rPr lang="en-US" altLang="zh-CN" dirty="0" smtClean="0"/>
              <a:t>    x = 2 ^ 4: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x</a:t>
            </a:r>
          </a:p>
          <a:p>
            <a:r>
              <a:rPr lang="en-US" altLang="zh-CN" dirty="0" smtClean="0"/>
              <a:t>    x = 6 Mod 3: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x</a:t>
            </a:r>
          </a:p>
          <a:p>
            <a:r>
              <a:rPr lang="en-US" altLang="zh-CN" dirty="0" smtClean="0"/>
              <a:t>    x = 19 \ 2: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x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注意敲代码时：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x = 2 ^ 4   </a:t>
            </a:r>
            <a:endParaRPr lang="en-US" altLang="zh-CN" sz="2000" dirty="0" smtClean="0">
              <a:solidFill>
                <a:srgbClr val="008000"/>
              </a:solidFill>
            </a:endParaRPr>
          </a:p>
          <a:p>
            <a:pPr lvl="1">
              <a:buNone/>
            </a:pPr>
            <a:r>
              <a:rPr lang="en-US" altLang="zh-CN" sz="2000" dirty="0" err="1" smtClean="0">
                <a:solidFill>
                  <a:srgbClr val="008000"/>
                </a:solidFill>
              </a:rPr>
              <a:t>Rem</a:t>
            </a:r>
            <a:r>
              <a:rPr lang="en-US" altLang="zh-CN" sz="2000" baseline="0" dirty="0" smtClean="0">
                <a:solidFill>
                  <a:srgbClr val="008000"/>
                </a:solidFill>
              </a:rPr>
              <a:t> </a:t>
            </a:r>
            <a:r>
              <a:rPr lang="zh-CN" altLang="en-US" sz="2000" dirty="0" smtClean="0">
                <a:solidFill>
                  <a:srgbClr val="008000"/>
                </a:solidFill>
              </a:rPr>
              <a:t>这一行代码中</a:t>
            </a:r>
            <a:r>
              <a:rPr lang="en-US" altLang="zh-CN" sz="2000" dirty="0" smtClean="0">
                <a:solidFill>
                  <a:srgbClr val="008000"/>
                </a:solidFill>
              </a:rPr>
              <a:t>^</a:t>
            </a:r>
            <a:r>
              <a:rPr lang="zh-CN" altLang="en-US" sz="2000" dirty="0" smtClean="0">
                <a:solidFill>
                  <a:srgbClr val="008000"/>
                </a:solidFill>
              </a:rPr>
              <a:t>运算符左右两侧都有空格，事实上，</a:t>
            </a:r>
            <a:r>
              <a:rPr lang="en-US" altLang="zh-CN" sz="2000" dirty="0" smtClean="0">
                <a:solidFill>
                  <a:srgbClr val="008000"/>
                </a:solidFill>
              </a:rPr>
              <a:t>VBE</a:t>
            </a:r>
            <a:r>
              <a:rPr lang="zh-CN" altLang="en-US" sz="2000" dirty="0" smtClean="0">
                <a:solidFill>
                  <a:srgbClr val="008000"/>
                </a:solidFill>
              </a:rPr>
              <a:t>会自动加空格。</a:t>
            </a:r>
            <a:endParaRPr lang="zh-CN" altLang="en-US" dirty="0" smtClean="0">
              <a:solidFill>
                <a:srgbClr val="008000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281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7372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买文具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Dim </a:t>
            </a:r>
            <a:r>
              <a:rPr lang="zh-CN" altLang="en-US" dirty="0" smtClean="0"/>
              <a:t>钢笔 </a:t>
            </a:r>
            <a:r>
              <a:rPr lang="en-US" altLang="zh-CN" dirty="0" smtClean="0"/>
              <a:t>As Long, </a:t>
            </a:r>
            <a:r>
              <a:rPr lang="zh-CN" altLang="en-US" dirty="0" smtClean="0"/>
              <a:t>书包 </a:t>
            </a:r>
            <a:r>
              <a:rPr lang="en-US" altLang="zh-CN" dirty="0" smtClean="0"/>
              <a:t>As Double</a:t>
            </a:r>
          </a:p>
          <a:p>
            <a:r>
              <a:rPr lang="zh-CN" altLang="en-US" dirty="0" smtClean="0"/>
              <a:t>钢笔 </a:t>
            </a:r>
            <a:r>
              <a:rPr lang="en-US" altLang="zh-CN" dirty="0" smtClean="0"/>
              <a:t>= 10</a:t>
            </a:r>
          </a:p>
          <a:p>
            <a:r>
              <a:rPr lang="zh-CN" altLang="en-US" dirty="0" smtClean="0"/>
              <a:t>书包 </a:t>
            </a:r>
            <a:r>
              <a:rPr lang="en-US" altLang="zh-CN" dirty="0" smtClean="0"/>
              <a:t>= 20.5</a:t>
            </a:r>
          </a:p>
          <a:p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钢笔 </a:t>
            </a:r>
            <a:r>
              <a:rPr lang="en-US" altLang="zh-CN" dirty="0" smtClean="0"/>
              <a:t>+ </a:t>
            </a:r>
            <a:r>
              <a:rPr lang="zh-CN" altLang="en-US" dirty="0" smtClean="0"/>
              <a:t>书包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9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945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数值型变量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Dim number As Integer</a:t>
            </a:r>
          </a:p>
          <a:p>
            <a:r>
              <a:rPr lang="en-US" altLang="zh-CN" dirty="0" smtClean="0"/>
              <a:t>Dim number1 As Double</a:t>
            </a:r>
          </a:p>
          <a:p>
            <a:r>
              <a:rPr lang="en-US" altLang="zh-CN" dirty="0" smtClean="0"/>
              <a:t>number = 3</a:t>
            </a:r>
          </a:p>
          <a:p>
            <a:r>
              <a:rPr lang="en-US" altLang="zh-CN" dirty="0" smtClean="0"/>
              <a:t>number1 = 2.1</a:t>
            </a:r>
          </a:p>
          <a:p>
            <a:r>
              <a:rPr lang="en-US" altLang="zh-CN" dirty="0" smtClean="0"/>
              <a:t>number = number1 '</a:t>
            </a:r>
            <a:r>
              <a:rPr lang="zh-CN" altLang="en-US" dirty="0" smtClean="0"/>
              <a:t>小数给整数，有精度损失，不一定四舍五入，可能四舍六入五单双</a:t>
            </a:r>
          </a:p>
          <a:p>
            <a:r>
              <a:rPr lang="en-US" altLang="zh-CN" dirty="0" err="1" smtClean="0"/>
              <a:t>MsgBox</a:t>
            </a:r>
            <a:r>
              <a:rPr lang="en-US" altLang="zh-CN" dirty="0" smtClean="0"/>
              <a:t> number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887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num</a:t>
            </a:r>
            <a:r>
              <a:rPr lang="zh-CN" altLang="en-US" dirty="0" smtClean="0"/>
              <a:t>改为</a:t>
            </a:r>
            <a:r>
              <a:rPr lang="en-US" altLang="zh-CN" dirty="0" smtClean="0"/>
              <a:t>long</a:t>
            </a:r>
            <a:r>
              <a:rPr lang="zh-CN" altLang="en-US" dirty="0" smtClean="0"/>
              <a:t>类型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溢出错误的产生原因分析，及避免该情况的发生。</a:t>
            </a:r>
            <a:endParaRPr lang="en-US" altLang="zh-CN" dirty="0" smtClean="0"/>
          </a:p>
          <a:p>
            <a:r>
              <a:rPr lang="pt-BR" altLang="zh-CN" dirty="0" smtClean="0"/>
              <a:t>Sub </a:t>
            </a:r>
            <a:r>
              <a:rPr lang="zh-CN" altLang="pt-BR" dirty="0" smtClean="0"/>
              <a:t>溢出</a:t>
            </a:r>
            <a:r>
              <a:rPr lang="pt-BR" altLang="zh-CN" dirty="0" smtClean="0"/>
              <a:t>()</a:t>
            </a:r>
          </a:p>
          <a:p>
            <a:r>
              <a:rPr lang="pt-BR" altLang="zh-CN" dirty="0" smtClean="0"/>
              <a:t>Dim num As Integer, num2 As Long</a:t>
            </a:r>
          </a:p>
          <a:p>
            <a:r>
              <a:rPr lang="pt-BR" altLang="zh-CN" dirty="0" smtClean="0"/>
              <a:t>num = 5000</a:t>
            </a:r>
          </a:p>
          <a:p>
            <a:r>
              <a:rPr lang="pt-BR" altLang="zh-CN" dirty="0" smtClean="0"/>
              <a:t>num2 = 200000</a:t>
            </a:r>
          </a:p>
          <a:p>
            <a:r>
              <a:rPr lang="pt-BR" altLang="zh-CN" dirty="0" smtClean="0"/>
              <a:t>num = num2</a:t>
            </a:r>
          </a:p>
          <a:p>
            <a:r>
              <a:rPr lang="pt-BR" altLang="zh-CN" dirty="0" smtClean="0"/>
              <a:t>MsgBox num</a:t>
            </a:r>
          </a:p>
          <a:p>
            <a:r>
              <a:rPr lang="pt-BR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9947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long</a:t>
            </a:r>
            <a:r>
              <a:rPr lang="zh-CN" altLang="en-US" dirty="0" smtClean="0"/>
              <a:t>乘以</a:t>
            </a:r>
            <a:r>
              <a:rPr lang="en-US" altLang="zh-CN" dirty="0" smtClean="0"/>
              <a:t>integer</a:t>
            </a:r>
            <a:r>
              <a:rPr lang="zh-CN" altLang="en-US" dirty="0" smtClean="0"/>
              <a:t>，乘积是</a:t>
            </a:r>
            <a:r>
              <a:rPr lang="en-US" altLang="zh-CN" dirty="0" smtClean="0"/>
              <a:t>long</a:t>
            </a:r>
            <a:r>
              <a:rPr lang="zh-CN" altLang="en-US" dirty="0" smtClean="0"/>
              <a:t>类型，没有超出</a:t>
            </a:r>
            <a:r>
              <a:rPr lang="en-US" altLang="zh-CN" dirty="0" smtClean="0"/>
              <a:t>Long</a:t>
            </a:r>
            <a:r>
              <a:rPr lang="zh-CN" altLang="en-US" dirty="0" smtClean="0"/>
              <a:t>的数值范围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若将</a:t>
            </a:r>
            <a:r>
              <a:rPr lang="en-US" altLang="zh-CN" dirty="0" smtClean="0"/>
              <a:t>num</a:t>
            </a:r>
            <a:r>
              <a:rPr lang="zh-CN" altLang="en-US" dirty="0" smtClean="0"/>
              <a:t>改为</a:t>
            </a:r>
            <a:r>
              <a:rPr lang="en-US" altLang="zh-CN" dirty="0" smtClean="0"/>
              <a:t>Integer</a:t>
            </a:r>
            <a:r>
              <a:rPr lang="zh-CN" altLang="en-US" dirty="0" smtClean="0"/>
              <a:t>，则运行时出现溢出错误，如上页幻灯片图示。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887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Dim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As String '</a:t>
            </a:r>
            <a:r>
              <a:rPr lang="zh-CN" altLang="en-US" dirty="0" smtClean="0"/>
              <a:t>字符串类型，最多可以装</a:t>
            </a:r>
            <a:r>
              <a:rPr lang="en-US" altLang="zh-CN" dirty="0" smtClean="0"/>
              <a:t>2</a:t>
            </a:r>
            <a:r>
              <a:rPr lang="zh-CN" altLang="en-US" dirty="0" smtClean="0"/>
              <a:t>亿个字符</a:t>
            </a:r>
          </a:p>
          <a:p>
            <a:r>
              <a:rPr lang="en-US" altLang="zh-CN" dirty="0" err="1" smtClean="0"/>
              <a:t>str</a:t>
            </a:r>
            <a:r>
              <a:rPr lang="en-US" altLang="zh-CN" dirty="0" smtClean="0"/>
              <a:t> = “</a:t>
            </a:r>
            <a:r>
              <a:rPr lang="zh-CN" altLang="en-US" dirty="0" smtClean="0"/>
              <a:t>武汉</a:t>
            </a:r>
            <a:r>
              <a:rPr lang="en-US" altLang="zh-CN" dirty="0" smtClean="0"/>
              <a:t>" '</a:t>
            </a:r>
            <a:r>
              <a:rPr lang="zh-CN" altLang="en-US" dirty="0" smtClean="0"/>
              <a:t>字符串常量必须用英文半角的双引号引起来</a:t>
            </a:r>
          </a:p>
          <a:p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&amp; “</a:t>
            </a:r>
            <a:r>
              <a:rPr lang="zh-CN" altLang="en-US" dirty="0" smtClean="0"/>
              <a:t>，每天不一样。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8465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Dim str1 As String</a:t>
            </a:r>
          </a:p>
          <a:p>
            <a:r>
              <a:rPr lang="en-US" altLang="zh-CN" dirty="0" smtClean="0"/>
              <a:t>str1 = "</a:t>
            </a:r>
            <a:r>
              <a:rPr lang="zh-CN" altLang="en-US" dirty="0" smtClean="0"/>
              <a:t>武汉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str1 = str1 &amp; " </a:t>
            </a:r>
            <a:r>
              <a:rPr lang="zh-CN" altLang="en-US" dirty="0" smtClean="0"/>
              <a:t>，每天不一样。</a:t>
            </a:r>
            <a:r>
              <a:rPr lang="en-US" altLang="zh-CN" dirty="0" smtClean="0"/>
              <a:t>" '</a:t>
            </a:r>
            <a:r>
              <a:rPr lang="zh-CN" altLang="en-US" dirty="0" smtClean="0"/>
              <a:t>在字符串变量中追加文本</a:t>
            </a:r>
          </a:p>
          <a:p>
            <a:r>
              <a:rPr lang="en-US" altLang="zh-CN" dirty="0" err="1" smtClean="0"/>
              <a:t>MsgBox</a:t>
            </a:r>
            <a:r>
              <a:rPr lang="en-US" altLang="zh-CN" dirty="0" smtClean="0"/>
              <a:t> str1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或者：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str1 = str1 + " </a:t>
            </a:r>
            <a:r>
              <a:rPr lang="zh-CN" altLang="en-US" dirty="0" smtClean="0"/>
              <a:t>，每天不一样。</a:t>
            </a:r>
            <a:r>
              <a:rPr lang="en-US" altLang="zh-CN" dirty="0" smtClean="0"/>
              <a:t>"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3791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'</a:t>
            </a:r>
            <a:r>
              <a:rPr lang="zh-CN" altLang="en-US" dirty="0" smtClean="0"/>
              <a:t>字符串连接运算符会强制把它后面的数据类型转换为字符串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'</a:t>
            </a:r>
            <a:r>
              <a:rPr lang="zh-CN" altLang="en-US" dirty="0" smtClean="0"/>
              <a:t>然后连接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3( )</a:t>
            </a:r>
            <a:endParaRPr lang="zh-CN" altLang="en-US" dirty="0" smtClean="0"/>
          </a:p>
          <a:p>
            <a:pPr lvl="1">
              <a:buNone/>
            </a:pPr>
            <a:r>
              <a:rPr lang="en-US" altLang="zh-CN" dirty="0" smtClean="0"/>
              <a:t>Dim Name As String, age As Long</a:t>
            </a:r>
          </a:p>
          <a:p>
            <a:pPr lvl="1">
              <a:buNone/>
            </a:pPr>
            <a:r>
              <a:rPr lang="en-US" altLang="zh-CN" dirty="0" smtClean="0"/>
              <a:t>Name = “</a:t>
            </a:r>
            <a:r>
              <a:rPr lang="zh-CN" altLang="en-US" dirty="0" smtClean="0"/>
              <a:t>王小二</a:t>
            </a:r>
            <a:r>
              <a:rPr lang="en-US" altLang="zh-CN" dirty="0" smtClean="0"/>
              <a:t>"</a:t>
            </a:r>
          </a:p>
          <a:p>
            <a:pPr lvl="1">
              <a:buNone/>
            </a:pPr>
            <a:r>
              <a:rPr lang="en-US" altLang="zh-CN" dirty="0" smtClean="0"/>
              <a:t>age = 12</a:t>
            </a:r>
          </a:p>
          <a:p>
            <a:pPr lvl="1">
              <a:buNone/>
            </a:pPr>
            <a:r>
              <a:rPr lang="en-US" altLang="zh-CN" dirty="0" smtClean="0"/>
              <a:t>Name = Name &amp; age &amp; "</a:t>
            </a:r>
            <a:r>
              <a:rPr lang="zh-CN" altLang="en-US" dirty="0" smtClean="0"/>
              <a:t>岁了。</a:t>
            </a:r>
            <a:r>
              <a:rPr lang="en-US" altLang="zh-CN" dirty="0" smtClean="0"/>
              <a:t>"</a:t>
            </a:r>
          </a:p>
          <a:p>
            <a:pPr lvl="1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Name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Name = Name &amp; </a:t>
            </a:r>
            <a:r>
              <a:rPr lang="en-US" altLang="zh-CN" dirty="0" err="1" smtClean="0"/>
              <a:t>vbCrLf</a:t>
            </a:r>
            <a:r>
              <a:rPr lang="en-US" altLang="zh-CN" dirty="0" smtClean="0"/>
              <a:t> &amp; age &amp; "</a:t>
            </a:r>
            <a:r>
              <a:rPr lang="zh-CN" altLang="en-US" dirty="0" smtClean="0"/>
              <a:t>岁了。</a:t>
            </a:r>
            <a:r>
              <a:rPr lang="en-US" altLang="zh-CN" dirty="0" smtClean="0"/>
              <a:t>"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222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1200" dirty="0" smtClean="0"/>
              <a:t>最简单的变量只有两个值：真</a:t>
            </a:r>
            <a:r>
              <a:rPr lang="en-US" altLang="zh-CN" sz="1200" dirty="0" smtClean="0"/>
              <a:t>(True) </a:t>
            </a:r>
            <a:r>
              <a:rPr lang="zh-CN" altLang="en-US" sz="1200" dirty="0" smtClean="0"/>
              <a:t>假</a:t>
            </a:r>
            <a:r>
              <a:rPr lang="en-US" altLang="zh-CN" sz="1200" dirty="0" smtClean="0"/>
              <a:t>(False)</a:t>
            </a:r>
            <a:r>
              <a:rPr lang="zh-CN" altLang="en-US" sz="1200" dirty="0" smtClean="0"/>
              <a:t>。</a:t>
            </a:r>
            <a:endParaRPr lang="en-US" altLang="zh-CN" sz="1200" dirty="0" smtClean="0"/>
          </a:p>
          <a:p>
            <a:pPr>
              <a:lnSpc>
                <a:spcPct val="90000"/>
              </a:lnSpc>
            </a:pPr>
            <a:endParaRPr lang="zh-CN" altLang="en-US" sz="1200" dirty="0" smtClean="0"/>
          </a:p>
          <a:p>
            <a:pPr>
              <a:lnSpc>
                <a:spcPct val="90000"/>
              </a:lnSpc>
            </a:pPr>
            <a:r>
              <a:rPr lang="zh-CN" altLang="en-US" sz="1200" dirty="0" smtClean="0"/>
              <a:t>经常作为关系表达式或者逻辑表达式的结果而存在。</a:t>
            </a:r>
            <a:endParaRPr lang="en-US" altLang="zh-CN" sz="1200" dirty="0" smtClean="0"/>
          </a:p>
          <a:p>
            <a:pPr>
              <a:lnSpc>
                <a:spcPct val="90000"/>
              </a:lnSpc>
            </a:pPr>
            <a:endParaRPr lang="en-US" altLang="zh-CN" sz="1200" dirty="0" smtClean="0"/>
          </a:p>
          <a:p>
            <a:pPr>
              <a:lnSpc>
                <a:spcPct val="90000"/>
              </a:lnSpc>
            </a:pPr>
            <a:r>
              <a:rPr lang="zh-CN" altLang="en-US" sz="1200" dirty="0" smtClean="0"/>
              <a:t>布尔型变量的声明类型为</a:t>
            </a:r>
            <a:r>
              <a:rPr lang="en-US" altLang="zh-CN" sz="1200" dirty="0" smtClean="0"/>
              <a:t>: </a:t>
            </a:r>
            <a:r>
              <a:rPr lang="en-US" altLang="zh-CN" sz="1200" dirty="0" err="1" smtClean="0"/>
              <a:t>boolean</a:t>
            </a:r>
            <a:endParaRPr lang="en-US" altLang="zh-CN" sz="1200" dirty="0" smtClean="0"/>
          </a:p>
          <a:p>
            <a:pPr>
              <a:lnSpc>
                <a:spcPct val="90000"/>
              </a:lnSpc>
            </a:pPr>
            <a:endParaRPr lang="en-US" altLang="zh-CN" sz="1200" dirty="0" smtClean="0"/>
          </a:p>
          <a:p>
            <a:pPr>
              <a:lnSpc>
                <a:spcPct val="90000"/>
              </a:lnSpc>
            </a:pPr>
            <a:r>
              <a:rPr lang="zh-CN" altLang="en-US" sz="1200" dirty="0" smtClean="0"/>
              <a:t> </a:t>
            </a:r>
            <a:r>
              <a:rPr lang="en-US" altLang="zh-CN" sz="1200" dirty="0" smtClean="0"/>
              <a:t>'</a:t>
            </a:r>
            <a:r>
              <a:rPr lang="zh-CN" altLang="en-US" sz="1200" dirty="0" smtClean="0"/>
              <a:t>定义为布尔类型变量，但是没有赋值。</a:t>
            </a:r>
            <a:r>
              <a:rPr lang="en-US" altLang="zh-CN" sz="1200" dirty="0" smtClean="0"/>
              <a:t>VBA</a:t>
            </a:r>
            <a:r>
              <a:rPr lang="zh-CN" altLang="en-US" sz="1200" dirty="0" smtClean="0"/>
              <a:t>系统默认 该变量值为</a:t>
            </a:r>
            <a:r>
              <a:rPr lang="en-US" altLang="zh-CN" sz="1200" dirty="0" smtClean="0"/>
              <a:t>False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1377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x</a:t>
            </a:r>
            <a:r>
              <a:rPr lang="zh-CN" altLang="en-US" dirty="0" smtClean="0"/>
              <a:t>肯定不等于</a:t>
            </a:r>
            <a:r>
              <a:rPr lang="en-US" altLang="zh-CN" dirty="0" smtClean="0"/>
              <a:t>x+1</a:t>
            </a:r>
            <a:r>
              <a:rPr lang="zh-CN" altLang="en-US" dirty="0" smtClean="0"/>
              <a:t>，所以输出</a:t>
            </a:r>
            <a:r>
              <a:rPr lang="en-US" altLang="zh-CN" dirty="0" smtClean="0"/>
              <a:t>False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布尔型变量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b1 As Boolean '</a:t>
            </a:r>
            <a:r>
              <a:rPr lang="zh-CN" altLang="en-US" dirty="0" smtClean="0"/>
              <a:t>布尔型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Dim x As Long</a:t>
            </a:r>
          </a:p>
          <a:p>
            <a:r>
              <a:rPr lang="en-US" altLang="zh-CN" dirty="0" smtClean="0"/>
              <a:t>    x = 10</a:t>
            </a:r>
          </a:p>
          <a:p>
            <a:r>
              <a:rPr lang="en-US" altLang="zh-CN" dirty="0" smtClean="0"/>
              <a:t>    b1 = True</a:t>
            </a:r>
          </a:p>
          <a:p>
            <a:r>
              <a:rPr lang="en-US" altLang="zh-CN" dirty="0" smtClean="0"/>
              <a:t>    b1 = (x = x + 1) '</a:t>
            </a:r>
            <a:r>
              <a:rPr lang="zh-CN" altLang="en-US" dirty="0" smtClean="0"/>
              <a:t>最左边的那个等号是赋值运算符</a:t>
            </a:r>
          </a:p>
          <a:p>
            <a:r>
              <a:rPr lang="zh-CN" altLang="en-US" dirty="0" smtClean="0"/>
              <a:t>    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b1</a:t>
            </a:r>
          </a:p>
          <a:p>
            <a:r>
              <a:rPr lang="en-US" altLang="zh-CN" dirty="0" smtClean="0"/>
              <a:t>End Sub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9032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9592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消息框输出显示</a:t>
            </a:r>
            <a:r>
              <a:rPr lang="en-US" altLang="zh-CN" dirty="0" smtClean="0"/>
              <a:t>false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booleanExc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b1 As Boolean, b2 As Boolean, b3 As Boolean</a:t>
            </a:r>
          </a:p>
          <a:p>
            <a:r>
              <a:rPr lang="en-US" altLang="zh-CN" dirty="0" smtClean="0"/>
              <a:t>    '</a:t>
            </a:r>
            <a:r>
              <a:rPr lang="zh-CN" altLang="en-US" dirty="0" smtClean="0"/>
              <a:t>定义为布尔类型变量，但是没有赋值。</a:t>
            </a:r>
            <a:r>
              <a:rPr lang="en-US" altLang="zh-CN" dirty="0" smtClean="0"/>
              <a:t>VBA</a:t>
            </a:r>
            <a:r>
              <a:rPr lang="zh-CN" altLang="en-US" dirty="0" smtClean="0"/>
              <a:t>系统默认 该变量值为</a:t>
            </a:r>
            <a:r>
              <a:rPr lang="en-US" altLang="zh-CN" dirty="0" smtClean="0"/>
              <a:t>False</a:t>
            </a:r>
          </a:p>
          <a:p>
            <a:r>
              <a:rPr lang="en-US" altLang="zh-CN" dirty="0" smtClean="0"/>
              <a:t>    b1 = True</a:t>
            </a:r>
          </a:p>
          <a:p>
            <a:r>
              <a:rPr lang="en-US" altLang="zh-CN" dirty="0" smtClean="0"/>
              <a:t>    b3 = b1 And b2</a:t>
            </a:r>
          </a:p>
          <a:p>
            <a:r>
              <a:rPr lang="en-US" altLang="zh-CN" dirty="0" smtClean="0"/>
              <a:t>    b2 = b1 Or b3</a:t>
            </a:r>
          </a:p>
          <a:p>
            <a:r>
              <a:rPr lang="en-US" altLang="zh-CN" dirty="0" smtClean="0"/>
              <a:t>    b2 = b1 Or b2 Or b3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Not b2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422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CN" altLang="en-US" dirty="0" smtClean="0"/>
              <a:t>关键字是</a:t>
            </a:r>
            <a:r>
              <a:rPr lang="en-US" altLang="zh-CN" dirty="0" smtClean="0"/>
              <a:t>VBA</a:t>
            </a:r>
            <a:r>
              <a:rPr lang="zh-CN" altLang="en-US" dirty="0" smtClean="0"/>
              <a:t>语言中约定的由系统使用的一些字符串，比如各个函数</a:t>
            </a:r>
            <a:r>
              <a:rPr lang="en-US" altLang="zh-CN" dirty="0" err="1" smtClean="0"/>
              <a:t>Input,Left,Sum</a:t>
            </a:r>
            <a:r>
              <a:rPr lang="zh-CN" altLang="en-US" dirty="0" smtClean="0"/>
              <a:t>等等，比如</a:t>
            </a:r>
            <a:r>
              <a:rPr lang="en-US" altLang="zh-CN" dirty="0" err="1" smtClean="0"/>
              <a:t>Public,Dim</a:t>
            </a:r>
            <a:r>
              <a:rPr lang="zh-CN" altLang="en-US" dirty="0" smtClean="0"/>
              <a:t>等等。</a:t>
            </a:r>
            <a:br>
              <a:rPr lang="zh-CN" altLang="en-US" dirty="0" smtClean="0"/>
            </a:br>
            <a:r>
              <a:rPr lang="zh-CN" altLang="en-US" dirty="0" smtClean="0"/>
              <a:t>用户在用变量的时候就不能使用这些关键字，否则系统会误解的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VBA</a:t>
            </a:r>
            <a:r>
              <a:rPr lang="zh-CN" altLang="en-US" dirty="0" smtClean="0"/>
              <a:t>中的关键字很多，如：数组、编译命令、控制流、变换、数据类型、日前与时间、目录和文件、错误、金融、输入与输出、数学、其他、操作符、字符串处理、变量与常量等。</a:t>
            </a:r>
          </a:p>
          <a:p>
            <a:endParaRPr lang="en-US" altLang="zh-CN" dirty="0" smtClean="0"/>
          </a:p>
          <a:p>
            <a:endParaRPr lang="en-US" altLang="zh-CN" baseline="0" dirty="0" smtClean="0"/>
          </a:p>
          <a:p>
            <a:r>
              <a:rPr lang="en-US" altLang="zh-CN" dirty="0" smtClean="0"/>
              <a:t>【</a:t>
            </a:r>
            <a:r>
              <a:rPr lang="zh-CN" altLang="en-US" dirty="0" smtClean="0"/>
              <a:t>框架类关键字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zh-CN" altLang="en-US" dirty="0" smtClean="0"/>
              <a:t>工程（</a:t>
            </a:r>
            <a:r>
              <a:rPr lang="en-US" altLang="zh-CN" dirty="0" smtClean="0"/>
              <a:t>Project</a:t>
            </a:r>
            <a:r>
              <a:rPr lang="zh-CN" altLang="en-US" dirty="0" smtClean="0"/>
              <a:t>）： 是指用于创建一个应用程序的文件的集合。</a:t>
            </a:r>
            <a:br>
              <a:rPr lang="zh-CN" altLang="en-US" dirty="0" smtClean="0"/>
            </a:br>
            <a:r>
              <a:rPr lang="zh-CN" altLang="en-US" dirty="0" smtClean="0"/>
              <a:t>对象（</a:t>
            </a:r>
            <a:r>
              <a:rPr lang="en-US" altLang="zh-CN" dirty="0" smtClean="0"/>
              <a:t>Object</a:t>
            </a:r>
            <a:r>
              <a:rPr lang="zh-CN" altLang="en-US" dirty="0" smtClean="0"/>
              <a:t>）： 可控制的某个东西，例如窗体和控件。</a:t>
            </a:r>
            <a:br>
              <a:rPr lang="zh-CN" altLang="en-US" dirty="0" smtClean="0"/>
            </a:br>
            <a:r>
              <a:rPr lang="zh-CN" altLang="en-US" dirty="0" smtClean="0"/>
              <a:t>窗体（</a:t>
            </a:r>
            <a:r>
              <a:rPr lang="en-US" altLang="zh-CN" dirty="0" smtClean="0"/>
              <a:t>Form</a:t>
            </a:r>
            <a:r>
              <a:rPr lang="zh-CN" altLang="en-US" dirty="0" smtClean="0"/>
              <a:t>）：  应用程序的用户界面。  </a:t>
            </a:r>
            <a:br>
              <a:rPr lang="zh-CN" altLang="en-US" dirty="0" smtClean="0"/>
            </a:br>
            <a:r>
              <a:rPr lang="zh-CN" altLang="en-US" dirty="0" smtClean="0"/>
              <a:t>控件（</a:t>
            </a:r>
            <a:r>
              <a:rPr lang="en-US" altLang="zh-CN" dirty="0" smtClean="0"/>
              <a:t>Control</a:t>
            </a:r>
            <a:r>
              <a:rPr lang="zh-CN" altLang="en-US" dirty="0" smtClean="0"/>
              <a:t>）： 指的是各种按钮、标签、文本框等。</a:t>
            </a:r>
            <a:br>
              <a:rPr lang="zh-CN" altLang="en-US" dirty="0" smtClean="0"/>
            </a:br>
            <a:r>
              <a:rPr lang="zh-CN" altLang="en-US" dirty="0" smtClean="0"/>
              <a:t>属性（</a:t>
            </a:r>
            <a:r>
              <a:rPr lang="en-US" altLang="zh-CN" dirty="0" smtClean="0"/>
              <a:t>Property</a:t>
            </a:r>
            <a:r>
              <a:rPr lang="zh-CN" altLang="en-US" dirty="0" smtClean="0"/>
              <a:t>）：是指对象的特征，如大小、标题或颜色。</a:t>
            </a:r>
            <a:br>
              <a:rPr lang="zh-CN" altLang="en-US" dirty="0" smtClean="0"/>
            </a:br>
            <a:r>
              <a:rPr lang="zh-CN" altLang="en-US" dirty="0" smtClean="0"/>
              <a:t>工作表（</a:t>
            </a:r>
            <a:r>
              <a:rPr lang="en-US" altLang="zh-CN" dirty="0" smtClean="0"/>
              <a:t>Worksheet</a:t>
            </a:r>
            <a:r>
              <a:rPr lang="zh-CN" altLang="en-US" dirty="0" smtClean="0"/>
              <a:t>）：指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文件里的工作表，例如</a:t>
            </a:r>
            <a:r>
              <a:rPr lang="en-US" altLang="zh-CN" dirty="0" smtClean="0"/>
              <a:t>sheet1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sheet2</a:t>
            </a:r>
            <a:r>
              <a:rPr lang="zh-CN" altLang="en-US" dirty="0" smtClean="0"/>
              <a:t>等。</a:t>
            </a:r>
            <a:br>
              <a:rPr lang="zh-CN" altLang="en-US" dirty="0" smtClean="0"/>
            </a:br>
            <a:r>
              <a:rPr lang="zh-CN" altLang="en-US" dirty="0" smtClean="0"/>
              <a:t>模块（</a:t>
            </a:r>
            <a:r>
              <a:rPr lang="en-US" altLang="zh-CN" dirty="0" smtClean="0"/>
              <a:t>Module</a:t>
            </a:r>
            <a:r>
              <a:rPr lang="zh-CN" altLang="en-US" dirty="0" smtClean="0"/>
              <a:t>）：指在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工程中存放独立于用户定义对象代码的容器。</a:t>
            </a:r>
            <a:br>
              <a:rPr lang="zh-CN" altLang="en-US" dirty="0" smtClean="0"/>
            </a:br>
            <a:r>
              <a:rPr lang="zh-CN" altLang="en-US" dirty="0" smtClean="0"/>
              <a:t>过程（</a:t>
            </a:r>
            <a:r>
              <a:rPr lang="en-US" altLang="zh-CN" dirty="0" smtClean="0"/>
              <a:t>Sub</a:t>
            </a:r>
            <a:r>
              <a:rPr lang="zh-CN" altLang="en-US" dirty="0" smtClean="0"/>
              <a:t>）：容纳和组织代码的限定符号，一般和</a:t>
            </a:r>
            <a:r>
              <a:rPr lang="en-US" altLang="zh-CN" dirty="0" smtClean="0"/>
              <a:t>End Sub</a:t>
            </a:r>
            <a:r>
              <a:rPr lang="zh-CN" altLang="en-US" dirty="0" smtClean="0"/>
              <a:t>联用，不返回结果。</a:t>
            </a:r>
            <a:br>
              <a:rPr lang="zh-CN" altLang="en-US" dirty="0" smtClean="0"/>
            </a:br>
            <a:r>
              <a:rPr lang="zh-CN" altLang="en-US" dirty="0" smtClean="0"/>
              <a:t>函数（</a:t>
            </a:r>
            <a:r>
              <a:rPr lang="en-US" altLang="zh-CN" dirty="0" smtClean="0"/>
              <a:t>Function</a:t>
            </a:r>
            <a:r>
              <a:rPr lang="zh-CN" altLang="en-US" dirty="0" smtClean="0"/>
              <a:t>）：容纳和组织代码的限定符号，一般和</a:t>
            </a:r>
            <a:r>
              <a:rPr lang="en-US" altLang="zh-CN" dirty="0" smtClean="0"/>
              <a:t>End Function</a:t>
            </a:r>
            <a:r>
              <a:rPr lang="zh-CN" altLang="en-US" dirty="0" smtClean="0"/>
              <a:t>联用，并返回结果。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控件类关键字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zh-CN" altLang="en-US" dirty="0" smtClean="0"/>
              <a:t>标签（</a:t>
            </a:r>
            <a:r>
              <a:rPr lang="en-US" altLang="zh-CN" dirty="0" smtClean="0"/>
              <a:t>Label</a:t>
            </a:r>
            <a:r>
              <a:rPr lang="zh-CN" altLang="en-US" dirty="0" smtClean="0"/>
              <a:t>）：用来显示文本。</a:t>
            </a:r>
            <a:br>
              <a:rPr lang="zh-CN" altLang="en-US" dirty="0" smtClean="0"/>
            </a:br>
            <a:r>
              <a:rPr lang="zh-CN" altLang="en-US" dirty="0" smtClean="0"/>
              <a:t>文本框（</a:t>
            </a:r>
            <a:r>
              <a:rPr lang="en-US" altLang="zh-CN" dirty="0" smtClean="0"/>
              <a:t>Textbox</a:t>
            </a:r>
            <a:r>
              <a:rPr lang="zh-CN" altLang="en-US" dirty="0" smtClean="0"/>
              <a:t>）：用来提供给用户输入文本。</a:t>
            </a:r>
            <a:br>
              <a:rPr lang="zh-CN" altLang="en-US" dirty="0" smtClean="0"/>
            </a:br>
            <a:r>
              <a:rPr lang="zh-CN" altLang="en-US" dirty="0" smtClean="0"/>
              <a:t>命令按钮（</a:t>
            </a:r>
            <a:r>
              <a:rPr lang="en-US" altLang="zh-CN" dirty="0" err="1" smtClean="0"/>
              <a:t>CommandButton</a:t>
            </a:r>
            <a:r>
              <a:rPr lang="zh-CN" altLang="en-US" dirty="0" smtClean="0"/>
              <a:t>）：用来组织和提供程序功能。</a:t>
            </a:r>
            <a:br>
              <a:rPr lang="zh-CN" altLang="en-US" dirty="0" smtClean="0"/>
            </a:br>
            <a:r>
              <a:rPr lang="zh-CN" altLang="en-US" dirty="0" smtClean="0"/>
              <a:t>列表框（</a:t>
            </a:r>
            <a:r>
              <a:rPr lang="en-US" altLang="zh-CN" dirty="0" err="1" smtClean="0"/>
              <a:t>ListBox</a:t>
            </a:r>
            <a:r>
              <a:rPr lang="zh-CN" altLang="en-US" dirty="0" smtClean="0"/>
              <a:t>）：用来提供给用户选择列表中的数据。</a:t>
            </a:r>
            <a:br>
              <a:rPr lang="zh-CN" altLang="en-US" dirty="0" smtClean="0"/>
            </a:br>
            <a:r>
              <a:rPr lang="zh-CN" altLang="en-US" dirty="0" smtClean="0"/>
              <a:t>组合框（</a:t>
            </a:r>
            <a:r>
              <a:rPr lang="en-US" altLang="zh-CN" dirty="0" err="1" smtClean="0"/>
              <a:t>ComboBox</a:t>
            </a:r>
            <a:r>
              <a:rPr lang="zh-CN" altLang="en-US" dirty="0" smtClean="0"/>
              <a:t>）：用来提供给用户下拉选择列表中的数据。</a:t>
            </a:r>
            <a:br>
              <a:rPr lang="zh-CN" altLang="en-US" dirty="0" smtClean="0"/>
            </a:br>
            <a:r>
              <a:rPr lang="zh-CN" altLang="en-US" dirty="0" smtClean="0"/>
              <a:t>选项按钮（</a:t>
            </a:r>
            <a:r>
              <a:rPr lang="en-US" altLang="zh-CN" dirty="0" err="1" smtClean="0"/>
              <a:t>OptionButton</a:t>
            </a:r>
            <a:r>
              <a:rPr lang="zh-CN" altLang="en-US" dirty="0" smtClean="0"/>
              <a:t>）：用来提供给用户指定单项数据，一般成组使用。</a:t>
            </a:r>
            <a:br>
              <a:rPr lang="zh-CN" altLang="en-US" dirty="0" smtClean="0"/>
            </a:br>
            <a:r>
              <a:rPr lang="zh-CN" altLang="en-US" dirty="0" smtClean="0"/>
              <a:t>复选框（</a:t>
            </a:r>
            <a:r>
              <a:rPr lang="en-US" altLang="zh-CN" dirty="0" err="1" smtClean="0"/>
              <a:t>CheckBox</a:t>
            </a:r>
            <a:r>
              <a:rPr lang="zh-CN" altLang="en-US" dirty="0" smtClean="0"/>
              <a:t>）：用来提供给用户指定多项数据，一般成组使用。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声明类关键字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Public</a:t>
            </a:r>
            <a:r>
              <a:rPr lang="zh-CN" altLang="en-US" dirty="0" smtClean="0"/>
              <a:t>：声明公共类型的数据；</a:t>
            </a:r>
            <a:br>
              <a:rPr lang="zh-CN" altLang="en-US" dirty="0" smtClean="0"/>
            </a:br>
            <a:r>
              <a:rPr lang="en-US" altLang="zh-CN" dirty="0" smtClean="0"/>
              <a:t>Private</a:t>
            </a:r>
            <a:r>
              <a:rPr lang="zh-CN" altLang="en-US" dirty="0" smtClean="0"/>
              <a:t>：声明私有类型的数据；</a:t>
            </a:r>
            <a:br>
              <a:rPr lang="zh-CN" altLang="en-US" dirty="0" smtClean="0"/>
            </a:br>
            <a:r>
              <a:rPr lang="en-US" altLang="zh-CN" dirty="0" smtClean="0"/>
              <a:t>Static</a:t>
            </a:r>
            <a:r>
              <a:rPr lang="zh-CN" altLang="en-US" dirty="0" smtClean="0"/>
              <a:t>：声明静态类型的数据；</a:t>
            </a:r>
            <a:br>
              <a:rPr lang="zh-CN" altLang="en-US" dirty="0" smtClean="0"/>
            </a:br>
            <a:r>
              <a:rPr lang="en-US" altLang="zh-CN" dirty="0" smtClean="0"/>
              <a:t>Dim</a:t>
            </a:r>
            <a:r>
              <a:rPr lang="zh-CN" altLang="en-US" dirty="0" smtClean="0"/>
              <a:t>：声明数据类型；如：</a:t>
            </a:r>
            <a:r>
              <a:rPr lang="en-US" altLang="zh-CN" dirty="0" smtClean="0"/>
              <a:t>Dim </a:t>
            </a:r>
            <a:r>
              <a:rPr lang="en-US" altLang="zh-CN" dirty="0" err="1" smtClean="0"/>
              <a:t>myCell</a:t>
            </a:r>
            <a:r>
              <a:rPr lang="en-US" altLang="zh-CN" dirty="0" smtClean="0"/>
              <a:t> As Range</a:t>
            </a:r>
            <a:br>
              <a:rPr lang="en-US" altLang="zh-CN" dirty="0" smtClean="0"/>
            </a:br>
            <a:r>
              <a:rPr lang="en-US" altLang="zh-CN" dirty="0" err="1" smtClean="0"/>
              <a:t>reDim</a:t>
            </a:r>
            <a:r>
              <a:rPr lang="zh-CN" altLang="en-US" dirty="0" smtClean="0"/>
              <a:t>：定义未显式声明的数组的维数和元素；</a:t>
            </a:r>
            <a:br>
              <a:rPr lang="zh-CN" altLang="en-US" dirty="0" smtClean="0"/>
            </a:br>
            <a:r>
              <a:rPr lang="en-US" altLang="zh-CN" dirty="0" smtClean="0"/>
              <a:t>Const</a:t>
            </a:r>
            <a:r>
              <a:rPr lang="zh-CN" altLang="en-US" dirty="0" smtClean="0"/>
              <a:t>：声明常量数据；如：</a:t>
            </a:r>
            <a:r>
              <a:rPr lang="en-US" altLang="zh-CN" dirty="0" smtClean="0"/>
              <a:t>Const limit As Integer = 33</a:t>
            </a:r>
            <a:br>
              <a:rPr lang="en-US" altLang="zh-CN" dirty="0" smtClean="0"/>
            </a:br>
            <a:r>
              <a:rPr lang="en-US" altLang="zh-CN" dirty="0" smtClean="0"/>
              <a:t>As</a:t>
            </a:r>
            <a:r>
              <a:rPr lang="zh-CN" altLang="en-US" dirty="0" smtClean="0"/>
              <a:t>：一般用于声明数据类型中的“</a:t>
            </a:r>
            <a:r>
              <a:rPr lang="en-US" altLang="zh-CN" dirty="0" smtClean="0"/>
              <a:t>As Type”</a:t>
            </a:r>
            <a:r>
              <a:rPr lang="zh-CN" altLang="en-US" dirty="0" smtClean="0"/>
              <a:t>子句；</a:t>
            </a:r>
            <a:br>
              <a:rPr lang="zh-CN" altLang="en-US" dirty="0" smtClean="0"/>
            </a:br>
            <a:r>
              <a:rPr lang="en-US" altLang="zh-CN" dirty="0" smtClean="0"/>
              <a:t>Type</a:t>
            </a:r>
            <a:r>
              <a:rPr lang="zh-CN" altLang="en-US" dirty="0" smtClean="0"/>
              <a:t>：声明用户自定义数据类型；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数据类型关键字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Byte</a:t>
            </a:r>
            <a:r>
              <a:rPr lang="zh-CN" altLang="en-US" dirty="0" smtClean="0"/>
              <a:t>：字节类型；</a:t>
            </a:r>
            <a:br>
              <a:rPr lang="zh-CN" altLang="en-US" dirty="0" smtClean="0"/>
            </a:br>
            <a:r>
              <a:rPr lang="en-US" altLang="zh-CN" dirty="0" smtClean="0"/>
              <a:t>Integer</a:t>
            </a:r>
            <a:r>
              <a:rPr lang="zh-CN" altLang="en-US" dirty="0" smtClean="0"/>
              <a:t>：整型数值类型；</a:t>
            </a:r>
            <a:br>
              <a:rPr lang="zh-CN" altLang="en-US" dirty="0" smtClean="0"/>
            </a:br>
            <a:r>
              <a:rPr lang="en-US" altLang="zh-CN" dirty="0" smtClean="0"/>
              <a:t>Long</a:t>
            </a:r>
            <a:r>
              <a:rPr lang="zh-CN" altLang="en-US" dirty="0" smtClean="0"/>
              <a:t>：长整型数值类型；</a:t>
            </a:r>
            <a:br>
              <a:rPr lang="zh-CN" altLang="en-US" dirty="0" smtClean="0"/>
            </a:br>
            <a:r>
              <a:rPr lang="en-US" altLang="zh-CN" dirty="0" smtClean="0"/>
              <a:t>String</a:t>
            </a:r>
            <a:r>
              <a:rPr lang="zh-CN" altLang="en-US" dirty="0" smtClean="0"/>
              <a:t>：字符串类型；</a:t>
            </a:r>
            <a:br>
              <a:rPr lang="zh-CN" altLang="en-US" dirty="0" smtClean="0"/>
            </a:br>
            <a:r>
              <a:rPr lang="en-US" altLang="zh-CN" dirty="0" smtClean="0"/>
              <a:t>Boolean</a:t>
            </a:r>
            <a:r>
              <a:rPr lang="zh-CN" altLang="en-US" dirty="0" smtClean="0"/>
              <a:t>：逻辑类型；</a:t>
            </a:r>
            <a:br>
              <a:rPr lang="zh-CN" altLang="en-US" dirty="0" smtClean="0"/>
            </a:br>
            <a:r>
              <a:rPr lang="en-US" altLang="zh-CN" dirty="0" smtClean="0"/>
              <a:t>Single</a:t>
            </a:r>
            <a:r>
              <a:rPr lang="zh-CN" altLang="en-US" dirty="0" smtClean="0"/>
              <a:t>：单精度类型；</a:t>
            </a:r>
            <a:br>
              <a:rPr lang="zh-CN" altLang="en-US" dirty="0" smtClean="0"/>
            </a:br>
            <a:r>
              <a:rPr lang="en-US" altLang="zh-CN" dirty="0" smtClean="0"/>
              <a:t>Double</a:t>
            </a:r>
            <a:r>
              <a:rPr lang="zh-CN" altLang="en-US" dirty="0" smtClean="0"/>
              <a:t>：双精度类型；</a:t>
            </a:r>
            <a:br>
              <a:rPr lang="zh-CN" altLang="en-US" dirty="0" smtClean="0"/>
            </a:br>
            <a:r>
              <a:rPr lang="en-US" altLang="zh-CN" dirty="0" smtClean="0"/>
              <a:t>Currency</a:t>
            </a:r>
            <a:r>
              <a:rPr lang="zh-CN" altLang="en-US" dirty="0" smtClean="0"/>
              <a:t>：货币数值类型；</a:t>
            </a:r>
            <a:br>
              <a:rPr lang="zh-CN" altLang="en-US" dirty="0" smtClean="0"/>
            </a:br>
            <a:r>
              <a:rPr lang="en-US" altLang="zh-CN" dirty="0" smtClean="0"/>
              <a:t>Decimal</a:t>
            </a:r>
            <a:r>
              <a:rPr lang="zh-CN" altLang="en-US" dirty="0" smtClean="0"/>
              <a:t>：可以容纳小数的数值类型；</a:t>
            </a:r>
            <a:br>
              <a:rPr lang="zh-CN" altLang="en-US" dirty="0" smtClean="0"/>
            </a:br>
            <a:r>
              <a:rPr lang="en-US" altLang="zh-CN" dirty="0" smtClean="0"/>
              <a:t>Variant</a:t>
            </a:r>
            <a:r>
              <a:rPr lang="zh-CN" altLang="en-US" dirty="0" smtClean="0"/>
              <a:t>：任何数字值或字符串值；</a:t>
            </a:r>
            <a:br>
              <a:rPr lang="zh-CN" altLang="en-US" dirty="0" smtClean="0"/>
            </a:br>
            <a:r>
              <a:rPr lang="en-US" altLang="zh-CN" dirty="0" smtClean="0"/>
              <a:t>Object</a:t>
            </a:r>
            <a:r>
              <a:rPr lang="zh-CN" altLang="en-US" dirty="0" smtClean="0"/>
              <a:t>：对象类型；</a:t>
            </a:r>
            <a:br>
              <a:rPr lang="zh-CN" altLang="en-US" dirty="0" smtClean="0"/>
            </a:br>
            <a:r>
              <a:rPr lang="zh-CN" altLang="en-US" dirty="0" smtClean="0"/>
              <a:t>用户自定义：利用</a:t>
            </a:r>
            <a:r>
              <a:rPr lang="en-US" altLang="zh-CN" dirty="0" smtClean="0"/>
              <a:t>TYPE</a:t>
            </a:r>
            <a:r>
              <a:rPr lang="zh-CN" altLang="en-US" dirty="0" smtClean="0"/>
              <a:t>语句由用户自己定义的数据类型。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运算符关键字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zh-CN" altLang="en-US" dirty="0" smtClean="0"/>
              <a:t>　　这类关键字太多了，而且有很多种分类方法，比如按参数个数分为单目运算符、双目运算符、三目运算符和多目运算符等，按参与运算的参数类型可以分为数值运算符、字符运算符、逻辑运算符、日期运算符、字节运算符等，按照运算符的作用范围可以分为过程级运算符、函数级运算符和模块级运算符。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程序结构类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IF...ELSE...END IF</a:t>
            </a:r>
            <a:r>
              <a:rPr lang="zh-CN" altLang="en-US" dirty="0" smtClean="0"/>
              <a:t>：分支判断选择语句；</a:t>
            </a:r>
            <a:endParaRPr lang="en-US" altLang="zh-CN" dirty="0" smtClean="0"/>
          </a:p>
          <a:p>
            <a:r>
              <a:rPr lang="en-US" altLang="zh-CN" dirty="0" smtClean="0"/>
              <a:t>ELSEIF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en-US" altLang="zh-CN" dirty="0" smtClean="0"/>
              <a:t>DO WHILE...LOOP</a:t>
            </a:r>
            <a:r>
              <a:rPr lang="zh-CN" altLang="en-US" dirty="0" smtClean="0"/>
              <a:t>：先判断后执行循环语句；</a:t>
            </a:r>
            <a:br>
              <a:rPr lang="zh-CN" altLang="en-US" dirty="0" smtClean="0"/>
            </a:br>
            <a:r>
              <a:rPr lang="en-US" altLang="zh-CN" dirty="0" smtClean="0"/>
              <a:t>DO...LOOP WHILE</a:t>
            </a:r>
            <a:r>
              <a:rPr lang="zh-CN" altLang="en-US" dirty="0" smtClean="0"/>
              <a:t>：先执行后判断循环语句；</a:t>
            </a:r>
            <a:br>
              <a:rPr lang="zh-CN" altLang="en-US" dirty="0" smtClean="0"/>
            </a:br>
            <a:r>
              <a:rPr lang="en-US" altLang="zh-CN" dirty="0" smtClean="0"/>
              <a:t>FOR...NEXT</a:t>
            </a:r>
            <a:r>
              <a:rPr lang="zh-CN" altLang="en-US" dirty="0" smtClean="0"/>
              <a:t>：限定次数循环语句；</a:t>
            </a:r>
            <a:br>
              <a:rPr lang="zh-CN" altLang="en-US" dirty="0" smtClean="0"/>
            </a:br>
            <a:r>
              <a:rPr lang="en-US" altLang="zh-CN" dirty="0" smtClean="0"/>
              <a:t>GOTO...</a:t>
            </a:r>
            <a:r>
              <a:rPr lang="zh-CN" altLang="en-US" dirty="0" smtClean="0"/>
              <a:t>：无条件转移语句。</a:t>
            </a:r>
            <a:br>
              <a:rPr lang="zh-CN" altLang="en-US" dirty="0" smtClean="0"/>
            </a:br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444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600" dirty="0" smtClean="0"/>
              <a:t>算术运算符</a:t>
            </a:r>
            <a:r>
              <a:rPr lang="en-US" altLang="zh-CN" sz="1600" dirty="0" smtClean="0"/>
              <a:t>&gt;</a:t>
            </a:r>
            <a:r>
              <a:rPr lang="zh-CN" altLang="en-US" sz="1600" dirty="0" smtClean="0"/>
              <a:t>比较运算符</a:t>
            </a:r>
            <a:r>
              <a:rPr lang="en-US" altLang="zh-CN" sz="1600" dirty="0" smtClean="0"/>
              <a:t>&gt;</a:t>
            </a:r>
            <a:r>
              <a:rPr lang="zh-CN" altLang="en-US" sz="1600" dirty="0" smtClean="0"/>
              <a:t>逻辑运算符</a:t>
            </a:r>
            <a:r>
              <a:rPr lang="en-US" altLang="zh-CN" sz="1600" dirty="0" smtClean="0"/>
              <a:t>&gt;</a:t>
            </a:r>
            <a:r>
              <a:rPr lang="zh-CN" altLang="en-US" sz="1600" dirty="0" smtClean="0"/>
              <a:t>赋值运算符</a:t>
            </a:r>
            <a:endParaRPr lang="en-US" altLang="zh-CN" sz="1600" dirty="0" smtClean="0"/>
          </a:p>
          <a:p>
            <a:r>
              <a:rPr lang="zh-CN" altLang="en-US" sz="1600" dirty="0" smtClean="0"/>
              <a:t>其中算术运算符的优先级我们已经讲过了</a:t>
            </a:r>
            <a:endParaRPr lang="en-US" altLang="zh-CN" sz="1600" dirty="0" smtClean="0"/>
          </a:p>
          <a:p>
            <a:r>
              <a:rPr lang="zh-CN" altLang="en-US" sz="1600" dirty="0" smtClean="0"/>
              <a:t>关系运算符和逻辑运算符也分别有自己的优先顺序</a:t>
            </a:r>
            <a:endParaRPr lang="en-US" altLang="zh-CN" sz="1600" dirty="0" smtClean="0"/>
          </a:p>
          <a:p>
            <a:r>
              <a:rPr lang="zh-CN" altLang="en-US" sz="1600" dirty="0" smtClean="0"/>
              <a:t>大家想一下就会觉得头痛了，那么多关系运算符，还有逻辑运算符混一起非常难以记忆。</a:t>
            </a:r>
            <a:endParaRPr lang="en-US" altLang="zh-CN" sz="1600" dirty="0" smtClean="0"/>
          </a:p>
          <a:p>
            <a:r>
              <a:rPr lang="zh-CN" altLang="en-US" sz="1600" dirty="0" smtClean="0"/>
              <a:t>这里推荐给大家一个神器</a:t>
            </a:r>
            <a:r>
              <a:rPr lang="en-US" altLang="zh-CN" sz="1600" dirty="0" smtClean="0"/>
              <a:t>()---- </a:t>
            </a:r>
            <a:r>
              <a:rPr lang="zh-CN" altLang="en-US" sz="1600" dirty="0" smtClean="0"/>
              <a:t>小括号</a:t>
            </a:r>
            <a:endParaRPr lang="en-US" altLang="zh-CN" sz="1600" dirty="0" smtClean="0"/>
          </a:p>
          <a:p>
            <a:r>
              <a:rPr lang="zh-CN" altLang="en-US" sz="1600" dirty="0" smtClean="0"/>
              <a:t>小括号内的运算内容绝对优先，这下好了。我们不用再费脑子去记忆那些复杂的优先顺序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pPr lvl="1"/>
            <a:r>
              <a:rPr lang="zh-CN" altLang="zh-CN" dirty="0" smtClean="0"/>
              <a:t>在表达式中，当运算符不止一种时，要先处理算术运算符，接着处理比较运算符，然后再处理逻辑运算符。所有比较运算符的优先顺序都相同；也就是说，要按它们出现的顺序从左到右进行处理。而算术运算符和逻辑运算符则必须按下列优先顺序进行处理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字符连接运算符（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）在算术运算符之后，比较运算符之前</a:t>
            </a:r>
            <a:endParaRPr lang="en-US" altLang="zh-CN" dirty="0" smtClean="0"/>
          </a:p>
          <a:p>
            <a:endParaRPr lang="en-US" altLang="zh-CN" sz="1500" dirty="0" smtClean="0"/>
          </a:p>
          <a:p>
            <a:pPr lvl="1"/>
            <a:endParaRPr lang="en-US" altLang="zh-CN" sz="15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0777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InputboxExc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x</a:t>
            </a:r>
          </a:p>
          <a:p>
            <a:r>
              <a:rPr lang="en-US" altLang="zh-CN" baseline="0" dirty="0" smtClean="0"/>
              <a:t>    </a:t>
            </a:r>
            <a:r>
              <a:rPr lang="en-US" altLang="zh-CN" dirty="0" smtClean="0"/>
              <a:t>x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请输入一个正整数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x + 10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0687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闰年否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year As Long</a:t>
            </a:r>
          </a:p>
          <a:p>
            <a:r>
              <a:rPr lang="en-US" altLang="zh-CN" dirty="0" smtClean="0"/>
              <a:t>    year = 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请输入一个年份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(year Mod 4 = 0 And year Mod 100 &lt;&gt; 0) Or (year Mod 400 = 0)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''</a:t>
            </a:r>
            <a:r>
              <a:rPr lang="zh-CN" altLang="en-US" dirty="0" smtClean="0"/>
              <a:t>如果</a:t>
            </a:r>
            <a:r>
              <a:rPr lang="en-US" altLang="zh-CN" dirty="0" err="1" smtClean="0"/>
              <a:t>InputBox</a:t>
            </a:r>
            <a:r>
              <a:rPr lang="zh-CN" altLang="en-US" dirty="0" smtClean="0"/>
              <a:t>不能使用，用</a:t>
            </a:r>
            <a:r>
              <a:rPr lang="en-US" altLang="zh-CN" dirty="0" err="1" smtClean="0"/>
              <a:t>Application.InputBox</a:t>
            </a:r>
            <a:r>
              <a:rPr lang="zh-CN" altLang="en-US" dirty="0" smtClean="0"/>
              <a:t>试试 （</a:t>
            </a:r>
            <a:r>
              <a:rPr lang="en-US" altLang="zh-CN" dirty="0" smtClean="0"/>
              <a:t>Excel 2016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9534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Ctrl + j </a:t>
            </a:r>
            <a:r>
              <a:rPr lang="zh-CN" altLang="en-US" sz="1200" dirty="0" smtClean="0"/>
              <a:t>快捷键，神奇的联想功能。使用该功能前请确认在</a:t>
            </a:r>
            <a:r>
              <a:rPr lang="en-US" altLang="zh-CN" sz="1200" dirty="0" smtClean="0"/>
              <a:t>VBE</a:t>
            </a:r>
            <a:r>
              <a:rPr lang="zh-CN" altLang="en-US" sz="1200" dirty="0" smtClean="0"/>
              <a:t>工具菜单，选项窗体里如下图设定自动列出成员选项。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Sub </a:t>
            </a:r>
            <a:r>
              <a:rPr lang="zh-CN" altLang="en-US" sz="1200" dirty="0" smtClean="0"/>
              <a:t>神键</a:t>
            </a:r>
            <a:r>
              <a:rPr lang="en-US" altLang="zh-CN" sz="1200" dirty="0" smtClean="0"/>
              <a:t>()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err="1" smtClean="0"/>
              <a:t>MsgBox</a:t>
            </a:r>
            <a:r>
              <a:rPr lang="en-US" altLang="zh-CN" sz="1200" dirty="0" smtClean="0"/>
              <a:t>  ‘</a:t>
            </a:r>
            <a:r>
              <a:rPr lang="zh-CN" altLang="en-US" sz="1200" dirty="0" smtClean="0"/>
              <a:t>按下</a:t>
            </a:r>
            <a:r>
              <a:rPr lang="en-US" altLang="zh-CN" sz="1200" dirty="0" smtClean="0"/>
              <a:t>Ctrl + J </a:t>
            </a:r>
            <a:r>
              <a:rPr lang="zh-CN" altLang="en-US" sz="1200" dirty="0" smtClean="0"/>
              <a:t>，输入</a:t>
            </a:r>
            <a:r>
              <a:rPr lang="en-US" altLang="zh-CN" sz="1200" dirty="0" smtClean="0"/>
              <a:t>ms</a:t>
            </a:r>
            <a:r>
              <a:rPr lang="zh-CN" altLang="en-US" sz="1200" dirty="0" smtClean="0"/>
              <a:t>，自动联想出现</a:t>
            </a:r>
            <a:r>
              <a:rPr lang="en-US" altLang="zh-CN" sz="1200" dirty="0" err="1" smtClean="0"/>
              <a:t>msgbox</a:t>
            </a:r>
            <a:r>
              <a:rPr lang="zh-CN" altLang="en-US" sz="1200" dirty="0" smtClean="0"/>
              <a:t>，敲回车或</a:t>
            </a:r>
            <a:r>
              <a:rPr lang="en-US" altLang="zh-CN" sz="1200" dirty="0" smtClean="0"/>
              <a:t>tab</a:t>
            </a:r>
            <a:r>
              <a:rPr lang="zh-CN" altLang="en-US" sz="1200" dirty="0" smtClean="0"/>
              <a:t>键确认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End Sub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804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Sub </a:t>
            </a:r>
            <a:r>
              <a:rPr lang="en-US" dirty="0" err="1" smtClean="0"/>
              <a:t>yao</a:t>
            </a:r>
            <a:r>
              <a:rPr lang="en-US" dirty="0" smtClean="0"/>
              <a:t>()</a:t>
            </a:r>
          </a:p>
          <a:p>
            <a:r>
              <a:rPr lang="en-US" dirty="0" smtClean="0"/>
              <a:t>    Dim height As Integer, inch As Double</a:t>
            </a:r>
          </a:p>
          <a:p>
            <a:r>
              <a:rPr lang="en-US" dirty="0" smtClean="0"/>
              <a:t>    height = 226</a:t>
            </a:r>
          </a:p>
          <a:p>
            <a:r>
              <a:rPr lang="en-US" dirty="0" smtClean="0"/>
              <a:t>    inch = height / 2.54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MsgBox</a:t>
            </a:r>
            <a:r>
              <a:rPr lang="en-US" dirty="0" smtClean="0"/>
              <a:t> "</a:t>
            </a:r>
            <a:r>
              <a:rPr lang="zh-CN" altLang="en-US" dirty="0" smtClean="0"/>
              <a:t>姚明的身高是</a:t>
            </a:r>
            <a:r>
              <a:rPr lang="en-US" altLang="zh-CN" dirty="0" smtClean="0"/>
              <a:t>" &amp; </a:t>
            </a:r>
            <a:r>
              <a:rPr lang="en-US" dirty="0" smtClean="0"/>
              <a:t>inch &amp; "</a:t>
            </a:r>
            <a:r>
              <a:rPr lang="zh-CN" altLang="en-US" dirty="0" smtClean="0"/>
              <a:t>英寸。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</a:t>
            </a:r>
            <a:r>
              <a:rPr lang="en-US" dirty="0" err="1" smtClean="0"/>
              <a:t>MsgBox</a:t>
            </a:r>
            <a:r>
              <a:rPr lang="en-US" dirty="0" smtClean="0"/>
              <a:t> "</a:t>
            </a:r>
            <a:r>
              <a:rPr lang="zh-CN" altLang="en-US" dirty="0" smtClean="0"/>
              <a:t>姚明的身高是</a:t>
            </a:r>
            <a:r>
              <a:rPr lang="en-US" altLang="zh-CN" dirty="0" smtClean="0"/>
              <a:t>" &amp; </a:t>
            </a:r>
            <a:r>
              <a:rPr lang="en-US" dirty="0" err="1" smtClean="0"/>
              <a:t>FormatNumber</a:t>
            </a:r>
            <a:r>
              <a:rPr lang="en-US" dirty="0" smtClean="0"/>
              <a:t>(inch, 2, -1) &amp; "</a:t>
            </a:r>
            <a:r>
              <a:rPr lang="zh-CN" altLang="en-US" dirty="0" smtClean="0"/>
              <a:t>英寸。</a:t>
            </a:r>
            <a:r>
              <a:rPr lang="en-US" altLang="zh-CN" dirty="0" smtClean="0"/>
              <a:t>" </a:t>
            </a:r>
          </a:p>
          <a:p>
            <a:r>
              <a:rPr lang="en-US" altLang="zh-CN" dirty="0" smtClean="0"/>
              <a:t>'    </a:t>
            </a:r>
            <a:r>
              <a:rPr lang="en-US" dirty="0" err="1" smtClean="0"/>
              <a:t>Debug.Print</a:t>
            </a:r>
            <a:r>
              <a:rPr lang="en-US" dirty="0" smtClean="0"/>
              <a:t> "</a:t>
            </a:r>
            <a:r>
              <a:rPr lang="zh-CN" altLang="en-US" dirty="0" smtClean="0"/>
              <a:t>姚明的身高是</a:t>
            </a:r>
            <a:r>
              <a:rPr lang="en-US" altLang="zh-CN" dirty="0" smtClean="0"/>
              <a:t>"; </a:t>
            </a:r>
            <a:r>
              <a:rPr lang="en-US" dirty="0" err="1" smtClean="0"/>
              <a:t>Spc</a:t>
            </a:r>
            <a:r>
              <a:rPr lang="en-US" dirty="0" smtClean="0"/>
              <a:t>(6); inch; "</a:t>
            </a:r>
            <a:r>
              <a:rPr lang="zh-CN" altLang="en-US" dirty="0" smtClean="0"/>
              <a:t>英寸。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'    </a:t>
            </a:r>
            <a:r>
              <a:rPr lang="en-US" dirty="0" err="1" smtClean="0"/>
              <a:t>Debug.Print</a:t>
            </a:r>
            <a:r>
              <a:rPr lang="en-US" dirty="0" smtClean="0"/>
              <a:t> "</a:t>
            </a:r>
            <a:r>
              <a:rPr lang="zh-CN" altLang="en-US" dirty="0" smtClean="0"/>
              <a:t>姚明的身高是</a:t>
            </a:r>
            <a:r>
              <a:rPr lang="en-US" altLang="zh-CN" dirty="0" smtClean="0"/>
              <a:t>", </a:t>
            </a:r>
            <a:r>
              <a:rPr lang="en-US" dirty="0" smtClean="0"/>
              <a:t>inch, "</a:t>
            </a:r>
            <a:r>
              <a:rPr lang="zh-CN" altLang="en-US" dirty="0" smtClean="0"/>
              <a:t>英寸。</a:t>
            </a:r>
            <a:r>
              <a:rPr lang="en-US" altLang="zh-CN" dirty="0" smtClean="0"/>
              <a:t>"</a:t>
            </a:r>
          </a:p>
          <a:p>
            <a:r>
              <a:rPr lang="en-US" dirty="0" smtClean="0"/>
              <a:t>End Sub</a:t>
            </a:r>
          </a:p>
          <a:p>
            <a:r>
              <a:rPr lang="en-US" dirty="0" smtClean="0"/>
              <a:t>'</a:t>
            </a:r>
            <a:r>
              <a:rPr lang="en-US" dirty="0" err="1" smtClean="0"/>
              <a:t>Debug.Print</a:t>
            </a:r>
            <a:r>
              <a:rPr lang="zh-CN" altLang="en-US" dirty="0" smtClean="0"/>
              <a:t>将结果在“立即窗口”中显示，它有两个分隔符：</a:t>
            </a:r>
          </a:p>
          <a:p>
            <a:r>
              <a:rPr lang="en-US" altLang="zh-CN" dirty="0" smtClean="0"/>
              <a:t>'   </a:t>
            </a:r>
            <a:r>
              <a:rPr lang="zh-CN" altLang="en-US" dirty="0" smtClean="0"/>
              <a:t>一个是分号（</a:t>
            </a:r>
            <a:r>
              <a:rPr lang="en-US" altLang="zh-CN" dirty="0" smtClean="0"/>
              <a:t>;</a:t>
            </a:r>
            <a:r>
              <a:rPr lang="zh-CN" altLang="en-US" dirty="0" smtClean="0"/>
              <a:t>），用于将前后两个数据连接在一起输出。</a:t>
            </a:r>
          </a:p>
          <a:p>
            <a:r>
              <a:rPr lang="en-US" altLang="zh-CN" dirty="0" smtClean="0"/>
              <a:t>'   </a:t>
            </a:r>
            <a:r>
              <a:rPr lang="zh-CN" altLang="en-US" dirty="0" smtClean="0"/>
              <a:t>一个是逗号（</a:t>
            </a:r>
            <a:r>
              <a:rPr lang="en-US" altLang="zh-CN" dirty="0" smtClean="0"/>
              <a:t>,</a:t>
            </a:r>
            <a:r>
              <a:rPr lang="zh-CN" altLang="en-US" dirty="0" smtClean="0"/>
              <a:t>），以</a:t>
            </a:r>
            <a:r>
              <a:rPr lang="en-US" altLang="zh-CN" dirty="0" smtClean="0"/>
              <a:t>14</a:t>
            </a:r>
            <a:r>
              <a:rPr lang="zh-CN" altLang="en-US" dirty="0" smtClean="0"/>
              <a:t>个字符为一个输出区，将每个数据输出到对应的区中。</a:t>
            </a:r>
          </a:p>
          <a:p>
            <a:r>
              <a:rPr lang="en-US" altLang="zh-CN" dirty="0" smtClean="0"/>
              <a:t>'   </a:t>
            </a:r>
            <a:r>
              <a:rPr lang="zh-CN" altLang="en-US" dirty="0" smtClean="0"/>
              <a:t>在</a:t>
            </a:r>
            <a:r>
              <a:rPr lang="en-US" dirty="0" err="1" smtClean="0"/>
              <a:t>Debug.Print</a:t>
            </a:r>
            <a:r>
              <a:rPr lang="zh-CN" altLang="en-US" dirty="0" smtClean="0"/>
              <a:t>中还可以使用</a:t>
            </a:r>
            <a:r>
              <a:rPr lang="en-US" dirty="0" err="1" smtClean="0"/>
              <a:t>Spc</a:t>
            </a:r>
            <a:r>
              <a:rPr lang="en-US" dirty="0" smtClean="0"/>
              <a:t>(n),</a:t>
            </a:r>
            <a:r>
              <a:rPr lang="zh-CN" altLang="en-US" dirty="0" smtClean="0"/>
              <a:t>表示插入</a:t>
            </a:r>
            <a:r>
              <a:rPr lang="en-US" dirty="0" smtClean="0"/>
              <a:t>n</a:t>
            </a:r>
            <a:r>
              <a:rPr lang="zh-CN" altLang="en-US" dirty="0" smtClean="0"/>
              <a:t>个空格。</a:t>
            </a:r>
          </a:p>
          <a:p>
            <a:r>
              <a:rPr lang="en-US" altLang="zh-CN" dirty="0" smtClean="0"/>
              <a:t>'   </a:t>
            </a:r>
            <a:r>
              <a:rPr lang="zh-CN" altLang="en-US" dirty="0" smtClean="0"/>
              <a:t>在</a:t>
            </a:r>
            <a:r>
              <a:rPr lang="en-US" dirty="0" err="1" smtClean="0"/>
              <a:t>Debug.Print</a:t>
            </a:r>
            <a:r>
              <a:rPr lang="zh-CN" altLang="en-US" dirty="0" smtClean="0"/>
              <a:t>中还可以使用</a:t>
            </a:r>
            <a:r>
              <a:rPr lang="en-US" dirty="0" smtClean="0"/>
              <a:t>Tab(n),</a:t>
            </a:r>
            <a:r>
              <a:rPr lang="zh-CN" altLang="en-US" dirty="0" smtClean="0"/>
              <a:t>效果类似按</a:t>
            </a:r>
            <a:r>
              <a:rPr lang="en-US" dirty="0" smtClean="0"/>
              <a:t>Tab</a:t>
            </a:r>
            <a:r>
              <a:rPr lang="zh-CN" altLang="en-US" dirty="0" smtClean="0"/>
              <a:t>键。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FormatNumber</a:t>
            </a:r>
            <a:r>
              <a:rPr lang="zh-CN" altLang="en-US" dirty="0" smtClean="0"/>
              <a:t>函数有</a:t>
            </a:r>
            <a:r>
              <a:rPr lang="en-US" altLang="zh-CN" dirty="0" smtClean="0"/>
              <a:t>3</a:t>
            </a:r>
            <a:r>
              <a:rPr lang="zh-CN" altLang="en-US" dirty="0" smtClean="0"/>
              <a:t>个参数：</a:t>
            </a:r>
            <a:br>
              <a:rPr lang="zh-CN" altLang="en-US" dirty="0" smtClean="0"/>
            </a:br>
            <a:r>
              <a:rPr lang="en-US" dirty="0" err="1" smtClean="0"/>
              <a:t>FormatNumber</a:t>
            </a:r>
            <a:r>
              <a:rPr lang="en-US" dirty="0" smtClean="0"/>
              <a:t>([</a:t>
            </a:r>
            <a:r>
              <a:rPr lang="zh-CN" altLang="en-US" dirty="0" smtClean="0"/>
              <a:t>小数数值</a:t>
            </a:r>
            <a:r>
              <a:rPr lang="en-US" altLang="zh-CN" dirty="0" smtClean="0"/>
              <a:t>], [</a:t>
            </a:r>
            <a:r>
              <a:rPr lang="zh-CN" altLang="en-US" dirty="0" smtClean="0"/>
              <a:t>小数位数</a:t>
            </a:r>
            <a:r>
              <a:rPr lang="en-US" altLang="zh-CN" dirty="0" smtClean="0"/>
              <a:t>], [</a:t>
            </a:r>
            <a:r>
              <a:rPr lang="zh-CN" altLang="en-US" dirty="0" smtClean="0"/>
              <a:t>显示模式</a:t>
            </a:r>
            <a:r>
              <a:rPr lang="en-US" altLang="zh-CN" dirty="0" smtClean="0"/>
              <a:t>])</a:t>
            </a:r>
            <a:br>
              <a:rPr lang="en-US" altLang="zh-CN" dirty="0" smtClean="0"/>
            </a:br>
            <a:endParaRPr lang="en-US" altLang="zh-CN" dirty="0" smtClean="0"/>
          </a:p>
          <a:p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参数</a:t>
            </a:r>
            <a:r>
              <a:rPr lang="en-US" altLang="zh-CN" dirty="0" smtClean="0"/>
              <a:t>=0</a:t>
            </a:r>
            <a:r>
              <a:rPr lang="zh-CN" altLang="en-US" dirty="0" smtClean="0"/>
              <a:t>或 </a:t>
            </a:r>
            <a:r>
              <a:rPr lang="en-US" dirty="0" err="1" smtClean="0"/>
              <a:t>vbFalse</a:t>
            </a:r>
            <a:r>
              <a:rPr lang="zh-CN" altLang="en-US" dirty="0" smtClean="0"/>
              <a:t>时，不显示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前导</a:t>
            </a:r>
            <a:r>
              <a:rPr lang="en-US" altLang="zh-CN" dirty="0" smtClean="0"/>
              <a:t>0】</a:t>
            </a:r>
            <a:br>
              <a:rPr lang="en-US" altLang="zh-CN" dirty="0" smtClean="0"/>
            </a:br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参数</a:t>
            </a:r>
            <a:r>
              <a:rPr lang="en-US" altLang="zh-CN" dirty="0" smtClean="0"/>
              <a:t>=-1</a:t>
            </a:r>
            <a:r>
              <a:rPr lang="zh-CN" altLang="en-US" dirty="0" smtClean="0"/>
              <a:t>或 </a:t>
            </a:r>
            <a:r>
              <a:rPr lang="en-US" dirty="0" err="1" smtClean="0"/>
              <a:t>vbTrue</a:t>
            </a:r>
            <a:r>
              <a:rPr lang="zh-CN" altLang="en-US" dirty="0" smtClean="0"/>
              <a:t>时，显示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前导</a:t>
            </a:r>
            <a:r>
              <a:rPr lang="en-US" altLang="zh-CN" dirty="0" smtClean="0"/>
              <a:t>0】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例如：  </a:t>
            </a:r>
            <a:r>
              <a:rPr lang="en-US" dirty="0" smtClean="0"/>
              <a:t>t = 7 / 10</a:t>
            </a:r>
            <a:br>
              <a:rPr lang="en-US" dirty="0" smtClean="0"/>
            </a:br>
            <a:r>
              <a:rPr lang="en-US" dirty="0" smtClean="0"/>
              <a:t>  </a:t>
            </a:r>
            <a:r>
              <a:rPr lang="en-US" dirty="0" err="1" smtClean="0"/>
              <a:t>Msgbox</a:t>
            </a:r>
            <a:r>
              <a:rPr lang="en-US" dirty="0" smtClean="0"/>
              <a:t> </a:t>
            </a:r>
            <a:r>
              <a:rPr lang="en-US" dirty="0" err="1" smtClean="0"/>
              <a:t>FormatNumber</a:t>
            </a:r>
            <a:r>
              <a:rPr lang="en-US" dirty="0" smtClean="0"/>
              <a:t>(t, 2, -1)  </a:t>
            </a:r>
            <a:r>
              <a:rPr lang="zh-CN" altLang="en-US" dirty="0" smtClean="0"/>
              <a:t>或  </a:t>
            </a:r>
            <a:r>
              <a:rPr lang="en-US" dirty="0" err="1" smtClean="0"/>
              <a:t>MsgBox</a:t>
            </a:r>
            <a:r>
              <a:rPr lang="en-US" dirty="0" smtClean="0"/>
              <a:t> </a:t>
            </a:r>
            <a:r>
              <a:rPr lang="en-US" dirty="0" err="1" smtClean="0"/>
              <a:t>FormatNumber</a:t>
            </a:r>
            <a:r>
              <a:rPr lang="en-US" dirty="0" smtClean="0"/>
              <a:t>(t, 2, </a:t>
            </a:r>
            <a:r>
              <a:rPr lang="en-US" dirty="0" err="1" smtClean="0"/>
              <a:t>vbTrue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>Sub </a:t>
            </a:r>
            <a:r>
              <a:rPr lang="en-US" altLang="zh-CN" dirty="0" err="1" smtClean="0"/>
              <a:t>myage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age As Byte, second As Double</a:t>
            </a:r>
          </a:p>
          <a:p>
            <a:r>
              <a:rPr lang="en-US" altLang="zh-CN" dirty="0" smtClean="0"/>
              <a:t>    age = Val(</a:t>
            </a:r>
            <a:r>
              <a:rPr lang="en-US" altLang="zh-CN" dirty="0" err="1" smtClean="0"/>
              <a:t>InputBox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请输入你的年龄：</a:t>
            </a:r>
            <a:r>
              <a:rPr lang="en-US" altLang="zh-CN" dirty="0" smtClean="0"/>
              <a:t>"))</a:t>
            </a:r>
          </a:p>
          <a:p>
            <a:r>
              <a:rPr lang="en-US" altLang="zh-CN" dirty="0" smtClean="0"/>
              <a:t>    second = age * 3.156 * 10 ^ 7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我的年龄是</a:t>
            </a:r>
            <a:r>
              <a:rPr lang="en-US" altLang="zh-CN" dirty="0" smtClean="0"/>
              <a:t>" &amp; second &amp; "</a:t>
            </a:r>
            <a:r>
              <a:rPr lang="zh-CN" altLang="en-US" dirty="0" smtClean="0"/>
              <a:t>秒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'</a:t>
            </a:r>
            <a:r>
              <a:rPr lang="en-US" altLang="zh-CN" dirty="0" err="1" smtClean="0"/>
              <a:t>InputBox</a:t>
            </a:r>
            <a:r>
              <a:rPr lang="zh-CN" altLang="en-US" dirty="0" smtClean="0"/>
              <a:t>输入的是字符串，如果想将输入转换为数值，可用</a:t>
            </a:r>
            <a:r>
              <a:rPr lang="en-US" altLang="zh-CN" dirty="0" smtClean="0"/>
              <a:t>Val</a:t>
            </a:r>
            <a:r>
              <a:rPr lang="zh-CN" altLang="en-US" dirty="0" smtClean="0"/>
              <a:t>函数进行类型转换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6072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28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一．定义</a:t>
            </a:r>
            <a:endParaRPr lang="zh-CN" altLang="en-US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标识符是一种标识变量、常量、过程、函数、类等语言构成单位的符号，利用它可以完成对变量、常量、过程、函数、类等的引用。</a:t>
            </a:r>
            <a:endParaRPr lang="zh-CN" altLang="en-US" dirty="0" smtClean="0"/>
          </a:p>
          <a:p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二．命名规则</a:t>
            </a:r>
            <a:endParaRPr lang="zh-CN" altLang="en-US" dirty="0" smtClean="0"/>
          </a:p>
          <a:p>
            <a:pPr lvl="0"/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  字母打头，由字母、数字和下划线组成，如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A987b_23Abc</a:t>
            </a:r>
            <a:endParaRPr lang="en-US" dirty="0" smtClean="0"/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2）  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字符长度小于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，（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Excel2002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以上中文版等，可以用汉字且长度可达</a:t>
            </a:r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254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个字符）</a:t>
            </a:r>
            <a:endParaRPr lang="zh-CN" altLang="en-US" dirty="0" smtClean="0"/>
          </a:p>
          <a:p>
            <a:pPr lvl="0"/>
            <a:r>
              <a:rPr lang="en-US" altLang="zh-C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  不能与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保留字重名，如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public, private, dim,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goto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next, with, integer, single</a:t>
            </a:r>
            <a:r>
              <a:rPr lang="zh-CN" alt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等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01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一条语句多行书写的例子：</a:t>
            </a:r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一条语句多行书写</a:t>
            </a:r>
            <a:r>
              <a:rPr lang="en-US" altLang="zh-CN" dirty="0" smtClean="0"/>
              <a:t>()</a:t>
            </a:r>
          </a:p>
          <a:p>
            <a:r>
              <a:rPr lang="en-US" altLang="zh-CN" baseline="0" dirty="0" smtClean="0"/>
              <a:t>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"hello " &amp; _</a:t>
            </a:r>
          </a:p>
          <a:p>
            <a:r>
              <a:rPr lang="en-US" altLang="zh-CN" dirty="0" smtClean="0"/>
              <a:t>  "VBA"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err="1" smtClean="0"/>
              <a:t>Rem</a:t>
            </a:r>
            <a:r>
              <a:rPr lang="en-US" altLang="zh-CN" dirty="0" smtClean="0"/>
              <a:t> </a:t>
            </a:r>
            <a:r>
              <a:rPr lang="zh-CN" altLang="en-US" dirty="0" smtClean="0"/>
              <a:t>语句是用来在程序进行注释的语句，可以用一个撇号 </a:t>
            </a:r>
            <a:r>
              <a:rPr lang="en-US" altLang="zh-CN" dirty="0" smtClean="0"/>
              <a:t>(</a:t>
            </a:r>
            <a:r>
              <a:rPr lang="en-US" altLang="zh-CN" b="1" dirty="0" smtClean="0"/>
              <a:t>'</a:t>
            </a:r>
            <a:r>
              <a:rPr lang="en-US" altLang="zh-CN" dirty="0" smtClean="0"/>
              <a:t>) </a:t>
            </a:r>
            <a:r>
              <a:rPr lang="zh-CN" altLang="en-US" dirty="0" smtClean="0"/>
              <a:t>来代替 </a:t>
            </a:r>
            <a:r>
              <a:rPr lang="en-US" altLang="zh-CN" b="1" dirty="0" err="1" smtClean="0"/>
              <a:t>Rem</a:t>
            </a:r>
            <a:r>
              <a:rPr lang="zh-CN" altLang="en-US" dirty="0" smtClean="0"/>
              <a:t> 关键字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444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669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数据类型告诉计算机如何将数据存储在内存中，如以整数、字符串、日期等。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、数据类型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          数据类型告诉计算机如何将数据存储在内存中，如以整数、字符串、日期等。</a:t>
            </a:r>
            <a:br>
              <a:rPr lang="zh-CN" altLang="en-US" dirty="0" smtClean="0"/>
            </a:br>
            <a:r>
              <a:rPr lang="zh-CN" altLang="en-US" dirty="0" smtClean="0"/>
              <a:t>          数据类型是变量的特性。</a:t>
            </a:r>
            <a:br>
              <a:rPr lang="zh-CN" altLang="en-US" dirty="0" smtClean="0"/>
            </a:br>
            <a:endParaRPr lang="en-US" altLang="zh-CN" dirty="0" smtClean="0"/>
          </a:p>
          <a:p>
            <a:r>
              <a:rPr lang="zh-CN" altLang="en-US" sz="1200" dirty="0" smtClean="0"/>
              <a:t>整数型：</a:t>
            </a:r>
            <a:r>
              <a:rPr lang="en-US" altLang="zh-CN" sz="1200" dirty="0" smtClean="0"/>
              <a:t>(Integer ,Long), </a:t>
            </a:r>
            <a:r>
              <a:rPr lang="zh-CN" altLang="en-US" sz="1200" dirty="0" smtClean="0"/>
              <a:t>由于历史原因默认的整数类型是</a:t>
            </a:r>
            <a:r>
              <a:rPr lang="en-US" altLang="zh-CN" sz="1200" dirty="0" smtClean="0"/>
              <a:t>integer</a:t>
            </a:r>
            <a:r>
              <a:rPr lang="zh-CN" altLang="en-US" sz="1200" dirty="0" smtClean="0"/>
              <a:t>而不是</a:t>
            </a:r>
            <a:r>
              <a:rPr lang="en-US" altLang="zh-CN" sz="1200" dirty="0" smtClean="0"/>
              <a:t>long</a:t>
            </a:r>
            <a:r>
              <a:rPr lang="zh-CN" altLang="en-US" sz="1200" dirty="0" smtClean="0"/>
              <a:t>。</a:t>
            </a:r>
            <a:endParaRPr lang="en-US" altLang="zh-CN" sz="1200" dirty="0" smtClean="0"/>
          </a:p>
          <a:p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Integer </a:t>
            </a:r>
            <a:r>
              <a:rPr lang="zh-CN" altLang="en-US" sz="1200" dirty="0" smtClean="0"/>
              <a:t>与 </a:t>
            </a:r>
            <a:r>
              <a:rPr lang="en-US" altLang="zh-CN" sz="1200" dirty="0" smtClean="0"/>
              <a:t>long </a:t>
            </a:r>
            <a:r>
              <a:rPr lang="zh-CN" altLang="en-US" sz="1200" dirty="0" smtClean="0"/>
              <a:t>的区别：在内存中占有的空间大小不同。可以用酒店房间的大小来理解，大房间和小房间所能住的人员数量不同、房费不同。</a:t>
            </a:r>
            <a:endParaRPr lang="en-US" altLang="zh-CN" sz="1200" dirty="0" smtClean="0"/>
          </a:p>
          <a:p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smtClean="0"/>
              <a:t>Single</a:t>
            </a:r>
            <a:r>
              <a:rPr lang="zh-CN" altLang="en-US" sz="1200" dirty="0" smtClean="0"/>
              <a:t>、</a:t>
            </a:r>
            <a:r>
              <a:rPr lang="en-US" altLang="zh-CN" sz="1200" dirty="0" smtClean="0"/>
              <a:t>Double </a:t>
            </a:r>
            <a:r>
              <a:rPr lang="zh-CN" altLang="en-US" sz="1200" dirty="0" smtClean="0"/>
              <a:t>是一种叫浮点数的存储方式，与整数的精确不同。可以理解为，两种类型的数据本质上是近似值。</a:t>
            </a:r>
            <a:endParaRPr lang="en-US" altLang="zh-CN" sz="1200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String(</a:t>
            </a:r>
            <a:r>
              <a:rPr lang="zh-CN" altLang="en-US" dirty="0" smtClean="0"/>
              <a:t>变长</a:t>
            </a:r>
            <a:r>
              <a:rPr lang="en-US" altLang="zh-CN" dirty="0" smtClean="0"/>
              <a:t>) 	10 </a:t>
            </a:r>
            <a:r>
              <a:rPr lang="zh-CN" altLang="en-US" dirty="0" smtClean="0"/>
              <a:t>字节加字符串长度  </a:t>
            </a:r>
            <a:r>
              <a:rPr lang="en-US" altLang="zh-CN" dirty="0" smtClean="0"/>
              <a:t>	0 </a:t>
            </a:r>
            <a:r>
              <a:rPr lang="zh-CN" altLang="en-US" dirty="0" smtClean="0"/>
              <a:t>到大约 </a:t>
            </a:r>
            <a:r>
              <a:rPr lang="en-US" altLang="zh-CN" dirty="0" smtClean="0"/>
              <a:t>20 </a:t>
            </a:r>
            <a:r>
              <a:rPr lang="zh-CN" altLang="en-US" dirty="0" smtClean="0"/>
              <a:t>亿</a:t>
            </a:r>
            <a:endParaRPr lang="en-US" altLang="zh-CN" dirty="0" smtClean="0"/>
          </a:p>
          <a:p>
            <a:r>
              <a:rPr lang="en-US" altLang="zh-CN" dirty="0" smtClean="0"/>
              <a:t>String(</a:t>
            </a:r>
            <a:r>
              <a:rPr lang="zh-CN" altLang="en-US" dirty="0" smtClean="0"/>
              <a:t>定长</a:t>
            </a:r>
            <a:r>
              <a:rPr lang="en-US" altLang="zh-CN" dirty="0" smtClean="0"/>
              <a:t>) 	</a:t>
            </a:r>
            <a:r>
              <a:rPr lang="zh-CN" altLang="en-US" dirty="0" smtClean="0"/>
              <a:t>字符串长度</a:t>
            </a:r>
            <a:r>
              <a:rPr lang="en-US" altLang="zh-CN" dirty="0" smtClean="0"/>
              <a:t>		1 </a:t>
            </a:r>
            <a:r>
              <a:rPr lang="zh-CN" altLang="en-US" dirty="0" smtClean="0"/>
              <a:t>到大约 </a:t>
            </a:r>
            <a:r>
              <a:rPr lang="en-US" altLang="zh-CN" dirty="0" smtClean="0"/>
              <a:t>65,400</a:t>
            </a:r>
          </a:p>
          <a:p>
            <a:r>
              <a:rPr lang="en-US" altLang="zh-CN" dirty="0" smtClean="0"/>
              <a:t>Variant(</a:t>
            </a:r>
            <a:r>
              <a:rPr lang="zh-CN" altLang="en-US" dirty="0" smtClean="0"/>
              <a:t>数字</a:t>
            </a:r>
            <a:r>
              <a:rPr lang="en-US" altLang="zh-CN" dirty="0" smtClean="0"/>
              <a:t>)	16 </a:t>
            </a:r>
            <a:r>
              <a:rPr lang="zh-CN" altLang="en-US" dirty="0" smtClean="0"/>
              <a:t>个字节</a:t>
            </a:r>
            <a:r>
              <a:rPr lang="en-US" altLang="zh-CN" dirty="0" smtClean="0"/>
              <a:t>		</a:t>
            </a:r>
            <a:r>
              <a:rPr lang="zh-CN" altLang="en-US" dirty="0" smtClean="0"/>
              <a:t>任何数字值，最大可达 </a:t>
            </a:r>
            <a:r>
              <a:rPr lang="en-US" altLang="zh-CN" dirty="0" smtClean="0"/>
              <a:t>Double </a:t>
            </a:r>
            <a:r>
              <a:rPr lang="zh-CN" altLang="en-US" dirty="0" smtClean="0"/>
              <a:t>的范围</a:t>
            </a:r>
            <a:endParaRPr lang="en-US" altLang="zh-CN" dirty="0" smtClean="0"/>
          </a:p>
          <a:p>
            <a:r>
              <a:rPr lang="en-US" altLang="zh-CN" dirty="0" smtClean="0"/>
              <a:t>Variant(</a:t>
            </a:r>
            <a:r>
              <a:rPr lang="zh-CN" altLang="en-US" dirty="0" smtClean="0"/>
              <a:t>字符</a:t>
            </a:r>
            <a:r>
              <a:rPr lang="en-US" altLang="zh-CN" dirty="0" smtClean="0"/>
              <a:t>)	22 </a:t>
            </a:r>
            <a:r>
              <a:rPr lang="zh-CN" altLang="en-US" dirty="0" smtClean="0"/>
              <a:t>个字节加字符串长度</a:t>
            </a:r>
            <a:r>
              <a:rPr lang="en-US" altLang="zh-CN" dirty="0" smtClean="0"/>
              <a:t>	</a:t>
            </a:r>
            <a:r>
              <a:rPr lang="zh-CN" altLang="en-US" dirty="0" smtClean="0"/>
              <a:t>与变长 </a:t>
            </a:r>
            <a:r>
              <a:rPr lang="en-US" altLang="zh-CN" dirty="0" smtClean="0"/>
              <a:t>String </a:t>
            </a:r>
            <a:r>
              <a:rPr lang="zh-CN" altLang="en-US" dirty="0" smtClean="0"/>
              <a:t>有相同的范围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Variant </a:t>
            </a:r>
            <a:r>
              <a:rPr lang="zh-CN" altLang="en-US" dirty="0" smtClean="0"/>
              <a:t>数据类型是所有没被显式声明（例如 </a:t>
            </a:r>
            <a:r>
              <a:rPr lang="en-US" altLang="zh-CN" dirty="0" smtClean="0"/>
              <a:t>Dim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Private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Public </a:t>
            </a:r>
            <a:r>
              <a:rPr lang="zh-CN" altLang="en-US" dirty="0" smtClean="0"/>
              <a:t>或 </a:t>
            </a:r>
            <a:r>
              <a:rPr lang="en-US" altLang="zh-CN" dirty="0" smtClean="0"/>
              <a:t>Static</a:t>
            </a:r>
            <a:r>
              <a:rPr lang="zh-CN" altLang="en-US" dirty="0" smtClean="0"/>
              <a:t>等语句）为其他类型变量的数据类型。</a:t>
            </a:r>
            <a:endParaRPr lang="en-US" altLang="zh-CN" dirty="0" smtClean="0"/>
          </a:p>
          <a:p>
            <a:r>
              <a:rPr lang="en-US" altLang="zh-CN" dirty="0" smtClean="0"/>
              <a:t>Variant </a:t>
            </a:r>
            <a:r>
              <a:rPr lang="zh-CN" altLang="en-US" dirty="0" smtClean="0"/>
              <a:t>数据类型并没有类型声明字符。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140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通常在数值后面加简写，表明是何种类型。如：</a:t>
            </a:r>
            <a:endParaRPr lang="en-US" altLang="zh-CN" dirty="0" smtClean="0"/>
          </a:p>
          <a:p>
            <a:r>
              <a:rPr lang="en-US" altLang="zh-CN" dirty="0" smtClean="0"/>
              <a:t>888</a:t>
            </a:r>
            <a:r>
              <a:rPr lang="zh-CN" altLang="en-US" dirty="0" smtClean="0"/>
              <a:t>*</a:t>
            </a:r>
            <a:r>
              <a:rPr lang="en-US" altLang="zh-CN" dirty="0" smtClean="0"/>
              <a:t>999#</a:t>
            </a:r>
          </a:p>
          <a:p>
            <a:r>
              <a:rPr lang="en-US" altLang="zh-CN" dirty="0" smtClean="0"/>
              <a:t>888</a:t>
            </a:r>
            <a:r>
              <a:rPr lang="zh-CN" altLang="en-US" dirty="0" smtClean="0"/>
              <a:t>默认是</a:t>
            </a:r>
            <a:r>
              <a:rPr lang="en-US" altLang="zh-CN" dirty="0" smtClean="0"/>
              <a:t>integer, 999</a:t>
            </a:r>
            <a:r>
              <a:rPr lang="zh-CN" altLang="en-US" dirty="0" smtClean="0"/>
              <a:t>后加</a:t>
            </a:r>
            <a:r>
              <a:rPr lang="en-US" altLang="zh-CN" dirty="0" smtClean="0"/>
              <a:t>#</a:t>
            </a:r>
            <a:r>
              <a:rPr lang="zh-CN" altLang="en-US" dirty="0" smtClean="0"/>
              <a:t>表示是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型数据，它们的乘积是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型。</a:t>
            </a:r>
            <a:endParaRPr lang="en-US" altLang="zh-CN" dirty="0" smtClean="0"/>
          </a:p>
          <a:p>
            <a:r>
              <a:rPr lang="en-US" altLang="zh-CN" sz="1200" dirty="0" smtClean="0"/>
              <a:t>Integer 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%</a:t>
            </a:r>
            <a:r>
              <a:rPr lang="zh-CN" altLang="en-US" sz="1200" dirty="0" smtClean="0"/>
              <a:t>），</a:t>
            </a:r>
            <a:r>
              <a:rPr lang="en-US" altLang="zh-CN" sz="1200" dirty="0" smtClean="0"/>
              <a:t>Long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&amp;</a:t>
            </a:r>
            <a:r>
              <a:rPr lang="zh-CN" altLang="en-US" sz="1200" dirty="0" smtClean="0"/>
              <a:t>）</a:t>
            </a:r>
            <a:r>
              <a:rPr lang="en-US" altLang="zh-CN" sz="1200" dirty="0" smtClean="0"/>
              <a:t>, Double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#</a:t>
            </a:r>
            <a:r>
              <a:rPr lang="zh-CN" altLang="en-US" sz="1200" dirty="0" smtClean="0"/>
              <a:t>）</a:t>
            </a:r>
            <a:r>
              <a:rPr lang="en-US" altLang="zh-CN" sz="1200" dirty="0" smtClean="0"/>
              <a:t> 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910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zh-CN" altLang="en-US" dirty="0" smtClean="0"/>
              <a:t>如何声明数组</a:t>
            </a:r>
            <a:r>
              <a:rPr lang="en-US" altLang="zh-CN" dirty="0" smtClean="0"/>
              <a:t>?</a:t>
            </a:r>
            <a:br>
              <a:rPr lang="en-US" altLang="zh-CN" dirty="0" smtClean="0"/>
            </a:br>
            <a:r>
              <a:rPr lang="en-US" altLang="zh-CN" dirty="0" smtClean="0"/>
              <a:t> </a:t>
            </a:r>
            <a:r>
              <a:rPr lang="zh-CN" altLang="en-US" dirty="0" smtClean="0"/>
              <a:t>可以用</a:t>
            </a:r>
            <a:r>
              <a:rPr lang="en-US" altLang="zh-CN" dirty="0" smtClean="0"/>
              <a:t>Dim</a:t>
            </a:r>
            <a:r>
              <a:rPr lang="zh-CN" altLang="en-US" dirty="0" smtClean="0"/>
              <a:t>语句或者</a:t>
            </a:r>
            <a:r>
              <a:rPr lang="en-US" altLang="zh-CN" dirty="0" smtClean="0"/>
              <a:t>Public</a:t>
            </a:r>
            <a:r>
              <a:rPr lang="zh-CN" altLang="en-US" dirty="0" smtClean="0"/>
              <a:t>语句声明数组。</a:t>
            </a:r>
            <a:br>
              <a:rPr lang="zh-CN" altLang="en-US" dirty="0" smtClean="0"/>
            </a:br>
            <a:r>
              <a:rPr lang="zh-CN" altLang="en-US" dirty="0" smtClean="0"/>
              <a:t>       </a:t>
            </a:r>
            <a:r>
              <a:rPr lang="zh-CN" altLang="en-US" b="1" dirty="0" smtClean="0"/>
              <a:t>   </a:t>
            </a:r>
            <a:r>
              <a:rPr lang="en-US" altLang="zh-CN" b="1" dirty="0" smtClean="0"/>
              <a:t>Dim/Public </a:t>
            </a:r>
            <a:r>
              <a:rPr lang="zh-CN" altLang="en-US" b="1" dirty="0" smtClean="0"/>
              <a:t>数组名 </a:t>
            </a:r>
            <a:r>
              <a:rPr lang="en-US" altLang="zh-CN" b="1" dirty="0" smtClean="0"/>
              <a:t>(a to b) as </a:t>
            </a:r>
            <a:r>
              <a:rPr lang="zh-CN" altLang="en-US" b="1" dirty="0" smtClean="0"/>
              <a:t>数据类型  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 </a:t>
            </a:r>
            <a:r>
              <a:rPr lang="en-US" altLang="zh-CN" dirty="0" smtClean="0"/>
              <a:t>a </a:t>
            </a:r>
            <a:r>
              <a:rPr lang="zh-CN" altLang="en-US" dirty="0" smtClean="0"/>
              <a:t>和</a:t>
            </a:r>
            <a:r>
              <a:rPr lang="en-US" altLang="zh-CN" dirty="0" smtClean="0"/>
              <a:t>b </a:t>
            </a:r>
            <a:r>
              <a:rPr lang="zh-CN" altLang="en-US" dirty="0" smtClean="0"/>
              <a:t>是数组中元素的个数，数组元素素最小值为</a:t>
            </a:r>
            <a:r>
              <a:rPr lang="en-US" altLang="zh-CN" dirty="0" smtClean="0"/>
              <a:t>a</a:t>
            </a:r>
            <a:r>
              <a:rPr lang="zh-CN" altLang="en-US" dirty="0" smtClean="0"/>
              <a:t>，最大值为</a:t>
            </a:r>
            <a:r>
              <a:rPr lang="en-US" altLang="zh-CN" dirty="0" smtClean="0"/>
              <a:t>b</a:t>
            </a:r>
            <a:r>
              <a:rPr lang="zh-CN" altLang="en-US" dirty="0" smtClean="0"/>
              <a:t>，元素个数为</a:t>
            </a:r>
            <a:r>
              <a:rPr lang="en-US" altLang="zh-CN" dirty="0" smtClean="0"/>
              <a:t>(b-a+1)</a:t>
            </a:r>
            <a:r>
              <a:rPr lang="zh-CN" altLang="en-US" dirty="0" smtClean="0"/>
              <a:t>个，当然，你也可以直接输入一个数，此时默认最小索引号为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。    </a:t>
            </a:r>
            <a:br>
              <a:rPr lang="zh-CN" altLang="en-US" dirty="0" smtClean="0"/>
            </a:br>
            <a:r>
              <a:rPr lang="zh-CN" altLang="en-US" dirty="0" smtClean="0"/>
              <a:t>          如</a:t>
            </a:r>
            <a:r>
              <a:rPr lang="en-US" altLang="zh-CN" dirty="0" smtClean="0"/>
              <a:t>: Dim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(5) As Integer</a:t>
            </a:r>
            <a:br>
              <a:rPr lang="en-US" altLang="zh-CN" dirty="0" smtClean="0"/>
            </a:br>
            <a:r>
              <a:rPr lang="en-US" altLang="zh-CN" dirty="0" smtClean="0"/>
              <a:t>          </a:t>
            </a:r>
            <a:r>
              <a:rPr lang="zh-CN" altLang="en-US" dirty="0" smtClean="0"/>
              <a:t>这个数组的最小元素索引号为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，元素个数为</a:t>
            </a:r>
            <a:r>
              <a:rPr lang="en-US" altLang="zh-CN" dirty="0" smtClean="0"/>
              <a:t>6</a:t>
            </a:r>
            <a:r>
              <a:rPr lang="zh-CN" altLang="en-US" dirty="0" smtClean="0"/>
              <a:t>。</a:t>
            </a:r>
            <a:br>
              <a:rPr lang="zh-CN" altLang="en-US" dirty="0" smtClean="0"/>
            </a:br>
            <a:endParaRPr lang="en-US" altLang="zh-CN" dirty="0" smtClean="0"/>
          </a:p>
          <a:p>
            <a:r>
              <a:rPr lang="zh-CN" altLang="en-US" dirty="0" smtClean="0"/>
              <a:t>注意：定义静态数组时，下界和上界只能使用常数，</a:t>
            </a:r>
            <a:r>
              <a:rPr lang="zh-CN" altLang="en-US" u="sng" dirty="0" smtClean="0"/>
              <a:t>不能使用变量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上面定义的只是一维数组，你还可以定义二维、三维、四维</a:t>
            </a:r>
            <a:r>
              <a:rPr lang="en-US" altLang="zh-CN" dirty="0" smtClean="0"/>
              <a:t>…….</a:t>
            </a:r>
            <a:br>
              <a:rPr lang="en-US" altLang="zh-CN" dirty="0" smtClean="0"/>
            </a:br>
            <a:r>
              <a:rPr lang="en-US" altLang="zh-CN" dirty="0" smtClean="0"/>
              <a:t>          </a:t>
            </a:r>
            <a:r>
              <a:rPr lang="zh-CN" altLang="en-US" dirty="0" smtClean="0"/>
              <a:t>如</a:t>
            </a:r>
            <a:r>
              <a:rPr lang="en-US" altLang="zh-CN" dirty="0" smtClean="0"/>
              <a:t>: Dim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(1 to 5,1 to 10) As Integer</a:t>
            </a:r>
            <a:br>
              <a:rPr lang="en-US" altLang="zh-CN" dirty="0" smtClean="0"/>
            </a:br>
            <a:r>
              <a:rPr lang="en-US" altLang="zh-CN" dirty="0" smtClean="0"/>
              <a:t>          </a:t>
            </a:r>
            <a:r>
              <a:rPr lang="zh-CN" altLang="en-US" dirty="0" smtClean="0"/>
              <a:t>这就是一个二维数组，元素个数为</a:t>
            </a:r>
            <a:r>
              <a:rPr lang="en-US" altLang="zh-CN" dirty="0" smtClean="0"/>
              <a:t>5*10</a:t>
            </a:r>
            <a:r>
              <a:rPr lang="zh-CN" altLang="en-US" dirty="0" smtClean="0"/>
              <a:t>＝</a:t>
            </a:r>
            <a:r>
              <a:rPr lang="en-US" altLang="zh-CN" dirty="0" smtClean="0"/>
              <a:t>50</a:t>
            </a:r>
            <a:r>
              <a:rPr lang="zh-CN" altLang="en-US" dirty="0" smtClean="0"/>
              <a:t>个。</a:t>
            </a:r>
            <a:br>
              <a:rPr lang="zh-CN" altLang="en-US" dirty="0" smtClean="0"/>
            </a:br>
            <a:endParaRPr lang="en-US" altLang="zh-CN" dirty="0" smtClean="0"/>
          </a:p>
          <a:p>
            <a:r>
              <a:rPr lang="zh-CN" altLang="en-US" dirty="0" smtClean="0"/>
              <a:t>若修改下界默认值为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，则在模块的声明部分（非过程中，且在数组定义之前）使用如下语句：</a:t>
            </a:r>
            <a:endParaRPr lang="en-US" altLang="zh-CN" dirty="0" smtClean="0"/>
          </a:p>
          <a:p>
            <a:r>
              <a:rPr lang="en-US" altLang="zh-CN" dirty="0" smtClean="0"/>
              <a:t>Option</a:t>
            </a:r>
            <a:r>
              <a:rPr lang="en-US" altLang="zh-CN" baseline="0" dirty="0" smtClean="0"/>
              <a:t> Base 1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Option Explicit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myarray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(5) As Integer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Byte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UBound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) '</a:t>
            </a:r>
            <a:r>
              <a:rPr lang="zh-CN" altLang="en-US" dirty="0" smtClean="0"/>
              <a:t>显示数组的最大下标</a:t>
            </a:r>
            <a:r>
              <a:rPr lang="en-US" altLang="zh-CN" dirty="0" smtClean="0"/>
              <a:t>5</a:t>
            </a:r>
            <a:endParaRPr lang="zh-CN" altLang="en-US" dirty="0" smtClean="0"/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LBound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) '</a:t>
            </a:r>
            <a:r>
              <a:rPr lang="zh-CN" altLang="en-US" dirty="0" smtClean="0"/>
              <a:t>显示数组的最小下标</a:t>
            </a:r>
            <a:r>
              <a:rPr lang="en-US" altLang="zh-CN" dirty="0" smtClean="0"/>
              <a:t>0</a:t>
            </a:r>
            <a:endParaRPr lang="zh-CN" altLang="en-US" dirty="0" smtClean="0"/>
          </a:p>
          <a:p>
            <a:r>
              <a:rPr lang="en-US" altLang="zh-CN" dirty="0" smtClean="0"/>
              <a:t>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0 To 5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+ 1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Next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Sub myarray2()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(2, 4) As Integer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Byte, j As Byte</a:t>
            </a:r>
          </a:p>
          <a:p>
            <a:r>
              <a:rPr lang="en-US" altLang="zh-CN" dirty="0" smtClean="0"/>
              <a:t>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0 To 2</a:t>
            </a:r>
          </a:p>
          <a:p>
            <a:r>
              <a:rPr lang="en-US" altLang="zh-CN" dirty="0" smtClean="0"/>
              <a:t>    For j = 0 To 4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j)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+ j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 j)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Next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UBound</a:t>
            </a:r>
            <a:r>
              <a:rPr lang="en-US" altLang="zh-CN" dirty="0" smtClean="0"/>
              <a:t>(myarr,1) '</a:t>
            </a:r>
            <a:r>
              <a:rPr lang="zh-CN" altLang="en-US" dirty="0" smtClean="0"/>
              <a:t>显示数组第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维的最大下标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LBound</a:t>
            </a:r>
            <a:r>
              <a:rPr lang="en-US" altLang="zh-CN" dirty="0" smtClean="0"/>
              <a:t>(myarr,1) '</a:t>
            </a:r>
            <a:r>
              <a:rPr lang="zh-CN" altLang="en-US" dirty="0" smtClean="0"/>
              <a:t>显示数组第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维的最小下标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Sub myarray3()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(2 To 4) As Integer</a:t>
            </a:r>
          </a:p>
          <a:p>
            <a:r>
              <a:rPr lang="en-US" altLang="zh-CN" dirty="0" smtClean="0"/>
              <a:t> Dim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As Byte</a:t>
            </a:r>
          </a:p>
          <a:p>
            <a:r>
              <a:rPr lang="en-US" altLang="zh-CN" dirty="0" smtClean="0"/>
              <a:t> For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2 To 4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 =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* 2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Next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UBound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) '</a:t>
            </a:r>
            <a:r>
              <a:rPr lang="zh-CN" altLang="en-US" dirty="0" smtClean="0"/>
              <a:t>显示数组的最大下标</a:t>
            </a:r>
          </a:p>
          <a:p>
            <a:r>
              <a:rPr lang="en-US" altLang="zh-CN" dirty="0" smtClean="0"/>
              <a:t> </a:t>
            </a:r>
            <a:r>
              <a:rPr lang="en-US" altLang="zh-CN" dirty="0" err="1" smtClean="0"/>
              <a:t>Debug.Print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LBound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myarr</a:t>
            </a:r>
            <a:r>
              <a:rPr lang="en-US" altLang="zh-CN" dirty="0" smtClean="0"/>
              <a:t>) '</a:t>
            </a:r>
            <a:r>
              <a:rPr lang="zh-CN" altLang="en-US" dirty="0" smtClean="0"/>
              <a:t>显示数组的最小下标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643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buClr>
                <a:srgbClr val="0070C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rgbClr val="0070C0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rgbClr val="0070C0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367338" y="-26988"/>
            <a:ext cx="35623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第二部分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基础知识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ea typeface="宋体" pitchFamily="2" charset="-122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4572008"/>
            <a:ext cx="8358246" cy="1785950"/>
          </a:xfrm>
        </p:spPr>
        <p:txBody>
          <a:bodyPr/>
          <a:lstStyle/>
          <a:p>
            <a:r>
              <a:rPr lang="zh-CN" altLang="en-US" dirty="0" smtClean="0"/>
              <a:t>如：</a:t>
            </a:r>
            <a:r>
              <a:rPr lang="en-US" altLang="zh-CN" dirty="0" smtClean="0">
                <a:solidFill>
                  <a:srgbClr val="FF0000"/>
                </a:solidFill>
              </a:rPr>
              <a:t>Dim year As integer    </a:t>
            </a:r>
            <a:r>
              <a:rPr lang="zh-CN" altLang="en-US" dirty="0" smtClean="0"/>
              <a:t>与 </a:t>
            </a:r>
            <a:r>
              <a:rPr lang="en-US" altLang="zh-CN" dirty="0" smtClean="0">
                <a:solidFill>
                  <a:srgbClr val="FF0000"/>
                </a:solidFill>
              </a:rPr>
              <a:t>Dim year%  </a:t>
            </a:r>
            <a:r>
              <a:rPr lang="zh-CN" altLang="en-US" dirty="0" smtClean="0"/>
              <a:t>等价</a:t>
            </a:r>
            <a:endParaRPr lang="en-US" altLang="zh-CN" dirty="0" smtClean="0"/>
          </a:p>
          <a:p>
            <a:r>
              <a:rPr lang="zh-CN" altLang="en-US" dirty="0" smtClean="0"/>
              <a:t>注意：</a:t>
            </a:r>
            <a:r>
              <a:rPr lang="zh-CN" altLang="en-US" dirty="0" smtClean="0">
                <a:solidFill>
                  <a:srgbClr val="FF0000"/>
                </a:solidFill>
              </a:rPr>
              <a:t>不能</a:t>
            </a:r>
            <a:r>
              <a:rPr lang="zh-CN" altLang="en-US" dirty="0" smtClean="0"/>
              <a:t>写成</a:t>
            </a:r>
            <a:r>
              <a:rPr lang="en-US" altLang="zh-CN" dirty="0" smtClean="0">
                <a:solidFill>
                  <a:srgbClr val="FF0000"/>
                </a:solidFill>
              </a:rPr>
              <a:t>Dim year As %</a:t>
            </a:r>
            <a:r>
              <a:rPr lang="zh-CN" altLang="en-US" dirty="0" smtClean="0"/>
              <a:t>的形式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0000CC"/>
                </a:solidFill>
              </a:rPr>
              <a:t>888</a:t>
            </a:r>
            <a:r>
              <a:rPr lang="zh-CN" altLang="en-US" dirty="0" smtClean="0">
                <a:solidFill>
                  <a:srgbClr val="0000CC"/>
                </a:solidFill>
              </a:rPr>
              <a:t>*</a:t>
            </a:r>
            <a:r>
              <a:rPr lang="en-US" altLang="zh-CN" dirty="0" smtClean="0">
                <a:solidFill>
                  <a:srgbClr val="FF0000"/>
                </a:solidFill>
              </a:rPr>
              <a:t>999#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smtClean="0"/>
              <a:t>888</a:t>
            </a:r>
            <a:r>
              <a:rPr lang="zh-CN" altLang="en-US" dirty="0" smtClean="0"/>
              <a:t>默认是</a:t>
            </a:r>
            <a:r>
              <a:rPr lang="en-US" altLang="zh-CN" dirty="0" smtClean="0"/>
              <a:t>integer, 999</a:t>
            </a:r>
            <a:r>
              <a:rPr lang="zh-CN" altLang="en-US" dirty="0" smtClean="0"/>
              <a:t>后加</a:t>
            </a:r>
            <a:r>
              <a:rPr lang="en-US" altLang="zh-CN" dirty="0" smtClean="0"/>
              <a:t>#</a:t>
            </a:r>
            <a:r>
              <a:rPr lang="zh-CN" altLang="en-US" dirty="0" smtClean="0"/>
              <a:t>表示是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型数据，它们的乘积是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型。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类型说明符的简写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85720" y="928671"/>
          <a:ext cx="8429684" cy="3643339"/>
        </p:xfrm>
        <a:graphic>
          <a:graphicData uri="http://schemas.openxmlformats.org/drawingml/2006/table">
            <a:tbl>
              <a:tblPr>
                <a:tableStyleId>{E929F9F4-4A8F-4326-A1B4-22849713DDAB}</a:tableStyleId>
              </a:tblPr>
              <a:tblGrid>
                <a:gridCol w="4414835"/>
                <a:gridCol w="4014849"/>
              </a:tblGrid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 smtClean="0"/>
                        <a:t>数据类型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 smtClean="0"/>
                        <a:t>类型</a:t>
                      </a:r>
                      <a:r>
                        <a:rPr lang="zh-CN" altLang="en-US" sz="2400" b="1" kern="100" dirty="0" smtClean="0"/>
                        <a:t>说明</a:t>
                      </a:r>
                      <a:r>
                        <a:rPr lang="zh-CN" sz="2400" b="1" kern="100" dirty="0" smtClean="0"/>
                        <a:t>符</a:t>
                      </a:r>
                      <a:r>
                        <a:rPr lang="zh-CN" sz="2400" b="1" kern="100" dirty="0"/>
                        <a:t>的简写形式 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字符串</a:t>
                      </a:r>
                      <a:r>
                        <a:rPr lang="zh-CN" sz="2400" b="1" kern="100" dirty="0" smtClean="0"/>
                        <a:t>型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zh-CN" sz="2400" b="1" kern="100" dirty="0" smtClean="0"/>
                        <a:t> </a:t>
                      </a:r>
                      <a:r>
                        <a:rPr lang="en-US" sz="2400" b="1" kern="100" dirty="0"/>
                        <a:t>String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/>
                        <a:t>$</a:t>
                      </a:r>
                      <a:endParaRPr lang="zh-CN" sz="2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整数型 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en-US" sz="2400" b="1" kern="100" dirty="0" smtClean="0"/>
                        <a:t>Integer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/>
                        <a:t>%</a:t>
                      </a:r>
                      <a:endParaRPr lang="zh-CN" sz="2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长整数型 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en-US" sz="2400" b="1" kern="100" dirty="0" smtClean="0"/>
                        <a:t>Long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/>
                        <a:t>&amp;</a:t>
                      </a:r>
                      <a:endParaRPr lang="zh-CN" sz="2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单精度型 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en-US" sz="2400" b="1" kern="100" dirty="0" smtClean="0"/>
                        <a:t>Single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/>
                        <a:t>!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双精度</a:t>
                      </a:r>
                      <a:r>
                        <a:rPr lang="zh-CN" sz="2400" b="1" kern="100" dirty="0" smtClean="0"/>
                        <a:t>型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zh-CN" sz="2400" b="1" kern="100" dirty="0" smtClean="0"/>
                        <a:t> </a:t>
                      </a:r>
                      <a:r>
                        <a:rPr lang="en-US" sz="2400" b="1" kern="100" dirty="0"/>
                        <a:t>Double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/>
                        <a:t>#</a:t>
                      </a:r>
                      <a:endParaRPr lang="zh-CN" sz="2400" b="1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0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/>
                        <a:t>货币</a:t>
                      </a:r>
                      <a:r>
                        <a:rPr lang="zh-CN" sz="2400" b="1" kern="100" dirty="0" smtClean="0"/>
                        <a:t>型</a:t>
                      </a:r>
                      <a:r>
                        <a:rPr lang="en-US" altLang="zh-CN" sz="2400" b="1" kern="100" dirty="0" smtClean="0"/>
                        <a:t> </a:t>
                      </a:r>
                      <a:r>
                        <a:rPr lang="zh-CN" sz="2400" b="1" kern="100" dirty="0" smtClean="0"/>
                        <a:t> </a:t>
                      </a:r>
                      <a:r>
                        <a:rPr lang="en-US" sz="2400" b="1" kern="100" dirty="0"/>
                        <a:t>Currency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/>
                        <a:t>@</a:t>
                      </a:r>
                      <a:endParaRPr lang="zh-CN" sz="2400" b="1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中的数组 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928670"/>
            <a:ext cx="8358246" cy="5857892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0000CC"/>
                </a:solidFill>
              </a:rPr>
              <a:t>数组</a:t>
            </a:r>
            <a:r>
              <a:rPr lang="zh-CN" altLang="en-US" dirty="0" smtClean="0"/>
              <a:t>是具有</a:t>
            </a:r>
            <a:r>
              <a:rPr lang="zh-CN" altLang="en-US" u="sng" dirty="0" smtClean="0"/>
              <a:t>相同数据类型</a:t>
            </a:r>
            <a:r>
              <a:rPr lang="zh-CN" altLang="en-US" dirty="0" smtClean="0"/>
              <a:t>的一组变量的集合。数组中的元素通过</a:t>
            </a:r>
            <a:r>
              <a:rPr lang="zh-CN" altLang="en-US" dirty="0" smtClean="0">
                <a:solidFill>
                  <a:srgbClr val="0000CC"/>
                </a:solidFill>
              </a:rPr>
              <a:t>数组名（下标）</a:t>
            </a:r>
            <a:r>
              <a:rPr lang="zh-CN" altLang="en-US" dirty="0" smtClean="0"/>
              <a:t>加以区分。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1. </a:t>
            </a:r>
            <a:r>
              <a:rPr lang="zh-CN" altLang="en-US" dirty="0" smtClean="0"/>
              <a:t>定义固定大小的静态数组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sz="2200" dirty="0" smtClean="0">
                <a:solidFill>
                  <a:srgbClr val="FF0000"/>
                </a:solidFill>
              </a:rPr>
              <a:t>Dim 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</a:t>
            </a:r>
            <a:r>
              <a:rPr lang="zh-CN" altLang="en-US" sz="2200" dirty="0" smtClean="0">
                <a:solidFill>
                  <a:srgbClr val="FF0000"/>
                </a:solidFill>
              </a:rPr>
              <a:t>下标上界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) As </a:t>
            </a:r>
            <a:r>
              <a:rPr lang="zh-CN" altLang="en-US" sz="2200" dirty="0" smtClean="0">
                <a:solidFill>
                  <a:srgbClr val="FF0000"/>
                </a:solidFill>
              </a:rPr>
              <a:t>数据类型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sz="2200" dirty="0" smtClean="0">
                <a:solidFill>
                  <a:srgbClr val="FF0000"/>
                </a:solidFill>
              </a:rPr>
              <a:t>Dim 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</a:t>
            </a:r>
            <a:r>
              <a:rPr lang="zh-CN" altLang="en-US" sz="2200" dirty="0" smtClean="0">
                <a:solidFill>
                  <a:srgbClr val="FF0000"/>
                </a:solidFill>
              </a:rPr>
              <a:t>第</a:t>
            </a:r>
            <a:r>
              <a:rPr lang="en-US" altLang="zh-CN" sz="2200" dirty="0" smtClean="0">
                <a:solidFill>
                  <a:srgbClr val="FF0000"/>
                </a:solidFill>
              </a:rPr>
              <a:t>1</a:t>
            </a:r>
            <a:r>
              <a:rPr lang="zh-CN" altLang="en-US" sz="2200" dirty="0" smtClean="0">
                <a:solidFill>
                  <a:srgbClr val="FF0000"/>
                </a:solidFill>
              </a:rPr>
              <a:t>维下标上界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, </a:t>
            </a:r>
            <a:r>
              <a:rPr lang="zh-CN" altLang="en-US" sz="2200" dirty="0" smtClean="0">
                <a:solidFill>
                  <a:srgbClr val="FF0000"/>
                </a:solidFill>
              </a:rPr>
              <a:t>第</a:t>
            </a:r>
            <a:r>
              <a:rPr lang="en-US" altLang="zh-CN" sz="2200" dirty="0" smtClean="0">
                <a:solidFill>
                  <a:srgbClr val="FF0000"/>
                </a:solidFill>
              </a:rPr>
              <a:t>2</a:t>
            </a:r>
            <a:r>
              <a:rPr lang="zh-CN" altLang="en-US" sz="2200" dirty="0" smtClean="0">
                <a:solidFill>
                  <a:srgbClr val="FF0000"/>
                </a:solidFill>
              </a:rPr>
              <a:t>维下标上界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,…) As </a:t>
            </a:r>
            <a:r>
              <a:rPr lang="zh-CN" altLang="en-US" sz="2200" dirty="0" smtClean="0">
                <a:solidFill>
                  <a:srgbClr val="FF0000"/>
                </a:solidFill>
              </a:rPr>
              <a:t>数据类型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1800" dirty="0" smtClean="0">
                <a:solidFill>
                  <a:srgbClr val="006600"/>
                </a:solidFill>
              </a:rPr>
              <a:t>此时默认最小下标为</a:t>
            </a:r>
            <a:r>
              <a:rPr lang="en-US" altLang="zh-CN" sz="1800" dirty="0" smtClean="0">
                <a:solidFill>
                  <a:srgbClr val="006600"/>
                </a:solidFill>
              </a:rPr>
              <a:t>0</a:t>
            </a:r>
            <a:r>
              <a:rPr lang="zh-CN" altLang="en-US" sz="1800" dirty="0" smtClean="0">
                <a:solidFill>
                  <a:srgbClr val="006600"/>
                </a:solidFill>
              </a:rPr>
              <a:t>，元素个数</a:t>
            </a:r>
            <a:r>
              <a:rPr lang="en-US" altLang="zh-CN" sz="1800" dirty="0" smtClean="0">
                <a:solidFill>
                  <a:srgbClr val="006600"/>
                </a:solidFill>
              </a:rPr>
              <a:t>=</a:t>
            </a:r>
            <a:r>
              <a:rPr lang="zh-CN" altLang="en-US" sz="1800" dirty="0" smtClean="0">
                <a:solidFill>
                  <a:srgbClr val="006600"/>
                </a:solidFill>
              </a:rPr>
              <a:t>下标上界</a:t>
            </a:r>
            <a:r>
              <a:rPr lang="en-US" altLang="zh-CN" sz="1800" dirty="0" smtClean="0">
                <a:solidFill>
                  <a:srgbClr val="006600"/>
                </a:solidFill>
              </a:rPr>
              <a:t>+1</a:t>
            </a:r>
          </a:p>
          <a:p>
            <a:pPr lvl="1">
              <a:buFont typeface="Wingdings" pitchFamily="2" charset="2"/>
              <a:buChar char="Ø"/>
            </a:pPr>
            <a:r>
              <a:rPr lang="zh-CN" altLang="en-US" sz="1800" dirty="0" smtClean="0">
                <a:solidFill>
                  <a:srgbClr val="006600"/>
                </a:solidFill>
              </a:rPr>
              <a:t>例如：</a:t>
            </a:r>
            <a:r>
              <a:rPr lang="en-US" altLang="zh-CN" sz="1800" dirty="0" smtClean="0"/>
              <a:t> 	</a:t>
            </a:r>
            <a:r>
              <a:rPr lang="en-US" altLang="zh-CN" dirty="0" smtClean="0">
                <a:solidFill>
                  <a:srgbClr val="0000CC"/>
                </a:solidFill>
              </a:rPr>
              <a:t>Dim </a:t>
            </a:r>
            <a:r>
              <a:rPr lang="en-US" altLang="zh-CN" dirty="0" err="1" smtClean="0">
                <a:solidFill>
                  <a:srgbClr val="0000CC"/>
                </a:solidFill>
              </a:rPr>
              <a:t>myarr</a:t>
            </a:r>
            <a:r>
              <a:rPr lang="en-US" altLang="zh-CN" dirty="0" smtClean="0">
                <a:solidFill>
                  <a:srgbClr val="0000CC"/>
                </a:solidFill>
              </a:rPr>
              <a:t>(5) As Integer </a:t>
            </a:r>
            <a:r>
              <a:rPr lang="zh-CN" altLang="en-US" sz="1800" dirty="0" smtClean="0">
                <a:solidFill>
                  <a:srgbClr val="006600"/>
                </a:solidFill>
              </a:rPr>
              <a:t>（</a:t>
            </a:r>
            <a:r>
              <a:rPr lang="en-US" altLang="zh-CN" sz="1800" dirty="0" smtClean="0">
                <a:solidFill>
                  <a:srgbClr val="006600"/>
                </a:solidFill>
              </a:rPr>
              <a:t>6</a:t>
            </a:r>
            <a:r>
              <a:rPr lang="zh-CN" altLang="en-US" sz="1800" dirty="0" smtClean="0">
                <a:solidFill>
                  <a:srgbClr val="006600"/>
                </a:solidFill>
              </a:rPr>
              <a:t>个数组元素）</a:t>
            </a:r>
            <a:endParaRPr lang="en-US" altLang="zh-CN" sz="1800" dirty="0" smtClean="0">
              <a:solidFill>
                <a:srgbClr val="006600"/>
              </a:solidFill>
            </a:endParaRPr>
          </a:p>
          <a:p>
            <a:pPr lvl="1">
              <a:buNone/>
            </a:pPr>
            <a:r>
              <a:rPr lang="en-US" altLang="zh-CN" sz="1800" dirty="0" smtClean="0"/>
              <a:t>  		</a:t>
            </a:r>
            <a:r>
              <a:rPr lang="en-US" altLang="zh-CN" dirty="0" smtClean="0">
                <a:solidFill>
                  <a:srgbClr val="0000CC"/>
                </a:solidFill>
              </a:rPr>
              <a:t> 	Dim myarr2(2,4) As long </a:t>
            </a:r>
            <a:r>
              <a:rPr lang="zh-CN" altLang="en-US" sz="1800" dirty="0" smtClean="0">
                <a:solidFill>
                  <a:srgbClr val="006600"/>
                </a:solidFill>
                <a:cs typeface="+mn-cs"/>
              </a:rPr>
              <a:t>（</a:t>
            </a:r>
            <a:r>
              <a:rPr lang="en-US" altLang="zh-CN" sz="1800" dirty="0" smtClean="0">
                <a:solidFill>
                  <a:srgbClr val="006600"/>
                </a:solidFill>
                <a:cs typeface="+mn-cs"/>
              </a:rPr>
              <a:t>3</a:t>
            </a:r>
            <a:r>
              <a:rPr lang="zh-CN" altLang="en-US" sz="1800" dirty="0" smtClean="0">
                <a:solidFill>
                  <a:srgbClr val="006600"/>
                </a:solidFill>
                <a:cs typeface="+mn-cs"/>
              </a:rPr>
              <a:t>行</a:t>
            </a:r>
            <a:r>
              <a:rPr lang="en-US" altLang="zh-CN" sz="1800" dirty="0" smtClean="0">
                <a:solidFill>
                  <a:srgbClr val="006600"/>
                </a:solidFill>
                <a:cs typeface="+mn-cs"/>
              </a:rPr>
              <a:t>5</a:t>
            </a:r>
            <a:r>
              <a:rPr lang="zh-CN" altLang="en-US" sz="1800" dirty="0" smtClean="0">
                <a:solidFill>
                  <a:srgbClr val="006600"/>
                </a:solidFill>
                <a:cs typeface="+mn-cs"/>
              </a:rPr>
              <a:t>列，共</a:t>
            </a:r>
            <a:r>
              <a:rPr lang="en-US" altLang="zh-CN" sz="1800" dirty="0" smtClean="0">
                <a:solidFill>
                  <a:srgbClr val="006600"/>
                </a:solidFill>
                <a:cs typeface="+mn-cs"/>
              </a:rPr>
              <a:t>15</a:t>
            </a:r>
            <a:r>
              <a:rPr lang="zh-CN" altLang="en-US" sz="1800" dirty="0" smtClean="0">
                <a:solidFill>
                  <a:srgbClr val="006600"/>
                </a:solidFill>
                <a:cs typeface="+mn-cs"/>
              </a:rPr>
              <a:t>个数组元素）</a:t>
            </a:r>
            <a:endParaRPr lang="en-US" altLang="zh-CN" sz="1800" dirty="0" smtClean="0">
              <a:solidFill>
                <a:srgbClr val="006600"/>
              </a:solidFill>
            </a:endParaRPr>
          </a:p>
          <a:p>
            <a:pPr lvl="1">
              <a:buNone/>
            </a:pPr>
            <a:r>
              <a:rPr lang="en-US" altLang="zh-CN" sz="2200" dirty="0" smtClean="0">
                <a:solidFill>
                  <a:srgbClr val="FF0000"/>
                </a:solidFill>
              </a:rPr>
              <a:t>Dim 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</a:t>
            </a:r>
            <a:r>
              <a:rPr lang="zh-CN" altLang="en-US" sz="2200" dirty="0" smtClean="0">
                <a:solidFill>
                  <a:srgbClr val="FF0000"/>
                </a:solidFill>
              </a:rPr>
              <a:t>下界 </a:t>
            </a:r>
            <a:r>
              <a:rPr lang="en-US" altLang="zh-CN" sz="2200" dirty="0" smtClean="0">
                <a:solidFill>
                  <a:srgbClr val="FF0000"/>
                </a:solidFill>
              </a:rPr>
              <a:t>to </a:t>
            </a:r>
            <a:r>
              <a:rPr lang="zh-CN" altLang="en-US" sz="2200" dirty="0" smtClean="0">
                <a:solidFill>
                  <a:srgbClr val="FF0000"/>
                </a:solidFill>
              </a:rPr>
              <a:t>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) As </a:t>
            </a:r>
            <a:r>
              <a:rPr lang="zh-CN" altLang="en-US" sz="2200" dirty="0" smtClean="0">
                <a:solidFill>
                  <a:srgbClr val="FF0000"/>
                </a:solidFill>
              </a:rPr>
              <a:t>数据类型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sz="2200" dirty="0" smtClean="0">
                <a:solidFill>
                  <a:srgbClr val="FF0000"/>
                </a:solidFill>
              </a:rPr>
              <a:t>Dim 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</a:t>
            </a:r>
            <a:r>
              <a:rPr lang="zh-CN" altLang="en-US" sz="2200" dirty="0" smtClean="0">
                <a:solidFill>
                  <a:srgbClr val="FF0000"/>
                </a:solidFill>
              </a:rPr>
              <a:t>下界</a:t>
            </a:r>
            <a:r>
              <a:rPr lang="en-US" altLang="zh-CN" sz="2200" dirty="0" smtClean="0">
                <a:solidFill>
                  <a:srgbClr val="FF0000"/>
                </a:solidFill>
              </a:rPr>
              <a:t>1</a:t>
            </a:r>
            <a:r>
              <a:rPr lang="zh-CN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CN" sz="2200" dirty="0" smtClean="0">
                <a:solidFill>
                  <a:srgbClr val="FF0000"/>
                </a:solidFill>
              </a:rPr>
              <a:t>to </a:t>
            </a:r>
            <a:r>
              <a:rPr lang="zh-CN" altLang="en-US" sz="2200" dirty="0" smtClean="0">
                <a:solidFill>
                  <a:srgbClr val="FF0000"/>
                </a:solidFill>
              </a:rPr>
              <a:t>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1,</a:t>
            </a:r>
            <a:r>
              <a:rPr lang="zh-CN" altLang="en-US" sz="2200" dirty="0" smtClean="0">
                <a:solidFill>
                  <a:srgbClr val="FF0000"/>
                </a:solidFill>
              </a:rPr>
              <a:t>下界</a:t>
            </a:r>
            <a:r>
              <a:rPr lang="en-US" altLang="zh-CN" sz="2200" dirty="0" smtClean="0">
                <a:solidFill>
                  <a:srgbClr val="FF0000"/>
                </a:solidFill>
              </a:rPr>
              <a:t>2</a:t>
            </a:r>
            <a:r>
              <a:rPr lang="zh-CN" altLang="en-US" sz="2200" dirty="0" smtClean="0">
                <a:solidFill>
                  <a:srgbClr val="FF0000"/>
                </a:solidFill>
              </a:rPr>
              <a:t> </a:t>
            </a:r>
            <a:r>
              <a:rPr lang="en-US" altLang="zh-CN" sz="2200" dirty="0" smtClean="0">
                <a:solidFill>
                  <a:srgbClr val="FF0000"/>
                </a:solidFill>
              </a:rPr>
              <a:t>to </a:t>
            </a:r>
            <a:r>
              <a:rPr lang="zh-CN" altLang="en-US" sz="2200" dirty="0" smtClean="0">
                <a:solidFill>
                  <a:srgbClr val="FF0000"/>
                </a:solidFill>
              </a:rPr>
              <a:t>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2) As </a:t>
            </a:r>
            <a:r>
              <a:rPr lang="zh-CN" altLang="en-US" sz="2200" dirty="0" smtClean="0">
                <a:solidFill>
                  <a:srgbClr val="FF0000"/>
                </a:solidFill>
              </a:rPr>
              <a:t>数据类型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zh-CN" altLang="en-US" sz="1800" dirty="0" smtClean="0">
                <a:solidFill>
                  <a:srgbClr val="006600"/>
                </a:solidFill>
              </a:rPr>
              <a:t>例如：</a:t>
            </a:r>
            <a:r>
              <a:rPr lang="en-US" altLang="zh-CN" sz="1800" dirty="0" smtClean="0">
                <a:solidFill>
                  <a:srgbClr val="000000"/>
                </a:solidFill>
              </a:rPr>
              <a:t> 	</a:t>
            </a:r>
            <a:r>
              <a:rPr lang="en-US" altLang="zh-CN" dirty="0" smtClean="0">
                <a:solidFill>
                  <a:srgbClr val="0000CC"/>
                </a:solidFill>
              </a:rPr>
              <a:t>Dim myarr3(1 to 5) As Integer</a:t>
            </a:r>
            <a:endParaRPr lang="en-US" altLang="zh-CN" sz="1800" dirty="0" smtClean="0">
              <a:solidFill>
                <a:srgbClr val="0000CC"/>
              </a:solidFill>
            </a:endParaRPr>
          </a:p>
          <a:p>
            <a:pPr lvl="1">
              <a:buNone/>
            </a:pPr>
            <a:endParaRPr lang="en-US" altLang="zh-CN" dirty="0" smtClean="0"/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中的数组 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857892"/>
          </a:xfrm>
        </p:spPr>
        <p:txBody>
          <a:bodyPr/>
          <a:lstStyle/>
          <a:p>
            <a:pPr algn="l"/>
            <a:r>
              <a:rPr lang="en-US" altLang="zh-CN" dirty="0" smtClean="0"/>
              <a:t>2. </a:t>
            </a:r>
            <a:r>
              <a:rPr lang="zh-CN" altLang="en-US" dirty="0" smtClean="0"/>
              <a:t>定义动态数组</a:t>
            </a:r>
            <a:endParaRPr lang="en-US" altLang="zh-CN" dirty="0" smtClean="0"/>
          </a:p>
          <a:p>
            <a:pPr lvl="1">
              <a:buNone/>
            </a:pPr>
            <a:r>
              <a:rPr lang="zh-CN" altLang="en-US" sz="2200" dirty="0" smtClean="0">
                <a:solidFill>
                  <a:srgbClr val="0000CC"/>
                </a:solidFill>
              </a:rPr>
              <a:t>动态数组</a:t>
            </a:r>
            <a:r>
              <a:rPr lang="zh-CN" altLang="en-US" sz="2200" dirty="0" smtClean="0"/>
              <a:t>是指在程序运行时大小可以改变的数组。</a:t>
            </a:r>
            <a:endParaRPr lang="en-US" altLang="zh-CN" sz="2200" dirty="0" smtClean="0"/>
          </a:p>
          <a:p>
            <a:pPr lvl="1">
              <a:buNone/>
            </a:pPr>
            <a:r>
              <a:rPr lang="en-US" altLang="zh-CN" sz="2200" dirty="0" smtClean="0">
                <a:solidFill>
                  <a:srgbClr val="FF0000"/>
                </a:solidFill>
              </a:rPr>
              <a:t>Dim 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 ) As </a:t>
            </a:r>
            <a:r>
              <a:rPr lang="zh-CN" altLang="en-US" sz="2200" dirty="0" smtClean="0">
                <a:solidFill>
                  <a:srgbClr val="FF0000"/>
                </a:solidFill>
              </a:rPr>
              <a:t>数据类型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sz="2200" dirty="0" err="1" smtClean="0">
                <a:solidFill>
                  <a:srgbClr val="FF0000"/>
                </a:solidFill>
              </a:rPr>
              <a:t>ReDim</a:t>
            </a:r>
            <a:r>
              <a:rPr lang="en-US" altLang="zh-CN" sz="2200" dirty="0" smtClean="0">
                <a:solidFill>
                  <a:srgbClr val="FF0000"/>
                </a:solidFill>
              </a:rPr>
              <a:t> [Preserve]</a:t>
            </a:r>
            <a:r>
              <a:rPr lang="zh-CN" altLang="en-US" sz="2200" dirty="0" smtClean="0">
                <a:solidFill>
                  <a:srgbClr val="FF0000"/>
                </a:solidFill>
              </a:rPr>
              <a:t>数组名 </a:t>
            </a:r>
            <a:r>
              <a:rPr lang="en-US" altLang="zh-CN" sz="2200" dirty="0" smtClean="0">
                <a:solidFill>
                  <a:srgbClr val="FF0000"/>
                </a:solidFill>
              </a:rPr>
              <a:t>(</a:t>
            </a:r>
            <a:r>
              <a:rPr lang="zh-CN" altLang="en-US" sz="2200" dirty="0" smtClean="0">
                <a:solidFill>
                  <a:srgbClr val="FF0000"/>
                </a:solidFill>
              </a:rPr>
              <a:t>下标上界</a:t>
            </a:r>
            <a:r>
              <a:rPr lang="en-US" altLang="zh-CN" sz="2200" dirty="0" smtClean="0">
                <a:solidFill>
                  <a:srgbClr val="FF0000"/>
                </a:solidFill>
              </a:rPr>
              <a:t>)</a:t>
            </a:r>
          </a:p>
          <a:p>
            <a:pPr marL="0" lvl="1" indent="457200">
              <a:buNone/>
            </a:pPr>
            <a:r>
              <a:rPr lang="zh-CN" altLang="en-US" sz="2000" dirty="0" smtClean="0"/>
              <a:t>定义数组的时候，可能不能确定数组的元素个数，则定义为动态数组，对数组定义后，可以在程序中用</a:t>
            </a:r>
            <a:r>
              <a:rPr lang="en-US" altLang="zh-CN" sz="2000" dirty="0" err="1" smtClean="0"/>
              <a:t>ReDim</a:t>
            </a:r>
            <a:r>
              <a:rPr lang="zh-CN" altLang="en-US" sz="2000" dirty="0" smtClean="0"/>
              <a:t>语句</a:t>
            </a:r>
            <a:r>
              <a:rPr lang="zh-CN" altLang="en-US" sz="2000" dirty="0" smtClean="0">
                <a:solidFill>
                  <a:srgbClr val="0000CC"/>
                </a:solidFill>
              </a:rPr>
              <a:t>重新指定数组的大小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lvl="1" indent="457200">
              <a:buNone/>
            </a:pPr>
            <a:r>
              <a:rPr lang="zh-CN" altLang="en-US" sz="2000" dirty="0" smtClean="0"/>
              <a:t>如果数组已经存在元素，</a:t>
            </a:r>
            <a:r>
              <a:rPr lang="en-US" altLang="zh-CN" sz="2000" dirty="0" err="1" smtClean="0"/>
              <a:t>ReDim</a:t>
            </a:r>
            <a:r>
              <a:rPr lang="zh-CN" altLang="en-US" sz="2000" dirty="0" smtClean="0"/>
              <a:t>则可加上</a:t>
            </a:r>
            <a:r>
              <a:rPr lang="en-US" altLang="zh-CN" sz="2000" dirty="0" smtClean="0"/>
              <a:t>Preserve</a:t>
            </a:r>
            <a:r>
              <a:rPr lang="zh-CN" altLang="en-US" sz="2000" dirty="0" smtClean="0"/>
              <a:t>关键字进行保护。</a:t>
            </a:r>
            <a:endParaRPr lang="en-US" altLang="zh-CN" sz="2000" dirty="0" smtClean="0"/>
          </a:p>
          <a:p>
            <a:pPr marL="0" lvl="1" indent="457200">
              <a:buNone/>
            </a:pPr>
            <a:r>
              <a:rPr lang="zh-CN" altLang="en-US" sz="2000" dirty="0" smtClean="0"/>
              <a:t>例如：</a:t>
            </a:r>
            <a:endParaRPr lang="en-US" altLang="zh-CN" sz="2000" dirty="0" smtClean="0"/>
          </a:p>
          <a:p>
            <a:pPr marL="0" lvl="1" indent="457200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Dim a( ) as Integer</a:t>
            </a:r>
          </a:p>
          <a:p>
            <a:pPr marL="0" lvl="1" indent="457200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ReDim</a:t>
            </a:r>
            <a:r>
              <a:rPr lang="en-US" altLang="zh-CN" dirty="0" smtClean="0">
                <a:solidFill>
                  <a:srgbClr val="0000CC"/>
                </a:solidFill>
              </a:rPr>
              <a:t> a(1 to 10) </a:t>
            </a:r>
          </a:p>
          <a:p>
            <a:pPr marL="0" lvl="1" indent="457200">
              <a:buNone/>
            </a:pPr>
            <a:endParaRPr lang="zh-CN" altLang="en-US" sz="2000" dirty="0" smtClean="0"/>
          </a:p>
          <a:p>
            <a:pPr lvl="1">
              <a:buNone/>
            </a:pP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zh-CN" dirty="0" smtClean="0"/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1071546"/>
            <a:ext cx="8358246" cy="471489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常量</a:t>
            </a:r>
            <a:r>
              <a:rPr lang="zh-CN" altLang="en-US" dirty="0" smtClean="0"/>
              <a:t>是指执行程序时不会发生变化的数据。</a:t>
            </a:r>
            <a:endParaRPr lang="en-US" altLang="zh-CN" dirty="0" smtClean="0"/>
          </a:p>
          <a:p>
            <a:r>
              <a:rPr lang="en-US" altLang="zh-CN" dirty="0" smtClean="0"/>
              <a:t>VBA</a:t>
            </a:r>
            <a:r>
              <a:rPr lang="zh-CN" altLang="en-US" dirty="0" smtClean="0"/>
              <a:t>中的常量分为直接常量和符号常量。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直接常量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数值常量，如：</a:t>
            </a:r>
            <a:r>
              <a:rPr lang="en-US" altLang="zh-CN" dirty="0" smtClean="0"/>
              <a:t>120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2.65</a:t>
            </a:r>
          </a:p>
          <a:p>
            <a:pPr lvl="1"/>
            <a:r>
              <a:rPr lang="zh-CN" altLang="en-US" dirty="0" smtClean="0"/>
              <a:t>字符串常量，</a:t>
            </a:r>
            <a:r>
              <a:rPr lang="zh-CN" altLang="en-US" sz="2000" dirty="0" smtClean="0"/>
              <a:t>如</a:t>
            </a:r>
            <a:r>
              <a:rPr lang="en-US" altLang="zh-CN" sz="2000" dirty="0" smtClean="0">
                <a:latin typeface="Malgun Gothic" pitchFamily="34" charset="-127"/>
                <a:ea typeface="Malgun Gothic" pitchFamily="34" charset="-127"/>
              </a:rPr>
              <a:t>“</a:t>
            </a:r>
            <a:r>
              <a:rPr lang="en-US" altLang="zh-CN" sz="2000" dirty="0" smtClean="0"/>
              <a:t> Excel</a:t>
            </a:r>
            <a:r>
              <a:rPr lang="en-US" altLang="zh-CN" sz="2000" dirty="0" smtClean="0">
                <a:latin typeface="Malgun Gothic" pitchFamily="34" charset="-127"/>
                <a:ea typeface="Malgun Gothic" pitchFamily="34" charset="-127"/>
              </a:rPr>
              <a:t> “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、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latin typeface="Malgun Gothic" pitchFamily="34" charset="-127"/>
                <a:ea typeface="Malgun Gothic" pitchFamily="34" charset="-127"/>
              </a:rPr>
              <a:t>“</a:t>
            </a:r>
            <a:r>
              <a:rPr lang="zh-CN" altLang="en-US" sz="2000" dirty="0" smtClean="0"/>
              <a:t>武大猴赛雷</a:t>
            </a:r>
            <a:r>
              <a:rPr lang="en-US" altLang="zh-CN" sz="2000" dirty="0" smtClean="0">
                <a:latin typeface="Malgun Gothic" pitchFamily="34" charset="-127"/>
                <a:ea typeface="Malgun Gothic" pitchFamily="34" charset="-127"/>
              </a:rPr>
              <a:t>“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00B050"/>
                </a:solidFill>
                <a:latin typeface="Microsoft JhengHei Light" pitchFamily="34" charset="-122"/>
                <a:ea typeface="Microsoft JhengHei Light" pitchFamily="34" charset="-122"/>
                <a:cs typeface="Microsoft JhengHei Light" pitchFamily="34" charset="-122"/>
              </a:rPr>
              <a:t>‘</a:t>
            </a:r>
            <a:r>
              <a:rPr lang="zh-CN" altLang="en-US" sz="1800" dirty="0" smtClean="0">
                <a:solidFill>
                  <a:srgbClr val="00B050"/>
                </a:solidFill>
              </a:rPr>
              <a:t>用英文双引号引起来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 lvl="1"/>
            <a:r>
              <a:rPr lang="zh-CN" altLang="en-US" dirty="0" smtClean="0"/>
              <a:t>逻辑常量：</a:t>
            </a:r>
            <a:r>
              <a:rPr lang="en-US" altLang="zh-CN" dirty="0" smtClean="0"/>
              <a:t>True</a:t>
            </a:r>
            <a:r>
              <a:rPr lang="zh-CN" altLang="en-US" dirty="0" smtClean="0"/>
              <a:t>、</a:t>
            </a:r>
            <a:r>
              <a:rPr lang="en-US" altLang="zh-CN" dirty="0" smtClean="0"/>
              <a:t>False</a:t>
            </a:r>
          </a:p>
          <a:p>
            <a:pPr lvl="1"/>
            <a:r>
              <a:rPr lang="zh-CN" altLang="en-US" dirty="0" smtClean="0"/>
              <a:t>日期常量，如：</a:t>
            </a:r>
            <a:r>
              <a:rPr lang="en-US" altLang="zh-CN" dirty="0" smtClean="0"/>
              <a:t> #10/16/2016#   </a:t>
            </a:r>
            <a:r>
              <a:rPr lang="en-US" altLang="zh-CN" sz="1800" dirty="0" smtClean="0">
                <a:solidFill>
                  <a:srgbClr val="00B050"/>
                </a:solidFill>
                <a:latin typeface="Microsoft JhengHei Light" pitchFamily="34" charset="-122"/>
                <a:ea typeface="Microsoft JhengHei Light" pitchFamily="34" charset="-122"/>
                <a:cs typeface="Microsoft JhengHei Light" pitchFamily="34" charset="-122"/>
              </a:rPr>
              <a:t>‘</a:t>
            </a:r>
            <a:r>
              <a:rPr lang="zh-CN" altLang="en-US" sz="1800" dirty="0" smtClean="0">
                <a:solidFill>
                  <a:srgbClr val="00B050"/>
                </a:solidFill>
              </a:rPr>
              <a:t>必须放在一对</a:t>
            </a:r>
            <a:r>
              <a:rPr lang="en-US" altLang="zh-CN" sz="1800" dirty="0" smtClean="0">
                <a:solidFill>
                  <a:srgbClr val="00B050"/>
                </a:solidFill>
              </a:rPr>
              <a:t>#</a:t>
            </a:r>
            <a:r>
              <a:rPr lang="zh-CN" altLang="en-US" sz="1800" dirty="0" smtClean="0">
                <a:solidFill>
                  <a:srgbClr val="00B050"/>
                </a:solidFill>
              </a:rPr>
              <a:t>之间</a:t>
            </a:r>
            <a:endParaRPr lang="en-US" altLang="zh-CN" dirty="0" smtClean="0">
              <a:solidFill>
                <a:srgbClr val="00B05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常量和变量</a:t>
            </a:r>
            <a:endParaRPr lang="zh-CN" altLang="en-US" dirty="0"/>
          </a:p>
        </p:txBody>
      </p:sp>
      <p:pic>
        <p:nvPicPr>
          <p:cNvPr id="41986" name="Picture 2" descr="http://a.hiphotos.baidu.com/baike/w%3D268/sign=3482e3593d292df597c3ab1384305ce2/241f95cad1c8a786697b6c786009c93d70cf50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928802"/>
            <a:ext cx="1195378" cy="112847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符号常量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系统内部常量：如 </a:t>
            </a:r>
            <a:r>
              <a:rPr lang="en-US" altLang="zh-CN" dirty="0" err="1" smtClean="0">
                <a:solidFill>
                  <a:srgbClr val="0000CC"/>
                </a:solidFill>
              </a:rPr>
              <a:t>vbOkOnly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 algn="l"/>
            <a:r>
              <a:rPr lang="zh-CN" altLang="en-US" dirty="0" smtClean="0"/>
              <a:t>用户自定义常量：</a:t>
            </a:r>
            <a:endParaRPr lang="en-US" altLang="zh-CN" dirty="0" smtClean="0"/>
          </a:p>
          <a:p>
            <a:pPr lvl="2" algn="l"/>
            <a:r>
              <a:rPr lang="zh-CN" altLang="en-US" dirty="0" smtClean="0"/>
              <a:t>常量声明后，不可以对它进行再赋值</a:t>
            </a:r>
            <a:endParaRPr lang="en-US" altLang="zh-CN" dirty="0" smtClean="0"/>
          </a:p>
          <a:p>
            <a:pPr lvl="2" algn="l"/>
            <a:r>
              <a:rPr lang="zh-CN" altLang="en-US" dirty="0" smtClean="0"/>
              <a:t>用</a:t>
            </a:r>
            <a:r>
              <a:rPr lang="en-US" altLang="zh-CN" dirty="0" smtClean="0"/>
              <a:t>Const</a:t>
            </a:r>
            <a:r>
              <a:rPr lang="zh-CN" altLang="en-US" dirty="0" smtClean="0"/>
              <a:t>语句声明常量、设定常量的值</a:t>
            </a:r>
            <a:endParaRPr lang="en-US" altLang="zh-CN" dirty="0" smtClean="0"/>
          </a:p>
          <a:p>
            <a:pPr lvl="1" indent="3175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	Const   </a:t>
            </a:r>
            <a:r>
              <a:rPr lang="zh-CN" altLang="en-US" dirty="0" smtClean="0">
                <a:solidFill>
                  <a:srgbClr val="FF0000"/>
                </a:solidFill>
              </a:rPr>
              <a:t>标识符  </a:t>
            </a:r>
            <a:r>
              <a:rPr lang="en-US" altLang="zh-CN" dirty="0" smtClean="0">
                <a:solidFill>
                  <a:srgbClr val="FF0000"/>
                </a:solidFill>
              </a:rPr>
              <a:t>As  </a:t>
            </a:r>
            <a:r>
              <a:rPr lang="zh-CN" altLang="en-US" dirty="0" smtClean="0">
                <a:solidFill>
                  <a:srgbClr val="FF0000"/>
                </a:solidFill>
              </a:rPr>
              <a:t>数据类型 </a:t>
            </a:r>
            <a:r>
              <a:rPr lang="en-US" altLang="zh-CN" dirty="0" smtClean="0">
                <a:solidFill>
                  <a:srgbClr val="FF0000"/>
                </a:solidFill>
              </a:rPr>
              <a:t>= </a:t>
            </a:r>
            <a:r>
              <a:rPr lang="zh-CN" altLang="en-US" dirty="0" smtClean="0">
                <a:solidFill>
                  <a:srgbClr val="FF0000"/>
                </a:solidFill>
              </a:rPr>
              <a:t>表达式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 indent="3175">
              <a:buNone/>
            </a:pPr>
            <a:r>
              <a:rPr lang="en-US" altLang="zh-CN" dirty="0" smtClean="0"/>
              <a:t>【</a:t>
            </a:r>
            <a:r>
              <a:rPr lang="zh-CN" altLang="en-US" dirty="0" smtClean="0"/>
              <a:t>例</a:t>
            </a:r>
            <a:r>
              <a:rPr lang="en-US" altLang="zh-CN" dirty="0" smtClean="0"/>
              <a:t>】	</a:t>
            </a:r>
            <a:r>
              <a:rPr lang="en-US" altLang="zh-CN" dirty="0" err="1" smtClean="0">
                <a:solidFill>
                  <a:srgbClr val="0000CC"/>
                </a:solidFill>
              </a:rPr>
              <a:t>Const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en-US" altLang="zh-CN" dirty="0" err="1" smtClean="0">
                <a:solidFill>
                  <a:srgbClr val="0000CC"/>
                </a:solidFill>
              </a:rPr>
              <a:t>myLuckNumber</a:t>
            </a:r>
            <a:r>
              <a:rPr lang="en-US" altLang="zh-CN" dirty="0" smtClean="0">
                <a:solidFill>
                  <a:srgbClr val="0000CC"/>
                </a:solidFill>
              </a:rPr>
              <a:t> As Integer = 5</a:t>
            </a:r>
          </a:p>
          <a:p>
            <a:pPr lvl="1" indent="3175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    	Const </a:t>
            </a:r>
            <a:r>
              <a:rPr lang="en-US" altLang="zh-CN" dirty="0" err="1" smtClean="0">
                <a:solidFill>
                  <a:srgbClr val="0000CC"/>
                </a:solidFill>
              </a:rPr>
              <a:t>myFruit</a:t>
            </a:r>
            <a:r>
              <a:rPr lang="en-US" altLang="zh-CN" dirty="0" smtClean="0">
                <a:solidFill>
                  <a:srgbClr val="0000CC"/>
                </a:solidFill>
              </a:rPr>
              <a:t> As String = " Apple" 	</a:t>
            </a:r>
          </a:p>
          <a:p>
            <a:pPr lvl="1" indent="3175">
              <a:buNone/>
            </a:pP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中的常量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3214710"/>
          </a:xfrm>
        </p:spPr>
        <p:txBody>
          <a:bodyPr/>
          <a:lstStyle/>
          <a:p>
            <a:pPr marL="363538" lvl="1" indent="-363538">
              <a:buBlip>
                <a:blip r:embed="rId3"/>
              </a:buBlip>
            </a:pPr>
            <a:r>
              <a:rPr lang="zh-CN" altLang="en-US" dirty="0" smtClean="0"/>
              <a:t>思考：为什么要使用变量</a:t>
            </a:r>
            <a:r>
              <a:rPr lang="en-US" altLang="zh-CN" dirty="0" smtClean="0"/>
              <a:t>? </a:t>
            </a:r>
            <a:r>
              <a:rPr lang="zh-CN" altLang="en-US" sz="2000" dirty="0" smtClean="0">
                <a:solidFill>
                  <a:srgbClr val="006600"/>
                </a:solidFill>
              </a:rPr>
              <a:t>（</a:t>
            </a:r>
            <a:r>
              <a:rPr lang="en-US" altLang="zh-CN" sz="2000" dirty="0" smtClean="0">
                <a:solidFill>
                  <a:srgbClr val="006600"/>
                </a:solidFill>
              </a:rPr>
              <a:t> C1=A1+B1</a:t>
            </a:r>
            <a:r>
              <a:rPr lang="zh-CN" altLang="en-US" sz="2000" dirty="0" smtClean="0">
                <a:solidFill>
                  <a:srgbClr val="006600"/>
                </a:solidFill>
              </a:rPr>
              <a:t>）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r>
              <a:rPr lang="zh-CN" altLang="en-US" dirty="0" smtClean="0">
                <a:solidFill>
                  <a:srgbClr val="0000CC"/>
                </a:solidFill>
              </a:rPr>
              <a:t>变量</a:t>
            </a:r>
            <a:r>
              <a:rPr lang="zh-CN" altLang="en-US" dirty="0" smtClean="0"/>
              <a:t>是指执行程序时值可以发生变化的量。</a:t>
            </a:r>
            <a:endParaRPr lang="en-US" altLang="zh-CN" dirty="0" smtClean="0"/>
          </a:p>
          <a:p>
            <a:r>
              <a:rPr lang="zh-CN" altLang="en-US" dirty="0" smtClean="0"/>
              <a:t>变量像一个容器，或者房间。</a:t>
            </a:r>
            <a:endParaRPr lang="en-US" altLang="zh-CN" dirty="0" smtClean="0"/>
          </a:p>
          <a:p>
            <a:r>
              <a:rPr lang="zh-CN" altLang="en-US" dirty="0" smtClean="0"/>
              <a:t>强制显式声明模块中，</a:t>
            </a:r>
            <a:r>
              <a:rPr lang="zh-CN" altLang="en-US" dirty="0" smtClean="0">
                <a:solidFill>
                  <a:srgbClr val="0000CC"/>
                </a:solidFill>
              </a:rPr>
              <a:t>变量要先声明，后使用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强制显式声明（</a:t>
            </a:r>
            <a:r>
              <a:rPr lang="en-US" altLang="zh-CN" dirty="0" smtClean="0">
                <a:solidFill>
                  <a:srgbClr val="FF0000"/>
                </a:solidFill>
              </a:rPr>
              <a:t>Option Explicit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如图进行设置</a:t>
            </a:r>
          </a:p>
          <a:p>
            <a:pPr lvl="1"/>
            <a:r>
              <a:rPr lang="zh-CN" altLang="en-US" dirty="0" smtClean="0"/>
              <a:t>如果不声明直接使用会报错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zh-CN" altLang="en-US" dirty="0" smtClean="0"/>
          </a:p>
          <a:p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中的变量</a:t>
            </a:r>
            <a:endParaRPr lang="zh-CN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286124"/>
            <a:ext cx="2938899" cy="222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20040"/>
            <a:ext cx="4357686" cy="60863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隐式与显式声明变量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5184576"/>
          </a:xfrm>
        </p:spPr>
        <p:txBody>
          <a:bodyPr>
            <a:noAutofit/>
          </a:bodyPr>
          <a:lstStyle/>
          <a:p>
            <a:r>
              <a:rPr lang="zh-CN" altLang="en-US" dirty="0"/>
              <a:t>显</a:t>
            </a:r>
            <a:r>
              <a:rPr lang="zh-CN" altLang="en-US" dirty="0" smtClean="0"/>
              <a:t>式声明变量：</a:t>
            </a:r>
            <a:endParaRPr lang="en-US" altLang="zh-CN" dirty="0" smtClean="0"/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Dim  </a:t>
            </a:r>
            <a:r>
              <a:rPr lang="zh-CN" altLang="en-US" dirty="0" smtClean="0">
                <a:solidFill>
                  <a:srgbClr val="FF0000"/>
                </a:solidFill>
              </a:rPr>
              <a:t>变量名  </a:t>
            </a:r>
            <a:r>
              <a:rPr lang="en-US" altLang="zh-CN" dirty="0" smtClean="0">
                <a:solidFill>
                  <a:srgbClr val="FF0000"/>
                </a:solidFill>
              </a:rPr>
              <a:t>[as  </a:t>
            </a:r>
            <a:r>
              <a:rPr lang="zh-CN" altLang="en-US" dirty="0" smtClean="0">
                <a:solidFill>
                  <a:srgbClr val="FF0000"/>
                </a:solidFill>
              </a:rPr>
              <a:t>数据类型</a:t>
            </a:r>
            <a:r>
              <a:rPr lang="en-US" altLang="zh-CN" dirty="0" smtClean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zh-CN" altLang="en-US" dirty="0"/>
              <a:t>使</a:t>
            </a:r>
            <a:r>
              <a:rPr lang="zh-CN" altLang="en-US" dirty="0" smtClean="0"/>
              <a:t>用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声明的变量为显式声明变量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不写 后面的 </a:t>
            </a:r>
            <a:r>
              <a:rPr lang="en-US" altLang="zh-CN" dirty="0" smtClean="0">
                <a:solidFill>
                  <a:srgbClr val="FF0000"/>
                </a:solidFill>
              </a:rPr>
              <a:t>as  </a:t>
            </a:r>
            <a:r>
              <a:rPr lang="zh-CN" altLang="en-US" dirty="0" smtClean="0">
                <a:solidFill>
                  <a:srgbClr val="FF0000"/>
                </a:solidFill>
              </a:rPr>
              <a:t>数据类型 </a:t>
            </a:r>
            <a:r>
              <a:rPr lang="zh-CN" altLang="en-US" dirty="0" smtClean="0"/>
              <a:t>则为变体型变量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例：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Dim  Flag  As  Integer,  </a:t>
            </a:r>
            <a:r>
              <a:rPr lang="en-US" altLang="zh-CN" dirty="0" err="1" smtClean="0">
                <a:solidFill>
                  <a:srgbClr val="0000CC"/>
                </a:solidFill>
              </a:rPr>
              <a:t>StudentName</a:t>
            </a:r>
            <a:r>
              <a:rPr lang="en-US" altLang="zh-CN" dirty="0" smtClean="0">
                <a:solidFill>
                  <a:srgbClr val="0000CC"/>
                </a:solidFill>
              </a:rPr>
              <a:t> As String</a:t>
            </a:r>
          </a:p>
          <a:p>
            <a:pPr lvl="1"/>
            <a:r>
              <a:rPr lang="zh-CN" altLang="en-US" dirty="0" smtClean="0"/>
              <a:t>例：</a:t>
            </a:r>
            <a:r>
              <a:rPr lang="en-US" altLang="zh-CN" dirty="0" smtClean="0">
                <a:solidFill>
                  <a:srgbClr val="0000CC"/>
                </a:solidFill>
              </a:rPr>
              <a:t>Dim </a:t>
            </a:r>
            <a:r>
              <a:rPr lang="en-US" altLang="zh-CN" dirty="0" err="1" smtClean="0">
                <a:solidFill>
                  <a:srgbClr val="0000CC"/>
                </a:solidFill>
              </a:rPr>
              <a:t>StudentNumber</a:t>
            </a:r>
            <a:r>
              <a:rPr lang="en-US" altLang="zh-CN" dirty="0" smtClean="0">
                <a:solidFill>
                  <a:srgbClr val="0000CC"/>
                </a:solidFill>
              </a:rPr>
              <a:t> As String</a:t>
            </a:r>
          </a:p>
          <a:p>
            <a:r>
              <a:rPr lang="zh-CN" altLang="en-US" dirty="0" smtClean="0"/>
              <a:t>隐式声明变量</a:t>
            </a:r>
            <a:r>
              <a:rPr lang="zh-CN" altLang="en-US" sz="2000" dirty="0" smtClean="0">
                <a:solidFill>
                  <a:srgbClr val="006600"/>
                </a:solidFill>
                <a:sym typeface="Wingdings" pitchFamily="2" charset="2"/>
              </a:rPr>
              <a:t>（不能勾选“工具”</a:t>
            </a:r>
            <a:r>
              <a:rPr lang="en-US" altLang="zh-CN" sz="2000" dirty="0" smtClean="0">
                <a:solidFill>
                  <a:srgbClr val="006600"/>
                </a:solidFill>
                <a:sym typeface="Wingdings" pitchFamily="2" charset="2"/>
              </a:rPr>
              <a:t>/</a:t>
            </a:r>
            <a:r>
              <a:rPr lang="zh-CN" altLang="en-US" sz="2000" dirty="0" smtClean="0">
                <a:solidFill>
                  <a:srgbClr val="006600"/>
                </a:solidFill>
                <a:sym typeface="Wingdings" pitchFamily="2" charset="2"/>
              </a:rPr>
              <a:t>“选项”</a:t>
            </a:r>
            <a:r>
              <a:rPr lang="en-US" altLang="zh-CN" sz="2000" dirty="0" smtClean="0">
                <a:solidFill>
                  <a:srgbClr val="006600"/>
                </a:solidFill>
                <a:sym typeface="Wingdings" pitchFamily="2" charset="2"/>
              </a:rPr>
              <a:t>/</a:t>
            </a:r>
            <a:r>
              <a:rPr lang="zh-CN" altLang="en-US" sz="2000" dirty="0" smtClean="0">
                <a:solidFill>
                  <a:srgbClr val="006600"/>
                </a:solidFill>
                <a:sym typeface="Wingdings" pitchFamily="2" charset="2"/>
              </a:rPr>
              <a:t>“要求变量声明”）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 lvl="1"/>
            <a:r>
              <a:rPr lang="en-US" altLang="zh-CN" dirty="0" smtClean="0"/>
              <a:t>VBA </a:t>
            </a:r>
            <a:r>
              <a:rPr lang="zh-CN" altLang="en-US" dirty="0" smtClean="0"/>
              <a:t>支持隐式声明变量，即不使用</a:t>
            </a:r>
            <a:r>
              <a:rPr lang="en-US" altLang="zh-CN" dirty="0" smtClean="0"/>
              <a:t>Dim </a:t>
            </a:r>
            <a:r>
              <a:rPr lang="zh-CN" altLang="en-US" dirty="0" smtClean="0"/>
              <a:t>语句直接写一个变量名直接赋值使用。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隐式声明的变量全部是变体型（</a:t>
            </a:r>
            <a:r>
              <a:rPr lang="en-US" altLang="zh-CN" dirty="0" smtClean="0"/>
              <a:t>Variant</a:t>
            </a:r>
            <a:r>
              <a:rPr lang="zh-CN" altLang="en-US" dirty="0" smtClean="0"/>
              <a:t>）。</a:t>
            </a:r>
            <a:endParaRPr lang="en-US" altLang="zh-CN" dirty="0" smtClean="0"/>
          </a:p>
          <a:p>
            <a:pPr marL="292608" lvl="1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03495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式子： 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x=x+1</a:t>
            </a:r>
          </a:p>
          <a:p>
            <a:r>
              <a:rPr lang="zh-CN" altLang="en-US" dirty="0" smtClean="0"/>
              <a:t>在数学上</a:t>
            </a:r>
            <a:r>
              <a:rPr lang="en-US" altLang="zh-CN" dirty="0" smtClean="0"/>
              <a:t>x=x+1 </a:t>
            </a:r>
            <a:r>
              <a:rPr lang="zh-CN" altLang="en-US" dirty="0" smtClean="0"/>
              <a:t>是永远不成立的，赋值号在这里不代表相等意思，而是将等号“</a:t>
            </a:r>
            <a:r>
              <a:rPr lang="en-US" altLang="zh-CN" dirty="0" smtClean="0"/>
              <a:t>=</a:t>
            </a:r>
            <a:r>
              <a:rPr lang="zh-CN" altLang="en-US" dirty="0" smtClean="0"/>
              <a:t>”右边的值赋到左边的变量中。</a:t>
            </a:r>
          </a:p>
          <a:p>
            <a:r>
              <a:rPr lang="zh-CN" altLang="en-US" dirty="0" smtClean="0"/>
              <a:t>类比：酒店入住手续</a:t>
            </a:r>
          </a:p>
          <a:p>
            <a:pPr lvl="2"/>
            <a:r>
              <a:rPr lang="zh-CN" altLang="en-US" dirty="0" smtClean="0"/>
              <a:t>先去前台登记开房间（声明变量）</a:t>
            </a:r>
          </a:p>
          <a:p>
            <a:pPr lvl="2"/>
            <a:r>
              <a:rPr lang="zh-CN" altLang="en-US" dirty="0" smtClean="0"/>
              <a:t>拎包入住（变量赋值）</a:t>
            </a:r>
            <a:endParaRPr lang="en-US" altLang="zh-CN" dirty="0" smtClean="0"/>
          </a:p>
          <a:p>
            <a:r>
              <a:rPr lang="zh-CN" altLang="en-US" dirty="0" smtClean="0"/>
              <a:t>赋值语句用法： </a:t>
            </a:r>
            <a:r>
              <a:rPr lang="zh-CN" altLang="en-US" dirty="0" smtClean="0">
                <a:solidFill>
                  <a:srgbClr val="FF0000"/>
                </a:solidFill>
              </a:rPr>
              <a:t>变量名</a:t>
            </a:r>
            <a:r>
              <a:rPr lang="en-US" altLang="zh-CN" dirty="0" smtClean="0">
                <a:solidFill>
                  <a:srgbClr val="FF0000"/>
                </a:solidFill>
              </a:rPr>
              <a:t>= </a:t>
            </a:r>
            <a:r>
              <a:rPr lang="zh-CN" altLang="en-US" dirty="0" smtClean="0">
                <a:solidFill>
                  <a:srgbClr val="FF0000"/>
                </a:solidFill>
              </a:rPr>
              <a:t>值 </a:t>
            </a:r>
            <a:r>
              <a:rPr lang="zh-CN" altLang="en-US" dirty="0" smtClean="0"/>
              <a:t>（房间号</a:t>
            </a:r>
            <a:r>
              <a:rPr lang="en-US" altLang="zh-CN" dirty="0" smtClean="0"/>
              <a:t>=</a:t>
            </a:r>
            <a:r>
              <a:rPr lang="zh-CN" altLang="en-US" dirty="0" smtClean="0"/>
              <a:t>入住的人）</a:t>
            </a:r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Dim </a:t>
            </a:r>
            <a:r>
              <a:rPr lang="zh-CN" altLang="en-US" dirty="0" smtClean="0"/>
              <a:t>语句与赋值号</a:t>
            </a:r>
            <a:r>
              <a:rPr lang="en-US" altLang="zh-CN" dirty="0" smtClean="0"/>
              <a:t>"="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214974"/>
          </a:xfrm>
        </p:spPr>
        <p:txBody>
          <a:bodyPr/>
          <a:lstStyle/>
          <a:p>
            <a:r>
              <a:rPr lang="zh-CN" altLang="en-US" dirty="0" smtClean="0"/>
              <a:t>案例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：要声明一个变量装载</a:t>
            </a:r>
            <a:r>
              <a:rPr lang="en-US" altLang="zh-CN" dirty="0" smtClean="0"/>
              <a:t>excel 2003 </a:t>
            </a:r>
            <a:r>
              <a:rPr lang="zh-CN" altLang="en-US" dirty="0" smtClean="0"/>
              <a:t>的工作表所有行数（</a:t>
            </a:r>
            <a:r>
              <a:rPr lang="en-US" altLang="zh-CN" dirty="0" smtClean="0"/>
              <a:t>65535</a:t>
            </a:r>
            <a:r>
              <a:rPr lang="zh-CN" altLang="en-US" dirty="0" smtClean="0"/>
              <a:t>），请问下列声明语句是否有问题？</a:t>
            </a:r>
            <a:r>
              <a:rPr lang="en-US" altLang="zh-CN" dirty="0" smtClean="0"/>
              <a:t>(</a:t>
            </a:r>
            <a:r>
              <a:rPr lang="zh-CN" altLang="en-US" dirty="0" smtClean="0"/>
              <a:t>如果有问题，应该如何改正？）</a:t>
            </a: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Dim </a:t>
            </a:r>
            <a:r>
              <a:rPr lang="en-US" altLang="zh-CN" dirty="0" err="1" smtClean="0">
                <a:solidFill>
                  <a:srgbClr val="0000CC"/>
                </a:solidFill>
              </a:rPr>
              <a:t>sheetRow</a:t>
            </a:r>
            <a:r>
              <a:rPr lang="en-US" altLang="zh-CN" dirty="0" smtClean="0">
                <a:solidFill>
                  <a:srgbClr val="0000CC"/>
                </a:solidFill>
              </a:rPr>
              <a:t> as Integer</a:t>
            </a:r>
          </a:p>
          <a:p>
            <a:r>
              <a:rPr lang="zh-CN" altLang="en-US" dirty="0" smtClean="0"/>
              <a:t>案例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：一个月有</a:t>
            </a:r>
            <a:r>
              <a:rPr lang="en-US" altLang="zh-CN" dirty="0" smtClean="0"/>
              <a:t>30</a:t>
            </a:r>
            <a:r>
              <a:rPr lang="zh-CN" altLang="en-US" dirty="0" smtClean="0"/>
              <a:t>天，用下面两个声明变量语句是否合适？  </a:t>
            </a: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Dim </a:t>
            </a:r>
            <a:r>
              <a:rPr lang="en-US" altLang="zh-CN" dirty="0" err="1" smtClean="0">
                <a:solidFill>
                  <a:srgbClr val="0000CC"/>
                </a:solidFill>
              </a:rPr>
              <a:t>monthDays</a:t>
            </a:r>
            <a:r>
              <a:rPr lang="en-US" altLang="zh-CN" dirty="0" smtClean="0">
                <a:solidFill>
                  <a:srgbClr val="0000CC"/>
                </a:solidFill>
              </a:rPr>
              <a:t> as Integer </a:t>
            </a: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Dim </a:t>
            </a:r>
            <a:r>
              <a:rPr lang="en-US" altLang="zh-CN" dirty="0" err="1" smtClean="0">
                <a:solidFill>
                  <a:srgbClr val="0000CC"/>
                </a:solidFill>
              </a:rPr>
              <a:t>monthDays</a:t>
            </a:r>
            <a:r>
              <a:rPr lang="en-US" altLang="zh-CN" dirty="0" smtClean="0">
                <a:solidFill>
                  <a:srgbClr val="0000CC"/>
                </a:solidFill>
              </a:rPr>
              <a:t> as Long</a:t>
            </a:r>
          </a:p>
          <a:p>
            <a:r>
              <a:rPr lang="zh-CN" altLang="en-US" dirty="0" smtClean="0"/>
              <a:t>案例</a:t>
            </a:r>
            <a:r>
              <a:rPr lang="en-US" altLang="zh-CN" dirty="0" smtClean="0"/>
              <a:t>3: </a:t>
            </a:r>
            <a:r>
              <a:rPr lang="zh-CN" altLang="en-US" dirty="0" smtClean="0"/>
              <a:t>我们应该使用什么变量来声明员工的实发工资</a:t>
            </a: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1.</a:t>
            </a:r>
            <a:r>
              <a:rPr lang="zh-CN" altLang="en-US" dirty="0" smtClean="0">
                <a:solidFill>
                  <a:srgbClr val="0000CC"/>
                </a:solidFill>
              </a:rPr>
              <a:t>整数类型（</a:t>
            </a:r>
            <a:r>
              <a:rPr lang="en-US" altLang="zh-CN" dirty="0" smtClean="0">
                <a:solidFill>
                  <a:srgbClr val="0000CC"/>
                </a:solidFill>
              </a:rPr>
              <a:t>Long</a:t>
            </a:r>
            <a:r>
              <a:rPr lang="zh-CN" altLang="en-US" dirty="0" smtClean="0">
                <a:solidFill>
                  <a:srgbClr val="0000CC"/>
                </a:solidFill>
              </a:rPr>
              <a:t>）</a:t>
            </a:r>
          </a:p>
          <a:p>
            <a:pPr lvl="1"/>
            <a:r>
              <a:rPr lang="en-US" altLang="zh-CN" dirty="0" smtClean="0">
                <a:solidFill>
                  <a:srgbClr val="0000CC"/>
                </a:solidFill>
              </a:rPr>
              <a:t>2.</a:t>
            </a:r>
            <a:r>
              <a:rPr lang="zh-CN" altLang="en-US" dirty="0" smtClean="0">
                <a:solidFill>
                  <a:srgbClr val="0000CC"/>
                </a:solidFill>
              </a:rPr>
              <a:t>浮点数小数类型（</a:t>
            </a:r>
            <a:r>
              <a:rPr lang="en-US" altLang="zh-CN" dirty="0" smtClean="0">
                <a:solidFill>
                  <a:srgbClr val="0000CC"/>
                </a:solidFill>
              </a:rPr>
              <a:t>Double)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课堂问答练习</a:t>
            </a:r>
            <a:r>
              <a:rPr lang="en-US" altLang="zh-CN" dirty="0" smtClean="0"/>
              <a:t>: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运算符与表达式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zh-CN" altLang="en-US" dirty="0" smtClean="0"/>
              <a:t>表达式的概念：由运算符连接起来的式子</a:t>
            </a:r>
            <a:r>
              <a:rPr lang="en-US" altLang="zh-CN" dirty="0" smtClean="0"/>
              <a:t> 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算术运算符与表达式</a:t>
            </a:r>
            <a:endParaRPr lang="en-US" altLang="zh-CN" dirty="0" smtClean="0"/>
          </a:p>
          <a:p>
            <a:r>
              <a:rPr lang="zh-CN" altLang="en-US" dirty="0" smtClean="0"/>
              <a:t>比较运算符与表达式</a:t>
            </a:r>
            <a:endParaRPr lang="en-US" altLang="zh-CN" dirty="0" smtClean="0"/>
          </a:p>
          <a:p>
            <a:r>
              <a:rPr lang="zh-CN" altLang="en-US" dirty="0" smtClean="0"/>
              <a:t>逻辑运算符与表达式</a:t>
            </a:r>
            <a:endParaRPr lang="en-US" altLang="zh-CN" dirty="0" smtClean="0"/>
          </a:p>
          <a:p>
            <a:r>
              <a:rPr lang="zh-CN" altLang="en-US" dirty="0" smtClean="0"/>
              <a:t>字符串连接运算符与表达式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000100" y="1142984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 smtClean="0"/>
              <a:t>第一部分  </a:t>
            </a:r>
            <a:r>
              <a:rPr lang="en-US" altLang="zh-CN" sz="2800" dirty="0" smtClean="0"/>
              <a:t>Excel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VBA</a:t>
            </a:r>
            <a:r>
              <a:rPr lang="zh-CN" altLang="en-US" sz="2800" dirty="0" smtClean="0"/>
              <a:t>开发平台概述</a:t>
            </a:r>
            <a:endParaRPr lang="en-US" altLang="zh-CN" sz="2800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 smtClean="0">
                <a:solidFill>
                  <a:srgbClr val="0000FF"/>
                </a:solidFill>
              </a:rPr>
              <a:t>第二部分  </a:t>
            </a:r>
            <a:r>
              <a:rPr lang="en-US" altLang="zh-CN" sz="2800" dirty="0" smtClean="0">
                <a:solidFill>
                  <a:srgbClr val="0000FF"/>
                </a:solidFill>
              </a:rPr>
              <a:t>VBA</a:t>
            </a:r>
            <a:r>
              <a:rPr lang="zh-CN" altLang="en-US" sz="2800" dirty="0" smtClean="0">
                <a:solidFill>
                  <a:srgbClr val="0000FF"/>
                </a:solidFill>
              </a:rPr>
              <a:t>基础知识</a:t>
            </a:r>
            <a:endParaRPr lang="en-US" altLang="zh-CN" sz="2800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 smtClean="0"/>
              <a:t>第三部分  </a:t>
            </a:r>
            <a:r>
              <a:rPr lang="en-US" altLang="zh-CN" sz="2800" dirty="0" smtClean="0"/>
              <a:t>Excel</a:t>
            </a:r>
            <a:r>
              <a:rPr lang="zh-CN" altLang="en-US" sz="2800" dirty="0" smtClean="0"/>
              <a:t> </a:t>
            </a:r>
            <a:r>
              <a:rPr lang="en-US" altLang="zh-CN" sz="2800" dirty="0" smtClean="0"/>
              <a:t>VBA</a:t>
            </a:r>
            <a:r>
              <a:rPr lang="zh-CN" altLang="en-US" sz="2800" dirty="0" smtClean="0"/>
              <a:t>对象模型</a:t>
            </a:r>
            <a:endParaRPr lang="en-US" altLang="zh-CN" sz="2800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z="3200" dirty="0" smtClean="0"/>
              <a:t>主要内容</a:t>
            </a: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运算符与表达式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算术运算符</a:t>
            </a:r>
            <a:endParaRPr lang="en-US" altLang="zh-CN" dirty="0" smtClean="0"/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/>
          </p:cNvGraphicFramePr>
          <p:nvPr/>
        </p:nvGraphicFramePr>
        <p:xfrm>
          <a:off x="714348" y="1500174"/>
          <a:ext cx="6500858" cy="3200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1571283"/>
                <a:gridCol w="1869360"/>
                <a:gridCol w="3060215"/>
              </a:tblGrid>
              <a:tr h="41842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运算符号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优先级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作  用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^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1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指数运算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-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2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取负运算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*</a:t>
                      </a:r>
                      <a:r>
                        <a:rPr lang="zh-CN" altLang="en-US" sz="2400" dirty="0" smtClean="0"/>
                        <a:t>、</a:t>
                      </a:r>
                      <a:r>
                        <a:rPr lang="en-US" altLang="zh-CN" sz="2400" dirty="0" smtClean="0"/>
                        <a:t>/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3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乘法、除法运算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\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4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取商运算（整除）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Mod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/>
                        <a:t>5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/>
                        <a:t>求余运算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84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+</a:t>
                      </a:r>
                      <a:r>
                        <a:rPr lang="zh-CN" altLang="en-US" sz="2400" dirty="0" smtClean="0"/>
                        <a:t>、</a:t>
                      </a:r>
                      <a:r>
                        <a:rPr lang="en-US" altLang="zh-CN" sz="2400" dirty="0" smtClean="0"/>
                        <a:t>-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/>
                        <a:t>6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dirty="0" smtClean="0"/>
                        <a:t>加法、减法运算</a:t>
                      </a:r>
                      <a:endParaRPr lang="zh-CN" alt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5786" y="5357826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6600"/>
                </a:solidFill>
              </a:rPr>
              <a:t>注意：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VBA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语言中没有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×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号和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÷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号，使用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* 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代表乘，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/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代表除</a:t>
            </a:r>
            <a:endParaRPr lang="zh-CN" altLang="en-US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请编写</a:t>
            </a:r>
            <a:r>
              <a:rPr lang="en-US" altLang="zh-CN" dirty="0" smtClean="0"/>
              <a:t>VBA</a:t>
            </a:r>
            <a:r>
              <a:rPr lang="zh-CN" altLang="en-US" dirty="0" smtClean="0"/>
              <a:t>程序进行下列运算：</a:t>
            </a:r>
            <a:endParaRPr lang="en-US" altLang="zh-CN" dirty="0" smtClean="0"/>
          </a:p>
          <a:p>
            <a:pPr marL="627063" lvl="2" indent="358775"/>
            <a:r>
              <a:rPr lang="en-US" altLang="zh-CN" dirty="0" smtClean="0"/>
              <a:t>x = 6 ÷ 4</a:t>
            </a:r>
            <a:endParaRPr lang="en-US" altLang="zh-CN" sz="2000" dirty="0" smtClean="0">
              <a:solidFill>
                <a:srgbClr val="008000"/>
              </a:solidFill>
            </a:endParaRPr>
          </a:p>
          <a:p>
            <a:pPr marL="627063" lvl="2" indent="358775"/>
            <a:r>
              <a:rPr lang="en-US" altLang="zh-CN" dirty="0" smtClean="0"/>
              <a:t>x= 6 *3  </a:t>
            </a:r>
          </a:p>
          <a:p>
            <a:pPr marL="627063" lvl="2" indent="358775"/>
            <a:r>
              <a:rPr lang="en-US" altLang="zh-CN" dirty="0" smtClean="0"/>
              <a:t>x= 2^4  </a:t>
            </a:r>
          </a:p>
          <a:p>
            <a:pPr marL="627063" lvl="2" indent="358775"/>
            <a:r>
              <a:rPr lang="en-US" altLang="zh-CN" dirty="0" smtClean="0"/>
              <a:t>x= 6 mod 3 </a:t>
            </a:r>
          </a:p>
          <a:p>
            <a:pPr marL="627063" lvl="2" indent="358775"/>
            <a:r>
              <a:rPr lang="en-US" altLang="zh-CN" dirty="0" smtClean="0"/>
              <a:t>x=19 \2 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运算符课堂练习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1857364"/>
            <a:ext cx="4214842" cy="304698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Sub </a:t>
            </a:r>
            <a:r>
              <a:rPr lang="en-US" altLang="zh-CN" sz="2400" b="1" dirty="0" err="1" smtClean="0"/>
              <a:t>suanshu</a:t>
            </a:r>
            <a:r>
              <a:rPr lang="en-US" altLang="zh-CN" sz="2400" b="1" dirty="0" smtClean="0"/>
              <a:t>()</a:t>
            </a:r>
          </a:p>
          <a:p>
            <a:r>
              <a:rPr lang="en-US" altLang="zh-CN" sz="2400" b="1" dirty="0" smtClean="0"/>
              <a:t>    Dim x As Double</a:t>
            </a:r>
          </a:p>
          <a:p>
            <a:r>
              <a:rPr lang="en-US" altLang="zh-CN" sz="2400" b="1" dirty="0" smtClean="0"/>
              <a:t>    x = 6 / 4  : </a:t>
            </a:r>
            <a:r>
              <a:rPr lang="en-US" altLang="zh-CN" sz="2400" b="1" dirty="0" err="1" smtClean="0"/>
              <a:t>Debug.Print</a:t>
            </a:r>
            <a:r>
              <a:rPr lang="en-US" altLang="zh-CN" sz="2400" b="1" dirty="0" smtClean="0"/>
              <a:t> x</a:t>
            </a:r>
          </a:p>
          <a:p>
            <a:r>
              <a:rPr lang="en-US" altLang="zh-CN" sz="2400" b="1" dirty="0" smtClean="0"/>
              <a:t>    x = 6 * 3 : </a:t>
            </a:r>
            <a:r>
              <a:rPr lang="en-US" altLang="zh-CN" sz="2400" b="1" dirty="0" err="1" smtClean="0"/>
              <a:t>Debug.Print</a:t>
            </a:r>
            <a:r>
              <a:rPr lang="en-US" altLang="zh-CN" sz="2400" b="1" dirty="0" smtClean="0"/>
              <a:t> x</a:t>
            </a:r>
          </a:p>
          <a:p>
            <a:r>
              <a:rPr lang="en-US" altLang="zh-CN" sz="2400" b="1" dirty="0" smtClean="0"/>
              <a:t>    x = 2 ^ 4 : </a:t>
            </a:r>
            <a:r>
              <a:rPr lang="en-US" altLang="zh-CN" sz="2400" b="1" dirty="0" err="1" smtClean="0"/>
              <a:t>Debug.Print</a:t>
            </a:r>
            <a:r>
              <a:rPr lang="en-US" altLang="zh-CN" sz="2400" b="1" dirty="0" smtClean="0"/>
              <a:t> x</a:t>
            </a:r>
          </a:p>
          <a:p>
            <a:r>
              <a:rPr lang="en-US" altLang="zh-CN" sz="2400" b="1" dirty="0" smtClean="0"/>
              <a:t>    x = 6 Mod 3 : </a:t>
            </a:r>
            <a:r>
              <a:rPr lang="en-US" altLang="zh-CN" sz="2400" b="1" dirty="0" err="1" smtClean="0"/>
              <a:t>Debug.Print</a:t>
            </a:r>
            <a:r>
              <a:rPr lang="en-US" altLang="zh-CN" sz="2400" b="1" dirty="0" smtClean="0"/>
              <a:t> x</a:t>
            </a:r>
          </a:p>
          <a:p>
            <a:r>
              <a:rPr lang="en-US" altLang="zh-CN" sz="2400" b="1" dirty="0" smtClean="0"/>
              <a:t>    x = 19 \ 2 : </a:t>
            </a:r>
            <a:r>
              <a:rPr lang="en-US" altLang="zh-CN" sz="2400" b="1" dirty="0" err="1" smtClean="0"/>
              <a:t>Debug.Print</a:t>
            </a:r>
            <a:r>
              <a:rPr lang="en-US" altLang="zh-CN" sz="2400" b="1" dirty="0" smtClean="0"/>
              <a:t> x</a:t>
            </a:r>
          </a:p>
          <a:p>
            <a:r>
              <a:rPr lang="en-US" altLang="zh-CN" sz="2400" b="1" dirty="0" smtClean="0"/>
              <a:t>End Sub</a:t>
            </a:r>
            <a:endParaRPr lang="zh-CN" altLang="en-US" sz="2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492922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混合运算</a:t>
            </a:r>
            <a:r>
              <a:rPr lang="en-US" altLang="zh-CN" dirty="0" smtClean="0"/>
              <a:t>:</a:t>
            </a:r>
            <a:r>
              <a:rPr lang="zh-CN" altLang="en-US" dirty="0" smtClean="0"/>
              <a:t>指有不同的数据类型（如整型和实型）的数据共同参与的运算。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混合运算的隐含数据转换规则</a:t>
            </a:r>
            <a:r>
              <a:rPr lang="zh-CN" altLang="en-US" dirty="0" smtClean="0"/>
              <a:t>：从“小”数据类型自动转换成“大”的数据类型进行运算。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数值范围小到数值范围大（ </a:t>
            </a:r>
            <a:r>
              <a:rPr lang="en-US" altLang="zh-CN" dirty="0" smtClean="0"/>
              <a:t>Integer – Long 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精度低到精度高</a:t>
            </a:r>
            <a:r>
              <a:rPr lang="en-US" altLang="zh-CN" dirty="0" smtClean="0"/>
              <a:t>( Single – Double )</a:t>
            </a:r>
          </a:p>
          <a:p>
            <a:pPr lvl="2"/>
            <a:r>
              <a:rPr lang="zh-CN" altLang="en-US" dirty="0" smtClean="0"/>
              <a:t>整数到实数（</a:t>
            </a:r>
            <a:r>
              <a:rPr lang="en-US" altLang="zh-CN" dirty="0" smtClean="0"/>
              <a:t>Long - Double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如果将</a:t>
            </a:r>
            <a:r>
              <a:rPr lang="en-US" altLang="zh-CN" dirty="0" smtClean="0"/>
              <a:t>double </a:t>
            </a:r>
            <a:r>
              <a:rPr lang="zh-CN" altLang="en-US" dirty="0" smtClean="0"/>
              <a:t>型的运算结果装入</a:t>
            </a:r>
            <a:r>
              <a:rPr lang="en-US" altLang="zh-CN" dirty="0" smtClean="0"/>
              <a:t>long</a:t>
            </a:r>
            <a:r>
              <a:rPr lang="zh-CN" altLang="en-US" dirty="0" smtClean="0"/>
              <a:t>类型变量中，会产生精度损失</a:t>
            </a:r>
            <a:r>
              <a:rPr lang="zh-CN" altLang="en-US" sz="2000" dirty="0" smtClean="0">
                <a:solidFill>
                  <a:srgbClr val="006600"/>
                </a:solidFill>
              </a:rPr>
              <a:t>（应该尽量规避这种情况的发生）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溢出错误</a:t>
            </a:r>
            <a:r>
              <a:rPr lang="zh-CN" altLang="en-US" dirty="0" smtClean="0"/>
              <a:t>的产生原因分析，及避免该情况的发生</a:t>
            </a:r>
            <a:endParaRPr lang="en-US" altLang="zh-CN" dirty="0" smtClean="0"/>
          </a:p>
          <a:p>
            <a:r>
              <a:rPr lang="zh-CN" altLang="en-US" dirty="0" smtClean="0"/>
              <a:t>例子在后面的幻灯片中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混合运算的规则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solidFill>
                  <a:srgbClr val="000000"/>
                </a:solidFill>
              </a:rPr>
              <a:t>例子：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买文具</a:t>
            </a:r>
            <a:r>
              <a:rPr lang="en-US" altLang="zh-CN" dirty="0" smtClean="0"/>
              <a:t>( )</a:t>
            </a:r>
          </a:p>
          <a:p>
            <a:pPr lvl="1">
              <a:buNone/>
            </a:pPr>
            <a:r>
              <a:rPr lang="en-US" altLang="zh-CN" dirty="0" smtClean="0"/>
              <a:t>Dim </a:t>
            </a:r>
            <a:r>
              <a:rPr lang="zh-CN" altLang="en-US" dirty="0" smtClean="0"/>
              <a:t>钢笔 </a:t>
            </a:r>
            <a:r>
              <a:rPr lang="en-US" altLang="zh-CN" dirty="0" smtClean="0"/>
              <a:t>As Long, </a:t>
            </a:r>
            <a:r>
              <a:rPr lang="zh-CN" altLang="en-US" dirty="0" smtClean="0"/>
              <a:t>书包 </a:t>
            </a:r>
            <a:r>
              <a:rPr lang="en-US" altLang="zh-CN" dirty="0" smtClean="0"/>
              <a:t>As Double</a:t>
            </a:r>
          </a:p>
          <a:p>
            <a:pPr lvl="1">
              <a:buNone/>
            </a:pPr>
            <a:r>
              <a:rPr lang="zh-CN" altLang="en-US" dirty="0" smtClean="0"/>
              <a:t>钢笔 </a:t>
            </a:r>
            <a:r>
              <a:rPr lang="en-US" altLang="zh-CN" dirty="0" smtClean="0"/>
              <a:t>= 10</a:t>
            </a:r>
          </a:p>
          <a:p>
            <a:pPr lvl="1">
              <a:buNone/>
            </a:pPr>
            <a:r>
              <a:rPr lang="zh-CN" altLang="en-US" dirty="0" smtClean="0"/>
              <a:t>书包 </a:t>
            </a:r>
            <a:r>
              <a:rPr lang="en-US" altLang="zh-CN" dirty="0" smtClean="0"/>
              <a:t>= 20.5</a:t>
            </a:r>
          </a:p>
          <a:p>
            <a:pPr lvl="1">
              <a:buNone/>
            </a:pPr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</a:t>
            </a:r>
            <a:r>
              <a:rPr lang="zh-CN" altLang="en-US" dirty="0" smtClean="0">
                <a:solidFill>
                  <a:srgbClr val="0000CC"/>
                </a:solidFill>
              </a:rPr>
              <a:t>钢笔 </a:t>
            </a:r>
            <a:r>
              <a:rPr lang="en-US" altLang="zh-CN" dirty="0" smtClean="0">
                <a:solidFill>
                  <a:srgbClr val="0000CC"/>
                </a:solidFill>
              </a:rPr>
              <a:t>+ </a:t>
            </a:r>
            <a:r>
              <a:rPr lang="zh-CN" altLang="en-US" dirty="0" smtClean="0">
                <a:solidFill>
                  <a:srgbClr val="0000CC"/>
                </a:solidFill>
              </a:rPr>
              <a:t>书包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混合运算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7" y="2857496"/>
            <a:ext cx="1925723" cy="1914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例子：把一个实型变量的值赋给一个整型变量</a:t>
            </a:r>
            <a:r>
              <a:rPr lang="en-US" altLang="zh-CN" dirty="0" smtClean="0"/>
              <a:t> 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数值型变量混合运算</a:t>
            </a:r>
            <a:r>
              <a:rPr lang="en-US" altLang="zh-CN" dirty="0" smtClean="0"/>
              <a:t>( )</a:t>
            </a:r>
          </a:p>
          <a:p>
            <a:pPr lvl="1">
              <a:buNone/>
            </a:pPr>
            <a:r>
              <a:rPr lang="en-US" altLang="zh-CN" dirty="0" smtClean="0"/>
              <a:t>Dim number As Integer</a:t>
            </a:r>
          </a:p>
          <a:p>
            <a:pPr lvl="1">
              <a:buNone/>
            </a:pPr>
            <a:r>
              <a:rPr lang="en-US" altLang="zh-CN" dirty="0" smtClean="0"/>
              <a:t>Dim number1 As Double</a:t>
            </a:r>
          </a:p>
          <a:p>
            <a:pPr lvl="1">
              <a:buNone/>
            </a:pPr>
            <a:r>
              <a:rPr lang="en-US" altLang="zh-CN" dirty="0" smtClean="0"/>
              <a:t>number = 3</a:t>
            </a:r>
          </a:p>
          <a:p>
            <a:pPr lvl="1">
              <a:buNone/>
            </a:pPr>
            <a:r>
              <a:rPr lang="en-US" altLang="zh-CN" dirty="0" smtClean="0"/>
              <a:t>number1 = 2.1</a:t>
            </a:r>
          </a:p>
          <a:p>
            <a:pPr lvl="1">
              <a:buNone/>
            </a:pPr>
            <a:r>
              <a:rPr lang="en-US" altLang="zh-CN" dirty="0" smtClean="0">
                <a:solidFill>
                  <a:srgbClr val="0000CC"/>
                </a:solidFill>
              </a:rPr>
              <a:t>number = number1 </a:t>
            </a:r>
            <a:r>
              <a:rPr lang="en-US" altLang="zh-CN" dirty="0" smtClean="0"/>
              <a:t>‘</a:t>
            </a:r>
            <a:r>
              <a:rPr lang="zh-CN" altLang="en-US" dirty="0" smtClean="0"/>
              <a:t>小数给整数，有精度损失</a:t>
            </a:r>
          </a:p>
          <a:p>
            <a:pPr lvl="1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number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混合运算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溢出错误的例子：</a:t>
            </a:r>
            <a:r>
              <a:rPr lang="zh-CN" altLang="en-US" dirty="0" smtClean="0">
                <a:solidFill>
                  <a:srgbClr val="006600"/>
                </a:solidFill>
                <a:sym typeface="Wingdings" pitchFamily="2" charset="2"/>
              </a:rPr>
              <a:t>（运行下面的程序，出错！如图示）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pt-BR" altLang="zh-CN" dirty="0" smtClean="0"/>
              <a:t>Sub </a:t>
            </a:r>
            <a:r>
              <a:rPr lang="zh-CN" altLang="pt-BR" dirty="0" smtClean="0"/>
              <a:t>溢出</a:t>
            </a:r>
            <a:r>
              <a:rPr lang="pt-BR" altLang="zh-CN" dirty="0" smtClean="0"/>
              <a:t>( )</a:t>
            </a:r>
          </a:p>
          <a:p>
            <a:pPr lvl="1">
              <a:buNone/>
            </a:pPr>
            <a:r>
              <a:rPr lang="pt-BR" altLang="zh-CN" dirty="0" smtClean="0"/>
              <a:t>Dim num As Integer, num2 As Long</a:t>
            </a:r>
          </a:p>
          <a:p>
            <a:pPr lvl="1">
              <a:buNone/>
            </a:pPr>
            <a:r>
              <a:rPr lang="pt-BR" altLang="zh-CN" dirty="0" smtClean="0"/>
              <a:t>num = 5000</a:t>
            </a:r>
          </a:p>
          <a:p>
            <a:pPr lvl="1">
              <a:buNone/>
            </a:pPr>
            <a:r>
              <a:rPr lang="pt-BR" altLang="zh-CN" dirty="0" smtClean="0"/>
              <a:t>num2 = 200000</a:t>
            </a:r>
          </a:p>
          <a:p>
            <a:pPr lvl="1">
              <a:buNone/>
            </a:pPr>
            <a:r>
              <a:rPr lang="pt-BR" altLang="zh-CN" dirty="0" smtClean="0">
                <a:solidFill>
                  <a:srgbClr val="FF0000"/>
                </a:solidFill>
              </a:rPr>
              <a:t>num = num2</a:t>
            </a:r>
          </a:p>
          <a:p>
            <a:pPr lvl="1">
              <a:buNone/>
            </a:pPr>
            <a:r>
              <a:rPr lang="pt-BR" altLang="zh-CN" dirty="0" smtClean="0"/>
              <a:t>MsgBox num</a:t>
            </a:r>
          </a:p>
          <a:p>
            <a:pPr>
              <a:buNone/>
            </a:pPr>
            <a:r>
              <a:rPr lang="pt-BR" altLang="zh-CN" dirty="0" smtClean="0"/>
              <a:t>End Sub</a:t>
            </a:r>
          </a:p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</a:rPr>
              <a:t>怎么改？</a:t>
            </a:r>
            <a:endParaRPr lang="pt-BR" altLang="zh-CN" dirty="0" smtClean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混合运算中的溢出错误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3178" y="2714620"/>
            <a:ext cx="5010256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混合运算</a:t>
            </a:r>
            <a:r>
              <a:rPr lang="en-US" altLang="zh-CN" dirty="0" smtClean="0"/>
              <a:t>()</a:t>
            </a:r>
          </a:p>
          <a:p>
            <a:pPr lvl="1">
              <a:buNone/>
            </a:pPr>
            <a:r>
              <a:rPr lang="en-US" altLang="zh-CN" dirty="0" smtClean="0"/>
              <a:t>Dim num As Long, num1 As Integer</a:t>
            </a:r>
          </a:p>
          <a:p>
            <a:pPr lvl="1">
              <a:buNone/>
            </a:pPr>
            <a:r>
              <a:rPr lang="en-US" altLang="zh-CN" dirty="0" smtClean="0"/>
              <a:t>num1 = 2500</a:t>
            </a:r>
          </a:p>
          <a:p>
            <a:pPr lvl="1">
              <a:buNone/>
            </a:pPr>
            <a:r>
              <a:rPr lang="en-US" altLang="zh-CN" dirty="0" smtClean="0"/>
              <a:t>num = 20000</a:t>
            </a:r>
          </a:p>
          <a:p>
            <a:pPr lvl="1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00CC"/>
                </a:solidFill>
              </a:rPr>
              <a:t>num * num1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为什么不溢出？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428868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运算符与表达式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357850"/>
          </a:xfrm>
        </p:spPr>
        <p:txBody>
          <a:bodyPr/>
          <a:lstStyle/>
          <a:p>
            <a:r>
              <a:rPr lang="zh-CN" altLang="en-US" dirty="0" smtClean="0"/>
              <a:t>字符串连接运算符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例子：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( )</a:t>
            </a:r>
          </a:p>
          <a:p>
            <a:pPr lvl="2">
              <a:buNone/>
            </a:pPr>
            <a:r>
              <a:rPr lang="en-US" altLang="zh-CN" dirty="0" smtClean="0"/>
              <a:t>Dim </a:t>
            </a:r>
            <a:r>
              <a:rPr lang="en-US" altLang="zh-CN" dirty="0" err="1" smtClean="0"/>
              <a:t>str</a:t>
            </a:r>
            <a:r>
              <a:rPr lang="en-US" altLang="zh-CN" dirty="0" smtClean="0"/>
              <a:t> As String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字符串类型，最多可以装</a:t>
            </a:r>
            <a:r>
              <a:rPr lang="en-US" altLang="zh-CN" sz="2000" dirty="0" smtClean="0">
                <a:solidFill>
                  <a:srgbClr val="006600"/>
                </a:solidFill>
              </a:rPr>
              <a:t>2</a:t>
            </a:r>
            <a:r>
              <a:rPr lang="zh-CN" altLang="en-US" sz="2000" dirty="0" smtClean="0">
                <a:solidFill>
                  <a:srgbClr val="006600"/>
                </a:solidFill>
              </a:rPr>
              <a:t>亿个字符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2">
              <a:buNone/>
            </a:pPr>
            <a:r>
              <a:rPr lang="en-US" altLang="zh-CN" dirty="0" err="1" smtClean="0"/>
              <a:t>str</a:t>
            </a:r>
            <a:r>
              <a:rPr lang="en-US" altLang="zh-CN" dirty="0" smtClean="0"/>
              <a:t> = "</a:t>
            </a:r>
            <a:r>
              <a:rPr lang="zh-CN" altLang="en-US" dirty="0" smtClean="0"/>
              <a:t>武汉</a:t>
            </a:r>
            <a:r>
              <a:rPr lang="en-US" altLang="zh-CN" dirty="0" smtClean="0"/>
              <a:t>" </a:t>
            </a: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字符串常量必须用英文半角的双引号引起来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2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>
                <a:solidFill>
                  <a:srgbClr val="FF0000"/>
                </a:solidFill>
              </a:rPr>
              <a:t>str</a:t>
            </a:r>
            <a:r>
              <a:rPr lang="en-US" altLang="zh-CN" dirty="0" smtClean="0">
                <a:solidFill>
                  <a:srgbClr val="FF0000"/>
                </a:solidFill>
              </a:rPr>
              <a:t> &amp; " </a:t>
            </a:r>
            <a:r>
              <a:rPr lang="zh-CN" altLang="en-US" dirty="0" smtClean="0">
                <a:solidFill>
                  <a:srgbClr val="FF0000"/>
                </a:solidFill>
              </a:rPr>
              <a:t>，每天不一样。</a:t>
            </a:r>
            <a:r>
              <a:rPr lang="en-US" altLang="zh-CN" dirty="0" smtClean="0">
                <a:solidFill>
                  <a:srgbClr val="FF0000"/>
                </a:solidFill>
              </a:rPr>
              <a:t>"</a:t>
            </a:r>
          </a:p>
          <a:p>
            <a:pPr lvl="1">
              <a:buNone/>
            </a:pPr>
            <a:r>
              <a:rPr lang="en-US" altLang="zh-CN" dirty="0" smtClean="0"/>
              <a:t>End Sub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/>
          </p:cNvGraphicFramePr>
          <p:nvPr/>
        </p:nvGraphicFramePr>
        <p:xfrm>
          <a:off x="714348" y="1500174"/>
          <a:ext cx="7715304" cy="1371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546050"/>
                <a:gridCol w="51692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运算符号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作用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+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连接两个操作数都是字符串的情况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rgbClr val="0000CC"/>
                          </a:solidFill>
                        </a:rPr>
                        <a:t>&amp;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将两个操作数强制为字符串连接起来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4714892"/>
          </a:xfrm>
        </p:spPr>
        <p:txBody>
          <a:bodyPr/>
          <a:lstStyle/>
          <a:p>
            <a:r>
              <a:rPr lang="zh-CN" altLang="en-US" dirty="0" smtClean="0"/>
              <a:t>例子：在字符串变量中追加文本内容。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2( )</a:t>
            </a:r>
          </a:p>
          <a:p>
            <a:pPr lvl="2">
              <a:buNone/>
            </a:pPr>
            <a:r>
              <a:rPr lang="en-US" altLang="zh-CN" dirty="0" smtClean="0"/>
              <a:t>Dim str1 As String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2">
              <a:buNone/>
            </a:pPr>
            <a:r>
              <a:rPr lang="en-US" altLang="zh-CN" dirty="0" smtClean="0"/>
              <a:t>str1 = "</a:t>
            </a:r>
            <a:r>
              <a:rPr lang="zh-CN" altLang="en-US" dirty="0" smtClean="0"/>
              <a:t>武汉</a:t>
            </a:r>
            <a:r>
              <a:rPr lang="en-US" altLang="zh-CN" dirty="0" smtClean="0"/>
              <a:t>"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2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str1 = str1 &amp; " </a:t>
            </a:r>
            <a:r>
              <a:rPr lang="zh-CN" altLang="en-US" dirty="0" smtClean="0">
                <a:solidFill>
                  <a:srgbClr val="FF0000"/>
                </a:solidFill>
              </a:rPr>
              <a:t>，每天不一样。</a:t>
            </a:r>
            <a:r>
              <a:rPr lang="en-US" altLang="zh-CN" dirty="0" smtClean="0">
                <a:solidFill>
                  <a:srgbClr val="FF0000"/>
                </a:solidFill>
              </a:rPr>
              <a:t>" </a:t>
            </a:r>
            <a:r>
              <a:rPr lang="en-US" altLang="zh-CN" sz="2000" dirty="0" smtClean="0">
                <a:solidFill>
                  <a:srgbClr val="006600"/>
                </a:solidFill>
                <a:cs typeface="+mn-cs"/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  <a:cs typeface="+mn-cs"/>
              </a:rPr>
              <a:t>在字符串变量中追加文本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2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str1</a:t>
            </a:r>
          </a:p>
          <a:p>
            <a:pPr lvl="1">
              <a:buNone/>
            </a:pPr>
            <a:r>
              <a:rPr lang="en-US" altLang="zh-CN" dirty="0" smtClean="0"/>
              <a:t>End Sub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字符串连接运算符</a:t>
            </a:r>
            <a:r>
              <a:rPr lang="en-US" altLang="zh-CN" dirty="0" smtClean="0"/>
              <a:t> &amp;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字符串连接运算符</a:t>
            </a:r>
            <a:r>
              <a:rPr lang="en-US" altLang="zh-CN" sz="2000" dirty="0" smtClean="0">
                <a:solidFill>
                  <a:srgbClr val="006600"/>
                </a:solidFill>
              </a:rPr>
              <a:t>&amp;</a:t>
            </a:r>
            <a:r>
              <a:rPr lang="zh-CN" altLang="en-US" sz="2000" dirty="0" smtClean="0">
                <a:solidFill>
                  <a:srgbClr val="006600"/>
                </a:solidFill>
              </a:rPr>
              <a:t>会强制把它后面的数据类型转换为字符串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'</a:t>
            </a:r>
            <a:r>
              <a:rPr lang="zh-CN" altLang="en-US" sz="2000" dirty="0" smtClean="0">
                <a:solidFill>
                  <a:srgbClr val="006600"/>
                </a:solidFill>
              </a:rPr>
              <a:t>然后连接</a:t>
            </a:r>
            <a:endParaRPr lang="en-US" altLang="zh-CN" sz="2000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字符串变量</a:t>
            </a:r>
            <a:r>
              <a:rPr lang="en-US" altLang="zh-CN" dirty="0" smtClean="0"/>
              <a:t>3( )</a:t>
            </a:r>
            <a:endParaRPr lang="zh-CN" altLang="en-US" dirty="0" smtClean="0"/>
          </a:p>
          <a:p>
            <a:pPr lvl="1">
              <a:buNone/>
            </a:pPr>
            <a:r>
              <a:rPr lang="en-US" altLang="zh-CN" dirty="0" smtClean="0"/>
              <a:t>Dim Name As String, age As Long</a:t>
            </a:r>
          </a:p>
          <a:p>
            <a:pPr lvl="1">
              <a:buNone/>
            </a:pPr>
            <a:r>
              <a:rPr lang="en-US" altLang="zh-CN" dirty="0" smtClean="0"/>
              <a:t>Name = “</a:t>
            </a:r>
            <a:r>
              <a:rPr lang="zh-CN" altLang="en-US" dirty="0" smtClean="0"/>
              <a:t>王小二</a:t>
            </a:r>
            <a:r>
              <a:rPr lang="en-US" altLang="zh-CN" dirty="0" smtClean="0"/>
              <a:t>"</a:t>
            </a:r>
          </a:p>
          <a:p>
            <a:pPr lvl="1">
              <a:buNone/>
            </a:pPr>
            <a:r>
              <a:rPr lang="en-US" altLang="zh-CN" dirty="0" smtClean="0"/>
              <a:t>age = 12</a:t>
            </a:r>
          </a:p>
          <a:p>
            <a:pPr lvl="1">
              <a:buNone/>
            </a:pPr>
            <a:r>
              <a:rPr lang="en-US" altLang="zh-CN" dirty="0" smtClean="0"/>
              <a:t>Name = Name &amp; age &amp; "</a:t>
            </a:r>
            <a:r>
              <a:rPr lang="zh-CN" altLang="en-US" dirty="0" smtClean="0"/>
              <a:t>岁了。</a:t>
            </a:r>
            <a:r>
              <a:rPr lang="en-US" altLang="zh-CN" dirty="0" smtClean="0"/>
              <a:t>"</a:t>
            </a:r>
          </a:p>
          <a:p>
            <a:pPr lvl="1">
              <a:buNone/>
            </a:pPr>
            <a:r>
              <a:rPr lang="en-US" altLang="zh-CN" dirty="0" err="1" smtClean="0"/>
              <a:t>MsgBox</a:t>
            </a:r>
            <a:r>
              <a:rPr lang="en-US" altLang="zh-CN" dirty="0" smtClean="0"/>
              <a:t> Name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字符串连接运算符</a:t>
            </a:r>
            <a:r>
              <a:rPr lang="en-US" altLang="zh-CN" dirty="0" smtClean="0"/>
              <a:t> &amp;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571744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43042" y="1428736"/>
            <a:ext cx="7286676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复习：如果想让姓名和年龄各一行显示，该怎么改？</a:t>
            </a:r>
            <a:endParaRPr lang="zh-CN" altLang="en-US" sz="2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 </a:t>
            </a:r>
            <a:r>
              <a:rPr lang="zh-CN" altLang="en-US" kern="1200" dirty="0" smtClean="0">
                <a:solidFill>
                  <a:srgbClr val="0000FF"/>
                </a:solidFill>
              </a:rPr>
              <a:t>的字符集、关键字和标识符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rgbClr val="0000FF"/>
                </a:solidFill>
              </a:rPr>
              <a:t>VBA</a:t>
            </a:r>
            <a:r>
              <a:rPr lang="zh-CN" altLang="en-US" kern="1200" dirty="0" smtClean="0">
                <a:solidFill>
                  <a:srgbClr val="0000FF"/>
                </a:solidFill>
              </a:rPr>
              <a:t>的数据类型 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rgbClr val="0000FF"/>
                </a:solidFill>
              </a:rPr>
              <a:t>常量和变量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rgbClr val="0000FF"/>
                </a:solidFill>
              </a:rPr>
              <a:t>运算符与表达式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流程控制语句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VBA</a:t>
            </a: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过程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常用内部函数</a:t>
            </a:r>
            <a:endParaRPr lang="en-US" altLang="zh-CN" kern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第二部分  </a:t>
            </a:r>
            <a:r>
              <a:rPr lang="en-US" altLang="zh-CN" dirty="0" smtClean="0">
                <a:solidFill>
                  <a:srgbClr val="FF0000"/>
                </a:solidFill>
              </a:rPr>
              <a:t>VBA</a:t>
            </a:r>
            <a:r>
              <a:rPr lang="zh-CN" altLang="en-US" dirty="0" smtClean="0">
                <a:solidFill>
                  <a:srgbClr val="FF0000"/>
                </a:solidFill>
              </a:rPr>
              <a:t>基础知识</a:t>
            </a:r>
            <a:r>
              <a:rPr lang="en-US" altLang="zh-CN" dirty="0" smtClean="0">
                <a:solidFill>
                  <a:srgbClr val="FF0000"/>
                </a:solidFill>
              </a:rPr>
              <a:t>(1)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运算符与表达式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142844" y="928670"/>
            <a:ext cx="8715436" cy="192882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zh-CN" altLang="en-US" dirty="0" smtClean="0"/>
              <a:t>布尔型变量与比较运算符</a:t>
            </a:r>
            <a:r>
              <a:rPr lang="zh-CN" altLang="en-US" dirty="0" smtClean="0">
                <a:solidFill>
                  <a:srgbClr val="006600"/>
                </a:solidFill>
              </a:rPr>
              <a:t>（优先级相同）</a:t>
            </a:r>
            <a:endParaRPr lang="en-US" altLang="zh-CN" dirty="0" smtClean="0">
              <a:solidFill>
                <a:srgbClr val="006600"/>
              </a:solidFill>
            </a:endParaRPr>
          </a:p>
          <a:p>
            <a:pPr>
              <a:spcBef>
                <a:spcPts val="0"/>
              </a:spcBef>
            </a:pPr>
            <a:r>
              <a:rPr lang="zh-CN" altLang="en-US" dirty="0" smtClean="0"/>
              <a:t>布尔型变量（</a:t>
            </a:r>
            <a:r>
              <a:rPr lang="en-US" altLang="zh-CN" dirty="0" err="1" smtClean="0"/>
              <a:t>boolean</a:t>
            </a:r>
            <a:r>
              <a:rPr lang="zh-CN" altLang="en-US" dirty="0" smtClean="0"/>
              <a:t>）：只有两个值：真</a:t>
            </a:r>
            <a:r>
              <a:rPr lang="en-US" altLang="zh-CN" dirty="0" smtClean="0"/>
              <a:t>(True) </a:t>
            </a:r>
            <a:r>
              <a:rPr lang="zh-CN" altLang="en-US" dirty="0" smtClean="0"/>
              <a:t>假</a:t>
            </a:r>
            <a:r>
              <a:rPr lang="en-US" altLang="zh-CN" dirty="0" smtClean="0"/>
              <a:t>(False)</a:t>
            </a:r>
          </a:p>
          <a:p>
            <a:pPr>
              <a:spcBef>
                <a:spcPts val="0"/>
              </a:spcBef>
            </a:pPr>
            <a:r>
              <a:rPr lang="zh-CN" altLang="en-US" dirty="0" smtClean="0"/>
              <a:t>布尔型变量经常是作为关系（比较）表达式或者逻辑表达式的结果而存在的。</a:t>
            </a:r>
            <a:endParaRPr lang="en-US" altLang="zh-CN" dirty="0" smtClean="0"/>
          </a:p>
          <a:p>
            <a:pPr>
              <a:spcBef>
                <a:spcPts val="0"/>
              </a:spcBef>
            </a:pPr>
            <a:endParaRPr lang="en-US" altLang="zh-CN" dirty="0" smtClean="0">
              <a:solidFill>
                <a:srgbClr val="006600"/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US" altLang="zh-CN" sz="2800" dirty="0" smtClean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zh-CN" altLang="en-US" sz="2800" dirty="0"/>
          </a:p>
        </p:txBody>
      </p:sp>
      <p:graphicFrame>
        <p:nvGraphicFramePr>
          <p:cNvPr id="5" name="内容占位符 4"/>
          <p:cNvGraphicFramePr>
            <a:graphicFrameLocks/>
          </p:cNvGraphicFramePr>
          <p:nvPr/>
        </p:nvGraphicFramePr>
        <p:xfrm>
          <a:off x="1714480" y="2571744"/>
          <a:ext cx="6500858" cy="41433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530849"/>
                <a:gridCol w="3970009"/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比较运算符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作用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=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等于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7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&lt;&gt;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不等于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&lt;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小于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&gt;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大于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&lt;=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小于等于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&gt;=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大于等于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比较两个引用对象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Like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比较两个字符串是否匹配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例子：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zh-CN" altLang="en-US" dirty="0" smtClean="0"/>
              <a:t>布尔型变量</a:t>
            </a:r>
            <a:r>
              <a:rPr lang="en-US" altLang="zh-CN" dirty="0" smtClean="0"/>
              <a:t>( )</a:t>
            </a:r>
          </a:p>
          <a:p>
            <a:pPr>
              <a:buNone/>
            </a:pPr>
            <a:r>
              <a:rPr lang="en-US" altLang="zh-CN" dirty="0" smtClean="0"/>
              <a:t>    Dim b1 As Boolean '</a:t>
            </a:r>
            <a:r>
              <a:rPr lang="zh-CN" altLang="en-US" dirty="0" smtClean="0"/>
              <a:t>布尔型</a:t>
            </a:r>
          </a:p>
          <a:p>
            <a:pPr>
              <a:buNone/>
            </a:pPr>
            <a:r>
              <a:rPr lang="zh-CN" altLang="en-US" dirty="0" smtClean="0"/>
              <a:t>    </a:t>
            </a:r>
            <a:r>
              <a:rPr lang="en-US" altLang="zh-CN" dirty="0" smtClean="0"/>
              <a:t>Dim x As Long</a:t>
            </a:r>
          </a:p>
          <a:p>
            <a:pPr>
              <a:buNone/>
            </a:pPr>
            <a:r>
              <a:rPr lang="en-US" altLang="zh-CN" dirty="0" smtClean="0"/>
              <a:t>    x = 10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b1 = True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0000CC"/>
                </a:solidFill>
              </a:rPr>
              <a:t>b1 = (x = x + 1) 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最左边的等号是赋值运算符，右边是比较运算符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zh-CN" altLang="en-US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b1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关系运算符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运算符与表达式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逻辑运算符</a:t>
            </a:r>
            <a:endParaRPr lang="en-US" altLang="zh-CN" dirty="0" smtClean="0"/>
          </a:p>
          <a:p>
            <a:pPr lvl="1">
              <a:buNone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7123569"/>
              </p:ext>
            </p:extLst>
          </p:nvPr>
        </p:nvGraphicFramePr>
        <p:xfrm>
          <a:off x="857224" y="1428736"/>
          <a:ext cx="6643734" cy="3200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05816"/>
                <a:gridCol w="2518959"/>
                <a:gridCol w="25189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运算符号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优先级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作用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rgbClr val="0000CC"/>
                          </a:solidFill>
                        </a:rPr>
                        <a:t>Not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1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取反运算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rgbClr val="0000CC"/>
                          </a:solidFill>
                        </a:rPr>
                        <a:t>And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2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逻辑与运算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solidFill>
                            <a:srgbClr val="0000CC"/>
                          </a:solidFill>
                        </a:rPr>
                        <a:t>Or</a:t>
                      </a:r>
                      <a:endParaRPr lang="zh-CN" altLang="en-US" sz="2400" b="1" dirty="0">
                        <a:solidFill>
                          <a:srgbClr val="0000C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3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逻辑或运算</a:t>
                      </a:r>
                      <a:endParaRPr lang="zh-CN" altLang="en-US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err="1" smtClean="0"/>
                        <a:t>Xor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4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逻辑异或运算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err="1" smtClean="0"/>
                        <a:t>Eqv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5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逻辑相等运算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Imp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/>
                        <a:t>6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b="1" dirty="0" smtClean="0"/>
                        <a:t>逻辑蕴涵运算</a:t>
                      </a:r>
                      <a:endParaRPr lang="zh-CN" alt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1360" y="4572008"/>
            <a:ext cx="2369598" cy="2242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286412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CC"/>
                </a:solidFill>
              </a:rPr>
              <a:t>And </a:t>
            </a:r>
            <a:r>
              <a:rPr lang="zh-CN" altLang="en-US" dirty="0" smtClean="0">
                <a:solidFill>
                  <a:srgbClr val="0000CC"/>
                </a:solidFill>
              </a:rPr>
              <a:t>与运算</a:t>
            </a:r>
            <a:r>
              <a:rPr lang="zh-CN" altLang="en-US" sz="2000" dirty="0" smtClean="0">
                <a:solidFill>
                  <a:srgbClr val="006600"/>
                </a:solidFill>
              </a:rPr>
              <a:t>（类比乘法）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1"/>
            <a:r>
              <a:rPr lang="zh-CN" altLang="en-US" sz="2000" dirty="0" smtClean="0"/>
              <a:t>    条件</a:t>
            </a:r>
            <a:r>
              <a:rPr lang="en-US" altLang="zh-CN" sz="2000" dirty="0" smtClean="0"/>
              <a:t>1 and </a:t>
            </a:r>
            <a:r>
              <a:rPr lang="zh-CN" altLang="en-US" sz="2000" dirty="0" smtClean="0"/>
              <a:t>条件</a:t>
            </a:r>
            <a:r>
              <a:rPr lang="en-US" altLang="zh-CN" sz="2000" dirty="0" smtClean="0"/>
              <a:t>2</a:t>
            </a:r>
          </a:p>
          <a:p>
            <a:pPr lvl="1"/>
            <a:r>
              <a:rPr lang="en-US" altLang="zh-CN" sz="2000" dirty="0" smtClean="0"/>
              <a:t>     1 * 0 = 0</a:t>
            </a:r>
          </a:p>
          <a:p>
            <a:pPr lvl="1"/>
            <a:r>
              <a:rPr lang="en-US" altLang="zh-CN" sz="2000" dirty="0" smtClean="0"/>
              <a:t>     0 * 1 = 0</a:t>
            </a:r>
          </a:p>
          <a:p>
            <a:pPr lvl="1"/>
            <a:r>
              <a:rPr lang="en-US" altLang="zh-CN" sz="2000" dirty="0" smtClean="0"/>
              <a:t>     0 * 0 = 0</a:t>
            </a:r>
          </a:p>
          <a:p>
            <a:pPr lvl="1"/>
            <a:r>
              <a:rPr lang="en-US" altLang="zh-CN" sz="2000" dirty="0" smtClean="0"/>
              <a:t>     1 * 1 = 1</a:t>
            </a:r>
          </a:p>
          <a:p>
            <a:pPr lvl="1"/>
            <a:r>
              <a:rPr lang="zh-CN" altLang="en-US" sz="2000" dirty="0" smtClean="0"/>
              <a:t>进行</a:t>
            </a:r>
            <a:r>
              <a:rPr lang="en-US" altLang="zh-CN" sz="2000" dirty="0" smtClean="0"/>
              <a:t>And</a:t>
            </a:r>
            <a:r>
              <a:rPr lang="zh-CN" altLang="en-US" sz="2000" dirty="0" smtClean="0"/>
              <a:t>逻辑运算时，只要有一个条件不成立，结果就不成立</a:t>
            </a:r>
          </a:p>
          <a:p>
            <a:r>
              <a:rPr lang="en-US" altLang="zh-CN" dirty="0" smtClean="0">
                <a:solidFill>
                  <a:srgbClr val="0000CC"/>
                </a:solidFill>
              </a:rPr>
              <a:t>Or</a:t>
            </a:r>
            <a:r>
              <a:rPr lang="zh-CN" altLang="en-US" dirty="0" smtClean="0">
                <a:solidFill>
                  <a:srgbClr val="0000CC"/>
                </a:solidFill>
              </a:rPr>
              <a:t>或运算</a:t>
            </a:r>
          </a:p>
          <a:p>
            <a:pPr lvl="1"/>
            <a:r>
              <a:rPr lang="zh-CN" altLang="en-US" sz="2000" dirty="0" smtClean="0"/>
              <a:t>进行</a:t>
            </a:r>
            <a:r>
              <a:rPr lang="en-US" altLang="zh-CN" sz="2000" dirty="0" smtClean="0"/>
              <a:t>Or </a:t>
            </a:r>
            <a:r>
              <a:rPr lang="zh-CN" altLang="en-US" sz="2000" dirty="0" smtClean="0"/>
              <a:t>运算时，只要有一个条件成立，结果就成立</a:t>
            </a:r>
          </a:p>
          <a:p>
            <a:r>
              <a:rPr lang="en-US" altLang="zh-CN" dirty="0" smtClean="0">
                <a:solidFill>
                  <a:srgbClr val="0000CC"/>
                </a:solidFill>
              </a:rPr>
              <a:t>Not </a:t>
            </a:r>
            <a:r>
              <a:rPr lang="zh-CN" altLang="en-US" dirty="0" smtClean="0">
                <a:solidFill>
                  <a:srgbClr val="0000CC"/>
                </a:solidFill>
              </a:rPr>
              <a:t>非运算</a:t>
            </a:r>
            <a:r>
              <a:rPr lang="zh-CN" altLang="en-US" sz="2000" dirty="0" smtClean="0">
                <a:solidFill>
                  <a:srgbClr val="006600"/>
                </a:solidFill>
              </a:rPr>
              <a:t>（取反 ）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lvl="1"/>
            <a:r>
              <a:rPr lang="zh-CN" altLang="en-US" sz="2000" dirty="0" smtClean="0"/>
              <a:t>如果条件本来成立，</a:t>
            </a:r>
            <a:r>
              <a:rPr lang="en-US" altLang="zh-CN" sz="2000" dirty="0" smtClean="0"/>
              <a:t>Not </a:t>
            </a:r>
            <a:r>
              <a:rPr lang="zh-CN" altLang="en-US" sz="2000" dirty="0" smtClean="0"/>
              <a:t>之后就不成立了，反之亦然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逻辑运算符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572164"/>
          </a:xfrm>
        </p:spPr>
        <p:txBody>
          <a:bodyPr/>
          <a:lstStyle/>
          <a:p>
            <a:r>
              <a:rPr lang="zh-CN" altLang="en-US" dirty="0" smtClean="0"/>
              <a:t>例子：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Sub </a:t>
            </a:r>
            <a:r>
              <a:rPr lang="en-US" altLang="zh-CN" dirty="0" err="1" smtClean="0"/>
              <a:t>booleanExc</a:t>
            </a:r>
            <a:r>
              <a:rPr lang="en-US" altLang="zh-CN" dirty="0" smtClean="0"/>
              <a:t>( )</a:t>
            </a:r>
          </a:p>
          <a:p>
            <a:pPr>
              <a:buNone/>
            </a:pPr>
            <a:r>
              <a:rPr lang="en-US" altLang="zh-CN" dirty="0" smtClean="0"/>
              <a:t>    Dim b1 As Boolean, b2 As Boolean, b3 As Boolean</a:t>
            </a:r>
          </a:p>
          <a:p>
            <a:pPr>
              <a:buNone/>
            </a:pPr>
            <a:r>
              <a:rPr lang="en-US" altLang="zh-CN" sz="2000" dirty="0" smtClean="0">
                <a:solidFill>
                  <a:srgbClr val="006600"/>
                </a:solidFill>
              </a:rPr>
              <a:t>    '</a:t>
            </a:r>
            <a:r>
              <a:rPr lang="zh-CN" altLang="en-US" sz="2000" dirty="0" smtClean="0">
                <a:solidFill>
                  <a:srgbClr val="006600"/>
                </a:solidFill>
              </a:rPr>
              <a:t>定义为布尔类型变量，但是没有赋值。</a:t>
            </a:r>
            <a:r>
              <a:rPr lang="en-US" altLang="zh-CN" sz="2000" dirty="0" smtClean="0">
                <a:solidFill>
                  <a:srgbClr val="006600"/>
                </a:solidFill>
              </a:rPr>
              <a:t>VBA</a:t>
            </a:r>
            <a:r>
              <a:rPr lang="zh-CN" altLang="en-US" sz="2000" dirty="0" smtClean="0">
                <a:solidFill>
                  <a:srgbClr val="006600"/>
                </a:solidFill>
              </a:rPr>
              <a:t>系统默认 该变量值为</a:t>
            </a:r>
            <a:r>
              <a:rPr lang="en-US" altLang="zh-CN" sz="2000" dirty="0" smtClean="0">
                <a:solidFill>
                  <a:srgbClr val="006600"/>
                </a:solidFill>
              </a:rPr>
              <a:t>False</a:t>
            </a:r>
          </a:p>
          <a:p>
            <a:pPr>
              <a:buNone/>
            </a:pPr>
            <a:r>
              <a:rPr lang="en-US" altLang="zh-CN" dirty="0" smtClean="0"/>
              <a:t>    b1 = True</a:t>
            </a:r>
          </a:p>
          <a:p>
            <a:pPr>
              <a:buNone/>
            </a:pPr>
            <a:r>
              <a:rPr lang="en-US" altLang="zh-CN" dirty="0" smtClean="0"/>
              <a:t>    b3 = b1 And b2      </a:t>
            </a:r>
            <a:r>
              <a:rPr lang="en-US" altLang="zh-CN" sz="2000" dirty="0" smtClean="0">
                <a:solidFill>
                  <a:srgbClr val="006600"/>
                </a:solidFill>
              </a:rPr>
              <a:t>‘b3</a:t>
            </a:r>
            <a:r>
              <a:rPr lang="zh-CN" altLang="en-US" sz="2000" dirty="0" smtClean="0">
                <a:solidFill>
                  <a:srgbClr val="006600"/>
                </a:solidFill>
              </a:rPr>
              <a:t>为</a:t>
            </a:r>
            <a:r>
              <a:rPr lang="en-US" altLang="zh-CN" sz="2000" dirty="0" smtClean="0">
                <a:solidFill>
                  <a:srgbClr val="006600"/>
                </a:solidFill>
              </a:rPr>
              <a:t>False</a:t>
            </a:r>
          </a:p>
          <a:p>
            <a:pPr>
              <a:buNone/>
            </a:pPr>
            <a:r>
              <a:rPr lang="en-US" altLang="zh-CN" dirty="0" smtClean="0"/>
              <a:t>    b2 = b1 Or b3	</a:t>
            </a:r>
            <a:r>
              <a:rPr lang="en-US" altLang="zh-CN" sz="2000" dirty="0" smtClean="0">
                <a:solidFill>
                  <a:srgbClr val="006600"/>
                </a:solidFill>
              </a:rPr>
              <a:t>‘b2</a:t>
            </a:r>
            <a:r>
              <a:rPr lang="zh-CN" altLang="en-US" sz="2000" dirty="0" smtClean="0">
                <a:solidFill>
                  <a:srgbClr val="006600"/>
                </a:solidFill>
              </a:rPr>
              <a:t>为</a:t>
            </a:r>
            <a:r>
              <a:rPr lang="en-US" altLang="zh-CN" sz="2000" dirty="0" smtClean="0">
                <a:solidFill>
                  <a:srgbClr val="006600"/>
                </a:solidFill>
              </a:rPr>
              <a:t>True</a:t>
            </a:r>
          </a:p>
          <a:p>
            <a:pPr>
              <a:buNone/>
            </a:pPr>
            <a:r>
              <a:rPr lang="en-US" altLang="zh-CN" dirty="0" smtClean="0"/>
              <a:t>    b2 = b1 Or b2 Or b3	</a:t>
            </a:r>
            <a:r>
              <a:rPr lang="en-US" altLang="zh-CN" sz="2000" dirty="0" smtClean="0">
                <a:solidFill>
                  <a:srgbClr val="006600"/>
                </a:solidFill>
              </a:rPr>
              <a:t>‘b2</a:t>
            </a:r>
            <a:r>
              <a:rPr lang="zh-CN" altLang="en-US" sz="2000" dirty="0" smtClean="0">
                <a:solidFill>
                  <a:srgbClr val="006600"/>
                </a:solidFill>
              </a:rPr>
              <a:t>继续赋值为</a:t>
            </a:r>
            <a:r>
              <a:rPr lang="en-US" altLang="zh-CN" sz="2000" dirty="0" smtClean="0">
                <a:solidFill>
                  <a:srgbClr val="006600"/>
                </a:solidFill>
              </a:rPr>
              <a:t>True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Not b2		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输出</a:t>
            </a:r>
            <a:r>
              <a:rPr lang="en-US" altLang="zh-CN" sz="2000" dirty="0" smtClean="0">
                <a:solidFill>
                  <a:srgbClr val="006600"/>
                </a:solidFill>
              </a:rPr>
              <a:t>False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逻辑运算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3571876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各类运算的优先级</a:t>
            </a:r>
            <a:endParaRPr lang="en-US" altLang="zh-CN" dirty="0" smtClean="0"/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算术运算符</a:t>
            </a:r>
            <a:r>
              <a:rPr lang="en-US" altLang="zh-CN" dirty="0" smtClean="0">
                <a:solidFill>
                  <a:srgbClr val="0000CC"/>
                </a:solidFill>
              </a:rPr>
              <a:t>&gt; &amp; &gt;</a:t>
            </a:r>
            <a:r>
              <a:rPr lang="zh-CN" altLang="en-US" dirty="0" smtClean="0">
                <a:solidFill>
                  <a:srgbClr val="0000CC"/>
                </a:solidFill>
              </a:rPr>
              <a:t>比较运算符</a:t>
            </a:r>
            <a:r>
              <a:rPr lang="en-US" altLang="zh-CN" dirty="0" smtClean="0">
                <a:solidFill>
                  <a:srgbClr val="0000CC"/>
                </a:solidFill>
              </a:rPr>
              <a:t>&gt;</a:t>
            </a:r>
            <a:r>
              <a:rPr lang="zh-CN" altLang="en-US" dirty="0" smtClean="0">
                <a:solidFill>
                  <a:srgbClr val="0000CC"/>
                </a:solidFill>
              </a:rPr>
              <a:t>逻辑运算符</a:t>
            </a:r>
            <a:r>
              <a:rPr lang="en-US" altLang="zh-CN" dirty="0" smtClean="0">
                <a:solidFill>
                  <a:srgbClr val="0000CC"/>
                </a:solidFill>
              </a:rPr>
              <a:t>&gt;</a:t>
            </a:r>
            <a:r>
              <a:rPr lang="zh-CN" altLang="en-US" dirty="0" smtClean="0">
                <a:solidFill>
                  <a:srgbClr val="0000CC"/>
                </a:solidFill>
              </a:rPr>
              <a:t>赋值运算符</a:t>
            </a:r>
            <a:endParaRPr lang="en-US" altLang="zh-CN" dirty="0" smtClean="0"/>
          </a:p>
          <a:p>
            <a:r>
              <a:rPr lang="zh-CN" altLang="en-US" dirty="0" smtClean="0"/>
              <a:t>圆括号</a:t>
            </a:r>
            <a:endParaRPr lang="en-US" altLang="zh-CN" dirty="0" smtClean="0"/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圆括号内的运算优先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不确定运算符的优先级时，可考虑借助于圆括号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另外，使用圆括号可以帮助理解程序的结构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037141" cy="647700"/>
          </a:xfrm>
        </p:spPr>
        <p:txBody>
          <a:bodyPr/>
          <a:lstStyle/>
          <a:p>
            <a:r>
              <a:rPr lang="zh-CN" altLang="en-US" dirty="0" smtClean="0"/>
              <a:t>各类运算的优先级与圆括号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501122" cy="2928958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Sub </a:t>
            </a:r>
            <a:r>
              <a:rPr lang="en-US" altLang="zh-CN" dirty="0" err="1" smtClean="0"/>
              <a:t>InputboxExc</a:t>
            </a:r>
            <a:r>
              <a:rPr lang="en-US" altLang="zh-CN" dirty="0" smtClean="0"/>
              <a:t>( )</a:t>
            </a:r>
          </a:p>
          <a:p>
            <a:pPr>
              <a:buNone/>
            </a:pPr>
            <a:r>
              <a:rPr lang="en-US" altLang="zh-CN" dirty="0" smtClean="0"/>
              <a:t>    Dim x</a:t>
            </a:r>
          </a:p>
          <a:p>
            <a:pPr>
              <a:buNone/>
            </a:pPr>
            <a:r>
              <a:rPr lang="en-US" altLang="zh-CN" dirty="0" smtClean="0"/>
              <a:t>    x =  </a:t>
            </a:r>
            <a:r>
              <a:rPr lang="en-US" altLang="zh-CN" dirty="0" err="1" smtClean="0">
                <a:solidFill>
                  <a:srgbClr val="0000CC"/>
                </a:solidFill>
              </a:rPr>
              <a:t>Inputbox</a:t>
            </a:r>
            <a:r>
              <a:rPr lang="en-US" altLang="zh-CN" dirty="0" smtClean="0">
                <a:solidFill>
                  <a:srgbClr val="0000CC"/>
                </a:solidFill>
              </a:rPr>
              <a:t>("</a:t>
            </a:r>
            <a:r>
              <a:rPr lang="zh-CN" altLang="en-US" dirty="0" smtClean="0">
                <a:solidFill>
                  <a:srgbClr val="0000CC"/>
                </a:solidFill>
              </a:rPr>
              <a:t>请输入一个正整数</a:t>
            </a:r>
            <a:r>
              <a:rPr lang="en-US" altLang="zh-CN" dirty="0" smtClean="0">
                <a:solidFill>
                  <a:srgbClr val="0000CC"/>
                </a:solidFill>
              </a:rPr>
              <a:t>")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 x + 10</a:t>
            </a:r>
          </a:p>
          <a:p>
            <a:pPr>
              <a:buNone/>
            </a:pPr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251587" cy="647700"/>
          </a:xfrm>
        </p:spPr>
        <p:txBody>
          <a:bodyPr/>
          <a:lstStyle/>
          <a:p>
            <a:r>
              <a:rPr lang="zh-CN" altLang="en-US" dirty="0" smtClean="0"/>
              <a:t>数据输入：</a:t>
            </a:r>
            <a:r>
              <a:rPr lang="en-US" altLang="zh-CN" dirty="0" err="1" smtClean="0"/>
              <a:t>Inputbox</a:t>
            </a:r>
            <a:r>
              <a:rPr lang="zh-CN" altLang="en-US" dirty="0" smtClean="0"/>
              <a:t>的简单使用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000108"/>
            <a:ext cx="35528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643182"/>
            <a:ext cx="16383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8715436" cy="4714892"/>
          </a:xfrm>
        </p:spPr>
        <p:txBody>
          <a:bodyPr/>
          <a:lstStyle/>
          <a:p>
            <a:r>
              <a:rPr lang="zh-CN" altLang="en-US" dirty="0" smtClean="0"/>
              <a:t>例子：用一个表达式判断输入的年份是否是闰年。</a:t>
            </a:r>
          </a:p>
          <a:p>
            <a:pPr lvl="1"/>
            <a:r>
              <a:rPr lang="zh-CN" altLang="en-US" sz="2000" dirty="0" smtClean="0"/>
              <a:t>定义一个变量 </a:t>
            </a:r>
            <a:r>
              <a:rPr lang="en-US" altLang="zh-CN" sz="2000" dirty="0" smtClean="0"/>
              <a:t>year </a:t>
            </a:r>
          </a:p>
          <a:p>
            <a:pPr lvl="1"/>
            <a:r>
              <a:rPr lang="en-US" altLang="zh-CN" sz="2000" dirty="0" smtClean="0"/>
              <a:t>(</a:t>
            </a:r>
            <a:r>
              <a:rPr lang="en-US" altLang="zh-CN" sz="2000" dirty="0" smtClean="0">
                <a:solidFill>
                  <a:srgbClr val="0000CC"/>
                </a:solidFill>
              </a:rPr>
              <a:t>year mod 400 =0 </a:t>
            </a:r>
            <a:r>
              <a:rPr lang="en-US" altLang="zh-CN" sz="2000" dirty="0" smtClean="0"/>
              <a:t>) or ( </a:t>
            </a:r>
            <a:r>
              <a:rPr lang="en-US" altLang="zh-CN" sz="2000" dirty="0" smtClean="0">
                <a:solidFill>
                  <a:srgbClr val="0000CC"/>
                </a:solidFill>
              </a:rPr>
              <a:t>(year mod 100&lt;&gt;0) and (year mod 4=0) </a:t>
            </a:r>
            <a:r>
              <a:rPr lang="en-US" altLang="zh-CN" sz="2000" dirty="0" smtClean="0"/>
              <a:t>)  </a:t>
            </a:r>
          </a:p>
          <a:p>
            <a:pPr lvl="1">
              <a:buNone/>
            </a:pPr>
            <a:r>
              <a:rPr lang="en-US" altLang="zh-CN" sz="1800" dirty="0" smtClean="0">
                <a:solidFill>
                  <a:srgbClr val="006600"/>
                </a:solidFill>
              </a:rPr>
              <a:t>‘</a:t>
            </a:r>
            <a:r>
              <a:rPr lang="zh-CN" altLang="en-US" sz="1800" dirty="0" smtClean="0">
                <a:solidFill>
                  <a:srgbClr val="006600"/>
                </a:solidFill>
              </a:rPr>
              <a:t>注意，</a:t>
            </a:r>
            <a:r>
              <a:rPr lang="en-US" altLang="zh-CN" sz="1800" dirty="0" smtClean="0">
                <a:solidFill>
                  <a:srgbClr val="006600"/>
                </a:solidFill>
              </a:rPr>
              <a:t>or</a:t>
            </a:r>
            <a:r>
              <a:rPr lang="zh-CN" altLang="en-US" sz="1800" dirty="0" smtClean="0">
                <a:solidFill>
                  <a:srgbClr val="006600"/>
                </a:solidFill>
              </a:rPr>
              <a:t>后的圆括号把判定条件</a:t>
            </a:r>
            <a:r>
              <a:rPr lang="en-US" altLang="zh-CN" sz="1800" dirty="0" smtClean="0">
                <a:solidFill>
                  <a:srgbClr val="006600"/>
                </a:solidFill>
              </a:rPr>
              <a:t>2</a:t>
            </a:r>
            <a:r>
              <a:rPr lang="zh-CN" altLang="en-US" sz="1800" dirty="0" smtClean="0">
                <a:solidFill>
                  <a:srgbClr val="006600"/>
                </a:solidFill>
              </a:rPr>
              <a:t>作为一个整体，不加结果也正确，但不宜读懂</a:t>
            </a:r>
            <a:endParaRPr lang="en-US" altLang="zh-CN" sz="1800" dirty="0" smtClean="0">
              <a:solidFill>
                <a:srgbClr val="006600"/>
              </a:solidFill>
            </a:endParaRPr>
          </a:p>
          <a:p>
            <a:pPr lvl="1"/>
            <a:r>
              <a:rPr lang="zh-CN" altLang="en-US" sz="2000" dirty="0" smtClean="0"/>
              <a:t>闰年的判断条件 （满足一个条件就是闰年）</a:t>
            </a:r>
            <a:endParaRPr lang="en-US" altLang="zh-CN" sz="2000" dirty="0" smtClean="0"/>
          </a:p>
          <a:p>
            <a:pPr lvl="2"/>
            <a:r>
              <a:rPr lang="en-US" altLang="zh-CN" sz="2000" dirty="0" smtClean="0"/>
              <a:t>1.</a:t>
            </a:r>
            <a:r>
              <a:rPr lang="zh-CN" altLang="en-US" sz="2000" dirty="0" smtClean="0"/>
              <a:t>该年份可以被</a:t>
            </a:r>
            <a:r>
              <a:rPr lang="en-US" altLang="zh-CN" sz="2000" dirty="0" smtClean="0"/>
              <a:t>400 </a:t>
            </a:r>
            <a:r>
              <a:rPr lang="zh-CN" altLang="en-US" sz="2000" dirty="0" smtClean="0"/>
              <a:t>整除 </a:t>
            </a:r>
            <a:endParaRPr lang="en-US" altLang="zh-CN" sz="2000" dirty="0" smtClean="0"/>
          </a:p>
          <a:p>
            <a:pPr lvl="2"/>
            <a:r>
              <a:rPr lang="en-US" altLang="zh-CN" sz="2000" dirty="0" smtClean="0"/>
              <a:t>2.</a:t>
            </a:r>
            <a:r>
              <a:rPr lang="zh-CN" altLang="en-US" sz="2000" dirty="0" smtClean="0"/>
              <a:t>该年份可以被</a:t>
            </a:r>
            <a:r>
              <a:rPr lang="en-US" altLang="zh-CN" sz="2000" dirty="0" smtClean="0"/>
              <a:t>4 </a:t>
            </a:r>
            <a:r>
              <a:rPr lang="zh-CN" altLang="en-US" sz="2000" dirty="0" smtClean="0"/>
              <a:t>整除 并且不可以被</a:t>
            </a:r>
            <a:r>
              <a:rPr lang="en-US" altLang="zh-CN" sz="2000" dirty="0" smtClean="0"/>
              <a:t>100 </a:t>
            </a:r>
            <a:r>
              <a:rPr lang="zh-CN" altLang="en-US" sz="2000" dirty="0" smtClean="0"/>
              <a:t>整除</a:t>
            </a:r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课堂练习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501122" cy="4714892"/>
          </a:xfrm>
        </p:spPr>
        <p:txBody>
          <a:bodyPr/>
          <a:lstStyle/>
          <a:p>
            <a:r>
              <a:rPr lang="zh-CN" altLang="en-US" dirty="0" smtClean="0"/>
              <a:t>在输入程序代码时，使用</a:t>
            </a:r>
            <a:r>
              <a:rPr lang="en-US" altLang="zh-CN" dirty="0" smtClean="0">
                <a:solidFill>
                  <a:srgbClr val="FF0000"/>
                </a:solidFill>
              </a:rPr>
              <a:t>Ctrl + j </a:t>
            </a:r>
            <a:r>
              <a:rPr lang="zh-CN" altLang="en-US" dirty="0" smtClean="0"/>
              <a:t>快捷键 ，具有联想功能。</a:t>
            </a:r>
            <a:endParaRPr lang="en-US" altLang="zh-CN" dirty="0" smtClean="0"/>
          </a:p>
          <a:p>
            <a:r>
              <a:rPr lang="zh-CN" altLang="en-US" dirty="0" smtClean="0"/>
              <a:t>使用该功能前需确认</a:t>
            </a:r>
            <a:r>
              <a:rPr lang="zh-CN" altLang="en-US" dirty="0" smtClean="0">
                <a:solidFill>
                  <a:srgbClr val="0000CC"/>
                </a:solidFill>
              </a:rPr>
              <a:t>“工具”</a:t>
            </a:r>
            <a:r>
              <a:rPr lang="en-US" altLang="zh-CN" dirty="0" smtClean="0">
                <a:solidFill>
                  <a:srgbClr val="0000CC"/>
                </a:solidFill>
              </a:rPr>
              <a:t>/</a:t>
            </a:r>
            <a:r>
              <a:rPr lang="zh-CN" altLang="en-US" dirty="0" smtClean="0">
                <a:solidFill>
                  <a:srgbClr val="0000CC"/>
                </a:solidFill>
              </a:rPr>
              <a:t>“选项”里设定自动列出成员选项。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 smtClean="0"/>
              <a:t>Sub </a:t>
            </a:r>
            <a:r>
              <a:rPr lang="zh-CN" altLang="en-US" dirty="0" smtClean="0"/>
              <a:t>神键</a:t>
            </a:r>
            <a:r>
              <a:rPr lang="en-US" altLang="zh-CN" dirty="0" smtClean="0"/>
              <a:t>( )</a:t>
            </a: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 err="1" smtClean="0">
                <a:solidFill>
                  <a:srgbClr val="0000CC"/>
                </a:solidFill>
              </a:rPr>
              <a:t>Ms</a:t>
            </a:r>
            <a:r>
              <a:rPr lang="en-US" altLang="zh-CN" dirty="0" err="1" smtClean="0"/>
              <a:t>gBox</a:t>
            </a:r>
            <a:r>
              <a:rPr lang="en-US" altLang="zh-CN" dirty="0" smtClean="0"/>
              <a:t>  </a:t>
            </a:r>
            <a:r>
              <a:rPr lang="en-US" altLang="zh-CN" sz="2000" dirty="0" smtClean="0">
                <a:solidFill>
                  <a:srgbClr val="006600"/>
                </a:solidFill>
              </a:rPr>
              <a:t>‘</a:t>
            </a:r>
            <a:r>
              <a:rPr lang="zh-CN" altLang="en-US" sz="2000" dirty="0" smtClean="0">
                <a:solidFill>
                  <a:srgbClr val="006600"/>
                </a:solidFill>
              </a:rPr>
              <a:t>按下</a:t>
            </a:r>
            <a:r>
              <a:rPr lang="en-US" altLang="zh-CN" sz="2000" dirty="0" smtClean="0">
                <a:solidFill>
                  <a:srgbClr val="006600"/>
                </a:solidFill>
              </a:rPr>
              <a:t>Ctrl + J </a:t>
            </a:r>
            <a:r>
              <a:rPr lang="zh-CN" altLang="en-US" sz="2000" dirty="0" smtClean="0">
                <a:solidFill>
                  <a:srgbClr val="006600"/>
                </a:solidFill>
              </a:rPr>
              <a:t>，输入</a:t>
            </a:r>
            <a:r>
              <a:rPr lang="en-US" altLang="zh-CN" sz="2000" dirty="0" smtClean="0">
                <a:solidFill>
                  <a:srgbClr val="006600"/>
                </a:solidFill>
              </a:rPr>
              <a:t>ms</a:t>
            </a:r>
            <a:r>
              <a:rPr lang="zh-CN" altLang="en-US" sz="2000" dirty="0" smtClean="0">
                <a:solidFill>
                  <a:srgbClr val="006600"/>
                </a:solidFill>
              </a:rPr>
              <a:t>，自动联想</a:t>
            </a:r>
            <a:r>
              <a:rPr lang="en-US" altLang="zh-CN" sz="2000" dirty="0" err="1" smtClean="0">
                <a:solidFill>
                  <a:srgbClr val="006600"/>
                </a:solidFill>
              </a:rPr>
              <a:t>msgbox</a:t>
            </a:r>
            <a:r>
              <a:rPr lang="zh-CN" altLang="en-US" sz="2000" dirty="0" smtClean="0">
                <a:solidFill>
                  <a:srgbClr val="006600"/>
                </a:solidFill>
              </a:rPr>
              <a:t>，敲</a:t>
            </a:r>
            <a:r>
              <a:rPr lang="en-US" altLang="zh-CN" sz="2000" dirty="0" smtClean="0">
                <a:solidFill>
                  <a:srgbClr val="006600"/>
                </a:solidFill>
              </a:rPr>
              <a:t>tab</a:t>
            </a:r>
            <a:r>
              <a:rPr lang="zh-CN" altLang="en-US" sz="2000" dirty="0" smtClean="0">
                <a:solidFill>
                  <a:srgbClr val="006600"/>
                </a:solidFill>
              </a:rPr>
              <a:t>键确认</a:t>
            </a:r>
            <a:endParaRPr lang="zh-CN" altLang="en-US" dirty="0" smtClean="0">
              <a:solidFill>
                <a:srgbClr val="006600"/>
              </a:solidFill>
            </a:endParaRPr>
          </a:p>
          <a:p>
            <a:pPr marL="0" indent="0" algn="l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Ctrl + j </a:t>
            </a:r>
            <a:r>
              <a:rPr lang="zh-CN" altLang="en-US" dirty="0" smtClean="0"/>
              <a:t>快捷键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429000"/>
            <a:ext cx="3276594" cy="251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1285884"/>
          </a:xfrm>
        </p:spPr>
        <p:txBody>
          <a:bodyPr/>
          <a:lstStyle/>
          <a:p>
            <a:r>
              <a:rPr lang="zh-CN" altLang="en-US" dirty="0" smtClean="0"/>
              <a:t>按</a:t>
            </a:r>
            <a:r>
              <a:rPr lang="en-US" altLang="zh-CN" dirty="0" smtClean="0"/>
              <a:t>F8</a:t>
            </a:r>
            <a:r>
              <a:rPr lang="zh-CN" altLang="en-US" dirty="0" smtClean="0"/>
              <a:t>功能键，将一条语句一条语句执行程序。</a:t>
            </a:r>
            <a:endParaRPr lang="en-US" altLang="zh-CN" dirty="0" smtClean="0"/>
          </a:p>
          <a:p>
            <a:r>
              <a:rPr lang="zh-CN" altLang="en-US" dirty="0" smtClean="0"/>
              <a:t>另外，逐句执行</a:t>
            </a:r>
            <a:r>
              <a:rPr lang="en-US" altLang="zh-CN" dirty="0" smtClean="0"/>
              <a:t>VBA</a:t>
            </a:r>
            <a:r>
              <a:rPr lang="zh-CN" altLang="en-US" dirty="0" smtClean="0"/>
              <a:t>程序时，将光标放在变量上，可查看变量当前的值。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F8</a:t>
            </a:r>
            <a:r>
              <a:rPr lang="zh-CN" altLang="en-US" dirty="0" smtClean="0"/>
              <a:t>键（逐句调试）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大小英文字母</a:t>
            </a:r>
            <a:r>
              <a:rPr lang="zh-CN" altLang="en-US" dirty="0" smtClean="0"/>
              <a:t>：</a:t>
            </a:r>
            <a:r>
              <a:rPr lang="en-US" altLang="zh-CN" dirty="0" smtClean="0"/>
              <a:t>A~Z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a~z</a:t>
            </a:r>
            <a:r>
              <a:rPr lang="zh-CN" altLang="en-US" dirty="0" smtClean="0"/>
              <a:t>。</a:t>
            </a:r>
            <a:r>
              <a:rPr lang="zh-CN" altLang="en-US" dirty="0" smtClean="0">
                <a:solidFill>
                  <a:srgbClr val="FF0000"/>
                </a:solidFill>
              </a:rPr>
              <a:t>不区分大小写</a:t>
            </a:r>
          </a:p>
          <a:p>
            <a:r>
              <a:rPr lang="zh-CN" altLang="en-US" dirty="0" smtClean="0">
                <a:solidFill>
                  <a:srgbClr val="0000CC"/>
                </a:solidFill>
              </a:rPr>
              <a:t>数字</a:t>
            </a:r>
            <a:r>
              <a:rPr lang="zh-CN" altLang="en-US" dirty="0" smtClean="0"/>
              <a:t>：</a:t>
            </a:r>
            <a:r>
              <a:rPr lang="en-US" altLang="zh-CN" dirty="0" smtClean="0"/>
              <a:t>0~9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>
                <a:solidFill>
                  <a:srgbClr val="0000CC"/>
                </a:solidFill>
              </a:rPr>
              <a:t>特殊符号</a:t>
            </a:r>
            <a:r>
              <a:rPr lang="zh-CN" altLang="en-US" dirty="0" smtClean="0"/>
              <a:t>：</a:t>
            </a:r>
            <a:r>
              <a:rPr lang="en-US" altLang="zh-CN" dirty="0" smtClean="0"/>
              <a:t>+  -  *  /  \  ^  =  &lt;&gt;  &lt;  &gt;  &lt;=  &gt;=  &amp;</a:t>
            </a:r>
            <a:r>
              <a:rPr lang="zh-CN" altLang="en-US" dirty="0" smtClean="0"/>
              <a:t>等运算符及一些标点符号。</a:t>
            </a:r>
          </a:p>
          <a:p>
            <a:r>
              <a:rPr lang="zh-CN" altLang="en-US" dirty="0" smtClean="0">
                <a:solidFill>
                  <a:srgbClr val="0000CC"/>
                </a:solidFill>
              </a:rPr>
              <a:t>汉字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字符集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429288"/>
          </a:xfrm>
        </p:spPr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姚明身高</a:t>
            </a:r>
            <a:r>
              <a:rPr lang="en-US" altLang="zh-CN" dirty="0" smtClean="0"/>
              <a:t>226cm, </a:t>
            </a:r>
            <a:r>
              <a:rPr lang="zh-CN" altLang="en-US" dirty="0" smtClean="0"/>
              <a:t>已知厘米和英寸的换算规则是：英寸</a:t>
            </a:r>
            <a:r>
              <a:rPr lang="en-US" altLang="zh-CN" dirty="0" smtClean="0"/>
              <a:t>=</a:t>
            </a:r>
            <a:r>
              <a:rPr lang="zh-CN" altLang="en-US" dirty="0" smtClean="0"/>
              <a:t>厘米</a:t>
            </a:r>
            <a:r>
              <a:rPr lang="en-US" altLang="zh-CN" dirty="0" smtClean="0"/>
              <a:t>/2.54 </a:t>
            </a:r>
            <a:r>
              <a:rPr lang="zh-CN" altLang="en-US" dirty="0" smtClean="0"/>
              <a:t>，编程计算姚明的身高是多少英寸。</a:t>
            </a:r>
          </a:p>
          <a:p>
            <a:pPr lvl="1"/>
            <a:r>
              <a:rPr lang="zh-CN" altLang="en-US" dirty="0" smtClean="0"/>
              <a:t>要求定义一个字符串变量表示姓名</a:t>
            </a:r>
          </a:p>
          <a:p>
            <a:pPr lvl="1"/>
            <a:r>
              <a:rPr lang="zh-CN" altLang="en-US" dirty="0" smtClean="0"/>
              <a:t>定义一个什么变量表示身高？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定义一个什么变量表示结果英寸数？</a:t>
            </a:r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语句和连接字符串的方式显示姚明的身高是多少英寸。</a:t>
            </a:r>
            <a:endParaRPr lang="en-US" altLang="zh-CN" dirty="0" smtClean="0"/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计算自己年龄的秒数</a:t>
            </a:r>
          </a:p>
          <a:p>
            <a:pPr lvl="1"/>
            <a:r>
              <a:rPr lang="zh-CN" altLang="en-US" dirty="0" smtClean="0"/>
              <a:t>一年大约是</a:t>
            </a:r>
            <a:r>
              <a:rPr lang="en-US" altLang="zh-CN" dirty="0" smtClean="0"/>
              <a:t>3.156 × 10 </a:t>
            </a:r>
            <a:r>
              <a:rPr lang="en-US" altLang="zh-CN" baseline="30000" dirty="0" smtClean="0"/>
              <a:t>7</a:t>
            </a:r>
            <a:r>
              <a:rPr lang="en-US" altLang="zh-CN" dirty="0" smtClean="0"/>
              <a:t> </a:t>
            </a:r>
            <a:r>
              <a:rPr lang="zh-CN" altLang="en-US" dirty="0" smtClean="0"/>
              <a:t>秒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你今年多少岁（</a:t>
            </a:r>
            <a:r>
              <a:rPr lang="en-US" altLang="zh-CN" dirty="0" smtClean="0"/>
              <a:t>age</a:t>
            </a:r>
            <a:r>
              <a:rPr lang="zh-CN" altLang="en-US" dirty="0" smtClean="0"/>
              <a:t>）？</a:t>
            </a:r>
          </a:p>
          <a:p>
            <a:pPr lvl="1"/>
            <a:r>
              <a:rPr lang="zh-CN" altLang="en-US" dirty="0" smtClean="0"/>
              <a:t>请使用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zh-CN" altLang="en-US" dirty="0" smtClean="0"/>
              <a:t>语句输出你年龄是多少秒。</a:t>
            </a:r>
          </a:p>
          <a:p>
            <a:pPr lvl="1">
              <a:buNone/>
            </a:pPr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课堂练习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428736"/>
            <a:ext cx="1571636" cy="953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447692"/>
            <a:ext cx="1262063" cy="1052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8858312" cy="4714892"/>
          </a:xfrm>
        </p:spPr>
        <p:txBody>
          <a:bodyPr/>
          <a:lstStyle/>
          <a:p>
            <a:pPr algn="l"/>
            <a:r>
              <a:rPr lang="zh-CN" altLang="en-US" dirty="0" smtClean="0"/>
              <a:t>使用</a:t>
            </a:r>
            <a:r>
              <a:rPr lang="en-US" dirty="0" err="1" smtClean="0"/>
              <a:t>FormatNumber</a:t>
            </a:r>
            <a:r>
              <a:rPr lang="zh-CN" altLang="en-US" dirty="0" smtClean="0"/>
              <a:t>函数</a:t>
            </a:r>
            <a:endParaRPr lang="en-US" altLang="zh-CN" dirty="0" smtClean="0"/>
          </a:p>
          <a:p>
            <a:pPr algn="l"/>
            <a:r>
              <a:rPr lang="zh-CN" altLang="en-US" dirty="0" smtClean="0"/>
              <a:t>格式：</a:t>
            </a:r>
            <a:r>
              <a:rPr lang="en-US" altLang="zh-CN" dirty="0" smtClean="0">
                <a:solidFill>
                  <a:srgbClr val="FF0000"/>
                </a:solidFill>
              </a:rPr>
              <a:t/>
            </a:r>
            <a:br>
              <a:rPr lang="en-US" altLang="zh-CN" dirty="0" smtClean="0">
                <a:solidFill>
                  <a:srgbClr val="FF0000"/>
                </a:solidFill>
              </a:rPr>
            </a:br>
            <a:r>
              <a:rPr lang="en-US" altLang="zh-CN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FormatNumber</a:t>
            </a:r>
            <a:r>
              <a:rPr lang="en-US" dirty="0" smtClean="0">
                <a:solidFill>
                  <a:srgbClr val="FF0000"/>
                </a:solidFill>
              </a:rPr>
              <a:t>([</a:t>
            </a:r>
            <a:r>
              <a:rPr lang="zh-CN" altLang="en-US" dirty="0" smtClean="0">
                <a:solidFill>
                  <a:srgbClr val="FF0000"/>
                </a:solidFill>
              </a:rPr>
              <a:t>数值</a:t>
            </a:r>
            <a:r>
              <a:rPr lang="en-US" altLang="zh-CN" dirty="0" smtClean="0">
                <a:solidFill>
                  <a:srgbClr val="FF0000"/>
                </a:solidFill>
              </a:rPr>
              <a:t>], [</a:t>
            </a:r>
            <a:r>
              <a:rPr lang="zh-CN" altLang="en-US" dirty="0" smtClean="0">
                <a:solidFill>
                  <a:srgbClr val="FF0000"/>
                </a:solidFill>
              </a:rPr>
              <a:t>小数位数</a:t>
            </a:r>
            <a:r>
              <a:rPr lang="en-US" altLang="zh-CN" dirty="0" smtClean="0">
                <a:solidFill>
                  <a:srgbClr val="FF0000"/>
                </a:solidFill>
              </a:rPr>
              <a:t>], [</a:t>
            </a:r>
            <a:r>
              <a:rPr lang="zh-CN" altLang="en-US" dirty="0" smtClean="0">
                <a:solidFill>
                  <a:srgbClr val="FF0000"/>
                </a:solidFill>
              </a:rPr>
              <a:t>显示模式</a:t>
            </a:r>
            <a:r>
              <a:rPr lang="en-US" altLang="zh-CN" dirty="0" smtClean="0">
                <a:solidFill>
                  <a:srgbClr val="FF0000"/>
                </a:solidFill>
              </a:rPr>
              <a:t>])</a:t>
            </a:r>
          </a:p>
          <a:p>
            <a:pPr lvl="1" algn="l"/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参数</a:t>
            </a:r>
            <a:r>
              <a:rPr lang="en-US" altLang="zh-CN" dirty="0" smtClean="0"/>
              <a:t>=0</a:t>
            </a:r>
            <a:r>
              <a:rPr lang="zh-CN" altLang="en-US" dirty="0" smtClean="0"/>
              <a:t>或 </a:t>
            </a:r>
            <a:r>
              <a:rPr lang="en-US" dirty="0" err="1" smtClean="0"/>
              <a:t>vbFalse</a:t>
            </a:r>
            <a:r>
              <a:rPr lang="zh-CN" altLang="en-US" dirty="0" smtClean="0"/>
              <a:t>时，不显示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前导</a:t>
            </a:r>
            <a:r>
              <a:rPr lang="en-US" altLang="zh-CN" dirty="0" smtClean="0"/>
              <a:t>0】</a:t>
            </a:r>
          </a:p>
          <a:p>
            <a:pPr lvl="1" algn="l"/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参数</a:t>
            </a:r>
            <a:r>
              <a:rPr lang="en-US" altLang="zh-CN" dirty="0" smtClean="0"/>
              <a:t>=-1</a:t>
            </a:r>
            <a:r>
              <a:rPr lang="zh-CN" altLang="en-US" dirty="0" smtClean="0"/>
              <a:t>或 </a:t>
            </a:r>
            <a:r>
              <a:rPr lang="en-US" dirty="0" err="1" smtClean="0"/>
              <a:t>vbTrue</a:t>
            </a:r>
            <a:r>
              <a:rPr lang="zh-CN" altLang="en-US" dirty="0" smtClean="0"/>
              <a:t>时，显示</a:t>
            </a:r>
            <a:r>
              <a:rPr lang="en-US" altLang="zh-CN" dirty="0" smtClean="0"/>
              <a:t>【</a:t>
            </a:r>
            <a:r>
              <a:rPr lang="zh-CN" altLang="en-US" dirty="0" smtClean="0"/>
              <a:t>前导</a:t>
            </a:r>
            <a:r>
              <a:rPr lang="en-US" altLang="zh-CN" dirty="0" smtClean="0"/>
              <a:t>0】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举例：</a:t>
            </a:r>
            <a:endParaRPr lang="en-US" altLang="zh-CN" dirty="0" smtClean="0"/>
          </a:p>
          <a:p>
            <a:r>
              <a:rPr lang="en-US" altLang="zh-CN" dirty="0" err="1" smtClean="0">
                <a:solidFill>
                  <a:srgbClr val="0000CC"/>
                </a:solidFill>
              </a:rPr>
              <a:t>MsgBox</a:t>
            </a:r>
            <a:r>
              <a:rPr lang="en-US" altLang="zh-CN" dirty="0" smtClean="0">
                <a:solidFill>
                  <a:srgbClr val="0000CC"/>
                </a:solidFill>
              </a:rPr>
              <a:t> “YM</a:t>
            </a:r>
            <a:r>
              <a:rPr lang="zh-CN" altLang="en-US" dirty="0" smtClean="0">
                <a:solidFill>
                  <a:srgbClr val="0000CC"/>
                </a:solidFill>
              </a:rPr>
              <a:t>身高是</a:t>
            </a:r>
            <a:r>
              <a:rPr lang="en-US" altLang="zh-CN" dirty="0" smtClean="0">
                <a:solidFill>
                  <a:srgbClr val="0000CC"/>
                </a:solidFill>
              </a:rPr>
              <a:t>" &amp; </a:t>
            </a:r>
            <a:r>
              <a:rPr lang="en-US" altLang="zh-CN" dirty="0" err="1" smtClean="0">
                <a:solidFill>
                  <a:srgbClr val="0000CC"/>
                </a:solidFill>
              </a:rPr>
              <a:t>FormatNumber</a:t>
            </a:r>
            <a:r>
              <a:rPr lang="en-US" altLang="zh-CN" dirty="0" smtClean="0">
                <a:solidFill>
                  <a:srgbClr val="0000CC"/>
                </a:solidFill>
              </a:rPr>
              <a:t>(inch, 2, -1) &amp; "</a:t>
            </a:r>
            <a:r>
              <a:rPr lang="zh-CN" altLang="en-US" dirty="0" smtClean="0">
                <a:solidFill>
                  <a:srgbClr val="0000CC"/>
                </a:solidFill>
              </a:rPr>
              <a:t>英寸</a:t>
            </a:r>
            <a:r>
              <a:rPr lang="en-US" altLang="zh-CN" dirty="0" smtClean="0">
                <a:solidFill>
                  <a:srgbClr val="0000CC"/>
                </a:solidFill>
              </a:rPr>
              <a:t>"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控制实数显示的小数位数</a:t>
            </a:r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9334" y="1433015"/>
            <a:ext cx="5870332" cy="830997"/>
          </a:xfrm>
          <a:prstGeom prst="rect">
            <a:avLst/>
          </a:prstGeom>
          <a:solidFill>
            <a:srgbClr val="FF7C80"/>
          </a:solidFill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800" b="1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Haste makes </a:t>
            </a:r>
            <a:r>
              <a:rPr lang="en-US" sz="4800" b="1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waste.</a:t>
            </a:r>
            <a:endParaRPr lang="zh-CN" altLang="en-US" sz="4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71546"/>
            <a:ext cx="8572560" cy="4811715"/>
          </a:xfrm>
        </p:spPr>
        <p:txBody>
          <a:bodyPr vert="horz">
            <a:normAutofit/>
          </a:bodyPr>
          <a:lstStyle/>
          <a:p>
            <a:r>
              <a:rPr lang="zh-CN" altLang="en-US" dirty="0" smtClean="0"/>
              <a:t>关键字是</a:t>
            </a:r>
            <a:r>
              <a:rPr lang="en-US" altLang="zh-CN" dirty="0" smtClean="0"/>
              <a:t>VBA</a:t>
            </a:r>
            <a:r>
              <a:rPr lang="zh-CN" altLang="en-US" dirty="0" smtClean="0"/>
              <a:t>语言中约定的由系统使用的一些字符串。用户在定义变量的时候不能使用这些关键字，以免系统误解。</a:t>
            </a:r>
            <a:endParaRPr lang="en-US" altLang="zh-CN" dirty="0" smtClean="0"/>
          </a:p>
          <a:p>
            <a:r>
              <a:rPr lang="en-US" altLang="zh-CN" dirty="0" smtClean="0"/>
              <a:t>VBA</a:t>
            </a:r>
            <a:r>
              <a:rPr lang="zh-CN" altLang="en-US" dirty="0" smtClean="0"/>
              <a:t>的关键字有很多，分为框架类关键字、控件类关键字、声明类关键字、数据类型关键字、运算符关键字、程序结构类关键字等几大类。</a:t>
            </a:r>
          </a:p>
          <a:p>
            <a:pPr marL="987425" indent="-633413">
              <a:buNone/>
            </a:pPr>
            <a:r>
              <a:rPr lang="zh-CN" altLang="en-US" dirty="0" smtClean="0"/>
              <a:t>如：</a:t>
            </a:r>
            <a:r>
              <a:rPr lang="en-US" altLang="zh-CN" dirty="0" smtClean="0">
                <a:solidFill>
                  <a:srgbClr val="0000CC"/>
                </a:solidFill>
              </a:rPr>
              <a:t>Sub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End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Function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err="1" smtClean="0">
                <a:solidFill>
                  <a:srgbClr val="0000CC"/>
                </a:solidFill>
              </a:rPr>
              <a:t>ListBox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err="1" smtClean="0">
                <a:solidFill>
                  <a:srgbClr val="0000CC"/>
                </a:solidFill>
              </a:rPr>
              <a:t>CommandButton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Dim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Const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As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Boolean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Integer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Date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Double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String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If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Else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Then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For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Next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Do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While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Loop</a:t>
            </a:r>
            <a:r>
              <a:rPr lang="zh-CN" altLang="en-US" dirty="0" smtClean="0">
                <a:solidFill>
                  <a:srgbClr val="0000CC"/>
                </a:solidFill>
              </a:rPr>
              <a:t>、</a:t>
            </a:r>
            <a:r>
              <a:rPr lang="en-US" altLang="zh-CN" dirty="0" smtClean="0">
                <a:solidFill>
                  <a:srgbClr val="0000CC"/>
                </a:solidFill>
              </a:rPr>
              <a:t>With</a:t>
            </a:r>
            <a:r>
              <a:rPr lang="zh-CN" altLang="en-US" dirty="0" smtClean="0">
                <a:solidFill>
                  <a:srgbClr val="0000CC"/>
                </a:solidFill>
              </a:rPr>
              <a:t>等等。</a:t>
            </a:r>
            <a:endParaRPr lang="en-US" altLang="en-US" dirty="0" smtClean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关键字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kern="1200" dirty="0" smtClean="0">
                <a:solidFill>
                  <a:srgbClr val="0000CC"/>
                </a:solidFill>
              </a:rPr>
              <a:t>标识符</a:t>
            </a:r>
            <a:r>
              <a:rPr lang="zh-CN" altLang="en-US" kern="1200" dirty="0" smtClean="0"/>
              <a:t>是用户定义的变量、常量、过程、函数、类等语言构成单位的名称，利用它可以完成对变量、常量、过程、函数、类等的引用。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00CC"/>
                </a:solidFill>
              </a:rPr>
              <a:t>标识符的命名规则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 lvl="1"/>
            <a:r>
              <a:rPr lang="zh-CN" altLang="en-US" dirty="0" smtClean="0"/>
              <a:t>首字符必须为字母或汉字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不能出现空格  </a:t>
            </a:r>
            <a:r>
              <a:rPr lang="en-US" altLang="zh-CN" dirty="0" smtClean="0"/>
              <a:t>.</a:t>
            </a:r>
            <a:r>
              <a:rPr lang="zh-CN" altLang="en-US" dirty="0" smtClean="0"/>
              <a:t>  </a:t>
            </a:r>
            <a:r>
              <a:rPr lang="en-US" altLang="zh-CN" dirty="0" smtClean="0"/>
              <a:t>!  @  &amp;  $  #</a:t>
            </a:r>
            <a:r>
              <a:rPr lang="zh-CN" altLang="en-US" dirty="0" smtClean="0"/>
              <a:t>等字符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不能与关键字（及一些有特定含义的单词）同名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不能超过</a:t>
            </a:r>
            <a:r>
              <a:rPr lang="en-US" altLang="zh-CN" dirty="0" smtClean="0"/>
              <a:t>255</a:t>
            </a:r>
            <a:r>
              <a:rPr lang="zh-CN" altLang="en-US" dirty="0" smtClean="0"/>
              <a:t>个字符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标识符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2786058"/>
            <a:ext cx="8229600" cy="3597269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2400" dirty="0" smtClean="0"/>
              <a:t>一条语句可以多行书写，</a:t>
            </a:r>
            <a:r>
              <a:rPr lang="zh-CN" altLang="en-US" dirty="0" smtClean="0"/>
              <a:t>行末</a:t>
            </a:r>
            <a:r>
              <a:rPr lang="zh-CN" altLang="en-US" sz="2400" dirty="0" smtClean="0"/>
              <a:t>以</a:t>
            </a:r>
            <a:r>
              <a:rPr lang="zh-CN" altLang="en-US" sz="2400" dirty="0" smtClean="0">
                <a:solidFill>
                  <a:srgbClr val="FF0000"/>
                </a:solidFill>
              </a:rPr>
              <a:t>空格</a:t>
            </a:r>
            <a:r>
              <a:rPr lang="en-US" altLang="zh-CN" sz="2400" dirty="0" smtClean="0">
                <a:solidFill>
                  <a:srgbClr val="FF0000"/>
                </a:solidFill>
              </a:rPr>
              <a:t>+</a:t>
            </a:r>
            <a:r>
              <a:rPr lang="zh-CN" altLang="en-US" sz="2400" dirty="0" smtClean="0"/>
              <a:t>下划线 </a:t>
            </a:r>
            <a:r>
              <a:rPr lang="zh-CN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_</a:t>
            </a:r>
            <a:r>
              <a:rPr lang="zh-CN" altLang="en-US" sz="2400" dirty="0" smtClean="0"/>
              <a:t>来续</a:t>
            </a:r>
            <a:r>
              <a:rPr lang="zh-CN" altLang="en-US" dirty="0" smtClean="0"/>
              <a:t>行</a:t>
            </a:r>
            <a:endParaRPr lang="en-US" altLang="zh-CN" dirty="0" smtClean="0"/>
          </a:p>
          <a:p>
            <a:r>
              <a:rPr lang="zh-CN" altLang="en-US" dirty="0" smtClean="0"/>
              <a:t>一行可以书写多条语句，各语句之间以冒号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/>
              <a:t>分隔</a:t>
            </a:r>
            <a:endParaRPr lang="en-US" altLang="zh-CN" sz="2400" dirty="0" smtClean="0"/>
          </a:p>
          <a:p>
            <a:r>
              <a:rPr lang="zh-CN" altLang="en-US" dirty="0" smtClean="0"/>
              <a:t>过程名变量名定义要有意义，尽量“见名知义”</a:t>
            </a:r>
            <a:endParaRPr lang="en-US" altLang="zh-CN" sz="2400" dirty="0" smtClean="0"/>
          </a:p>
          <a:p>
            <a:r>
              <a:rPr lang="zh-CN" altLang="en-US" sz="2400" dirty="0" smtClean="0"/>
              <a:t>单词之间以空格分隔</a:t>
            </a:r>
            <a:endParaRPr lang="en-US" altLang="zh-CN" sz="2400" dirty="0" smtClean="0"/>
          </a:p>
          <a:p>
            <a:r>
              <a:rPr lang="zh-CN" altLang="en-US" sz="2400" dirty="0" smtClean="0"/>
              <a:t>尽量使用</a:t>
            </a:r>
            <a:r>
              <a:rPr lang="zh-CN" altLang="en-US" sz="2400" dirty="0" smtClean="0">
                <a:solidFill>
                  <a:srgbClr val="0000CC"/>
                </a:solidFill>
              </a:rPr>
              <a:t>缩进格式</a:t>
            </a:r>
            <a:r>
              <a:rPr lang="zh-CN" altLang="en-US" sz="2400" dirty="0" smtClean="0"/>
              <a:t>，以增加程序的可读性</a:t>
            </a:r>
            <a:endParaRPr lang="en-US" altLang="zh-CN" sz="2400" dirty="0" smtClean="0"/>
          </a:p>
          <a:p>
            <a:r>
              <a:rPr lang="zh-CN" altLang="en-US" sz="2400" dirty="0" smtClean="0"/>
              <a:t>养成使用注释的习惯</a:t>
            </a:r>
            <a:endParaRPr lang="en-US" altLang="zh-CN" sz="2400" dirty="0" smtClean="0"/>
          </a:p>
          <a:p>
            <a:pPr lvl="1"/>
            <a:r>
              <a:rPr lang="en-US" altLang="zh-CN" dirty="0" err="1" smtClean="0">
                <a:solidFill>
                  <a:srgbClr val="0000CC"/>
                </a:solidFill>
              </a:rPr>
              <a:t>Rem</a:t>
            </a:r>
            <a:r>
              <a:rPr lang="zh-CN" altLang="en-US" dirty="0" smtClean="0">
                <a:solidFill>
                  <a:srgbClr val="0000CC"/>
                </a:solidFill>
              </a:rPr>
              <a:t>语句</a:t>
            </a:r>
          </a:p>
          <a:p>
            <a:pPr lvl="1"/>
            <a:r>
              <a:rPr lang="zh-CN" altLang="en-US" dirty="0" smtClean="0">
                <a:solidFill>
                  <a:srgbClr val="0000CC"/>
                </a:solidFill>
              </a:rPr>
              <a:t>块注释</a:t>
            </a:r>
            <a:r>
              <a:rPr lang="zh-CN" altLang="en-US" dirty="0" smtClean="0"/>
              <a:t>与</a:t>
            </a:r>
            <a:r>
              <a:rPr lang="zh-CN" altLang="en-US" dirty="0" smtClean="0">
                <a:solidFill>
                  <a:srgbClr val="0000CC"/>
                </a:solidFill>
              </a:rPr>
              <a:t>块取消注释</a:t>
            </a:r>
            <a:r>
              <a:rPr lang="zh-CN" altLang="en-US" dirty="0" smtClean="0"/>
              <a:t>工具按钮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语法规则和书写规范</a:t>
            </a:r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68"/>
          <a:stretch>
            <a:fillRect/>
          </a:stretch>
        </p:blipFill>
        <p:spPr bwMode="auto">
          <a:xfrm>
            <a:off x="4643438" y="1000108"/>
            <a:ext cx="2942025" cy="17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85720" y="1000108"/>
            <a:ext cx="77153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63538" indent="-363538" algn="just" eaLnBrk="0" fontAlgn="base" hangingPunct="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语法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：必须遵守否则报错</a:t>
            </a:r>
            <a:endParaRPr kumimoji="1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3538" lvl="0" indent="-363538" algn="just" eaLnBrk="0" fontAlgn="base" hangingPunct="0">
              <a:spcBef>
                <a:spcPts val="600"/>
              </a:spcBef>
              <a:spcAft>
                <a:spcPts val="600"/>
              </a:spcAft>
              <a:buBlip>
                <a:blip r:embed="rId4"/>
              </a:buBlip>
            </a:pP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强制语法检查的</a:t>
            </a:r>
            <a:r>
              <a:rPr kumimoji="1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VBE </a:t>
            </a:r>
            <a:r>
              <a:rPr kumimoji="1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设置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929190" y="5143512"/>
            <a:ext cx="3786214" cy="838204"/>
            <a:chOff x="4929190" y="5143512"/>
            <a:chExt cx="3786214" cy="83820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190" y="5715016"/>
              <a:ext cx="3419475" cy="2667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圆角矩形标注 8"/>
            <p:cNvSpPr/>
            <p:nvPr/>
          </p:nvSpPr>
          <p:spPr bwMode="auto">
            <a:xfrm>
              <a:off x="5857884" y="5143512"/>
              <a:ext cx="1214446" cy="357190"/>
            </a:xfrm>
            <a:prstGeom prst="wedgeRoundRectCallout">
              <a:avLst>
                <a:gd name="adj1" fmla="val 39548"/>
                <a:gd name="adj2" fmla="val 98102"/>
                <a:gd name="adj3" fmla="val 16667"/>
              </a:avLst>
            </a:prstGeom>
            <a:solidFill>
              <a:srgbClr val="FFFF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r>
                <a:rPr kumimoji="1" lang="zh-CN" altLang="en-US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ea typeface="宋体" pitchFamily="2" charset="-122"/>
                </a:rPr>
                <a:t>块注释</a:t>
              </a:r>
            </a:p>
          </p:txBody>
        </p:sp>
        <p:sp>
          <p:nvSpPr>
            <p:cNvPr id="10" name="圆角矩形标注 9"/>
            <p:cNvSpPr/>
            <p:nvPr/>
          </p:nvSpPr>
          <p:spPr bwMode="auto">
            <a:xfrm>
              <a:off x="7143768" y="5143512"/>
              <a:ext cx="1571636" cy="357190"/>
            </a:xfrm>
            <a:prstGeom prst="wedgeRoundRectCallout">
              <a:avLst>
                <a:gd name="adj1" fmla="val -42332"/>
                <a:gd name="adj2" fmla="val 101924"/>
                <a:gd name="adj3" fmla="val 16667"/>
              </a:avLst>
            </a:prstGeom>
            <a:solidFill>
              <a:srgbClr val="FFFF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r>
                <a:rPr kumimoji="1" lang="zh-CN" altLang="en-US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ea typeface="宋体" pitchFamily="2" charset="-122"/>
                </a:rPr>
                <a:t>块取消注释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的数据类型 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214282" y="1000108"/>
            <a:ext cx="8215370" cy="5715040"/>
            <a:chOff x="214282" y="1000108"/>
            <a:chExt cx="8215370" cy="57150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 l="6557" r="6557" b="3293"/>
            <a:stretch>
              <a:fillRect/>
            </a:stretch>
          </p:blipFill>
          <p:spPr bwMode="auto">
            <a:xfrm>
              <a:off x="214282" y="1000108"/>
              <a:ext cx="8215370" cy="5715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直接连接符 4"/>
            <p:cNvCxnSpPr/>
            <p:nvPr/>
          </p:nvCxnSpPr>
          <p:spPr bwMode="auto">
            <a:xfrm>
              <a:off x="785786" y="3357562"/>
              <a:ext cx="571504" cy="158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直接连接符 6"/>
            <p:cNvCxnSpPr/>
            <p:nvPr/>
          </p:nvCxnSpPr>
          <p:spPr bwMode="auto">
            <a:xfrm>
              <a:off x="785786" y="3927478"/>
              <a:ext cx="571504" cy="158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直接连接符 7"/>
            <p:cNvCxnSpPr/>
            <p:nvPr/>
          </p:nvCxnSpPr>
          <p:spPr bwMode="auto">
            <a:xfrm>
              <a:off x="785786" y="4214818"/>
              <a:ext cx="571504" cy="158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直接连接符 8"/>
            <p:cNvCxnSpPr/>
            <p:nvPr/>
          </p:nvCxnSpPr>
          <p:spPr bwMode="auto">
            <a:xfrm>
              <a:off x="785786" y="4498982"/>
              <a:ext cx="571504" cy="158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 bwMode="auto">
            <a:xfrm>
              <a:off x="785786" y="4784734"/>
              <a:ext cx="571504" cy="158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圆角矩形标注 11"/>
          <p:cNvSpPr/>
          <p:nvPr/>
        </p:nvSpPr>
        <p:spPr bwMode="auto">
          <a:xfrm>
            <a:off x="0" y="2357430"/>
            <a:ext cx="2285984" cy="357190"/>
          </a:xfrm>
          <a:prstGeom prst="wedgeRoundRectCallout">
            <a:avLst>
              <a:gd name="adj1" fmla="val -27875"/>
              <a:gd name="adj2" fmla="val 109565"/>
              <a:gd name="adj3" fmla="val 16667"/>
            </a:avLst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2488"/>
              </a:spcBef>
              <a:spcAft>
                <a:spcPts val="2488"/>
              </a:spcAft>
              <a:buClrTx/>
              <a:buSzTx/>
              <a:buFontTx/>
              <a:buNone/>
              <a:tabLst/>
            </a:pPr>
            <a:r>
              <a:rPr kumimoji="1" lang="zh-CN" altLang="en-US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</a:rPr>
              <a:t>数值型又分：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57188" y="1451950"/>
          <a:ext cx="8358246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0757"/>
                <a:gridCol w="1319046"/>
                <a:gridCol w="1473703"/>
                <a:gridCol w="32147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数据类型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关键字 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占字节数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范围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>
                    <a:solidFill>
                      <a:srgbClr val="00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布尔型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Boolean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True  </a:t>
                      </a:r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或 </a:t>
                      </a:r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False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字节型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Byte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0~255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整型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Integer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-32768~32767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长整型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Long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-2147483648~2147483647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单精度浮点型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Single</a:t>
                      </a: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10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-38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文鼎书宋简" charset="-122"/>
                        </a:rPr>
                        <a:t>～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10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+38</a:t>
                      </a:r>
                      <a:endParaRPr kumimoji="1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双精度浮点型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Double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10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-308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文鼎书宋简" charset="-122"/>
                        </a:rPr>
                        <a:t>～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10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+308</a:t>
                      </a:r>
                      <a:endParaRPr kumimoji="1" lang="en-US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货币型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Currency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小数型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Decimal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日期型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字符串型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String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对象型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Object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变体型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Variant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用户自定义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6383" marR="96383"/>
                </a:tc>
              </a:tr>
            </a:tbl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VBA</a:t>
            </a:r>
            <a:r>
              <a:rPr lang="zh-CN" altLang="en-US" dirty="0" smtClean="0"/>
              <a:t>的数据类型 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0" y="2643182"/>
            <a:ext cx="1142976" cy="642942"/>
            <a:chOff x="0" y="2571744"/>
            <a:chExt cx="1142976" cy="642942"/>
          </a:xfrm>
        </p:grpSpPr>
        <p:sp>
          <p:nvSpPr>
            <p:cNvPr id="10" name="左大括号 9"/>
            <p:cNvSpPr/>
            <p:nvPr/>
          </p:nvSpPr>
          <p:spPr bwMode="auto">
            <a:xfrm>
              <a:off x="785786" y="2571744"/>
              <a:ext cx="357190" cy="642942"/>
            </a:xfrm>
            <a:prstGeom prst="leftBrace">
              <a:avLst/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2643182"/>
              <a:ext cx="7857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/>
                <a:t>区别？</a:t>
              </a:r>
              <a:endParaRPr lang="zh-CN" altLang="en-US" sz="2000" b="1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85720" y="928670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CC"/>
                </a:solidFill>
              </a:rPr>
              <a:t>为了处理各种不同的数据，</a:t>
            </a:r>
            <a:r>
              <a:rPr lang="en-US" altLang="zh-CN" sz="2000" b="1" dirty="0" smtClean="0">
                <a:solidFill>
                  <a:srgbClr val="0000CC"/>
                </a:solidFill>
              </a:rPr>
              <a:t>VBA</a:t>
            </a:r>
            <a:r>
              <a:rPr lang="zh-CN" altLang="en-US" sz="2000" b="1" dirty="0" smtClean="0">
                <a:solidFill>
                  <a:srgbClr val="0000CC"/>
                </a:solidFill>
              </a:rPr>
              <a:t>定义了不同的数据类型及其存储方式。</a:t>
            </a:r>
            <a:endParaRPr lang="zh-CN" altLang="en-US" sz="2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2465</TotalTime>
  <Words>4490</Words>
  <Application>Microsoft Office PowerPoint</Application>
  <PresentationFormat>全屏显示(4:3)</PresentationFormat>
  <Paragraphs>773</Paragraphs>
  <Slides>42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5" baseType="lpstr">
      <vt:lpstr>Malgun Gothic</vt:lpstr>
      <vt:lpstr>Microsoft JhengHei Light</vt:lpstr>
      <vt:lpstr>仿宋_GB2312</vt:lpstr>
      <vt:lpstr>黑体</vt:lpstr>
      <vt:lpstr>华文新魏</vt:lpstr>
      <vt:lpstr>宋体</vt:lpstr>
      <vt:lpstr>文鼎书宋简</vt:lpstr>
      <vt:lpstr>幼圆</vt:lpstr>
      <vt:lpstr>Calibri</vt:lpstr>
      <vt:lpstr>Courier New</vt:lpstr>
      <vt:lpstr>Times New Roman</vt:lpstr>
      <vt:lpstr>Wingdings</vt:lpstr>
      <vt:lpstr>whu_cs_Lj</vt:lpstr>
      <vt:lpstr>Excel VBA 程序设计</vt:lpstr>
      <vt:lpstr>主要内容</vt:lpstr>
      <vt:lpstr>第二部分  VBA基础知识(1)</vt:lpstr>
      <vt:lpstr>VBA字符集</vt:lpstr>
      <vt:lpstr>VBA关键字</vt:lpstr>
      <vt:lpstr>VBA标识符</vt:lpstr>
      <vt:lpstr>语法规则和书写规范</vt:lpstr>
      <vt:lpstr>VBA的数据类型 </vt:lpstr>
      <vt:lpstr>VBA的数据类型 </vt:lpstr>
      <vt:lpstr>类型说明符的简写</vt:lpstr>
      <vt:lpstr>VBA中的数组 </vt:lpstr>
      <vt:lpstr>VBA中的数组 </vt:lpstr>
      <vt:lpstr>常量和变量</vt:lpstr>
      <vt:lpstr>VBA中的常量</vt:lpstr>
      <vt:lpstr>VBA中的变量</vt:lpstr>
      <vt:lpstr>隐式与显式声明变量</vt:lpstr>
      <vt:lpstr>Dim 语句与赋值号"="</vt:lpstr>
      <vt:lpstr>课堂问答练习:</vt:lpstr>
      <vt:lpstr>VBA运算符与表达式</vt:lpstr>
      <vt:lpstr>VBA运算符与表达式</vt:lpstr>
      <vt:lpstr>运算符课堂练习</vt:lpstr>
      <vt:lpstr>混合运算的规则</vt:lpstr>
      <vt:lpstr>混合运算</vt:lpstr>
      <vt:lpstr>混合运算</vt:lpstr>
      <vt:lpstr>混合运算中的溢出错误</vt:lpstr>
      <vt:lpstr>为什么不溢出？</vt:lpstr>
      <vt:lpstr>VBA运算符与表达式</vt:lpstr>
      <vt:lpstr>字符串连接运算符 &amp;</vt:lpstr>
      <vt:lpstr>字符串连接运算符 &amp;</vt:lpstr>
      <vt:lpstr>VBA运算符与表达式</vt:lpstr>
      <vt:lpstr>关系运算符</vt:lpstr>
      <vt:lpstr>VBA运算符与表达式</vt:lpstr>
      <vt:lpstr>逻辑运算符</vt:lpstr>
      <vt:lpstr>逻辑运算</vt:lpstr>
      <vt:lpstr>各类运算的优先级与圆括号</vt:lpstr>
      <vt:lpstr>数据输入：Inputbox的简单使用</vt:lpstr>
      <vt:lpstr>课堂练习</vt:lpstr>
      <vt:lpstr>Ctrl + j 快捷键</vt:lpstr>
      <vt:lpstr>F8键（逐句调试）</vt:lpstr>
      <vt:lpstr>课堂练习</vt:lpstr>
      <vt:lpstr>控制实数显示的小数位数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pc</dc:creator>
  <cp:lastModifiedBy>陈洋遥</cp:lastModifiedBy>
  <cp:revision>156</cp:revision>
  <dcterms:created xsi:type="dcterms:W3CDTF">2016-03-11T07:48:24Z</dcterms:created>
  <dcterms:modified xsi:type="dcterms:W3CDTF">2016-10-11T16:47:50Z</dcterms:modified>
</cp:coreProperties>
</file>