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Layouts/slideLayout6.xml" ContentType="application/vnd.openxmlformats-officedocument.presentationml.slideLayout+xml"/>
  <Override PartName="/ppt/notesSlides/notesSlide38.xml" ContentType="application/vnd.openxmlformats-officedocument.presentationml.notesSlide+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Override PartName="/ppt/notesSlides/notesSlide45.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notesSlides/notesSlide16.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notesSlides/notesSlide23.xml" ContentType="application/vnd.openxmlformats-officedocument.presentationml.notesSlide+xml"/>
  <Override PartName="/ppt/notesSlides/notesSlide41.xml" ContentType="application/vnd.openxmlformats-officedocument.presentationml.notesSlide+xml"/>
  <Override PartName="/ppt/notesSlides/notesSlide12.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notesSlides/notesSlide39.xml" ContentType="application/vnd.openxmlformats-officedocument.presentationml.notesSlide+xml"/>
  <Override PartName="/ppt/notesSlides/notesSlide48.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Layouts/slideLayout3.xml" ContentType="application/vnd.openxmlformats-officedocument.presentationml.slideLayout+xml"/>
  <Default Extension="jpeg" ContentType="image/jpeg"/>
  <Override PartName="/ppt/notesSlides/notesSlide17.xml" ContentType="application/vnd.openxmlformats-officedocument.presentationml.notesSlide+xml"/>
  <Override PartName="/ppt/notesSlides/notesSlide28.xml" ContentType="application/vnd.openxmlformats-officedocument.presentationml.notesSlide+xml"/>
  <Override PartName="/ppt/notesSlides/notesSlide37.xml" ContentType="application/vnd.openxmlformats-officedocument.presentationml.notesSlide+xml"/>
  <Override PartName="/ppt/notesSlides/notesSlide46.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ppt/notesSlides/notesSlide35.xml" ContentType="application/vnd.openxmlformats-officedocument.presentationml.notesSlide+xml"/>
  <Override PartName="/ppt/notesSlides/notesSlide44.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notesSlides/notesSlide42.xml" ContentType="application/vnd.openxmlformats-officedocument.presentationml.notesSlide+xml"/>
  <Override PartName="/ppt/slideLayouts/slideLayout10.xml" ContentType="application/vnd.openxmlformats-officedocument.presentationml.slideLayout+xml"/>
  <Default Extension="gif" ContentType="image/gif"/>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40.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slides/slide49.xml" ContentType="application/vnd.openxmlformats-officedocument.presentationml.slide+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notesSlides/notesSlide29.xml" ContentType="application/vnd.openxmlformats-officedocument.presentationml.notesSlide+xml"/>
  <Override PartName="/ppt/notesSlides/notesSlide47.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notesSlides/notesSlide18.xml" ContentType="application/vnd.openxmlformats-officedocument.presentationml.notesSlide+xml"/>
  <Override PartName="/ppt/notesSlides/notesSlide36.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notesSlides/notesSlide25.xml" ContentType="application/vnd.openxmlformats-officedocument.presentationml.notesSlide+xml"/>
  <Override PartName="/ppt/notesSlides/notesSlide43.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32.xml" ContentType="application/vnd.openxmlformats-officedocument.presentationml.notesSlide+xml"/>
  <Override PartName="/ppt/notesSlides/notesSlide9.xml" ContentType="application/vnd.openxmlformats-officedocument.presentationml.notesSlide+xml"/>
  <Override PartName="/ppt/notesSlides/notesSlide21.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56"/>
  </p:notesMasterIdLst>
  <p:sldIdLst>
    <p:sldId id="257" r:id="rId2"/>
    <p:sldId id="258" r:id="rId3"/>
    <p:sldId id="259" r:id="rId4"/>
    <p:sldId id="264" r:id="rId5"/>
    <p:sldId id="266" r:id="rId6"/>
    <p:sldId id="269" r:id="rId7"/>
    <p:sldId id="267" r:id="rId8"/>
    <p:sldId id="268" r:id="rId9"/>
    <p:sldId id="270" r:id="rId10"/>
    <p:sldId id="271" r:id="rId11"/>
    <p:sldId id="272" r:id="rId12"/>
    <p:sldId id="261" r:id="rId13"/>
    <p:sldId id="260" r:id="rId14"/>
    <p:sldId id="274" r:id="rId15"/>
    <p:sldId id="275" r:id="rId16"/>
    <p:sldId id="273" r:id="rId17"/>
    <p:sldId id="276" r:id="rId18"/>
    <p:sldId id="287" r:id="rId19"/>
    <p:sldId id="288" r:id="rId20"/>
    <p:sldId id="277" r:id="rId21"/>
    <p:sldId id="278" r:id="rId22"/>
    <p:sldId id="289" r:id="rId23"/>
    <p:sldId id="279" r:id="rId24"/>
    <p:sldId id="290" r:id="rId25"/>
    <p:sldId id="282" r:id="rId26"/>
    <p:sldId id="311" r:id="rId27"/>
    <p:sldId id="280" r:id="rId28"/>
    <p:sldId id="281" r:id="rId29"/>
    <p:sldId id="283" r:id="rId30"/>
    <p:sldId id="284" r:id="rId31"/>
    <p:sldId id="285" r:id="rId32"/>
    <p:sldId id="286" r:id="rId33"/>
    <p:sldId id="292" r:id="rId34"/>
    <p:sldId id="293" r:id="rId35"/>
    <p:sldId id="294" r:id="rId36"/>
    <p:sldId id="295" r:id="rId37"/>
    <p:sldId id="296" r:id="rId38"/>
    <p:sldId id="297" r:id="rId39"/>
    <p:sldId id="298" r:id="rId40"/>
    <p:sldId id="299" r:id="rId41"/>
    <p:sldId id="300" r:id="rId42"/>
    <p:sldId id="301" r:id="rId43"/>
    <p:sldId id="302" r:id="rId44"/>
    <p:sldId id="303" r:id="rId45"/>
    <p:sldId id="304" r:id="rId46"/>
    <p:sldId id="305" r:id="rId47"/>
    <p:sldId id="306" r:id="rId48"/>
    <p:sldId id="307" r:id="rId49"/>
    <p:sldId id="308" r:id="rId50"/>
    <p:sldId id="309" r:id="rId51"/>
    <p:sldId id="310" r:id="rId52"/>
    <p:sldId id="262" r:id="rId53"/>
    <p:sldId id="291" r:id="rId54"/>
    <p:sldId id="263" r:id="rId55"/>
  </p:sldIdLst>
  <p:sldSz cx="9144000" cy="6858000" type="screen4x3"/>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FF"/>
    <a:srgbClr val="CC0000"/>
    <a:srgbClr val="006600"/>
    <a:srgbClr val="FFCC99"/>
    <a:srgbClr val="CC33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81818" autoAdjust="0"/>
  </p:normalViewPr>
  <p:slideViewPr>
    <p:cSldViewPr>
      <p:cViewPr varScale="1">
        <p:scale>
          <a:sx n="65" d="100"/>
          <a:sy n="65" d="100"/>
        </p:scale>
        <p:origin x="-120" y="-27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51456A3-8401-4812-80F1-7EEAB1525143}" type="datetimeFigureOut">
              <a:rPr lang="zh-CN" altLang="en-US" smtClean="0"/>
              <a:pPr/>
              <a:t>2016-10-22</a:t>
            </a:fld>
            <a:endParaRPr lang="zh-CN" alt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E1807F1-39B4-46A0-8F9D-C640D3F8C755}" type="slidenum">
              <a:rPr lang="zh-CN" altLang="en-US" smtClean="0"/>
              <a:pPr/>
              <a:t>‹#›</a:t>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3" Type="http://schemas.openxmlformats.org/officeDocument/2006/relationships/hyperlink" Target="javascript:hhobj_5.Click()" TargetMode="External"/><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3" Type="http://schemas.openxmlformats.org/officeDocument/2006/relationships/hyperlink" Target="ms-help://MS.EXCEL.DEV.12.2052/EXCEL.DEV/content/HV10072529.htm" TargetMode="External"/><Relationship Id="rId2" Type="http://schemas.openxmlformats.org/officeDocument/2006/relationships/slide" Target="../slides/slide34.xml"/><Relationship Id="rId1" Type="http://schemas.openxmlformats.org/officeDocument/2006/relationships/notesMaster" Target="../notesMasters/notesMaster1.xml"/><Relationship Id="rId4" Type="http://schemas.openxmlformats.org/officeDocument/2006/relationships/hyperlink" Target="ms-help://MS.EXCEL.DEV.12.2052/EXCEL.DEV/content/HV10036198.htm" TargetMode="Externa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3" Type="http://schemas.openxmlformats.org/officeDocument/2006/relationships/hyperlink" Target="ms-help://MS.EXCEL.DEV.12.2052/EXCEL.DEV/content/HV10036198.htm" TargetMode="External"/><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3" Type="http://schemas.openxmlformats.org/officeDocument/2006/relationships/hyperlink" Target="ms-help://MS.EXCEL.DEV.12.2052/EXCEL.DEV/content/HV10036198.htm" TargetMode="External"/><Relationship Id="rId2" Type="http://schemas.openxmlformats.org/officeDocument/2006/relationships/slide" Target="../slides/slide41.xml"/><Relationship Id="rId1" Type="http://schemas.openxmlformats.org/officeDocument/2006/relationships/notesMaster" Target="../notesMasters/notesMaster1.xml"/><Relationship Id="rId4" Type="http://schemas.openxmlformats.org/officeDocument/2006/relationships/hyperlink" Target="ms-help://MS.EXCEL.DEV.12.2052/EXCEL.DEV/content/HV10072527.htm" TargetMode="Externa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3" Type="http://schemas.openxmlformats.org/officeDocument/2006/relationships/hyperlink" Target="ms-help://MS.EXCEL.DEV.12.2052/EXCEL.DEV/content/HV10063187.htm" TargetMode="External"/><Relationship Id="rId2" Type="http://schemas.openxmlformats.org/officeDocument/2006/relationships/slide" Target="../slides/slide46.xml"/><Relationship Id="rId1" Type="http://schemas.openxmlformats.org/officeDocument/2006/relationships/notesMaster" Target="../notesMasters/notesMaster1.xml"/><Relationship Id="rId5" Type="http://schemas.openxmlformats.org/officeDocument/2006/relationships/hyperlink" Target="ms-help://MS.EXCEL.DEV.12.2052/EXCEL.DEV/content/HV10064032.htm" TargetMode="External"/><Relationship Id="rId4" Type="http://schemas.openxmlformats.org/officeDocument/2006/relationships/hyperlink" Target="ms-help://MS.EXCEL.DEV.12.2052/EXCEL.DEV/content/HV10063189.htm" TargetMode="Externa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3" Type="http://schemas.openxmlformats.org/officeDocument/2006/relationships/hyperlink" Target="https://www.baidu.com/s?wd=%E5%8D%83%E4%BD%8D%E5%88%86%E9%9A%94%E7%AC%A6&amp;tn=44039180_cpr&amp;fenlei=mv6quAkxTZn0IZRqIHckPjm4nH00T1YLmhFbnjb3ujuhuyPBmh7-0ZwV5Hcvrjm3rH6sPfKWUMw85HfYnjn4nH6sgvPsT6KdThsqpZwYTjCEQLGCpyw9Uz4Bmy-bIi4WUvYETgN-TLwGUv3En1T1rj64Pjbs" TargetMode="External"/><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en-US" altLang="zh-CN" baseline="0" dirty="0" smtClean="0"/>
          </a:p>
        </p:txBody>
      </p:sp>
      <p:sp>
        <p:nvSpPr>
          <p:cNvPr id="4" name="灯片编号占位符 3"/>
          <p:cNvSpPr>
            <a:spLocks noGrp="1"/>
          </p:cNvSpPr>
          <p:nvPr>
            <p:ph type="sldNum" sz="quarter" idx="10"/>
          </p:nvPr>
        </p:nvSpPr>
        <p:spPr/>
        <p:txBody>
          <a:bodyPr/>
          <a:lstStyle/>
          <a:p>
            <a:fld id="{D03A0EBD-F70A-4CDB-B4F1-321FEA21BB36}" type="slidenum">
              <a:rPr lang="zh-CN" altLang="en-US" smtClean="0"/>
              <a:pPr/>
              <a:t>3</a:t>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r>
              <a:rPr lang="zh-CN" altLang="en-US" dirty="0" smtClean="0"/>
              <a:t>小技巧： 在代码中选中一个对象，如“</a:t>
            </a:r>
            <a:r>
              <a:rPr lang="en-US" altLang="zh-CN" dirty="0" err="1" smtClean="0"/>
              <a:t>MsgBox</a:t>
            </a:r>
            <a:r>
              <a:rPr lang="zh-CN" altLang="en-US" dirty="0" smtClean="0"/>
              <a:t>”，然后按</a:t>
            </a:r>
            <a:r>
              <a:rPr lang="en-US" altLang="zh-CN" dirty="0" smtClean="0"/>
              <a:t>F1</a:t>
            </a:r>
            <a:r>
              <a:rPr lang="zh-CN" altLang="en-US" dirty="0" smtClean="0"/>
              <a:t>功能键，弹出“</a:t>
            </a:r>
            <a:r>
              <a:rPr lang="en-US" altLang="zh-CN" dirty="0" err="1" smtClean="0"/>
              <a:t>MsgBox</a:t>
            </a:r>
            <a:r>
              <a:rPr lang="zh-CN" altLang="en-US" dirty="0" smtClean="0"/>
              <a:t>”的帮助窗口。</a:t>
            </a:r>
            <a:endParaRPr lang="zh-CN" altLang="en-US" dirty="0"/>
          </a:p>
        </p:txBody>
      </p:sp>
      <p:sp>
        <p:nvSpPr>
          <p:cNvPr id="4" name="灯片编号占位符 3"/>
          <p:cNvSpPr>
            <a:spLocks noGrp="1"/>
          </p:cNvSpPr>
          <p:nvPr>
            <p:ph type="sldNum" sz="quarter" idx="10"/>
          </p:nvPr>
        </p:nvSpPr>
        <p:spPr/>
        <p:txBody>
          <a:bodyPr/>
          <a:lstStyle/>
          <a:p>
            <a:fld id="{3727C274-771A-490D-A8BA-5B884B86429C}" type="slidenum">
              <a:rPr lang="zh-CN" altLang="en-US" smtClean="0"/>
              <a:pPr/>
              <a:t>12</a:t>
            </a:fld>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fld id="{3727C274-771A-490D-A8BA-5B884B86429C}" type="slidenum">
              <a:rPr lang="zh-CN" altLang="en-US" smtClean="0"/>
              <a:pPr/>
              <a:t>13</a:t>
            </a:fld>
            <a:endParaRPr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fld id="{0E1807F1-39B4-46A0-8F9D-C640D3F8C755}" type="slidenum">
              <a:rPr lang="zh-CN" altLang="en-US" smtClean="0"/>
              <a:pPr/>
              <a:t>14</a:t>
            </a:fld>
            <a:endParaRPr lang="zh-CN"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lnSpcReduction="10000"/>
          </a:bodyPr>
          <a:lstStyle/>
          <a:p>
            <a:r>
              <a:rPr lang="zh-CN" altLang="en-US" dirty="0" smtClean="0"/>
              <a:t>使用集合</a:t>
            </a:r>
            <a:endParaRPr lang="en-US" altLang="zh-CN" dirty="0" smtClean="0"/>
          </a:p>
          <a:p>
            <a:pPr lvl="1"/>
            <a:r>
              <a:rPr lang="zh-CN" altLang="en-US" dirty="0" smtClean="0">
                <a:solidFill>
                  <a:srgbClr val="FF0000"/>
                </a:solidFill>
              </a:rPr>
              <a:t>集合</a:t>
            </a:r>
            <a:r>
              <a:rPr lang="zh-CN" altLang="en-US" dirty="0" smtClean="0"/>
              <a:t>是一种特定类型的对象，代表</a:t>
            </a:r>
            <a:r>
              <a:rPr lang="zh-CN" altLang="en-US" dirty="0" smtClean="0">
                <a:solidFill>
                  <a:srgbClr val="FF0000"/>
                </a:solidFill>
              </a:rPr>
              <a:t>一组</a:t>
            </a:r>
            <a:r>
              <a:rPr lang="zh-CN" altLang="en-US" dirty="0" smtClean="0"/>
              <a:t>相同的对象。使用集合时，可以在该集合中所有的对象上执行相同的操作（如</a:t>
            </a:r>
            <a:r>
              <a:rPr lang="en-US" altLang="zh-CN" dirty="0" err="1" smtClean="0"/>
              <a:t>Cells.Clear</a:t>
            </a:r>
            <a:r>
              <a:rPr lang="en-US" altLang="zh-CN" baseline="0" dirty="0" smtClean="0"/>
              <a:t> </a:t>
            </a:r>
            <a:r>
              <a:rPr lang="zh-CN" altLang="en-US" baseline="0" dirty="0" smtClean="0"/>
              <a:t>表示清空当前工作表中的所有单元格</a:t>
            </a:r>
            <a:r>
              <a:rPr lang="zh-CN" altLang="en-US" dirty="0" smtClean="0"/>
              <a:t>）。一个集合也可能是另一个对象的属性。</a:t>
            </a:r>
            <a:endParaRPr lang="en-US" altLang="zh-CN" dirty="0" smtClean="0"/>
          </a:p>
          <a:p>
            <a:pPr lvl="1"/>
            <a:r>
              <a:rPr lang="zh-CN" altLang="en-US" dirty="0" smtClean="0"/>
              <a:t>引用集合中的对象</a:t>
            </a:r>
            <a:endParaRPr lang="en-US" altLang="zh-CN" dirty="0" smtClean="0"/>
          </a:p>
          <a:p>
            <a:pPr lvl="1"/>
            <a:r>
              <a:rPr lang="zh-CN" altLang="en-US" dirty="0" smtClean="0"/>
              <a:t>遍历集合中的对象</a:t>
            </a:r>
            <a:endParaRPr lang="en-US" altLang="zh-CN" dirty="0" smtClean="0"/>
          </a:p>
          <a:p>
            <a:pPr lvl="1"/>
            <a:r>
              <a:rPr lang="zh-CN" altLang="en-US" dirty="0" smtClean="0"/>
              <a:t>集合的方法和属性</a:t>
            </a:r>
            <a:endParaRPr lang="en-US" altLang="zh-CN" dirty="0" smtClean="0"/>
          </a:p>
          <a:p>
            <a:pPr lvl="1"/>
            <a:r>
              <a:rPr lang="en-US" altLang="zh-CN" sz="2400" dirty="0" smtClean="0">
                <a:latin typeface="Times New Roman" pitchFamily="18" charset="0"/>
                <a:cs typeface="Times New Roman" pitchFamily="18" charset="0"/>
              </a:rPr>
              <a:t>Count</a:t>
            </a:r>
            <a:r>
              <a:rPr lang="zh-CN" altLang="en-US" sz="2400" dirty="0" smtClean="0">
                <a:latin typeface="Times New Roman" pitchFamily="18" charset="0"/>
                <a:cs typeface="Times New Roman" pitchFamily="18" charset="0"/>
              </a:rPr>
              <a:t>属性、</a:t>
            </a:r>
            <a:r>
              <a:rPr lang="en-US" altLang="zh-CN" sz="2400" dirty="0" smtClean="0">
                <a:latin typeface="Times New Roman" pitchFamily="18" charset="0"/>
                <a:cs typeface="Times New Roman" pitchFamily="18" charset="0"/>
              </a:rPr>
              <a:t>Item</a:t>
            </a:r>
            <a:r>
              <a:rPr lang="zh-CN" altLang="en-US" sz="2400" dirty="0" smtClean="0">
                <a:latin typeface="Times New Roman" pitchFamily="18" charset="0"/>
                <a:cs typeface="Times New Roman" pitchFamily="18" charset="0"/>
              </a:rPr>
              <a:t>方法、</a:t>
            </a:r>
            <a:r>
              <a:rPr lang="en-US" altLang="zh-CN" sz="2400" dirty="0" smtClean="0">
                <a:latin typeface="Times New Roman" pitchFamily="18" charset="0"/>
                <a:cs typeface="Times New Roman" pitchFamily="18" charset="0"/>
              </a:rPr>
              <a:t>Add</a:t>
            </a:r>
            <a:r>
              <a:rPr lang="zh-CN" altLang="en-US" sz="2400" dirty="0" smtClean="0">
                <a:latin typeface="Times New Roman" pitchFamily="18" charset="0"/>
                <a:cs typeface="Times New Roman" pitchFamily="18" charset="0"/>
              </a:rPr>
              <a:t>方法等</a:t>
            </a:r>
            <a:endParaRPr lang="en-US" altLang="zh-CN" sz="2400" dirty="0" smtClean="0">
              <a:latin typeface="Times New Roman" pitchFamily="18" charset="0"/>
              <a:cs typeface="Times New Roman" pitchFamily="18" charset="0"/>
            </a:endParaRPr>
          </a:p>
          <a:p>
            <a:pPr lvl="1"/>
            <a:endParaRPr lang="en-US" altLang="zh-CN" sz="2400" dirty="0" smtClean="0">
              <a:latin typeface="Times New Roman" pitchFamily="18" charset="0"/>
              <a:cs typeface="Times New Roman" pitchFamily="18" charset="0"/>
            </a:endParaRPr>
          </a:p>
          <a:p>
            <a:r>
              <a:rPr lang="en-US" b="1" dirty="0" smtClean="0"/>
              <a:t>Count </a:t>
            </a:r>
            <a:r>
              <a:rPr lang="zh-CN" altLang="en-US" b="1" dirty="0" smtClean="0"/>
              <a:t>属性</a:t>
            </a:r>
          </a:p>
          <a:p>
            <a:r>
              <a:rPr lang="zh-CN" altLang="en-US" b="1" dirty="0" smtClean="0"/>
              <a:t>描述</a:t>
            </a:r>
            <a:endParaRPr lang="zh-CN" altLang="en-US" dirty="0" smtClean="0"/>
          </a:p>
          <a:p>
            <a:r>
              <a:rPr lang="zh-CN" altLang="en-US" dirty="0" smtClean="0"/>
              <a:t>返回集合或 </a:t>
            </a:r>
            <a:r>
              <a:rPr lang="en-US" b="1" dirty="0" smtClean="0"/>
              <a:t>Dictionary </a:t>
            </a:r>
            <a:r>
              <a:rPr lang="zh-CN" altLang="en-US" dirty="0" smtClean="0"/>
              <a:t>对象中的条目数。只读。</a:t>
            </a:r>
          </a:p>
          <a:p>
            <a:r>
              <a:rPr lang="zh-CN" altLang="en-US" b="1" dirty="0" smtClean="0"/>
              <a:t>语法</a:t>
            </a:r>
            <a:endParaRPr lang="zh-CN" altLang="en-US" dirty="0" smtClean="0"/>
          </a:p>
          <a:p>
            <a:r>
              <a:rPr lang="en-US" i="1" dirty="0" err="1" smtClean="0"/>
              <a:t>object</a:t>
            </a:r>
            <a:r>
              <a:rPr lang="en-US" dirty="0" err="1" smtClean="0"/>
              <a:t>.</a:t>
            </a:r>
            <a:r>
              <a:rPr lang="en-US" b="1" dirty="0" err="1" smtClean="0"/>
              <a:t>Count</a:t>
            </a:r>
            <a:endParaRPr lang="en-US" dirty="0" smtClean="0"/>
          </a:p>
          <a:p>
            <a:pPr lvl="1"/>
            <a:endParaRPr lang="en-US" altLang="zh-CN" sz="2400" dirty="0" smtClean="0">
              <a:latin typeface="Times New Roman" pitchFamily="18" charset="0"/>
              <a:cs typeface="Times New Roman" pitchFamily="18" charset="0"/>
            </a:endParaRPr>
          </a:p>
          <a:p>
            <a:pPr lvl="1"/>
            <a:r>
              <a:rPr lang="en-US" altLang="zh-CN" sz="2400" dirty="0" smtClean="0">
                <a:latin typeface="Times New Roman" pitchFamily="18" charset="0"/>
                <a:cs typeface="Times New Roman" pitchFamily="18" charset="0"/>
              </a:rPr>
              <a:t>Item</a:t>
            </a:r>
            <a:r>
              <a:rPr lang="zh-CN" altLang="en-US" sz="2400" dirty="0" smtClean="0">
                <a:latin typeface="Times New Roman" pitchFamily="18" charset="0"/>
                <a:cs typeface="Times New Roman" pitchFamily="18" charset="0"/>
              </a:rPr>
              <a:t>方法</a:t>
            </a:r>
            <a:endParaRPr lang="en-US" altLang="zh-CN" sz="2400" dirty="0" smtClean="0">
              <a:latin typeface="Times New Roman" pitchFamily="18" charset="0"/>
              <a:cs typeface="Times New Roman" pitchFamily="18" charset="0"/>
            </a:endParaRPr>
          </a:p>
          <a:p>
            <a:r>
              <a:rPr lang="zh-CN" altLang="en-US" b="1" dirty="0" smtClean="0"/>
              <a:t>从集合返回一个对象</a:t>
            </a:r>
            <a:endParaRPr lang="zh-CN" altLang="en-US" dirty="0" smtClean="0"/>
          </a:p>
          <a:p>
            <a:r>
              <a:rPr lang="en-US" b="1" dirty="0" smtClean="0"/>
              <a:t>Item</a:t>
            </a:r>
            <a:r>
              <a:rPr lang="en-US" dirty="0" smtClean="0"/>
              <a:t> </a:t>
            </a:r>
            <a:r>
              <a:rPr lang="zh-CN" altLang="en-US" dirty="0" smtClean="0"/>
              <a:t>方法返回集合中的单个对象。下例将变量 </a:t>
            </a:r>
            <a:r>
              <a:rPr lang="en-US" dirty="0" err="1" smtClean="0"/>
              <a:t>firstEntry</a:t>
            </a:r>
            <a:r>
              <a:rPr lang="en-US" dirty="0" smtClean="0"/>
              <a:t> </a:t>
            </a:r>
            <a:r>
              <a:rPr lang="zh-CN" altLang="en-US" dirty="0" smtClean="0"/>
              <a:t>设置为 </a:t>
            </a:r>
            <a:r>
              <a:rPr lang="en-US" b="1" dirty="0" err="1" smtClean="0"/>
              <a:t>LegendEntry</a:t>
            </a:r>
            <a:r>
              <a:rPr lang="en-US" dirty="0" smtClean="0"/>
              <a:t> </a:t>
            </a:r>
            <a:r>
              <a:rPr lang="zh-CN" altLang="en-US" dirty="0" smtClean="0"/>
              <a:t>对象，该对象代表第一个图例项。</a:t>
            </a:r>
          </a:p>
          <a:p>
            <a:r>
              <a:rPr lang="en-US" dirty="0" smtClean="0"/>
              <a:t>Set </a:t>
            </a:r>
            <a:r>
              <a:rPr lang="en-US" dirty="0" err="1" smtClean="0"/>
              <a:t>firstEntry</a:t>
            </a:r>
            <a:r>
              <a:rPr lang="en-US" dirty="0" smtClean="0"/>
              <a:t> = </a:t>
            </a:r>
            <a:r>
              <a:rPr lang="en-US" dirty="0" err="1" smtClean="0"/>
              <a:t>myChart.Legend.LegendEntries.Item</a:t>
            </a:r>
            <a:r>
              <a:rPr lang="en-US" dirty="0" smtClean="0"/>
              <a:t>(1)</a:t>
            </a:r>
          </a:p>
          <a:p>
            <a:r>
              <a:rPr lang="en-US" b="1" dirty="0" smtClean="0"/>
              <a:t>Item</a:t>
            </a:r>
            <a:r>
              <a:rPr lang="en-US" dirty="0" smtClean="0"/>
              <a:t> </a:t>
            </a:r>
            <a:r>
              <a:rPr lang="zh-CN" altLang="en-US" dirty="0" smtClean="0"/>
              <a:t>方法是大多数集合的默认方法，所以可以通过忽略 </a:t>
            </a:r>
            <a:r>
              <a:rPr lang="en-US" b="1" dirty="0" smtClean="0"/>
              <a:t>Item</a:t>
            </a:r>
            <a:r>
              <a:rPr lang="en-US" dirty="0" smtClean="0"/>
              <a:t> </a:t>
            </a:r>
            <a:r>
              <a:rPr lang="zh-CN" altLang="en-US" dirty="0" smtClean="0"/>
              <a:t>关键字编写相同的语句，使其更加简洁。</a:t>
            </a:r>
          </a:p>
          <a:p>
            <a:r>
              <a:rPr lang="en-US" dirty="0" smtClean="0"/>
              <a:t>Set </a:t>
            </a:r>
            <a:r>
              <a:rPr lang="en-US" dirty="0" err="1" smtClean="0"/>
              <a:t>firstEntry</a:t>
            </a:r>
            <a:r>
              <a:rPr lang="en-US" dirty="0" smtClean="0"/>
              <a:t> = </a:t>
            </a:r>
            <a:r>
              <a:rPr lang="en-US" dirty="0" err="1" smtClean="0"/>
              <a:t>myChart.Legend.LegendEntries</a:t>
            </a:r>
            <a:r>
              <a:rPr lang="en-US" dirty="0" smtClean="0"/>
              <a:t>(1)</a:t>
            </a:r>
          </a:p>
          <a:p>
            <a:endParaRPr lang="en-US" dirty="0" smtClean="0"/>
          </a:p>
          <a:p>
            <a:r>
              <a:rPr lang="en-US" altLang="zh-CN" b="1" dirty="0" smtClean="0"/>
              <a:t>Add </a:t>
            </a:r>
            <a:r>
              <a:rPr lang="zh-CN" altLang="en-US" b="1" dirty="0" smtClean="0"/>
              <a:t>方法 （</a:t>
            </a:r>
            <a:r>
              <a:rPr lang="en-US" altLang="zh-CN" b="1" dirty="0" smtClean="0"/>
              <a:t>VBA </a:t>
            </a:r>
            <a:r>
              <a:rPr lang="zh-CN" altLang="en-US" b="1" dirty="0" smtClean="0"/>
              <a:t>外接程序对象模型）</a:t>
            </a:r>
          </a:p>
          <a:p>
            <a:r>
              <a:rPr lang="zh-CN" altLang="en-US" dirty="0" smtClean="0"/>
              <a:t>将一个对象添加到</a:t>
            </a:r>
            <a:r>
              <a:rPr lang="zh-CN" altLang="en-US" sz="1200" kern="1200" dirty="0" smtClean="0">
                <a:solidFill>
                  <a:schemeClr val="tx1"/>
                </a:solidFill>
                <a:latin typeface="+mn-lt"/>
                <a:ea typeface="+mn-ea"/>
                <a:cs typeface="+mn-cs"/>
                <a:hlinkClick r:id="rId3"/>
              </a:rPr>
              <a:t>集合</a:t>
            </a:r>
            <a:r>
              <a:rPr lang="zh-CN" altLang="en-US" dirty="0" smtClean="0"/>
              <a:t>。</a:t>
            </a:r>
          </a:p>
          <a:p>
            <a:endParaRPr lang="en-US" dirty="0" smtClean="0"/>
          </a:p>
          <a:p>
            <a:pPr lvl="1"/>
            <a:endParaRPr lang="en-US" altLang="zh-CN" sz="2400" dirty="0" smtClean="0">
              <a:latin typeface="Times New Roman" pitchFamily="18" charset="0"/>
              <a:cs typeface="Times New Roman" pitchFamily="18" charset="0"/>
            </a:endParaRPr>
          </a:p>
          <a:p>
            <a:endParaRPr lang="zh-CN" altLang="en-US" dirty="0"/>
          </a:p>
        </p:txBody>
      </p:sp>
      <p:sp>
        <p:nvSpPr>
          <p:cNvPr id="4" name="灯片编号占位符 3"/>
          <p:cNvSpPr>
            <a:spLocks noGrp="1"/>
          </p:cNvSpPr>
          <p:nvPr>
            <p:ph type="sldNum" sz="quarter" idx="10"/>
          </p:nvPr>
        </p:nvSpPr>
        <p:spPr/>
        <p:txBody>
          <a:bodyPr/>
          <a:lstStyle/>
          <a:p>
            <a:fld id="{0E1807F1-39B4-46A0-8F9D-C640D3F8C755}" type="slidenum">
              <a:rPr lang="zh-CN" altLang="en-US" smtClean="0"/>
              <a:pPr/>
              <a:t>15</a:t>
            </a:fld>
            <a:endParaRPr lang="zh-CN"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zh-CN" altLang="en-US" dirty="0" smtClean="0"/>
              <a:t>每个对象都有自己的类型，称为类。类抽象出所有对象的属性和方法，而对象是类的一个具体实例。</a:t>
            </a:r>
            <a:endParaRPr lang="en-US" altLang="zh-CN" dirty="0" smtClean="0"/>
          </a:p>
          <a:p>
            <a:pPr marL="0" marR="0" lvl="1" indent="0" algn="l" defTabSz="914400" rtl="0" eaLnBrk="1" fontAlgn="auto" latinLnBrk="0" hangingPunct="1">
              <a:lnSpc>
                <a:spcPct val="100000"/>
              </a:lnSpc>
              <a:spcBef>
                <a:spcPts val="0"/>
              </a:spcBef>
              <a:spcAft>
                <a:spcPts val="0"/>
              </a:spcAft>
              <a:buClrTx/>
              <a:buSzTx/>
              <a:buFontTx/>
              <a:buNone/>
              <a:tabLst/>
              <a:defRPr/>
            </a:pPr>
            <a:endParaRPr lang="zh-CN" altLang="en-US" dirty="0" smtClean="0"/>
          </a:p>
          <a:p>
            <a:endParaRPr lang="zh-CN" altLang="en-US" dirty="0"/>
          </a:p>
        </p:txBody>
      </p:sp>
      <p:sp>
        <p:nvSpPr>
          <p:cNvPr id="4" name="灯片编号占位符 3"/>
          <p:cNvSpPr>
            <a:spLocks noGrp="1"/>
          </p:cNvSpPr>
          <p:nvPr>
            <p:ph type="sldNum" sz="quarter" idx="10"/>
          </p:nvPr>
        </p:nvSpPr>
        <p:spPr/>
        <p:txBody>
          <a:bodyPr/>
          <a:lstStyle/>
          <a:p>
            <a:fld id="{0E1807F1-39B4-46A0-8F9D-C640D3F8C755}" type="slidenum">
              <a:rPr lang="zh-CN" altLang="en-US" smtClean="0"/>
              <a:pPr/>
              <a:t>16</a:t>
            </a:fld>
            <a:endParaRPr lang="zh-CN"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r>
              <a:rPr lang="en-US" altLang="zh-CN" dirty="0" smtClean="0"/>
              <a:t>''</a:t>
            </a:r>
            <a:r>
              <a:rPr lang="zh-CN" altLang="en-US" dirty="0" smtClean="0"/>
              <a:t>对象变量的声明和赋值</a:t>
            </a:r>
          </a:p>
          <a:p>
            <a:r>
              <a:rPr lang="en-US" altLang="zh-CN" dirty="0" smtClean="0"/>
              <a:t>Sub </a:t>
            </a:r>
            <a:r>
              <a:rPr lang="zh-CN" altLang="en-US" dirty="0" smtClean="0"/>
              <a:t>声明赋值</a:t>
            </a:r>
            <a:r>
              <a:rPr lang="en-US" altLang="zh-CN" dirty="0" smtClean="0"/>
              <a:t>Object()</a:t>
            </a:r>
          </a:p>
          <a:p>
            <a:r>
              <a:rPr lang="en-US" altLang="zh-CN" dirty="0" smtClean="0"/>
              <a:t>    Dim </a:t>
            </a:r>
            <a:r>
              <a:rPr lang="en-US" altLang="zh-CN" dirty="0" err="1" smtClean="0"/>
              <a:t>obj</a:t>
            </a:r>
            <a:r>
              <a:rPr lang="en-US" altLang="zh-CN" dirty="0" smtClean="0"/>
              <a:t> As Object</a:t>
            </a:r>
          </a:p>
          <a:p>
            <a:r>
              <a:rPr lang="en-US" altLang="zh-CN" dirty="0" smtClean="0"/>
              <a:t>    Set </a:t>
            </a:r>
            <a:r>
              <a:rPr lang="en-US" altLang="zh-CN" dirty="0" err="1" smtClean="0"/>
              <a:t>obj</a:t>
            </a:r>
            <a:r>
              <a:rPr lang="en-US" altLang="zh-CN" dirty="0" smtClean="0"/>
              <a:t> = Range("a1:c6")   ''</a:t>
            </a:r>
            <a:r>
              <a:rPr lang="zh-CN" altLang="en-US" dirty="0" smtClean="0"/>
              <a:t>此处注意对象变量赋值与基础变量赋值不同</a:t>
            </a:r>
            <a:r>
              <a:rPr lang="en-US" altLang="zh-CN" dirty="0" smtClean="0"/>
              <a:t>,</a:t>
            </a:r>
            <a:r>
              <a:rPr lang="zh-CN" altLang="en-US" dirty="0" smtClean="0"/>
              <a:t>前面要有</a:t>
            </a:r>
            <a:r>
              <a:rPr lang="en-US" altLang="zh-CN" dirty="0" smtClean="0"/>
              <a:t>Set</a:t>
            </a:r>
          </a:p>
          <a:p>
            <a:r>
              <a:rPr lang="en-US" altLang="zh-CN" dirty="0" smtClean="0"/>
              <a:t>    </a:t>
            </a:r>
            <a:r>
              <a:rPr lang="en-US" altLang="zh-CN" dirty="0" err="1" smtClean="0"/>
              <a:t>MsgBox</a:t>
            </a:r>
            <a:r>
              <a:rPr lang="en-US" altLang="zh-CN" dirty="0" smtClean="0"/>
              <a:t> </a:t>
            </a:r>
            <a:r>
              <a:rPr lang="en-US" altLang="zh-CN" dirty="0" err="1" smtClean="0"/>
              <a:t>obj.Address</a:t>
            </a:r>
            <a:endParaRPr lang="en-US" altLang="zh-CN" dirty="0" smtClean="0"/>
          </a:p>
          <a:p>
            <a:r>
              <a:rPr lang="en-US" altLang="zh-CN" dirty="0" smtClean="0"/>
              <a:t>End Sub</a:t>
            </a:r>
          </a:p>
          <a:p>
            <a:r>
              <a:rPr lang="en-US" altLang="zh-CN" dirty="0" smtClean="0"/>
              <a:t>''</a:t>
            </a:r>
            <a:r>
              <a:rPr lang="zh-CN" altLang="en-US" dirty="0" smtClean="0"/>
              <a:t>实验去掉</a:t>
            </a:r>
            <a:r>
              <a:rPr lang="en-US" altLang="zh-CN" dirty="0" smtClean="0"/>
              <a:t>Set</a:t>
            </a:r>
            <a:r>
              <a:rPr lang="zh-CN" altLang="en-US" dirty="0" smtClean="0"/>
              <a:t>时，运行出错。初学者很容易犯此错误。</a:t>
            </a:r>
            <a:endParaRPr lang="zh-CN" altLang="en-US" dirty="0"/>
          </a:p>
        </p:txBody>
      </p:sp>
      <p:sp>
        <p:nvSpPr>
          <p:cNvPr id="4" name="灯片编号占位符 3"/>
          <p:cNvSpPr>
            <a:spLocks noGrp="1"/>
          </p:cNvSpPr>
          <p:nvPr>
            <p:ph type="sldNum" sz="quarter" idx="10"/>
          </p:nvPr>
        </p:nvSpPr>
        <p:spPr/>
        <p:txBody>
          <a:bodyPr/>
          <a:lstStyle/>
          <a:p>
            <a:fld id="{0E1807F1-39B4-46A0-8F9D-C640D3F8C755}" type="slidenum">
              <a:rPr lang="zh-CN" altLang="en-US" smtClean="0"/>
              <a:pPr/>
              <a:t>17</a:t>
            </a:fld>
            <a:endParaRPr lang="zh-CN"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fld id="{0E1807F1-39B4-46A0-8F9D-C640D3F8C755}" type="slidenum">
              <a:rPr lang="zh-CN" altLang="en-US" smtClean="0"/>
              <a:pPr/>
              <a:t>18</a:t>
            </a:fld>
            <a:endParaRPr lang="zh-CN"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smtClean="0"/>
          </a:p>
          <a:p>
            <a:endParaRPr lang="zh-CN" altLang="en-US" dirty="0"/>
          </a:p>
        </p:txBody>
      </p:sp>
      <p:sp>
        <p:nvSpPr>
          <p:cNvPr id="4" name="灯片编号占位符 3"/>
          <p:cNvSpPr>
            <a:spLocks noGrp="1"/>
          </p:cNvSpPr>
          <p:nvPr>
            <p:ph type="sldNum" sz="quarter" idx="10"/>
          </p:nvPr>
        </p:nvSpPr>
        <p:spPr/>
        <p:txBody>
          <a:bodyPr/>
          <a:lstStyle/>
          <a:p>
            <a:fld id="{0E1807F1-39B4-46A0-8F9D-C640D3F8C755}" type="slidenum">
              <a:rPr lang="zh-CN" altLang="en-US" smtClean="0"/>
              <a:pPr/>
              <a:t>19</a:t>
            </a:fld>
            <a:endParaRPr lang="zh-CN"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r>
              <a:rPr lang="zh-CN" altLang="en-US" b="1" dirty="0" smtClean="0"/>
              <a:t>  使用</a:t>
            </a:r>
            <a:r>
              <a:rPr lang="en-US" altLang="zh-CN" b="1" dirty="0" smtClean="0"/>
              <a:t>Range</a:t>
            </a:r>
            <a:r>
              <a:rPr lang="zh-CN" altLang="en-US" b="1" dirty="0" smtClean="0"/>
              <a:t>属性</a:t>
            </a:r>
            <a:r>
              <a:rPr lang="zh-CN" altLang="en-US" dirty="0" smtClean="0"/>
              <a:t/>
            </a:r>
            <a:br>
              <a:rPr lang="zh-CN" altLang="en-US" dirty="0" smtClean="0"/>
            </a:br>
            <a:r>
              <a:rPr lang="zh-CN" altLang="en-US" dirty="0" smtClean="0"/>
              <a:t>       </a:t>
            </a:r>
            <a:r>
              <a:rPr lang="en-US" altLang="zh-CN" dirty="0" smtClean="0"/>
              <a:t>VBA</a:t>
            </a:r>
            <a:r>
              <a:rPr lang="zh-CN" altLang="en-US" dirty="0" smtClean="0"/>
              <a:t>中可以使用</a:t>
            </a:r>
            <a:r>
              <a:rPr lang="en-US" altLang="zh-CN" dirty="0" smtClean="0"/>
              <a:t>Range</a:t>
            </a:r>
            <a:r>
              <a:rPr lang="zh-CN" altLang="en-US" dirty="0" smtClean="0"/>
              <a:t>属性返回单元格或单元格区域。</a:t>
            </a:r>
            <a:endParaRPr lang="en-US" altLang="zh-CN" dirty="0" smtClean="0"/>
          </a:p>
          <a:p>
            <a:endParaRPr lang="en-US" altLang="zh-CN"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zh-CN" altLang="en-US" b="1" dirty="0" smtClean="0"/>
              <a:t>  使用</a:t>
            </a:r>
            <a:r>
              <a:rPr lang="en-US" altLang="zh-CN" b="1" dirty="0" smtClean="0"/>
              <a:t>Cells</a:t>
            </a:r>
            <a:r>
              <a:rPr lang="zh-CN" altLang="en-US" b="1" dirty="0" smtClean="0"/>
              <a:t>属性</a:t>
            </a:r>
            <a:endParaRPr lang="en-US" altLang="zh-CN" dirty="0" smtClean="0"/>
          </a:p>
          <a:p>
            <a:r>
              <a:rPr lang="en-US" altLang="zh-CN" dirty="0" smtClean="0"/>
              <a:t>Cells</a:t>
            </a:r>
            <a:r>
              <a:rPr lang="zh-CN" altLang="en-US" dirty="0" smtClean="0"/>
              <a:t>属性指定单元格区域中的单元格，语法如下：</a:t>
            </a:r>
            <a:br>
              <a:rPr lang="zh-CN" altLang="en-US" dirty="0" smtClean="0"/>
            </a:br>
            <a:r>
              <a:rPr lang="en-US" altLang="zh-CN" i="1" dirty="0" smtClean="0"/>
              <a:t>Cells(</a:t>
            </a:r>
            <a:r>
              <a:rPr lang="en-US" altLang="zh-CN" i="1" dirty="0" err="1" smtClean="0"/>
              <a:t>RowIndex</a:t>
            </a:r>
            <a:r>
              <a:rPr lang="en-US" altLang="zh-CN" i="1" dirty="0" smtClean="0"/>
              <a:t>, </a:t>
            </a:r>
            <a:r>
              <a:rPr lang="en-US" altLang="zh-CN" i="1" dirty="0" err="1" smtClean="0"/>
              <a:t>ColumnIndex</a:t>
            </a:r>
            <a:r>
              <a:rPr lang="en-US" altLang="zh-CN" i="1" dirty="0" smtClean="0"/>
              <a:t>)</a:t>
            </a:r>
            <a:r>
              <a:rPr lang="zh-CN" altLang="en-US" dirty="0" smtClean="0"/>
              <a:t/>
            </a:r>
            <a:br>
              <a:rPr lang="zh-CN" altLang="en-US" dirty="0" smtClean="0"/>
            </a:br>
            <a:r>
              <a:rPr lang="zh-CN" altLang="en-US" dirty="0" smtClean="0"/>
              <a:t>       参数</a:t>
            </a:r>
            <a:r>
              <a:rPr lang="en-US" altLang="zh-CN" dirty="0" err="1" smtClean="0"/>
              <a:t>RowIndex</a:t>
            </a:r>
            <a:r>
              <a:rPr lang="zh-CN" altLang="en-US" dirty="0" smtClean="0"/>
              <a:t>是可选的，表示引用区域中的行序号。</a:t>
            </a:r>
            <a:br>
              <a:rPr lang="zh-CN" altLang="en-US" dirty="0" smtClean="0"/>
            </a:br>
            <a:r>
              <a:rPr lang="zh-CN" altLang="en-US" dirty="0" smtClean="0"/>
              <a:t>       参数</a:t>
            </a:r>
            <a:r>
              <a:rPr lang="en-US" altLang="zh-CN" dirty="0" err="1" smtClean="0"/>
              <a:t>ColumnIndex</a:t>
            </a:r>
            <a:r>
              <a:rPr lang="zh-CN" altLang="en-US" dirty="0" smtClean="0"/>
              <a:t>是可选的，表示引用区域中的列序号。</a:t>
            </a:r>
            <a:br>
              <a:rPr lang="zh-CN" altLang="en-US" dirty="0" smtClean="0"/>
            </a:br>
            <a:r>
              <a:rPr lang="zh-CN" altLang="en-US" dirty="0" smtClean="0"/>
              <a:t>       如果缺省参数，</a:t>
            </a:r>
            <a:r>
              <a:rPr lang="en-US" altLang="zh-CN" dirty="0" smtClean="0"/>
              <a:t>Cells</a:t>
            </a:r>
            <a:r>
              <a:rPr lang="zh-CN" altLang="en-US" dirty="0" smtClean="0"/>
              <a:t>属性返回引用对象的所有单元格。</a:t>
            </a:r>
            <a:br>
              <a:rPr lang="zh-CN" altLang="en-US" dirty="0" smtClean="0"/>
            </a:br>
            <a:r>
              <a:rPr lang="zh-CN" altLang="en-US" dirty="0" smtClean="0"/>
              <a:t>       </a:t>
            </a:r>
            <a:r>
              <a:rPr lang="en-US" altLang="zh-CN" dirty="0" smtClean="0"/>
              <a:t>Cells</a:t>
            </a:r>
            <a:r>
              <a:rPr lang="zh-CN" altLang="en-US" dirty="0" smtClean="0"/>
              <a:t>属性的参数可以使用变量，因此经常应用于在单元格区域中循环。</a:t>
            </a:r>
            <a:endParaRPr lang="en-US" altLang="zh-CN" dirty="0" smtClean="0"/>
          </a:p>
          <a:p>
            <a:r>
              <a:rPr lang="zh-CN" altLang="en-US" b="1" dirty="0" smtClean="0"/>
              <a:t>使用快捷记号</a:t>
            </a:r>
            <a:r>
              <a:rPr lang="zh-CN" altLang="en-US" dirty="0" smtClean="0"/>
              <a:t/>
            </a:r>
            <a:br>
              <a:rPr lang="zh-CN" altLang="en-US" dirty="0" smtClean="0"/>
            </a:br>
            <a:r>
              <a:rPr lang="zh-CN" altLang="en-US" dirty="0" smtClean="0"/>
              <a:t>         在</a:t>
            </a:r>
            <a:r>
              <a:rPr lang="en-US" altLang="zh-CN" dirty="0" smtClean="0"/>
              <a:t>VBA</a:t>
            </a:r>
            <a:r>
              <a:rPr lang="zh-CN" altLang="en-US" dirty="0" smtClean="0"/>
              <a:t>中可以将</a:t>
            </a:r>
            <a:r>
              <a:rPr lang="en-US" altLang="zh-CN" dirty="0" smtClean="0"/>
              <a:t>A1</a:t>
            </a:r>
            <a:r>
              <a:rPr lang="zh-CN" altLang="en-US" dirty="0" smtClean="0"/>
              <a:t>引用样式或命名区域名称使用方括号括起来，作为</a:t>
            </a:r>
            <a:r>
              <a:rPr lang="en-US" altLang="zh-CN" dirty="0" smtClean="0"/>
              <a:t>Range</a:t>
            </a:r>
            <a:r>
              <a:rPr lang="zh-CN" altLang="en-US" dirty="0" smtClean="0"/>
              <a:t>属性的快捷方式，这样就不必键入单词“</a:t>
            </a:r>
            <a:r>
              <a:rPr lang="en-US" altLang="zh-CN" dirty="0" smtClean="0"/>
              <a:t>Range”</a:t>
            </a:r>
            <a:r>
              <a:rPr lang="zh-CN" altLang="en-US" dirty="0" smtClean="0"/>
              <a:t>或使用引号，但不支持变量。</a:t>
            </a:r>
            <a:endParaRPr lang="en-US" altLang="zh-CN" dirty="0" smtClean="0"/>
          </a:p>
          <a:p>
            <a:endParaRPr lang="en-US" altLang="zh-CN" dirty="0" smtClean="0"/>
          </a:p>
          <a:p>
            <a:endParaRPr lang="en-US" altLang="zh-CN" dirty="0" smtClean="0"/>
          </a:p>
          <a:p>
            <a:endParaRPr lang="en-US" altLang="zh-CN" dirty="0" smtClean="0"/>
          </a:p>
          <a:p>
            <a:endParaRPr lang="en-US" altLang="zh-CN" dirty="0" smtClean="0"/>
          </a:p>
          <a:p>
            <a:r>
              <a:rPr lang="zh-CN" altLang="en-US" dirty="0" smtClean="0"/>
              <a:t>注意：后两种表示方式都不支持</a:t>
            </a:r>
            <a:r>
              <a:rPr lang="en-US" altLang="zh-CN" dirty="0" smtClean="0"/>
              <a:t>VBE</a:t>
            </a:r>
            <a:r>
              <a:rPr lang="zh-CN" altLang="en-US" dirty="0" smtClean="0"/>
              <a:t>自动列出成员列表的功能</a:t>
            </a:r>
            <a:r>
              <a:rPr lang="en-US" altLang="zh-CN" dirty="0" smtClean="0"/>
              <a:t>(</a:t>
            </a:r>
            <a:r>
              <a:rPr lang="zh-CN" altLang="en-US" dirty="0" smtClean="0"/>
              <a:t>自动联想，</a:t>
            </a:r>
            <a:r>
              <a:rPr lang="en-US" altLang="zh-CN" dirty="0" err="1" smtClean="0"/>
              <a:t>Ctrl+J</a:t>
            </a:r>
            <a:r>
              <a:rPr lang="en-US" altLang="zh-CN" dirty="0" smtClean="0"/>
              <a:t>)</a:t>
            </a:r>
          </a:p>
          <a:p>
            <a:endParaRPr lang="en-US" altLang="zh-CN" dirty="0" smtClean="0"/>
          </a:p>
          <a:p>
            <a:r>
              <a:rPr lang="en-US" altLang="zh-CN" sz="2000" dirty="0" smtClean="0"/>
              <a:t>Range </a:t>
            </a:r>
            <a:r>
              <a:rPr lang="zh-CN" altLang="en-US" sz="2000" dirty="0" smtClean="0"/>
              <a:t>本身是一种对象数据类型。</a:t>
            </a:r>
            <a:endParaRPr lang="en-US" altLang="zh-CN" sz="2000" dirty="0" smtClean="0"/>
          </a:p>
          <a:p>
            <a:pPr lvl="1"/>
            <a:r>
              <a:rPr lang="zh-CN" altLang="en-US" sz="1700" dirty="0" smtClean="0"/>
              <a:t>比如 </a:t>
            </a:r>
            <a:r>
              <a:rPr lang="en-US" altLang="zh-CN" sz="1700" dirty="0" smtClean="0"/>
              <a:t>Dim r as Range</a:t>
            </a:r>
            <a:endParaRPr lang="zh-CN" altLang="en-US" sz="1700" dirty="0" smtClean="0"/>
          </a:p>
          <a:p>
            <a:endParaRPr lang="zh-CN" altLang="en-US" dirty="0"/>
          </a:p>
        </p:txBody>
      </p:sp>
      <p:sp>
        <p:nvSpPr>
          <p:cNvPr id="4" name="灯片编号占位符 3"/>
          <p:cNvSpPr>
            <a:spLocks noGrp="1"/>
          </p:cNvSpPr>
          <p:nvPr>
            <p:ph type="sldNum" sz="quarter" idx="10"/>
          </p:nvPr>
        </p:nvSpPr>
        <p:spPr/>
        <p:txBody>
          <a:bodyPr/>
          <a:lstStyle/>
          <a:p>
            <a:fld id="{0E1807F1-39B4-46A0-8F9D-C640D3F8C755}" type="slidenum">
              <a:rPr lang="zh-CN" altLang="en-US" smtClean="0"/>
              <a:pPr/>
              <a:t>20</a:t>
            </a:fld>
            <a:endParaRPr lang="zh-CN" alt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lnSpcReduction="10000"/>
          </a:bodyPr>
          <a:lstStyle/>
          <a:p>
            <a:r>
              <a:rPr lang="zh-CN" altLang="en-US" dirty="0" smtClean="0"/>
              <a:t>特例：</a:t>
            </a:r>
            <a:r>
              <a:rPr lang="en-US" altLang="zh-CN" dirty="0" smtClean="0"/>
              <a:t>Range(“A:A”)</a:t>
            </a:r>
            <a:r>
              <a:rPr lang="zh-CN" altLang="en-US" dirty="0" smtClean="0"/>
              <a:t>表示</a:t>
            </a:r>
            <a:r>
              <a:rPr lang="en-US" altLang="zh-CN" dirty="0" smtClean="0"/>
              <a:t>A</a:t>
            </a:r>
            <a:r>
              <a:rPr lang="zh-CN" altLang="en-US" dirty="0" smtClean="0"/>
              <a:t>列的意思</a:t>
            </a:r>
            <a:endParaRPr lang="en-US" altLang="zh-CN" dirty="0" smtClean="0"/>
          </a:p>
          <a:p>
            <a:endParaRPr lang="en-US" altLang="zh-CN" dirty="0" smtClean="0"/>
          </a:p>
          <a:p>
            <a:r>
              <a:rPr lang="en-US" altLang="zh-CN" dirty="0" smtClean="0"/>
              <a:t>'</a:t>
            </a:r>
            <a:r>
              <a:rPr lang="zh-CN" altLang="en-US" dirty="0" smtClean="0"/>
              <a:t>第一种表示单元格的方式</a:t>
            </a:r>
          </a:p>
          <a:p>
            <a:r>
              <a:rPr lang="en-US" altLang="zh-CN" dirty="0" smtClean="0"/>
              <a:t>Sub </a:t>
            </a:r>
            <a:r>
              <a:rPr lang="zh-CN" altLang="en-US" dirty="0" smtClean="0"/>
              <a:t>定义单元格区域对象</a:t>
            </a:r>
            <a:r>
              <a:rPr lang="en-US" altLang="zh-CN" dirty="0" smtClean="0"/>
              <a:t>()</a:t>
            </a:r>
          </a:p>
          <a:p>
            <a:r>
              <a:rPr lang="en-US" altLang="zh-CN" dirty="0" smtClean="0"/>
              <a:t>    Dim </a:t>
            </a:r>
            <a:r>
              <a:rPr lang="en-US" altLang="zh-CN" dirty="0" err="1" smtClean="0"/>
              <a:t>rng</a:t>
            </a:r>
            <a:r>
              <a:rPr lang="en-US" altLang="zh-CN" dirty="0" smtClean="0"/>
              <a:t> As Range</a:t>
            </a:r>
          </a:p>
          <a:p>
            <a:r>
              <a:rPr lang="en-US" altLang="zh-CN" dirty="0" smtClean="0"/>
              <a:t>    Set </a:t>
            </a:r>
            <a:r>
              <a:rPr lang="en-US" altLang="zh-CN" dirty="0" err="1" smtClean="0"/>
              <a:t>rng</a:t>
            </a:r>
            <a:r>
              <a:rPr lang="en-US" altLang="zh-CN" dirty="0" smtClean="0"/>
              <a:t> = Range("a1:c3")  'Range("a1:c3")</a:t>
            </a:r>
            <a:r>
              <a:rPr lang="zh-CN" altLang="en-US" dirty="0" smtClean="0"/>
              <a:t>是对象引用</a:t>
            </a:r>
            <a:r>
              <a:rPr lang="en-US" altLang="zh-CN" dirty="0" smtClean="0"/>
              <a:t>,</a:t>
            </a:r>
            <a:r>
              <a:rPr lang="en-US" altLang="zh-CN" dirty="0" err="1" smtClean="0"/>
              <a:t>rng</a:t>
            </a:r>
            <a:r>
              <a:rPr lang="zh-CN" altLang="en-US" dirty="0" smtClean="0"/>
              <a:t>是对象变量</a:t>
            </a:r>
          </a:p>
          <a:p>
            <a:r>
              <a:rPr lang="zh-CN" altLang="en-US" dirty="0" smtClean="0"/>
              <a:t>    </a:t>
            </a:r>
            <a:r>
              <a:rPr lang="en-US" altLang="zh-CN" dirty="0" err="1" smtClean="0"/>
              <a:t>rng.Select</a:t>
            </a:r>
            <a:r>
              <a:rPr lang="en-US" altLang="zh-CN" dirty="0" smtClean="0"/>
              <a:t>    '</a:t>
            </a:r>
            <a:r>
              <a:rPr lang="zh-CN" altLang="en-US" dirty="0" smtClean="0"/>
              <a:t>切换到</a:t>
            </a:r>
            <a:r>
              <a:rPr lang="en-US" altLang="zh-CN" dirty="0" smtClean="0"/>
              <a:t>Excel</a:t>
            </a:r>
            <a:r>
              <a:rPr lang="zh-CN" altLang="en-US" dirty="0" smtClean="0"/>
              <a:t>工作表中查看被选中的区域是不是</a:t>
            </a:r>
            <a:r>
              <a:rPr lang="en-US" altLang="zh-CN" dirty="0" smtClean="0"/>
              <a:t>A1:C3</a:t>
            </a:r>
          </a:p>
          <a:p>
            <a:r>
              <a:rPr lang="en-US" altLang="zh-CN" dirty="0" smtClean="0"/>
              <a:t>End Sub</a:t>
            </a:r>
          </a:p>
          <a:p>
            <a:endParaRPr lang="en-US" altLang="zh-CN" dirty="0" smtClean="0"/>
          </a:p>
          <a:p>
            <a:r>
              <a:rPr lang="en-US" altLang="zh-CN" dirty="0" smtClean="0"/>
              <a:t>'</a:t>
            </a:r>
            <a:r>
              <a:rPr lang="zh-CN" altLang="en-US" dirty="0" smtClean="0"/>
              <a:t>第二种表示单元格的方式</a:t>
            </a:r>
          </a:p>
          <a:p>
            <a:r>
              <a:rPr lang="en-US" altLang="zh-CN" dirty="0" smtClean="0"/>
              <a:t>Sub </a:t>
            </a:r>
            <a:r>
              <a:rPr lang="zh-CN" altLang="en-US" dirty="0" smtClean="0"/>
              <a:t>单元格区域表示方式</a:t>
            </a:r>
            <a:r>
              <a:rPr lang="en-US" altLang="zh-CN" dirty="0" smtClean="0"/>
              <a:t>2()</a:t>
            </a:r>
          </a:p>
          <a:p>
            <a:r>
              <a:rPr lang="en-US" altLang="zh-CN" dirty="0" smtClean="0"/>
              <a:t>    'Range("a1:c3").Select</a:t>
            </a:r>
          </a:p>
          <a:p>
            <a:r>
              <a:rPr lang="en-US" altLang="zh-CN" dirty="0" smtClean="0"/>
              <a:t>    Range(Range("a1"), Range("c3")).Select</a:t>
            </a:r>
          </a:p>
          <a:p>
            <a:r>
              <a:rPr lang="en-US" altLang="zh-CN" dirty="0" smtClean="0"/>
              <a:t>End Sub</a:t>
            </a:r>
          </a:p>
          <a:p>
            <a:r>
              <a:rPr lang="en-US" altLang="zh-CN" dirty="0" smtClean="0"/>
              <a:t>'Range("a1")</a:t>
            </a:r>
            <a:r>
              <a:rPr lang="zh-CN" altLang="en-US" dirty="0" smtClean="0"/>
              <a:t>的简写形式 为 </a:t>
            </a:r>
            <a:r>
              <a:rPr lang="en-US" altLang="zh-CN" dirty="0" smtClean="0"/>
              <a:t>[a1]</a:t>
            </a:r>
          </a:p>
          <a:p>
            <a:r>
              <a:rPr lang="en-US" altLang="zh-CN" dirty="0" smtClean="0"/>
              <a:t>'Range ("a1:c3")</a:t>
            </a:r>
            <a:r>
              <a:rPr lang="zh-CN" altLang="en-US" dirty="0" smtClean="0"/>
              <a:t>的简写形式 为 </a:t>
            </a:r>
            <a:r>
              <a:rPr lang="en-US" altLang="zh-CN" dirty="0" smtClean="0"/>
              <a:t>[a1:c3]</a:t>
            </a:r>
          </a:p>
          <a:p>
            <a:endParaRPr lang="zh-CN" altLang="en-US" dirty="0" smtClean="0"/>
          </a:p>
          <a:p>
            <a:r>
              <a:rPr lang="en-US" altLang="zh-CN" dirty="0" smtClean="0"/>
              <a:t>[A1] </a:t>
            </a:r>
          </a:p>
          <a:p>
            <a:r>
              <a:rPr lang="en-US" altLang="zh-CN" dirty="0" smtClean="0"/>
              <a:t>[a1:d5] </a:t>
            </a:r>
          </a:p>
          <a:p>
            <a:r>
              <a:rPr lang="en-US" altLang="zh-CN" dirty="0" smtClean="0"/>
              <a:t>[ ] </a:t>
            </a:r>
            <a:r>
              <a:rPr lang="zh-CN" altLang="en-US" dirty="0" smtClean="0"/>
              <a:t>里面直接写地址，不要引号。</a:t>
            </a:r>
          </a:p>
          <a:p>
            <a:r>
              <a:rPr lang="en-US" altLang="zh-CN" dirty="0" smtClean="0"/>
              <a:t>[] </a:t>
            </a:r>
            <a:r>
              <a:rPr lang="zh-CN" altLang="en-US" dirty="0" smtClean="0"/>
              <a:t>里面不能装变量</a:t>
            </a:r>
            <a:endParaRPr lang="en-US" altLang="zh-CN" dirty="0" smtClean="0"/>
          </a:p>
          <a:p>
            <a:endParaRPr lang="en-US" altLang="zh-CN" dirty="0" smtClean="0"/>
          </a:p>
          <a:p>
            <a:r>
              <a:rPr lang="en-US" altLang="zh-CN" dirty="0" smtClean="0"/>
              <a:t>Range</a:t>
            </a:r>
            <a:r>
              <a:rPr lang="zh-CN" altLang="en-US" dirty="0" smtClean="0"/>
              <a:t>属性返回一个</a:t>
            </a:r>
            <a:r>
              <a:rPr lang="en-US" altLang="zh-CN" dirty="0" smtClean="0"/>
              <a:t>Range</a:t>
            </a:r>
            <a:r>
              <a:rPr lang="zh-CN" altLang="en-US" dirty="0" smtClean="0"/>
              <a:t>对象，该对象代表一个单元格或单元格区域，语法如下：</a:t>
            </a:r>
            <a:br>
              <a:rPr lang="zh-CN" altLang="en-US" dirty="0" smtClean="0"/>
            </a:br>
            <a:r>
              <a:rPr lang="en-US" altLang="zh-CN" i="1" dirty="0" smtClean="0"/>
              <a:t>Range(Cell1, Cell2)</a:t>
            </a:r>
            <a:r>
              <a:rPr lang="zh-CN" altLang="en-US" dirty="0" smtClean="0"/>
              <a:t/>
            </a:r>
            <a:br>
              <a:rPr lang="zh-CN" altLang="en-US" dirty="0" smtClean="0"/>
            </a:br>
            <a:r>
              <a:rPr lang="zh-CN" altLang="en-US" dirty="0" smtClean="0"/>
              <a:t>      参数</a:t>
            </a:r>
            <a:r>
              <a:rPr lang="en-US" altLang="zh-CN" dirty="0" smtClean="0"/>
              <a:t>Cell1</a:t>
            </a:r>
            <a:r>
              <a:rPr lang="zh-CN" altLang="en-US" dirty="0" smtClean="0"/>
              <a:t>是必需的，必须为 </a:t>
            </a:r>
            <a:r>
              <a:rPr lang="en-US" altLang="zh-CN" dirty="0" smtClean="0"/>
              <a:t>A1 </a:t>
            </a:r>
            <a:r>
              <a:rPr lang="zh-CN" altLang="en-US" dirty="0" smtClean="0"/>
              <a:t>样式引用的宏语言，可包括区域操作符（冒号）、相交区域操作符（空格）或合并区域操作符（逗号）。也可包括美元符号（即绝对地址，如“</a:t>
            </a:r>
            <a:r>
              <a:rPr lang="en-US" altLang="zh-CN" dirty="0" smtClean="0"/>
              <a:t>$A$1”</a:t>
            </a:r>
            <a:r>
              <a:rPr lang="zh-CN" altLang="en-US" dirty="0" smtClean="0"/>
              <a:t>）。可在区域中任一部分使用局部定义名称，如</a:t>
            </a:r>
            <a:r>
              <a:rPr lang="en-US" altLang="zh-CN" dirty="0" smtClean="0"/>
              <a:t>Range("B2:LastCell")</a:t>
            </a:r>
            <a:r>
              <a:rPr lang="zh-CN" altLang="en-US" dirty="0" smtClean="0"/>
              <a:t>，其中</a:t>
            </a:r>
            <a:r>
              <a:rPr lang="en-US" altLang="zh-CN" dirty="0" err="1" smtClean="0"/>
              <a:t>LastCell</a:t>
            </a:r>
            <a:r>
              <a:rPr lang="zh-CN" altLang="en-US" dirty="0" smtClean="0"/>
              <a:t>为已定义的单元格区域名称。</a:t>
            </a:r>
            <a:br>
              <a:rPr lang="zh-CN" altLang="en-US" dirty="0" smtClean="0"/>
            </a:br>
            <a:r>
              <a:rPr lang="zh-CN" altLang="en-US" dirty="0" smtClean="0"/>
              <a:t>      参数</a:t>
            </a:r>
            <a:r>
              <a:rPr lang="en-US" altLang="zh-CN" dirty="0" smtClean="0"/>
              <a:t>Cell2</a:t>
            </a:r>
            <a:r>
              <a:rPr lang="zh-CN" altLang="en-US" dirty="0" smtClean="0"/>
              <a:t>是可选的，</a:t>
            </a:r>
            <a:endParaRPr lang="en-US" altLang="zh-CN" dirty="0" smtClean="0"/>
          </a:p>
          <a:p>
            <a:r>
              <a:rPr lang="zh-CN" altLang="en-US" dirty="0" smtClean="0"/>
              <a:t>参数</a:t>
            </a:r>
            <a:r>
              <a:rPr lang="en-US" altLang="zh-CN" dirty="0" smtClean="0"/>
              <a:t>Cell1,</a:t>
            </a:r>
            <a:r>
              <a:rPr lang="zh-CN" altLang="en-US" dirty="0" smtClean="0"/>
              <a:t>  参数</a:t>
            </a:r>
            <a:r>
              <a:rPr lang="en-US" altLang="zh-CN" dirty="0" smtClean="0"/>
              <a:t>Cell2</a:t>
            </a:r>
            <a:r>
              <a:rPr lang="en-US" altLang="zh-CN" baseline="0" dirty="0" smtClean="0"/>
              <a:t> </a:t>
            </a:r>
            <a:r>
              <a:rPr lang="zh-CN" altLang="en-US" baseline="0" dirty="0" smtClean="0"/>
              <a:t>分别表示 </a:t>
            </a:r>
            <a:r>
              <a:rPr lang="zh-CN" altLang="en-US" dirty="0" smtClean="0"/>
              <a:t>区域左上角和右下角的单元格。</a:t>
            </a:r>
            <a:endParaRPr lang="en-US" altLang="zh-CN" dirty="0" smtClean="0"/>
          </a:p>
          <a:p>
            <a:endParaRPr lang="en-US" altLang="zh-CN" dirty="0" smtClean="0"/>
          </a:p>
          <a:p>
            <a:endParaRPr lang="en-US" altLang="zh-CN"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zh-CN" altLang="en-US" b="1" dirty="0" smtClean="0"/>
              <a:t>使用快捷记号</a:t>
            </a:r>
            <a:r>
              <a:rPr lang="zh-CN" altLang="en-US" dirty="0" smtClean="0"/>
              <a:t/>
            </a:r>
            <a:br>
              <a:rPr lang="zh-CN" altLang="en-US" dirty="0" smtClean="0"/>
            </a:br>
            <a:r>
              <a:rPr lang="zh-CN" altLang="en-US" dirty="0" smtClean="0"/>
              <a:t>         在</a:t>
            </a:r>
            <a:r>
              <a:rPr lang="en-US" altLang="zh-CN" dirty="0" smtClean="0"/>
              <a:t>VBA</a:t>
            </a:r>
            <a:r>
              <a:rPr lang="zh-CN" altLang="en-US" dirty="0" smtClean="0"/>
              <a:t>中可以将</a:t>
            </a:r>
            <a:r>
              <a:rPr lang="en-US" altLang="zh-CN" dirty="0" smtClean="0"/>
              <a:t>A1</a:t>
            </a:r>
            <a:r>
              <a:rPr lang="zh-CN" altLang="en-US" dirty="0" smtClean="0"/>
              <a:t>引用样式或命名区域名称使用方括号括起来，作为</a:t>
            </a:r>
            <a:r>
              <a:rPr lang="en-US" altLang="zh-CN" dirty="0" smtClean="0"/>
              <a:t>Range</a:t>
            </a:r>
            <a:r>
              <a:rPr lang="zh-CN" altLang="en-US" dirty="0" smtClean="0"/>
              <a:t>属性的快捷方式，这样就不必键入单词“</a:t>
            </a:r>
            <a:r>
              <a:rPr lang="en-US" altLang="zh-CN" dirty="0" smtClean="0"/>
              <a:t>Range”</a:t>
            </a:r>
            <a:r>
              <a:rPr lang="zh-CN" altLang="en-US" dirty="0" smtClean="0"/>
              <a:t>或使用引号，如下面的代码所示。</a:t>
            </a:r>
            <a:endParaRPr lang="en-US" altLang="zh-CN" dirty="0" smtClean="0"/>
          </a:p>
          <a:p>
            <a:r>
              <a:rPr lang="en-US" altLang="zh-CN" dirty="0" smtClean="0"/>
              <a:t>Sub </a:t>
            </a:r>
            <a:r>
              <a:rPr lang="en-US" altLang="zh-CN" dirty="0" err="1" smtClean="0"/>
              <a:t>Fastmark</a:t>
            </a:r>
            <a:r>
              <a:rPr lang="en-US" altLang="zh-CN" dirty="0" smtClean="0"/>
              <a:t>()</a:t>
            </a:r>
            <a:br>
              <a:rPr lang="en-US" altLang="zh-CN" dirty="0" smtClean="0"/>
            </a:br>
            <a:r>
              <a:rPr lang="en-US" altLang="zh-CN" dirty="0" smtClean="0"/>
              <a:t>    [A1</a:t>
            </a:r>
            <a:r>
              <a:rPr lang="zh-CN" altLang="en-US" dirty="0" smtClean="0"/>
              <a:t>：</a:t>
            </a:r>
            <a:r>
              <a:rPr lang="en-US" altLang="zh-CN" dirty="0" smtClean="0"/>
              <a:t>A5] = 2</a:t>
            </a:r>
            <a:br>
              <a:rPr lang="en-US" altLang="zh-CN" dirty="0" smtClean="0"/>
            </a:br>
            <a:r>
              <a:rPr lang="en-US" altLang="zh-CN" dirty="0" smtClean="0"/>
              <a:t>    [Fast] = 4</a:t>
            </a:r>
            <a:br>
              <a:rPr lang="en-US" altLang="zh-CN" dirty="0" smtClean="0"/>
            </a:br>
            <a:r>
              <a:rPr lang="en-US" altLang="zh-CN" dirty="0" smtClean="0"/>
              <a:t>End Sub</a:t>
            </a:r>
          </a:p>
          <a:p>
            <a:r>
              <a:rPr lang="zh-CN" altLang="en-US" dirty="0" smtClean="0"/>
              <a:t>代码解析：</a:t>
            </a:r>
            <a:br>
              <a:rPr lang="zh-CN" altLang="en-US" dirty="0" smtClean="0"/>
            </a:br>
            <a:r>
              <a:rPr lang="zh-CN" altLang="en-US" dirty="0" smtClean="0"/>
              <a:t>       </a:t>
            </a:r>
            <a:r>
              <a:rPr lang="en-US" altLang="zh-CN" dirty="0" err="1" smtClean="0"/>
              <a:t>Fastmark</a:t>
            </a:r>
            <a:r>
              <a:rPr lang="zh-CN" altLang="en-US" dirty="0" smtClean="0"/>
              <a:t>过程使用快捷记号为单元格区域赋值。</a:t>
            </a:r>
            <a:br>
              <a:rPr lang="zh-CN" altLang="en-US" dirty="0" smtClean="0"/>
            </a:br>
            <a:r>
              <a:rPr lang="zh-CN" altLang="en-US" dirty="0" smtClean="0"/>
              <a:t>       第</a:t>
            </a:r>
            <a:r>
              <a:rPr lang="en-US" altLang="zh-CN" dirty="0" smtClean="0"/>
              <a:t>2</a:t>
            </a:r>
            <a:r>
              <a:rPr lang="zh-CN" altLang="en-US" dirty="0" smtClean="0"/>
              <a:t>行代码使用快捷记号将活动工作表中的</a:t>
            </a:r>
            <a:r>
              <a:rPr lang="en-US" altLang="zh-CN" dirty="0" smtClean="0"/>
              <a:t>A1</a:t>
            </a:r>
            <a:r>
              <a:rPr lang="zh-CN" altLang="en-US" dirty="0" smtClean="0"/>
              <a:t>：</a:t>
            </a:r>
            <a:r>
              <a:rPr lang="en-US" altLang="zh-CN" dirty="0" smtClean="0"/>
              <a:t>A5</a:t>
            </a:r>
            <a:r>
              <a:rPr lang="zh-CN" altLang="en-US" dirty="0" smtClean="0"/>
              <a:t>单元格赋值为</a:t>
            </a:r>
            <a:r>
              <a:rPr lang="en-US" altLang="zh-CN" dirty="0" smtClean="0"/>
              <a:t>2</a:t>
            </a:r>
            <a:r>
              <a:rPr lang="zh-CN" altLang="en-US" dirty="0" smtClean="0"/>
              <a:t>。</a:t>
            </a:r>
            <a:br>
              <a:rPr lang="zh-CN" altLang="en-US" dirty="0" smtClean="0"/>
            </a:br>
            <a:r>
              <a:rPr lang="zh-CN" altLang="en-US" dirty="0" smtClean="0"/>
              <a:t>       第</a:t>
            </a:r>
            <a:r>
              <a:rPr lang="en-US" altLang="zh-CN" dirty="0" smtClean="0"/>
              <a:t>3</a:t>
            </a:r>
            <a:r>
              <a:rPr lang="zh-CN" altLang="en-US" dirty="0" smtClean="0"/>
              <a:t>行代码将工作簿中已命名为“</a:t>
            </a:r>
            <a:r>
              <a:rPr lang="en-US" altLang="zh-CN" dirty="0" smtClean="0"/>
              <a:t>Fast”</a:t>
            </a:r>
            <a:r>
              <a:rPr lang="zh-CN" altLang="en-US" dirty="0" smtClean="0"/>
              <a:t>的单元格区域赋值为</a:t>
            </a:r>
            <a:r>
              <a:rPr lang="en-US" altLang="zh-CN" dirty="0" smtClean="0"/>
              <a:t>4</a:t>
            </a:r>
            <a:r>
              <a:rPr lang="zh-CN" altLang="en-US" dirty="0" smtClean="0"/>
              <a:t>。</a:t>
            </a:r>
            <a:br>
              <a:rPr lang="zh-CN" altLang="en-US" dirty="0" smtClean="0"/>
            </a:br>
            <a:r>
              <a:rPr lang="zh-CN" altLang="en-US" dirty="0" smtClean="0"/>
              <a:t>注意 使用快捷记号引用单元格区域时只能使用固定字符串而不能使用变量。</a:t>
            </a:r>
            <a:br>
              <a:rPr lang="zh-CN" altLang="en-US" dirty="0" smtClean="0"/>
            </a:br>
            <a:endParaRPr lang="en-US" altLang="zh-CN" dirty="0" smtClean="0"/>
          </a:p>
        </p:txBody>
      </p:sp>
      <p:sp>
        <p:nvSpPr>
          <p:cNvPr id="4" name="灯片编号占位符 3"/>
          <p:cNvSpPr>
            <a:spLocks noGrp="1"/>
          </p:cNvSpPr>
          <p:nvPr>
            <p:ph type="sldNum" sz="quarter" idx="10"/>
          </p:nvPr>
        </p:nvSpPr>
        <p:spPr/>
        <p:txBody>
          <a:bodyPr/>
          <a:lstStyle/>
          <a:p>
            <a:fld id="{0E1807F1-39B4-46A0-8F9D-C640D3F8C755}" type="slidenum">
              <a:rPr lang="zh-CN" altLang="en-US" smtClean="0"/>
              <a:pPr/>
              <a:t>21</a:t>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r>
              <a:rPr lang="zh-CN" altLang="en-US" sz="1200" b="1" dirty="0" smtClean="0"/>
              <a:t>在</a:t>
            </a:r>
            <a:r>
              <a:rPr lang="en-US" altLang="zh-CN" sz="1200" b="1" dirty="0" smtClean="0"/>
              <a:t>Excel </a:t>
            </a:r>
            <a:r>
              <a:rPr lang="en-US" altLang="zh-CN" sz="1200" b="1" dirty="0" err="1" smtClean="0"/>
              <a:t>Vba</a:t>
            </a:r>
            <a:r>
              <a:rPr lang="zh-CN" altLang="en-US" sz="1200" b="1" dirty="0" smtClean="0"/>
              <a:t>程序设计过程中，我们就是通过读取或设置对象的属性、调用对象的方法、编写事件过程来操作</a:t>
            </a:r>
            <a:r>
              <a:rPr lang="en-US" altLang="zh-CN" sz="1200" b="1" dirty="0" smtClean="0"/>
              <a:t>Excel</a:t>
            </a:r>
            <a:r>
              <a:rPr lang="zh-CN" altLang="en-US" sz="1200" b="1" dirty="0" smtClean="0"/>
              <a:t>。</a:t>
            </a:r>
            <a:endParaRPr lang="en-US" altLang="zh-CN" dirty="0" smtClean="0"/>
          </a:p>
          <a:p>
            <a:pPr lvl="0"/>
            <a:endParaRPr lang="en-US" altLang="zh-CN" dirty="0" smtClean="0"/>
          </a:p>
          <a:p>
            <a:pPr lvl="0"/>
            <a:r>
              <a:rPr lang="zh-CN" altLang="en-US" dirty="0" smtClean="0"/>
              <a:t>对象是由对象的属性和方法所组成的一个整体，这个整体不可分割。</a:t>
            </a:r>
            <a:endParaRPr lang="en-US" altLang="zh-CN" dirty="0" smtClean="0"/>
          </a:p>
          <a:p>
            <a:r>
              <a:rPr lang="zh-CN" altLang="en-US" dirty="0" smtClean="0"/>
              <a:t/>
            </a:r>
            <a:br>
              <a:rPr lang="zh-CN" altLang="en-US" dirty="0" smtClean="0"/>
            </a:br>
            <a:endParaRPr lang="zh-CN" altLang="en-US" dirty="0"/>
          </a:p>
        </p:txBody>
      </p:sp>
      <p:sp>
        <p:nvSpPr>
          <p:cNvPr id="4" name="灯片编号占位符 3"/>
          <p:cNvSpPr>
            <a:spLocks noGrp="1"/>
          </p:cNvSpPr>
          <p:nvPr>
            <p:ph type="sldNum" sz="quarter" idx="10"/>
          </p:nvPr>
        </p:nvSpPr>
        <p:spPr/>
        <p:txBody>
          <a:bodyPr/>
          <a:lstStyle/>
          <a:p>
            <a:fld id="{3727C274-771A-490D-A8BA-5B884B86429C}" type="slidenum">
              <a:rPr lang="zh-CN" altLang="en-US" smtClean="0"/>
              <a:pPr/>
              <a:t>4</a:t>
            </a:fld>
            <a:endParaRPr lang="zh-CN" alt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r>
              <a:rPr lang="zh-CN" altLang="en-US" dirty="0" smtClean="0"/>
              <a:t>演示：将第一个工作表的</a:t>
            </a:r>
            <a:r>
              <a:rPr lang="en-US" altLang="zh-CN" dirty="0" smtClean="0"/>
              <a:t>D1</a:t>
            </a:r>
            <a:r>
              <a:rPr lang="zh-CN" altLang="en-US" dirty="0" smtClean="0"/>
              <a:t>：</a:t>
            </a:r>
            <a:r>
              <a:rPr lang="en-US" altLang="zh-CN" dirty="0" smtClean="0"/>
              <a:t>E2</a:t>
            </a:r>
            <a:r>
              <a:rPr lang="zh-CN" altLang="en-US" dirty="0" smtClean="0"/>
              <a:t>命名为“</a:t>
            </a:r>
            <a:r>
              <a:rPr lang="en-US" altLang="zh-CN" dirty="0" smtClean="0"/>
              <a:t>fast</a:t>
            </a:r>
            <a:r>
              <a:rPr lang="zh-CN" altLang="en-US" dirty="0" smtClean="0"/>
              <a:t>”   </a:t>
            </a:r>
            <a:r>
              <a:rPr lang="en-US" altLang="zh-CN" dirty="0" smtClean="0"/>
              <a:t>(</a:t>
            </a:r>
            <a:r>
              <a:rPr lang="zh-CN" altLang="en-US" dirty="0" smtClean="0"/>
              <a:t>“公式”选项卡</a:t>
            </a:r>
            <a:r>
              <a:rPr lang="en-US" altLang="zh-CN" dirty="0" smtClean="0"/>
              <a:t>/</a:t>
            </a:r>
            <a:r>
              <a:rPr lang="zh-CN" altLang="en-US" dirty="0" smtClean="0"/>
              <a:t>“名称管理器”</a:t>
            </a:r>
            <a:r>
              <a:rPr lang="en-US" altLang="zh-CN" dirty="0" smtClean="0"/>
              <a:t>)</a:t>
            </a:r>
          </a:p>
          <a:p>
            <a:endParaRPr lang="en-US" altLang="zh-CN" dirty="0" smtClean="0"/>
          </a:p>
          <a:p>
            <a:r>
              <a:rPr lang="en-US" altLang="zh-CN" dirty="0" smtClean="0"/>
              <a:t>Sub </a:t>
            </a:r>
            <a:r>
              <a:rPr lang="en-US" altLang="zh-CN" dirty="0" err="1" smtClean="0"/>
              <a:t>Fastmark</a:t>
            </a:r>
            <a:r>
              <a:rPr lang="en-US" altLang="zh-CN" dirty="0" smtClean="0"/>
              <a:t>()</a:t>
            </a:r>
            <a:br>
              <a:rPr lang="en-US" altLang="zh-CN" dirty="0" smtClean="0"/>
            </a:br>
            <a:r>
              <a:rPr lang="en-US" altLang="zh-CN" dirty="0" smtClean="0"/>
              <a:t>    [A1</a:t>
            </a:r>
            <a:r>
              <a:rPr lang="zh-CN" altLang="en-US" dirty="0" smtClean="0"/>
              <a:t>：</a:t>
            </a:r>
            <a:r>
              <a:rPr lang="en-US" altLang="zh-CN" dirty="0" smtClean="0"/>
              <a:t>A5] = 2</a:t>
            </a:r>
            <a:br>
              <a:rPr lang="en-US" altLang="zh-CN" dirty="0" smtClean="0"/>
            </a:br>
            <a:r>
              <a:rPr lang="en-US" altLang="zh-CN" dirty="0" smtClean="0"/>
              <a:t>    [Fast] = 4</a:t>
            </a:r>
            <a:br>
              <a:rPr lang="en-US" altLang="zh-CN" dirty="0" smtClean="0"/>
            </a:br>
            <a:r>
              <a:rPr lang="en-US" altLang="zh-CN" dirty="0" smtClean="0"/>
              <a:t>End Sub</a:t>
            </a:r>
          </a:p>
          <a:p>
            <a:r>
              <a:rPr lang="zh-CN" altLang="en-US" dirty="0" smtClean="0"/>
              <a:t>代码解析：</a:t>
            </a:r>
            <a:br>
              <a:rPr lang="zh-CN" altLang="en-US" dirty="0" smtClean="0"/>
            </a:br>
            <a:r>
              <a:rPr lang="zh-CN" altLang="en-US" dirty="0" smtClean="0"/>
              <a:t>       </a:t>
            </a:r>
            <a:r>
              <a:rPr lang="en-US" altLang="zh-CN" dirty="0" err="1" smtClean="0"/>
              <a:t>Fastmark</a:t>
            </a:r>
            <a:r>
              <a:rPr lang="zh-CN" altLang="en-US" dirty="0" smtClean="0"/>
              <a:t>过程使用快捷记号为单元格区域赋值。</a:t>
            </a:r>
            <a:br>
              <a:rPr lang="zh-CN" altLang="en-US" dirty="0" smtClean="0"/>
            </a:br>
            <a:r>
              <a:rPr lang="zh-CN" altLang="en-US" dirty="0" smtClean="0"/>
              <a:t>       第</a:t>
            </a:r>
            <a:r>
              <a:rPr lang="en-US" altLang="zh-CN" dirty="0" smtClean="0"/>
              <a:t>2</a:t>
            </a:r>
            <a:r>
              <a:rPr lang="zh-CN" altLang="en-US" dirty="0" smtClean="0"/>
              <a:t>行代码使用快捷记号将活动工作表中的</a:t>
            </a:r>
            <a:r>
              <a:rPr lang="en-US" altLang="zh-CN" dirty="0" smtClean="0"/>
              <a:t>A1</a:t>
            </a:r>
            <a:r>
              <a:rPr lang="zh-CN" altLang="en-US" dirty="0" smtClean="0"/>
              <a:t>：</a:t>
            </a:r>
            <a:r>
              <a:rPr lang="en-US" altLang="zh-CN" dirty="0" smtClean="0"/>
              <a:t>A5</a:t>
            </a:r>
            <a:r>
              <a:rPr lang="zh-CN" altLang="en-US" dirty="0" smtClean="0"/>
              <a:t>单元格赋值为</a:t>
            </a:r>
            <a:r>
              <a:rPr lang="en-US" altLang="zh-CN" dirty="0" smtClean="0"/>
              <a:t>2</a:t>
            </a:r>
            <a:r>
              <a:rPr lang="zh-CN" altLang="en-US" dirty="0" smtClean="0"/>
              <a:t>。</a:t>
            </a:r>
            <a:br>
              <a:rPr lang="zh-CN" altLang="en-US" dirty="0" smtClean="0"/>
            </a:br>
            <a:r>
              <a:rPr lang="zh-CN" altLang="en-US" dirty="0" smtClean="0"/>
              <a:t>       第</a:t>
            </a:r>
            <a:r>
              <a:rPr lang="en-US" altLang="zh-CN" dirty="0" smtClean="0"/>
              <a:t>3</a:t>
            </a:r>
            <a:r>
              <a:rPr lang="zh-CN" altLang="en-US" dirty="0" smtClean="0"/>
              <a:t>行代码将工作簿中已命名为“</a:t>
            </a:r>
            <a:r>
              <a:rPr lang="en-US" altLang="zh-CN" dirty="0" smtClean="0"/>
              <a:t>Fast”</a:t>
            </a:r>
            <a:r>
              <a:rPr lang="zh-CN" altLang="en-US" dirty="0" smtClean="0"/>
              <a:t>的单元格区域赋值为</a:t>
            </a:r>
            <a:r>
              <a:rPr lang="en-US" altLang="zh-CN" dirty="0" smtClean="0"/>
              <a:t>4</a:t>
            </a:r>
            <a:r>
              <a:rPr lang="zh-CN" altLang="en-US" dirty="0" smtClean="0"/>
              <a:t>。</a:t>
            </a:r>
            <a:br>
              <a:rPr lang="zh-CN" altLang="en-US" dirty="0" smtClean="0"/>
            </a:br>
            <a:r>
              <a:rPr lang="zh-CN" altLang="en-US" dirty="0" smtClean="0"/>
              <a:t>注意 使用快捷记号引用单元格区域时只能使用固定字符串而不能使用变量。</a:t>
            </a:r>
            <a:endParaRPr lang="zh-CN" altLang="en-US" dirty="0"/>
          </a:p>
        </p:txBody>
      </p:sp>
      <p:sp>
        <p:nvSpPr>
          <p:cNvPr id="4" name="灯片编号占位符 3"/>
          <p:cNvSpPr>
            <a:spLocks noGrp="1"/>
          </p:cNvSpPr>
          <p:nvPr>
            <p:ph type="sldNum" sz="quarter" idx="10"/>
          </p:nvPr>
        </p:nvSpPr>
        <p:spPr/>
        <p:txBody>
          <a:bodyPr/>
          <a:lstStyle/>
          <a:p>
            <a:fld id="{0E1807F1-39B4-46A0-8F9D-C640D3F8C755}" type="slidenum">
              <a:rPr lang="zh-CN" altLang="en-US" smtClean="0"/>
              <a:pPr/>
              <a:t>22</a:t>
            </a:fld>
            <a:endParaRPr lang="zh-CN" alt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lnSpcReduction="10000"/>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en-US" altLang="zh-CN" dirty="0" smtClean="0">
                <a:solidFill>
                  <a:srgbClr val="CC0000"/>
                </a:solidFill>
              </a:rPr>
              <a:t>Range( cells(1,1), cells(5,3))    </a:t>
            </a:r>
            <a:r>
              <a:rPr lang="zh-CN" altLang="en-US" sz="2000" dirty="0" smtClean="0">
                <a:solidFill>
                  <a:srgbClr val="006600"/>
                </a:solidFill>
                <a:latin typeface="仿宋" pitchFamily="49" charset="-122"/>
                <a:ea typeface="仿宋" pitchFamily="49" charset="-122"/>
              </a:rPr>
              <a:t>引用单元格区域</a:t>
            </a:r>
            <a:r>
              <a:rPr lang="en-US" altLang="zh-CN" sz="2000" dirty="0" smtClean="0">
                <a:solidFill>
                  <a:srgbClr val="006600"/>
                </a:solidFill>
                <a:latin typeface="仿宋" pitchFamily="49" charset="-122"/>
                <a:ea typeface="仿宋" pitchFamily="49" charset="-122"/>
              </a:rPr>
              <a:t>A1</a:t>
            </a:r>
            <a:r>
              <a:rPr lang="zh-CN" altLang="en-US" sz="2000" dirty="0" smtClean="0">
                <a:solidFill>
                  <a:srgbClr val="006600"/>
                </a:solidFill>
                <a:latin typeface="仿宋" pitchFamily="49" charset="-122"/>
                <a:ea typeface="仿宋" pitchFamily="49" charset="-122"/>
              </a:rPr>
              <a:t>：</a:t>
            </a:r>
            <a:r>
              <a:rPr lang="en-US" altLang="zh-CN" sz="2000" dirty="0" smtClean="0">
                <a:solidFill>
                  <a:srgbClr val="006600"/>
                </a:solidFill>
                <a:latin typeface="仿宋" pitchFamily="49" charset="-122"/>
                <a:ea typeface="仿宋" pitchFamily="49" charset="-122"/>
              </a:rPr>
              <a:t>C5</a:t>
            </a:r>
            <a:endParaRPr lang="en-US" altLang="zh-CN" dirty="0" smtClean="0">
              <a:solidFill>
                <a:srgbClr val="006600"/>
              </a:solidFill>
              <a:latin typeface="仿宋" pitchFamily="49" charset="-122"/>
              <a:ea typeface="仿宋" pitchFamily="49" charset="-122"/>
            </a:endParaRPr>
          </a:p>
          <a:p>
            <a:endParaRPr lang="en-US" altLang="zh-CN" dirty="0" smtClean="0"/>
          </a:p>
          <a:p>
            <a:endParaRPr lang="en-US" altLang="zh-CN" dirty="0" smtClean="0"/>
          </a:p>
          <a:p>
            <a:r>
              <a:rPr lang="en-US" altLang="zh-CN" dirty="0" smtClean="0"/>
              <a:t>‘</a:t>
            </a:r>
            <a:r>
              <a:rPr lang="zh-CN" altLang="en-US" dirty="0" smtClean="0"/>
              <a:t>使用</a:t>
            </a:r>
            <a:r>
              <a:rPr lang="en-US" altLang="zh-CN" dirty="0" smtClean="0"/>
              <a:t>Cells</a:t>
            </a:r>
            <a:r>
              <a:rPr lang="zh-CN" altLang="en-US" dirty="0" smtClean="0"/>
              <a:t>表示单元格的方式：</a:t>
            </a:r>
            <a:endParaRPr lang="en-US" altLang="zh-CN" dirty="0" smtClean="0"/>
          </a:p>
          <a:p>
            <a:r>
              <a:rPr lang="en-US" altLang="zh-CN" dirty="0" smtClean="0"/>
              <a:t>Sub Cells</a:t>
            </a:r>
            <a:r>
              <a:rPr lang="zh-CN" altLang="en-US" dirty="0" smtClean="0"/>
              <a:t>表示单元格</a:t>
            </a:r>
            <a:r>
              <a:rPr lang="en-US" altLang="zh-CN" dirty="0" smtClean="0"/>
              <a:t>()</a:t>
            </a:r>
          </a:p>
          <a:p>
            <a:r>
              <a:rPr lang="en-US" altLang="zh-CN" dirty="0" smtClean="0"/>
              <a:t>    Cells(1, 1).Select</a:t>
            </a:r>
          </a:p>
          <a:p>
            <a:r>
              <a:rPr lang="en-US" altLang="zh-CN" dirty="0" smtClean="0"/>
              <a:t>End Sub</a:t>
            </a:r>
          </a:p>
          <a:p>
            <a:endParaRPr lang="en-US" altLang="zh-CN" dirty="0" smtClean="0"/>
          </a:p>
          <a:p>
            <a:endParaRPr lang="en-US" altLang="zh-CN" dirty="0" smtClean="0"/>
          </a:p>
          <a:p>
            <a:r>
              <a:rPr lang="en-US" altLang="zh-CN" dirty="0" smtClean="0"/>
              <a:t>'</a:t>
            </a:r>
            <a:r>
              <a:rPr lang="zh-CN" altLang="en-US" dirty="0" smtClean="0"/>
              <a:t>若</a:t>
            </a:r>
            <a:r>
              <a:rPr lang="en-US" altLang="zh-CN" dirty="0" smtClean="0"/>
              <a:t>Cells</a:t>
            </a:r>
            <a:r>
              <a:rPr lang="zh-CN" altLang="en-US" dirty="0" smtClean="0"/>
              <a:t>后面什么都不写，则表示所有单元格。</a:t>
            </a:r>
          </a:p>
          <a:p>
            <a:r>
              <a:rPr lang="en-US" altLang="zh-CN" dirty="0" smtClean="0"/>
              <a:t>Sub Cells</a:t>
            </a:r>
            <a:r>
              <a:rPr lang="zh-CN" altLang="en-US" dirty="0" smtClean="0"/>
              <a:t>表示单元格</a:t>
            </a:r>
            <a:r>
              <a:rPr lang="en-US" altLang="zh-CN" dirty="0" smtClean="0"/>
              <a:t>2()</a:t>
            </a:r>
          </a:p>
          <a:p>
            <a:r>
              <a:rPr lang="en-US" altLang="zh-CN" dirty="0" smtClean="0"/>
              <a:t>    </a:t>
            </a:r>
            <a:r>
              <a:rPr lang="en-US" altLang="zh-CN" dirty="0" err="1" smtClean="0"/>
              <a:t>Cells.Select</a:t>
            </a:r>
            <a:r>
              <a:rPr lang="en-US" altLang="zh-CN" dirty="0" smtClean="0"/>
              <a:t>    '</a:t>
            </a:r>
            <a:r>
              <a:rPr lang="zh-CN" altLang="en-US" dirty="0" smtClean="0"/>
              <a:t>选中当前活动工作表的所有单元格（</a:t>
            </a:r>
            <a:r>
              <a:rPr lang="en-US" altLang="zh-CN" dirty="0" err="1" smtClean="0"/>
              <a:t>Ctrl+A</a:t>
            </a:r>
            <a:r>
              <a:rPr lang="zh-CN" altLang="en-US" dirty="0" smtClean="0"/>
              <a:t>）</a:t>
            </a:r>
          </a:p>
          <a:p>
            <a:r>
              <a:rPr lang="en-US" altLang="zh-CN" dirty="0" smtClean="0"/>
              <a:t>End Sub</a:t>
            </a:r>
            <a:r>
              <a:rPr lang="zh-CN" altLang="en-US" dirty="0" smtClean="0"/>
              <a:t>          </a:t>
            </a:r>
          </a:p>
          <a:p>
            <a:r>
              <a:rPr lang="en-US" altLang="zh-CN" dirty="0" smtClean="0"/>
              <a:t>Sub cells</a:t>
            </a:r>
            <a:r>
              <a:rPr lang="zh-CN" altLang="en-US" dirty="0" smtClean="0"/>
              <a:t>利于循环</a:t>
            </a:r>
            <a:r>
              <a:rPr lang="en-US" altLang="zh-CN" dirty="0" smtClean="0"/>
              <a:t>()</a:t>
            </a:r>
          </a:p>
          <a:p>
            <a:r>
              <a:rPr lang="en-US" altLang="zh-CN" dirty="0" smtClean="0"/>
              <a:t>    Dim </a:t>
            </a:r>
            <a:r>
              <a:rPr lang="en-US" altLang="zh-CN" dirty="0" err="1" smtClean="0"/>
              <a:t>i</a:t>
            </a:r>
            <a:r>
              <a:rPr lang="en-US" altLang="zh-CN" dirty="0" smtClean="0"/>
              <a:t> As Long</a:t>
            </a:r>
          </a:p>
          <a:p>
            <a:r>
              <a:rPr lang="en-US" altLang="zh-CN" dirty="0" smtClean="0"/>
              <a:t>    For </a:t>
            </a:r>
            <a:r>
              <a:rPr lang="en-US" altLang="zh-CN" dirty="0" err="1" smtClean="0"/>
              <a:t>i</a:t>
            </a:r>
            <a:r>
              <a:rPr lang="en-US" altLang="zh-CN" dirty="0" smtClean="0"/>
              <a:t> = 1 To 4</a:t>
            </a:r>
          </a:p>
          <a:p>
            <a:r>
              <a:rPr lang="en-US" altLang="zh-CN" dirty="0" smtClean="0"/>
              <a:t>        Cells(1, </a:t>
            </a:r>
            <a:r>
              <a:rPr lang="en-US" altLang="zh-CN" dirty="0" err="1" smtClean="0"/>
              <a:t>i</a:t>
            </a:r>
            <a:r>
              <a:rPr lang="en-US" altLang="zh-CN" dirty="0" smtClean="0"/>
              <a:t>).Value = </a:t>
            </a:r>
            <a:r>
              <a:rPr lang="en-US" altLang="zh-CN" dirty="0" err="1" smtClean="0"/>
              <a:t>i</a:t>
            </a:r>
            <a:r>
              <a:rPr lang="en-US" altLang="zh-CN" dirty="0" smtClean="0"/>
              <a:t>   ''.Value</a:t>
            </a:r>
            <a:r>
              <a:rPr lang="zh-CN" altLang="en-US" dirty="0" smtClean="0"/>
              <a:t>属性表示单元格里的内容（值），可以省略不写，直接写</a:t>
            </a:r>
            <a:r>
              <a:rPr lang="en-US" altLang="zh-CN" dirty="0" smtClean="0"/>
              <a:t>Cells(1,i)=</a:t>
            </a:r>
            <a:r>
              <a:rPr lang="en-US" altLang="zh-CN" dirty="0" err="1" smtClean="0"/>
              <a:t>i</a:t>
            </a:r>
            <a:endParaRPr lang="en-US" altLang="zh-CN" dirty="0" smtClean="0"/>
          </a:p>
          <a:p>
            <a:r>
              <a:rPr lang="en-US" altLang="zh-CN" dirty="0" smtClean="0"/>
              <a:t>    Next</a:t>
            </a:r>
          </a:p>
          <a:p>
            <a:r>
              <a:rPr lang="en-US" altLang="zh-CN" dirty="0" smtClean="0"/>
              <a:t>End Sub</a:t>
            </a:r>
          </a:p>
          <a:p>
            <a:endParaRPr lang="en-US" altLang="zh-CN" dirty="0" smtClean="0"/>
          </a:p>
          <a:p>
            <a:r>
              <a:rPr lang="en-US" altLang="zh-CN" dirty="0" smtClean="0"/>
              <a:t>Cells</a:t>
            </a:r>
            <a:r>
              <a:rPr lang="zh-CN" altLang="en-US" dirty="0" smtClean="0"/>
              <a:t>属性指定单元格区域中的单元格，语法如下：</a:t>
            </a:r>
            <a:br>
              <a:rPr lang="zh-CN" altLang="en-US" dirty="0" smtClean="0"/>
            </a:br>
            <a:r>
              <a:rPr lang="en-US" altLang="zh-CN" i="1" dirty="0" smtClean="0"/>
              <a:t>Cells(</a:t>
            </a:r>
            <a:r>
              <a:rPr lang="en-US" altLang="zh-CN" i="1" dirty="0" err="1" smtClean="0"/>
              <a:t>RowIndex</a:t>
            </a:r>
            <a:r>
              <a:rPr lang="en-US" altLang="zh-CN" i="1" dirty="0" smtClean="0"/>
              <a:t>, </a:t>
            </a:r>
            <a:r>
              <a:rPr lang="en-US" altLang="zh-CN" i="1" dirty="0" err="1" smtClean="0"/>
              <a:t>ColumnIndex</a:t>
            </a:r>
            <a:r>
              <a:rPr lang="en-US" altLang="zh-CN" i="1" dirty="0" smtClean="0"/>
              <a:t>)</a:t>
            </a:r>
            <a:r>
              <a:rPr lang="zh-CN" altLang="en-US" dirty="0" smtClean="0"/>
              <a:t/>
            </a:r>
            <a:br>
              <a:rPr lang="zh-CN" altLang="en-US" dirty="0" smtClean="0"/>
            </a:br>
            <a:r>
              <a:rPr lang="zh-CN" altLang="en-US" dirty="0" smtClean="0"/>
              <a:t>       参数</a:t>
            </a:r>
            <a:r>
              <a:rPr lang="en-US" altLang="zh-CN" dirty="0" err="1" smtClean="0"/>
              <a:t>RowIndex</a:t>
            </a:r>
            <a:r>
              <a:rPr lang="zh-CN" altLang="en-US" dirty="0" smtClean="0"/>
              <a:t>是可选的，表示引用区域中的行序号。</a:t>
            </a:r>
            <a:br>
              <a:rPr lang="zh-CN" altLang="en-US" dirty="0" smtClean="0"/>
            </a:br>
            <a:r>
              <a:rPr lang="zh-CN" altLang="en-US" dirty="0" smtClean="0"/>
              <a:t>       参数</a:t>
            </a:r>
            <a:r>
              <a:rPr lang="en-US" altLang="zh-CN" dirty="0" err="1" smtClean="0"/>
              <a:t>ColumnIndex</a:t>
            </a:r>
            <a:r>
              <a:rPr lang="zh-CN" altLang="en-US" dirty="0" smtClean="0"/>
              <a:t>是可选的，表示引用区域中的列序号。</a:t>
            </a:r>
            <a:br>
              <a:rPr lang="zh-CN" altLang="en-US" dirty="0" smtClean="0"/>
            </a:br>
            <a:r>
              <a:rPr lang="zh-CN" altLang="en-US" dirty="0" smtClean="0"/>
              <a:t>       如果缺省参数，</a:t>
            </a:r>
            <a:r>
              <a:rPr lang="en-US" altLang="zh-CN" dirty="0" smtClean="0"/>
              <a:t>Cells</a:t>
            </a:r>
            <a:r>
              <a:rPr lang="zh-CN" altLang="en-US" dirty="0" smtClean="0"/>
              <a:t>属性返回引用对象的所有单元格。</a:t>
            </a:r>
            <a:br>
              <a:rPr lang="zh-CN" altLang="en-US" dirty="0" smtClean="0"/>
            </a:br>
            <a:r>
              <a:rPr lang="zh-CN" altLang="en-US" dirty="0" smtClean="0"/>
              <a:t>       </a:t>
            </a:r>
            <a:r>
              <a:rPr lang="en-US" altLang="zh-CN" dirty="0" smtClean="0"/>
              <a:t>Cells</a:t>
            </a:r>
            <a:r>
              <a:rPr lang="zh-CN" altLang="en-US" dirty="0" smtClean="0"/>
              <a:t>属性的参数可以使用变量，因此经常应用于在单元格区域中循环。</a:t>
            </a:r>
            <a:br>
              <a:rPr lang="zh-CN" altLang="en-US" dirty="0" smtClean="0"/>
            </a:br>
            <a:endParaRPr lang="en-US" altLang="zh-CN" dirty="0" smtClean="0"/>
          </a:p>
          <a:p>
            <a:endParaRPr lang="zh-CN" altLang="en-US" dirty="0"/>
          </a:p>
        </p:txBody>
      </p:sp>
      <p:sp>
        <p:nvSpPr>
          <p:cNvPr id="4" name="灯片编号占位符 3"/>
          <p:cNvSpPr>
            <a:spLocks noGrp="1"/>
          </p:cNvSpPr>
          <p:nvPr>
            <p:ph type="sldNum" sz="quarter" idx="10"/>
          </p:nvPr>
        </p:nvSpPr>
        <p:spPr/>
        <p:txBody>
          <a:bodyPr/>
          <a:lstStyle/>
          <a:p>
            <a:fld id="{0E1807F1-39B4-46A0-8F9D-C640D3F8C755}" type="slidenum">
              <a:rPr lang="zh-CN" altLang="en-US" smtClean="0"/>
              <a:pPr/>
              <a:t>23</a:t>
            </a:fld>
            <a:endParaRPr lang="zh-CN" alt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r>
              <a:rPr lang="en-US" altLang="zh-CN" dirty="0" smtClean="0"/>
              <a:t>Sub Cell()</a:t>
            </a:r>
          </a:p>
          <a:p>
            <a:r>
              <a:rPr lang="en-US" altLang="zh-CN" dirty="0" smtClean="0"/>
              <a:t>  Dim </a:t>
            </a:r>
            <a:r>
              <a:rPr lang="en-US" altLang="zh-CN" dirty="0" err="1" smtClean="0"/>
              <a:t>icell</a:t>
            </a:r>
            <a:r>
              <a:rPr lang="en-US" altLang="zh-CN" dirty="0" smtClean="0"/>
              <a:t> As Integer</a:t>
            </a:r>
          </a:p>
          <a:p>
            <a:r>
              <a:rPr lang="en-US" altLang="zh-CN" dirty="0" smtClean="0"/>
              <a:t>  For </a:t>
            </a:r>
            <a:r>
              <a:rPr lang="en-US" altLang="zh-CN" dirty="0" err="1" smtClean="0"/>
              <a:t>icell</a:t>
            </a:r>
            <a:r>
              <a:rPr lang="en-US" altLang="zh-CN" dirty="0" smtClean="0"/>
              <a:t> = 1 To 100</a:t>
            </a:r>
          </a:p>
          <a:p>
            <a:r>
              <a:rPr lang="en-US" altLang="zh-CN" dirty="0" smtClean="0"/>
              <a:t>      Sheet2.Cells(</a:t>
            </a:r>
            <a:r>
              <a:rPr lang="en-US" altLang="zh-CN" dirty="0" err="1" smtClean="0"/>
              <a:t>icell</a:t>
            </a:r>
            <a:r>
              <a:rPr lang="en-US" altLang="zh-CN" dirty="0" smtClean="0"/>
              <a:t>, 1).Value = </a:t>
            </a:r>
            <a:r>
              <a:rPr lang="en-US" altLang="zh-CN" dirty="0" err="1" smtClean="0"/>
              <a:t>icell</a:t>
            </a:r>
            <a:endParaRPr lang="en-US" altLang="zh-CN" dirty="0" smtClean="0"/>
          </a:p>
          <a:p>
            <a:r>
              <a:rPr lang="en-US" altLang="zh-CN" dirty="0" smtClean="0"/>
              <a:t>  Next</a:t>
            </a:r>
          </a:p>
          <a:p>
            <a:r>
              <a:rPr lang="en-US" altLang="zh-CN" dirty="0" smtClean="0"/>
              <a:t>End Sub</a:t>
            </a:r>
          </a:p>
          <a:p>
            <a:endParaRPr lang="en-US" altLang="zh-CN"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zh-CN" altLang="en-US" dirty="0" smtClean="0"/>
              <a:t>代码解析：</a:t>
            </a:r>
            <a:br>
              <a:rPr lang="zh-CN" altLang="en-US" dirty="0" smtClean="0"/>
            </a:br>
            <a:r>
              <a:rPr lang="en-US" altLang="zh-CN" dirty="0" smtClean="0"/>
              <a:t>Cell</a:t>
            </a:r>
            <a:r>
              <a:rPr lang="zh-CN" altLang="en-US" dirty="0" smtClean="0"/>
              <a:t>过程使用</a:t>
            </a:r>
            <a:r>
              <a:rPr lang="en-US" altLang="zh-CN" dirty="0" smtClean="0"/>
              <a:t>For...Next</a:t>
            </a:r>
            <a:r>
              <a:rPr lang="zh-CN" altLang="en-US" dirty="0" smtClean="0"/>
              <a:t>语句为工作表</a:t>
            </a:r>
            <a:r>
              <a:rPr lang="en-US" altLang="zh-CN" dirty="0" smtClean="0"/>
              <a:t>Sheet2</a:t>
            </a:r>
            <a:r>
              <a:rPr lang="zh-CN" altLang="en-US" dirty="0" smtClean="0"/>
              <a:t>中的</a:t>
            </a:r>
            <a:r>
              <a:rPr lang="en-US" altLang="zh-CN" dirty="0" smtClean="0"/>
              <a:t>A1:A100</a:t>
            </a:r>
            <a:r>
              <a:rPr lang="zh-CN" altLang="en-US" dirty="0" smtClean="0"/>
              <a:t>单元格区域填入序号。</a:t>
            </a:r>
          </a:p>
          <a:p>
            <a:endParaRPr lang="zh-CN" altLang="en-US" dirty="0"/>
          </a:p>
        </p:txBody>
      </p:sp>
      <p:sp>
        <p:nvSpPr>
          <p:cNvPr id="4" name="灯片编号占位符 3"/>
          <p:cNvSpPr>
            <a:spLocks noGrp="1"/>
          </p:cNvSpPr>
          <p:nvPr>
            <p:ph type="sldNum" sz="quarter" idx="10"/>
          </p:nvPr>
        </p:nvSpPr>
        <p:spPr/>
        <p:txBody>
          <a:bodyPr/>
          <a:lstStyle/>
          <a:p>
            <a:fld id="{0E1807F1-39B4-46A0-8F9D-C640D3F8C755}" type="slidenum">
              <a:rPr lang="zh-CN" altLang="en-US" smtClean="0"/>
              <a:pPr/>
              <a:t>24</a:t>
            </a:fld>
            <a:endParaRPr lang="zh-CN" alt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r>
              <a:rPr lang="en-US" altLang="zh-CN" dirty="0" smtClean="0"/>
              <a:t>Sub value()</a:t>
            </a:r>
          </a:p>
          <a:p>
            <a:r>
              <a:rPr lang="en-US" altLang="zh-CN" dirty="0" smtClean="0"/>
              <a:t>Range("H1:H12").Value = 99</a:t>
            </a:r>
          </a:p>
          <a:p>
            <a:r>
              <a:rPr lang="en-US" altLang="zh-CN" dirty="0" err="1" smtClean="0"/>
              <a:t>MsgBox</a:t>
            </a:r>
            <a:r>
              <a:rPr lang="en-US" altLang="zh-CN" dirty="0" smtClean="0"/>
              <a:t> Range("H1:H12").Value</a:t>
            </a:r>
          </a:p>
          <a:p>
            <a:r>
              <a:rPr lang="en-US" altLang="zh-CN" dirty="0" smtClean="0"/>
              <a:t>End Sub</a:t>
            </a:r>
          </a:p>
          <a:p>
            <a:endParaRPr lang="en-US" altLang="zh-CN" dirty="0" smtClean="0"/>
          </a:p>
          <a:p>
            <a:r>
              <a:rPr lang="zh-CN" altLang="en-US" dirty="0" smtClean="0"/>
              <a:t>按</a:t>
            </a:r>
            <a:r>
              <a:rPr lang="en-US" altLang="zh-CN" dirty="0" smtClean="0"/>
              <a:t>F8</a:t>
            </a:r>
            <a:r>
              <a:rPr lang="zh-CN" altLang="en-US" dirty="0" smtClean="0"/>
              <a:t>功能键逐步运行，发现</a:t>
            </a:r>
            <a:r>
              <a:rPr lang="zh-CN" altLang="en-US" sz="1200" dirty="0" smtClean="0">
                <a:solidFill>
                  <a:srgbClr val="006600"/>
                </a:solidFill>
              </a:rPr>
              <a:t>第一条对工作表的</a:t>
            </a:r>
            <a:r>
              <a:rPr lang="en-US" altLang="zh-CN" dirty="0" smtClean="0"/>
              <a:t>H1:H12</a:t>
            </a:r>
            <a:r>
              <a:rPr lang="zh-CN" altLang="en-US" dirty="0" smtClean="0"/>
              <a:t>区域</a:t>
            </a:r>
            <a:r>
              <a:rPr lang="zh-CN" altLang="en-US" sz="1200" dirty="0" smtClean="0">
                <a:solidFill>
                  <a:srgbClr val="006600"/>
                </a:solidFill>
              </a:rPr>
              <a:t>进行了赋值（</a:t>
            </a:r>
            <a:r>
              <a:rPr lang="en-US" altLang="zh-CN" sz="1200" dirty="0" smtClean="0">
                <a:solidFill>
                  <a:srgbClr val="006600"/>
                </a:solidFill>
              </a:rPr>
              <a:t>99</a:t>
            </a:r>
            <a:r>
              <a:rPr lang="zh-CN" altLang="en-US" sz="1200" dirty="0" smtClean="0">
                <a:solidFill>
                  <a:srgbClr val="006600"/>
                </a:solidFill>
              </a:rPr>
              <a:t>），第二条运行报错。</a:t>
            </a:r>
            <a:endParaRPr lang="zh-CN" altLang="en-US" dirty="0"/>
          </a:p>
        </p:txBody>
      </p:sp>
      <p:sp>
        <p:nvSpPr>
          <p:cNvPr id="4" name="灯片编号占位符 3"/>
          <p:cNvSpPr>
            <a:spLocks noGrp="1"/>
          </p:cNvSpPr>
          <p:nvPr>
            <p:ph type="sldNum" sz="quarter" idx="10"/>
          </p:nvPr>
        </p:nvSpPr>
        <p:spPr/>
        <p:txBody>
          <a:bodyPr/>
          <a:lstStyle/>
          <a:p>
            <a:fld id="{0E1807F1-39B4-46A0-8F9D-C640D3F8C755}" type="slidenum">
              <a:rPr lang="zh-CN" altLang="en-US" smtClean="0"/>
              <a:pPr/>
              <a:t>25</a:t>
            </a:fld>
            <a:endParaRPr lang="zh-CN" alt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r>
              <a:rPr lang="en-US" altLang="zh-CN" dirty="0" smtClean="0"/>
              <a:t>Ctrl+</a:t>
            </a:r>
            <a:r>
              <a:rPr lang="zh-CN" altLang="en-US" dirty="0" smtClean="0"/>
              <a:t>方向键</a:t>
            </a:r>
            <a:endParaRPr lang="en-US" altLang="zh-CN" dirty="0" smtClean="0"/>
          </a:p>
          <a:p>
            <a:endParaRPr lang="en-US" altLang="zh-CN" dirty="0" smtClean="0"/>
          </a:p>
          <a:p>
            <a:endParaRPr lang="en-US" altLang="zh-CN" dirty="0" smtClean="0"/>
          </a:p>
          <a:p>
            <a:r>
              <a:rPr lang="en-US" altLang="zh-CN" dirty="0" err="1" smtClean="0"/>
              <a:t>Ctrl+Shift</a:t>
            </a:r>
            <a:r>
              <a:rPr lang="en-US" altLang="zh-CN" dirty="0" smtClean="0"/>
              <a:t>+</a:t>
            </a:r>
            <a:r>
              <a:rPr lang="zh-CN" altLang="en-US" dirty="0" smtClean="0"/>
              <a:t>方向键（演示：从</a:t>
            </a:r>
            <a:r>
              <a:rPr lang="en-US" altLang="zh-CN" dirty="0" smtClean="0"/>
              <a:t>A1</a:t>
            </a:r>
            <a:r>
              <a:rPr lang="zh-CN" altLang="en-US" dirty="0" smtClean="0"/>
              <a:t>单元格，先向右，再向下）</a:t>
            </a:r>
            <a:endParaRPr lang="zh-CN" altLang="en-US" dirty="0"/>
          </a:p>
        </p:txBody>
      </p:sp>
      <p:sp>
        <p:nvSpPr>
          <p:cNvPr id="4" name="灯片编号占位符 3"/>
          <p:cNvSpPr>
            <a:spLocks noGrp="1"/>
          </p:cNvSpPr>
          <p:nvPr>
            <p:ph type="sldNum" sz="quarter" idx="10"/>
          </p:nvPr>
        </p:nvSpPr>
        <p:spPr/>
        <p:txBody>
          <a:bodyPr/>
          <a:lstStyle/>
          <a:p>
            <a:fld id="{0E1807F1-39B4-46A0-8F9D-C640D3F8C755}" type="slidenum">
              <a:rPr lang="zh-CN" altLang="en-US" smtClean="0"/>
              <a:pPr/>
              <a:t>27</a:t>
            </a:fld>
            <a:endParaRPr lang="zh-CN" alt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r>
              <a:rPr lang="en-US" altLang="zh-CN" sz="2000" dirty="0" smtClean="0"/>
              <a:t>clear </a:t>
            </a:r>
            <a:r>
              <a:rPr lang="zh-CN" altLang="en-US" sz="2000" dirty="0" smtClean="0"/>
              <a:t>方法 和  </a:t>
            </a:r>
            <a:r>
              <a:rPr lang="en-US" altLang="zh-CN" sz="2000" dirty="0" err="1" smtClean="0"/>
              <a:t>clearcontents</a:t>
            </a:r>
            <a:r>
              <a:rPr lang="en-US" altLang="zh-CN" sz="2000" dirty="0" smtClean="0"/>
              <a:t> </a:t>
            </a:r>
            <a:r>
              <a:rPr lang="zh-CN" altLang="en-US" sz="2000" dirty="0" smtClean="0"/>
              <a:t>方法</a:t>
            </a:r>
            <a:endParaRPr lang="en-US" altLang="zh-CN" sz="2000" dirty="0" smtClean="0"/>
          </a:p>
          <a:p>
            <a:pPr lvl="1"/>
            <a:r>
              <a:rPr lang="en-US" altLang="zh-CN" sz="1700" dirty="0" smtClean="0"/>
              <a:t>Clear </a:t>
            </a:r>
            <a:r>
              <a:rPr lang="zh-CN" altLang="en-US" sz="1700" dirty="0" smtClean="0"/>
              <a:t>方法指将单元格的内容完全清除，包括单元格的格式啊，标注啊，所有属性全部清除。</a:t>
            </a:r>
            <a:endParaRPr lang="en-US" altLang="zh-CN" sz="1700" dirty="0" smtClean="0"/>
          </a:p>
          <a:p>
            <a:pPr lvl="1"/>
            <a:r>
              <a:rPr lang="en-US" altLang="zh-CN" sz="1700" dirty="0" err="1" smtClean="0"/>
              <a:t>Clearcontents</a:t>
            </a:r>
            <a:r>
              <a:rPr lang="en-US" altLang="zh-CN" sz="1700" dirty="0" smtClean="0"/>
              <a:t> </a:t>
            </a:r>
            <a:r>
              <a:rPr lang="zh-CN" altLang="en-US" sz="1700" dirty="0" smtClean="0"/>
              <a:t>方法指仅仅清除单元格中的值，其他属性保持不变。</a:t>
            </a:r>
            <a:endParaRPr lang="en-US" altLang="zh-CN" sz="1700" dirty="0" smtClean="0"/>
          </a:p>
          <a:p>
            <a:endParaRPr lang="en-US" altLang="zh-CN" dirty="0" smtClean="0"/>
          </a:p>
          <a:p>
            <a:r>
              <a:rPr lang="en-US" altLang="zh-CN" dirty="0" smtClean="0"/>
              <a:t>'</a:t>
            </a:r>
            <a:r>
              <a:rPr lang="zh-CN" altLang="en-US" dirty="0" smtClean="0"/>
              <a:t>单元格对象的清除</a:t>
            </a:r>
          </a:p>
          <a:p>
            <a:r>
              <a:rPr lang="zh-CN" altLang="en-US" dirty="0" smtClean="0"/>
              <a:t> </a:t>
            </a:r>
            <a:r>
              <a:rPr lang="en-US" altLang="zh-CN" dirty="0" smtClean="0"/>
              <a:t>Sub </a:t>
            </a:r>
            <a:r>
              <a:rPr lang="zh-CN" altLang="en-US" dirty="0" smtClean="0"/>
              <a:t>单元格对象的清除</a:t>
            </a:r>
            <a:r>
              <a:rPr lang="en-US" altLang="zh-CN" dirty="0" smtClean="0"/>
              <a:t>()</a:t>
            </a:r>
          </a:p>
          <a:p>
            <a:r>
              <a:rPr lang="en-US" altLang="zh-CN" dirty="0" smtClean="0"/>
              <a:t>    'Range("k1").Clear          'Clear </a:t>
            </a:r>
            <a:r>
              <a:rPr lang="zh-CN" altLang="en-US" dirty="0" smtClean="0"/>
              <a:t>方法，清除</a:t>
            </a:r>
            <a:r>
              <a:rPr lang="en-US" altLang="zh-CN" dirty="0" smtClean="0"/>
              <a:t>k1</a:t>
            </a:r>
            <a:r>
              <a:rPr lang="zh-CN" altLang="en-US" dirty="0" smtClean="0"/>
              <a:t>单元格的一切</a:t>
            </a:r>
            <a:r>
              <a:rPr lang="en-US" altLang="zh-CN" dirty="0" smtClean="0"/>
              <a:t>(</a:t>
            </a:r>
            <a:r>
              <a:rPr lang="zh-CN" altLang="en-US" dirty="0" smtClean="0"/>
              <a:t>值和格式</a:t>
            </a:r>
            <a:r>
              <a:rPr lang="en-US" altLang="zh-CN" dirty="0" smtClean="0"/>
              <a:t>)</a:t>
            </a:r>
          </a:p>
          <a:p>
            <a:r>
              <a:rPr lang="en-US" altLang="zh-CN" dirty="0" smtClean="0"/>
              <a:t>        ''Cells</a:t>
            </a:r>
            <a:r>
              <a:rPr lang="zh-CN" altLang="en-US" dirty="0" smtClean="0"/>
              <a:t>一般表示一个单元格，但当什么都不加时，表示活动工作表的所有单元格</a:t>
            </a:r>
          </a:p>
          <a:p>
            <a:r>
              <a:rPr lang="zh-CN" altLang="en-US" dirty="0" smtClean="0"/>
              <a:t>        </a:t>
            </a:r>
            <a:r>
              <a:rPr lang="en-US" altLang="zh-CN" dirty="0" smtClean="0"/>
              <a:t>''</a:t>
            </a:r>
            <a:r>
              <a:rPr lang="zh-CN" altLang="en-US" dirty="0" smtClean="0"/>
              <a:t>清除整张工作表所有单元格，用</a:t>
            </a:r>
            <a:r>
              <a:rPr lang="en-US" altLang="zh-CN" dirty="0" err="1" smtClean="0"/>
              <a:t>Cells.Clear</a:t>
            </a:r>
            <a:endParaRPr lang="en-US" altLang="zh-CN" dirty="0" smtClean="0"/>
          </a:p>
          <a:p>
            <a:r>
              <a:rPr lang="en-US" altLang="zh-CN" dirty="0" smtClean="0"/>
              <a:t>    '</a:t>
            </a:r>
            <a:r>
              <a:rPr lang="en-US" altLang="zh-CN" dirty="0" err="1" smtClean="0"/>
              <a:t>Cells.Clear</a:t>
            </a:r>
            <a:endParaRPr lang="en-US" altLang="zh-CN" dirty="0" smtClean="0"/>
          </a:p>
          <a:p>
            <a:r>
              <a:rPr lang="en-US" altLang="zh-CN" dirty="0" smtClean="0"/>
              <a:t>    'Range("k2").</a:t>
            </a:r>
            <a:r>
              <a:rPr lang="en-US" altLang="zh-CN" dirty="0" err="1" smtClean="0"/>
              <a:t>ClearContents</a:t>
            </a:r>
            <a:r>
              <a:rPr lang="en-US" altLang="zh-CN" dirty="0" smtClean="0"/>
              <a:t>  '</a:t>
            </a:r>
            <a:r>
              <a:rPr lang="en-US" altLang="zh-CN" dirty="0" err="1" smtClean="0"/>
              <a:t>ClearContents</a:t>
            </a:r>
            <a:r>
              <a:rPr lang="zh-CN" altLang="en-US" dirty="0" smtClean="0"/>
              <a:t>方法</a:t>
            </a:r>
            <a:r>
              <a:rPr lang="en-US" altLang="zh-CN" dirty="0" smtClean="0"/>
              <a:t>,</a:t>
            </a:r>
            <a:r>
              <a:rPr lang="zh-CN" altLang="en-US" dirty="0" smtClean="0"/>
              <a:t>清除单元格的值属性，其他属性保留</a:t>
            </a:r>
            <a:r>
              <a:rPr lang="en-US" altLang="zh-CN" dirty="0" smtClean="0"/>
              <a:t>,</a:t>
            </a:r>
            <a:r>
              <a:rPr lang="zh-CN" altLang="en-US" dirty="0" smtClean="0"/>
              <a:t>应用最广</a:t>
            </a:r>
          </a:p>
          <a:p>
            <a:r>
              <a:rPr lang="zh-CN" altLang="en-US" dirty="0" smtClean="0"/>
              <a:t>    </a:t>
            </a:r>
            <a:r>
              <a:rPr lang="en-US" altLang="zh-CN" dirty="0" smtClean="0"/>
              <a:t>'Range("k3").</a:t>
            </a:r>
            <a:r>
              <a:rPr lang="en-US" altLang="zh-CN" dirty="0" err="1" smtClean="0"/>
              <a:t>ClearFormats</a:t>
            </a:r>
            <a:r>
              <a:rPr lang="en-US" altLang="zh-CN" dirty="0" smtClean="0"/>
              <a:t>   '</a:t>
            </a:r>
            <a:r>
              <a:rPr lang="zh-CN" altLang="en-US" dirty="0" smtClean="0"/>
              <a:t>去除单元格的格式属性</a:t>
            </a:r>
          </a:p>
          <a:p>
            <a:r>
              <a:rPr lang="zh-CN" altLang="en-US" dirty="0" smtClean="0"/>
              <a:t>    </a:t>
            </a:r>
            <a:r>
              <a:rPr lang="en-US" altLang="zh-CN" dirty="0" smtClean="0"/>
              <a:t>' Range("k3").</a:t>
            </a:r>
            <a:r>
              <a:rPr lang="en-US" altLang="zh-CN" dirty="0" err="1" smtClean="0"/>
              <a:t>ClearComments</a:t>
            </a:r>
            <a:r>
              <a:rPr lang="en-US" altLang="zh-CN" dirty="0" smtClean="0"/>
              <a:t> '</a:t>
            </a:r>
            <a:r>
              <a:rPr lang="zh-CN" altLang="en-US" dirty="0" smtClean="0"/>
              <a:t>去除单元格的批注信息</a:t>
            </a:r>
          </a:p>
          <a:p>
            <a:r>
              <a:rPr lang="zh-CN" altLang="en-US" dirty="0" smtClean="0"/>
              <a:t>    </a:t>
            </a:r>
            <a:r>
              <a:rPr lang="en-US" altLang="zh-CN" dirty="0" smtClean="0"/>
              <a:t>'Range("k2").Delete         ''</a:t>
            </a:r>
            <a:r>
              <a:rPr lang="zh-CN" altLang="en-US" dirty="0" smtClean="0"/>
              <a:t>删除单元格，默认下方单元格上移</a:t>
            </a:r>
          </a:p>
          <a:p>
            <a:r>
              <a:rPr lang="zh-CN" altLang="en-US" dirty="0" smtClean="0"/>
              <a:t> </a:t>
            </a:r>
            <a:r>
              <a:rPr lang="en-US" altLang="zh-CN" dirty="0" smtClean="0"/>
              <a:t>End Sub</a:t>
            </a:r>
            <a:endParaRPr lang="zh-CN" altLang="en-US" dirty="0"/>
          </a:p>
        </p:txBody>
      </p:sp>
      <p:sp>
        <p:nvSpPr>
          <p:cNvPr id="4" name="灯片编号占位符 3"/>
          <p:cNvSpPr>
            <a:spLocks noGrp="1"/>
          </p:cNvSpPr>
          <p:nvPr>
            <p:ph type="sldNum" sz="quarter" idx="10"/>
          </p:nvPr>
        </p:nvSpPr>
        <p:spPr/>
        <p:txBody>
          <a:bodyPr/>
          <a:lstStyle/>
          <a:p>
            <a:fld id="{0E1807F1-39B4-46A0-8F9D-C640D3F8C755}" type="slidenum">
              <a:rPr lang="zh-CN" altLang="en-US" smtClean="0"/>
              <a:pPr/>
              <a:t>28</a:t>
            </a:fld>
            <a:endParaRPr lang="zh-CN" alt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r>
              <a:rPr lang="en-US" altLang="zh-CN" dirty="0" smtClean="0"/>
              <a:t>'Row(a1),Column(b1)  </a:t>
            </a:r>
            <a:r>
              <a:rPr lang="zh-CN" altLang="en-US" dirty="0" smtClean="0"/>
              <a:t>工作表函数</a:t>
            </a:r>
            <a:r>
              <a:rPr lang="en-US" altLang="zh-CN" dirty="0" smtClean="0"/>
              <a:t>,</a:t>
            </a:r>
            <a:r>
              <a:rPr lang="zh-CN" altLang="en-US" dirty="0" smtClean="0"/>
              <a:t>返回行号，列号</a:t>
            </a:r>
          </a:p>
          <a:p>
            <a:r>
              <a:rPr lang="en-US" altLang="zh-CN" dirty="0" smtClean="0"/>
              <a:t>'</a:t>
            </a:r>
            <a:r>
              <a:rPr lang="zh-CN" altLang="en-US" dirty="0" smtClean="0"/>
              <a:t>单元格对象的行列属性</a:t>
            </a:r>
          </a:p>
          <a:p>
            <a:r>
              <a:rPr lang="en-US" altLang="zh-CN" dirty="0" smtClean="0"/>
              <a:t>Sub </a:t>
            </a:r>
            <a:r>
              <a:rPr lang="zh-CN" altLang="en-US" dirty="0" smtClean="0"/>
              <a:t>单元格对象的行列属性</a:t>
            </a:r>
            <a:r>
              <a:rPr lang="en-US" altLang="zh-CN" dirty="0" smtClean="0"/>
              <a:t>()</a:t>
            </a:r>
          </a:p>
          <a:p>
            <a:r>
              <a:rPr lang="en-US" altLang="zh-CN" dirty="0" smtClean="0"/>
              <a:t>'    </a:t>
            </a:r>
            <a:r>
              <a:rPr lang="en-US" altLang="zh-CN" dirty="0" err="1" smtClean="0"/>
              <a:t>MsgBox</a:t>
            </a:r>
            <a:r>
              <a:rPr lang="en-US" altLang="zh-CN" dirty="0" smtClean="0"/>
              <a:t> Range("A6").Row     '</a:t>
            </a:r>
            <a:r>
              <a:rPr lang="zh-CN" altLang="en-US" dirty="0" smtClean="0"/>
              <a:t>返回</a:t>
            </a:r>
            <a:r>
              <a:rPr lang="en-US" altLang="zh-CN" dirty="0" smtClean="0"/>
              <a:t>6</a:t>
            </a:r>
          </a:p>
          <a:p>
            <a:r>
              <a:rPr lang="en-US" altLang="zh-CN" dirty="0" smtClean="0"/>
              <a:t>'    </a:t>
            </a:r>
            <a:r>
              <a:rPr lang="en-US" altLang="zh-CN" dirty="0" err="1" smtClean="0"/>
              <a:t>MsgBox</a:t>
            </a:r>
            <a:r>
              <a:rPr lang="en-US" altLang="zh-CN" dirty="0" smtClean="0"/>
              <a:t> Range("C9").Column  '</a:t>
            </a:r>
            <a:r>
              <a:rPr lang="zh-CN" altLang="en-US" dirty="0" smtClean="0"/>
              <a:t>返回</a:t>
            </a:r>
            <a:r>
              <a:rPr lang="en-US" altLang="zh-CN" dirty="0" smtClean="0"/>
              <a:t>3</a:t>
            </a:r>
          </a:p>
          <a:p>
            <a:r>
              <a:rPr lang="en-US" altLang="zh-CN" dirty="0" smtClean="0"/>
              <a:t>     </a:t>
            </a:r>
            <a:r>
              <a:rPr lang="en-US" altLang="zh-CN" dirty="0" err="1" smtClean="0"/>
              <a:t>MsgBox</a:t>
            </a:r>
            <a:r>
              <a:rPr lang="en-US" altLang="zh-CN" dirty="0" smtClean="0"/>
              <a:t> Range("a2:e7").Row  '</a:t>
            </a:r>
            <a:r>
              <a:rPr lang="zh-CN" altLang="en-US" dirty="0" smtClean="0"/>
              <a:t>返回区域起始行的行号</a:t>
            </a:r>
            <a:r>
              <a:rPr lang="en-US" altLang="zh-CN" dirty="0" smtClean="0"/>
              <a:t>2</a:t>
            </a:r>
          </a:p>
          <a:p>
            <a:r>
              <a:rPr lang="en-US" altLang="zh-CN" dirty="0" smtClean="0"/>
              <a:t>End Sub</a:t>
            </a:r>
            <a:endParaRPr lang="zh-CN" altLang="en-US" dirty="0"/>
          </a:p>
        </p:txBody>
      </p:sp>
      <p:sp>
        <p:nvSpPr>
          <p:cNvPr id="4" name="灯片编号占位符 3"/>
          <p:cNvSpPr>
            <a:spLocks noGrp="1"/>
          </p:cNvSpPr>
          <p:nvPr>
            <p:ph type="sldNum" sz="quarter" idx="10"/>
          </p:nvPr>
        </p:nvSpPr>
        <p:spPr/>
        <p:txBody>
          <a:bodyPr/>
          <a:lstStyle/>
          <a:p>
            <a:fld id="{0E1807F1-39B4-46A0-8F9D-C640D3F8C755}" type="slidenum">
              <a:rPr lang="zh-CN" altLang="en-US" smtClean="0"/>
              <a:pPr/>
              <a:t>29</a:t>
            </a:fld>
            <a:endParaRPr lang="zh-CN" alt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r>
              <a:rPr lang="en-US" altLang="zh-CN" dirty="0" smtClean="0"/>
              <a:t>'</a:t>
            </a:r>
            <a:r>
              <a:rPr lang="zh-CN" altLang="en-US" dirty="0" smtClean="0"/>
              <a:t>单元格的行列对象</a:t>
            </a:r>
          </a:p>
          <a:p>
            <a:r>
              <a:rPr lang="en-US" altLang="zh-CN" dirty="0" smtClean="0"/>
              <a:t>Sub </a:t>
            </a:r>
            <a:r>
              <a:rPr lang="zh-CN" altLang="en-US" dirty="0" smtClean="0"/>
              <a:t>行对象与列对象</a:t>
            </a:r>
            <a:r>
              <a:rPr lang="en-US" altLang="zh-CN" dirty="0" smtClean="0"/>
              <a:t>() '</a:t>
            </a:r>
            <a:r>
              <a:rPr lang="zh-CN" altLang="en-US" dirty="0" smtClean="0"/>
              <a:t>返回的是行区域对象</a:t>
            </a:r>
          </a:p>
          <a:p>
            <a:r>
              <a:rPr lang="zh-CN" altLang="en-US" dirty="0" smtClean="0"/>
              <a:t>    </a:t>
            </a:r>
            <a:r>
              <a:rPr lang="en-US" altLang="zh-CN" dirty="0" smtClean="0"/>
              <a:t>'</a:t>
            </a:r>
            <a:r>
              <a:rPr lang="zh-CN" altLang="en-US" dirty="0" smtClean="0"/>
              <a:t>值类型</a:t>
            </a:r>
            <a:r>
              <a:rPr lang="en-US" altLang="zh-CN" dirty="0" smtClean="0"/>
              <a:t>:</a:t>
            </a:r>
            <a:r>
              <a:rPr lang="zh-CN" altLang="en-US" dirty="0" smtClean="0"/>
              <a:t>基础数据类型与对象类型</a:t>
            </a:r>
          </a:p>
          <a:p>
            <a:r>
              <a:rPr lang="zh-CN" altLang="en-US" dirty="0" smtClean="0"/>
              <a:t>    </a:t>
            </a:r>
            <a:r>
              <a:rPr lang="en-US" altLang="zh-CN" dirty="0" smtClean="0"/>
              <a:t>Range("a2:c6").Rows(1).Select      '</a:t>
            </a:r>
            <a:r>
              <a:rPr lang="zh-CN" altLang="en-US" dirty="0" smtClean="0"/>
              <a:t>返回区域的行对象</a:t>
            </a:r>
            <a:r>
              <a:rPr lang="en-US" altLang="zh-CN" dirty="0" smtClean="0"/>
              <a:t>(A2:C2)</a:t>
            </a:r>
          </a:p>
          <a:p>
            <a:r>
              <a:rPr lang="en-US" altLang="zh-CN" dirty="0" smtClean="0"/>
              <a:t>'    </a:t>
            </a:r>
            <a:r>
              <a:rPr lang="en-US" altLang="zh-CN" dirty="0" err="1" smtClean="0"/>
              <a:t>MsgBox</a:t>
            </a:r>
            <a:r>
              <a:rPr lang="en-US" altLang="zh-CN" dirty="0" smtClean="0"/>
              <a:t> Range("a2:c6").</a:t>
            </a:r>
            <a:r>
              <a:rPr lang="en-US" altLang="zh-CN" dirty="0" err="1" smtClean="0"/>
              <a:t>Rows.Count</a:t>
            </a:r>
            <a:r>
              <a:rPr lang="en-US" altLang="zh-CN" dirty="0" smtClean="0"/>
              <a:t>   '</a:t>
            </a:r>
            <a:r>
              <a:rPr lang="zh-CN" altLang="en-US" dirty="0" smtClean="0"/>
              <a:t>返回</a:t>
            </a:r>
            <a:r>
              <a:rPr lang="en-US" altLang="zh-CN" dirty="0" smtClean="0"/>
              <a:t>5</a:t>
            </a:r>
          </a:p>
          <a:p>
            <a:r>
              <a:rPr lang="en-US" altLang="zh-CN" dirty="0" smtClean="0"/>
              <a:t>'    </a:t>
            </a:r>
            <a:r>
              <a:rPr lang="en-US" altLang="zh-CN" dirty="0" err="1" smtClean="0"/>
              <a:t>Rows.Select</a:t>
            </a:r>
            <a:r>
              <a:rPr lang="en-US" altLang="zh-CN" dirty="0" smtClean="0"/>
              <a:t>                        '</a:t>
            </a:r>
            <a:r>
              <a:rPr lang="zh-CN" altLang="en-US" dirty="0" smtClean="0"/>
              <a:t>当前工作表中的全部行对象</a:t>
            </a:r>
          </a:p>
          <a:p>
            <a:r>
              <a:rPr lang="en-US" altLang="zh-CN" dirty="0" smtClean="0"/>
              <a:t>'    Rows(1).Select                     '</a:t>
            </a:r>
            <a:r>
              <a:rPr lang="zh-CN" altLang="en-US" dirty="0" smtClean="0"/>
              <a:t>第</a:t>
            </a:r>
            <a:r>
              <a:rPr lang="en-US" altLang="zh-CN" dirty="0" smtClean="0"/>
              <a:t>1</a:t>
            </a:r>
            <a:r>
              <a:rPr lang="zh-CN" altLang="en-US" dirty="0" smtClean="0"/>
              <a:t>行全部选中</a:t>
            </a:r>
          </a:p>
          <a:p>
            <a:r>
              <a:rPr lang="en-US" altLang="zh-CN" dirty="0" smtClean="0"/>
              <a:t>'    Columns("a").Select             ''</a:t>
            </a:r>
            <a:r>
              <a:rPr lang="zh-CN" altLang="en-US" dirty="0" smtClean="0"/>
              <a:t>第</a:t>
            </a:r>
            <a:r>
              <a:rPr lang="en-US" altLang="zh-CN" dirty="0" smtClean="0"/>
              <a:t>1</a:t>
            </a:r>
            <a:r>
              <a:rPr lang="zh-CN" altLang="en-US" dirty="0" smtClean="0"/>
              <a:t>列全选中</a:t>
            </a:r>
          </a:p>
          <a:p>
            <a:r>
              <a:rPr lang="en-US" altLang="zh-CN" dirty="0" smtClean="0"/>
              <a:t>End Sub</a:t>
            </a:r>
            <a:endParaRPr lang="zh-CN" altLang="en-US" dirty="0"/>
          </a:p>
        </p:txBody>
      </p:sp>
      <p:sp>
        <p:nvSpPr>
          <p:cNvPr id="4" name="灯片编号占位符 3"/>
          <p:cNvSpPr>
            <a:spLocks noGrp="1"/>
          </p:cNvSpPr>
          <p:nvPr>
            <p:ph type="sldNum" sz="quarter" idx="10"/>
          </p:nvPr>
        </p:nvSpPr>
        <p:spPr/>
        <p:txBody>
          <a:bodyPr/>
          <a:lstStyle/>
          <a:p>
            <a:fld id="{0E1807F1-39B4-46A0-8F9D-C640D3F8C755}" type="slidenum">
              <a:rPr lang="zh-CN" altLang="en-US" smtClean="0"/>
              <a:pPr/>
              <a:t>30</a:t>
            </a:fld>
            <a:endParaRPr lang="zh-CN" alt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r>
              <a:rPr lang="en-US" altLang="zh-CN" dirty="0" smtClean="0"/>
              <a:t>'</a:t>
            </a:r>
            <a:r>
              <a:rPr lang="en-US" altLang="zh-CN" dirty="0" err="1" smtClean="0"/>
              <a:t>Rows.Count</a:t>
            </a:r>
            <a:r>
              <a:rPr lang="en-US" altLang="zh-CN" dirty="0" smtClean="0"/>
              <a:t>    </a:t>
            </a:r>
            <a:r>
              <a:rPr lang="zh-CN" altLang="en-US" dirty="0" smtClean="0"/>
              <a:t>返回工作表一共有多少行，返回数值</a:t>
            </a:r>
          </a:p>
          <a:p>
            <a:r>
              <a:rPr lang="en-US" altLang="zh-CN" dirty="0" smtClean="0"/>
              <a:t>'</a:t>
            </a:r>
            <a:r>
              <a:rPr lang="en-US" altLang="zh-CN" dirty="0" err="1" smtClean="0"/>
              <a:t>Columns.Count</a:t>
            </a:r>
            <a:r>
              <a:rPr lang="en-US" altLang="zh-CN" dirty="0" smtClean="0"/>
              <a:t> </a:t>
            </a:r>
            <a:r>
              <a:rPr lang="zh-CN" altLang="en-US" dirty="0" smtClean="0"/>
              <a:t>返回工作表一共有多少列，返回数值</a:t>
            </a:r>
          </a:p>
          <a:p>
            <a:endParaRPr lang="zh-CN" altLang="en-US" dirty="0" smtClean="0"/>
          </a:p>
          <a:p>
            <a:r>
              <a:rPr lang="en-US" altLang="zh-CN" dirty="0" smtClean="0"/>
              <a:t>Sub Excel</a:t>
            </a:r>
            <a:r>
              <a:rPr lang="zh-CN" altLang="en-US" dirty="0" smtClean="0"/>
              <a:t>有多少行有多少列</a:t>
            </a:r>
            <a:r>
              <a:rPr lang="en-US" altLang="zh-CN" dirty="0" smtClean="0"/>
              <a:t>()</a:t>
            </a:r>
          </a:p>
          <a:p>
            <a:r>
              <a:rPr lang="en-US" altLang="zh-CN" dirty="0" smtClean="0"/>
              <a:t>    </a:t>
            </a:r>
            <a:r>
              <a:rPr lang="en-US" altLang="zh-CN" dirty="0" err="1" smtClean="0"/>
              <a:t>MsgBox</a:t>
            </a:r>
            <a:r>
              <a:rPr lang="en-US" altLang="zh-CN" dirty="0" smtClean="0"/>
              <a:t> </a:t>
            </a:r>
            <a:r>
              <a:rPr lang="en-US" altLang="zh-CN" dirty="0" err="1" smtClean="0"/>
              <a:t>Rows.Count</a:t>
            </a:r>
            <a:r>
              <a:rPr lang="en-US" altLang="zh-CN" dirty="0" smtClean="0"/>
              <a:t> &amp; " </a:t>
            </a:r>
            <a:r>
              <a:rPr lang="zh-CN" altLang="en-US" dirty="0" smtClean="0"/>
              <a:t>行  </a:t>
            </a:r>
            <a:r>
              <a:rPr lang="en-US" altLang="zh-CN" dirty="0" smtClean="0"/>
              <a:t>" &amp; </a:t>
            </a:r>
            <a:r>
              <a:rPr lang="en-US" altLang="zh-CN" dirty="0" err="1" smtClean="0"/>
              <a:t>Columns.Count</a:t>
            </a:r>
            <a:r>
              <a:rPr lang="en-US" altLang="zh-CN" dirty="0" smtClean="0"/>
              <a:t> &amp; "  </a:t>
            </a:r>
            <a:r>
              <a:rPr lang="zh-CN" altLang="en-US" dirty="0" smtClean="0"/>
              <a:t>列</a:t>
            </a:r>
            <a:r>
              <a:rPr lang="en-US" altLang="zh-CN" dirty="0" smtClean="0"/>
              <a:t>"</a:t>
            </a:r>
          </a:p>
          <a:p>
            <a:r>
              <a:rPr lang="en-US" altLang="zh-CN" dirty="0" smtClean="0"/>
              <a:t>End Sub</a:t>
            </a:r>
          </a:p>
          <a:p>
            <a:endParaRPr lang="zh-CN" altLang="en-US" dirty="0"/>
          </a:p>
        </p:txBody>
      </p:sp>
      <p:sp>
        <p:nvSpPr>
          <p:cNvPr id="4" name="灯片编号占位符 3"/>
          <p:cNvSpPr>
            <a:spLocks noGrp="1"/>
          </p:cNvSpPr>
          <p:nvPr>
            <p:ph type="sldNum" sz="quarter" idx="10"/>
          </p:nvPr>
        </p:nvSpPr>
        <p:spPr/>
        <p:txBody>
          <a:bodyPr/>
          <a:lstStyle/>
          <a:p>
            <a:fld id="{0E1807F1-39B4-46A0-8F9D-C640D3F8C755}" type="slidenum">
              <a:rPr lang="zh-CN" altLang="en-US" smtClean="0"/>
              <a:pPr/>
              <a:t>31</a:t>
            </a:fld>
            <a:endParaRPr lang="zh-CN" alt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fld id="{0E1807F1-39B4-46A0-8F9D-C640D3F8C755}" type="slidenum">
              <a:rPr lang="zh-CN" altLang="en-US" smtClean="0"/>
              <a:pPr/>
              <a:t>33</a:t>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pPr marL="457200" marR="0" lvl="1" indent="0" algn="l" defTabSz="914400" rtl="0" eaLnBrk="1" fontAlgn="auto" latinLnBrk="0" hangingPunct="1">
              <a:lnSpc>
                <a:spcPct val="100000"/>
              </a:lnSpc>
              <a:spcBef>
                <a:spcPts val="0"/>
              </a:spcBef>
              <a:spcAft>
                <a:spcPts val="0"/>
              </a:spcAft>
              <a:buClrTx/>
              <a:buSzTx/>
              <a:buFontTx/>
              <a:buNone/>
              <a:tabLst/>
              <a:defRPr/>
            </a:pPr>
            <a:endParaRPr lang="en-US" altLang="zh-CN" sz="1200" dirty="0" smtClean="0"/>
          </a:p>
          <a:p>
            <a:pPr marL="457200" marR="0" lvl="1" indent="0" algn="l" defTabSz="914400" rtl="0" eaLnBrk="1" fontAlgn="auto" latinLnBrk="0" hangingPunct="1">
              <a:lnSpc>
                <a:spcPct val="100000"/>
              </a:lnSpc>
              <a:spcBef>
                <a:spcPts val="0"/>
              </a:spcBef>
              <a:spcAft>
                <a:spcPts val="0"/>
              </a:spcAft>
              <a:buClrTx/>
              <a:buSzTx/>
              <a:buFontTx/>
              <a:buNone/>
              <a:tabLst/>
              <a:defRPr/>
            </a:pPr>
            <a:r>
              <a:rPr lang="zh-CN" altLang="en-US" sz="1200" dirty="0" smtClean="0"/>
              <a:t>一个对象有哪些属性我们可以在</a:t>
            </a:r>
            <a:r>
              <a:rPr lang="zh-CN" altLang="en-US" sz="1200" dirty="0" smtClean="0">
                <a:solidFill>
                  <a:srgbClr val="FF0000"/>
                </a:solidFill>
              </a:rPr>
              <a:t>属性窗口</a:t>
            </a:r>
            <a:r>
              <a:rPr lang="zh-CN" altLang="en-US" sz="1200" dirty="0" smtClean="0"/>
              <a:t>里查看，要修改一个对象的某种属性，如名称、显示状态、颜色等等，也可以在属性窗口里进行修改，当然我们还可以利用代码进行修改。</a:t>
            </a:r>
          </a:p>
          <a:p>
            <a:pPr lvl="1"/>
            <a:endParaRPr lang="en-US" altLang="zh-CN" dirty="0" smtClean="0"/>
          </a:p>
          <a:p>
            <a:pPr lvl="1"/>
            <a:endParaRPr lang="en-US" altLang="zh-CN" dirty="0" smtClean="0"/>
          </a:p>
          <a:p>
            <a:pPr lvl="1"/>
            <a:r>
              <a:rPr lang="zh-CN" altLang="en-US" dirty="0" smtClean="0"/>
              <a:t>对象是由对象的属性和方法所组成的一个整体，这个整体不可分割。</a:t>
            </a:r>
            <a:endParaRPr lang="en-US" altLang="zh-CN" dirty="0" smtClean="0"/>
          </a:p>
          <a:p>
            <a:pPr lvl="1"/>
            <a:r>
              <a:rPr lang="zh-CN" altLang="en-US" dirty="0" smtClean="0"/>
              <a:t>事件是一个对象可以辨认的动作，可以编写代码针对此动作来做响应。</a:t>
            </a:r>
            <a:endParaRPr lang="en-US" altLang="zh-CN" dirty="0" smtClean="0"/>
          </a:p>
          <a:p>
            <a:endParaRPr lang="zh-CN" altLang="en-US" dirty="0"/>
          </a:p>
        </p:txBody>
      </p:sp>
      <p:sp>
        <p:nvSpPr>
          <p:cNvPr id="4" name="灯片编号占位符 3"/>
          <p:cNvSpPr>
            <a:spLocks noGrp="1"/>
          </p:cNvSpPr>
          <p:nvPr>
            <p:ph type="sldNum" sz="quarter" idx="10"/>
          </p:nvPr>
        </p:nvSpPr>
        <p:spPr/>
        <p:txBody>
          <a:bodyPr/>
          <a:lstStyle/>
          <a:p>
            <a:fld id="{3727C274-771A-490D-A8BA-5B884B86429C}" type="slidenum">
              <a:rPr lang="zh-CN" altLang="en-US" smtClean="0"/>
              <a:pPr/>
              <a:t>5</a:t>
            </a:fld>
            <a:endParaRPr lang="zh-CN" alt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lnSpcReduction="10000"/>
          </a:bodyPr>
          <a:lstStyle/>
          <a:p>
            <a:r>
              <a:rPr lang="en-US" b="1" dirty="0" err="1" smtClean="0"/>
              <a:t>Range.Address</a:t>
            </a:r>
            <a:r>
              <a:rPr lang="en-US" b="1" dirty="0" smtClean="0"/>
              <a:t> </a:t>
            </a:r>
            <a:r>
              <a:rPr lang="zh-CN" altLang="en-US" b="1" dirty="0" smtClean="0"/>
              <a:t>属性</a:t>
            </a:r>
            <a:endParaRPr lang="zh-CN" altLang="en-US" dirty="0" smtClean="0"/>
          </a:p>
          <a:p>
            <a:r>
              <a:rPr lang="zh-CN" altLang="en-US" dirty="0" smtClean="0"/>
              <a:t>返回一个 </a:t>
            </a:r>
            <a:r>
              <a:rPr lang="en-US" b="1" dirty="0" smtClean="0"/>
              <a:t>String</a:t>
            </a:r>
            <a:r>
              <a:rPr lang="en-US" dirty="0" smtClean="0"/>
              <a:t> </a:t>
            </a:r>
            <a:r>
              <a:rPr lang="zh-CN" altLang="en-US" dirty="0" smtClean="0"/>
              <a:t>值，它代表宏语言的区域引用。 </a:t>
            </a:r>
            <a:endParaRPr lang="en-US" altLang="zh-CN" dirty="0" smtClean="0"/>
          </a:p>
          <a:p>
            <a:r>
              <a:rPr lang="zh-CN" altLang="en-US" b="1" dirty="0" smtClean="0"/>
              <a:t>语法</a:t>
            </a:r>
            <a:endParaRPr lang="zh-CN" altLang="en-US" dirty="0" smtClean="0"/>
          </a:p>
          <a:p>
            <a:r>
              <a:rPr lang="zh-CN" altLang="en-US" b="0" i="1" dirty="0" smtClean="0"/>
              <a:t>表达式</a:t>
            </a:r>
            <a:r>
              <a:rPr lang="en-US" altLang="zh-CN" b="1" dirty="0" smtClean="0"/>
              <a:t>.</a:t>
            </a:r>
            <a:r>
              <a:rPr lang="en-US" b="1" dirty="0" smtClean="0"/>
              <a:t>Address(</a:t>
            </a:r>
            <a:r>
              <a:rPr lang="en-US" b="1" i="1" dirty="0" err="1" smtClean="0"/>
              <a:t>RowAbsolute</a:t>
            </a:r>
            <a:r>
              <a:rPr lang="en-US" b="1" dirty="0" smtClean="0"/>
              <a:t>, </a:t>
            </a:r>
            <a:r>
              <a:rPr lang="en-US" b="1" i="1" dirty="0" err="1" smtClean="0"/>
              <a:t>ColumnAbsolute</a:t>
            </a:r>
            <a:r>
              <a:rPr lang="en-US" b="1" dirty="0" smtClean="0"/>
              <a:t>, </a:t>
            </a:r>
            <a:r>
              <a:rPr lang="en-US" b="1" i="1" dirty="0" err="1" smtClean="0"/>
              <a:t>ReferenceStyle</a:t>
            </a:r>
            <a:r>
              <a:rPr lang="en-US" b="1" dirty="0" smtClean="0"/>
              <a:t>, </a:t>
            </a:r>
            <a:r>
              <a:rPr lang="en-US" b="1" i="1" dirty="0" smtClean="0"/>
              <a:t>External</a:t>
            </a:r>
            <a:r>
              <a:rPr lang="en-US" b="1" dirty="0" smtClean="0"/>
              <a:t>, </a:t>
            </a:r>
            <a:r>
              <a:rPr lang="en-US" b="1" i="1" dirty="0" err="1" smtClean="0"/>
              <a:t>RelativeTo</a:t>
            </a:r>
            <a:r>
              <a:rPr lang="en-US" b="1" dirty="0" smtClean="0"/>
              <a:t>)</a:t>
            </a:r>
            <a:endParaRPr lang="en-US" dirty="0" smtClean="0"/>
          </a:p>
          <a:p>
            <a:r>
              <a:rPr lang="zh-CN" altLang="en-US" b="0" i="1" dirty="0" smtClean="0"/>
              <a:t>表达式</a:t>
            </a:r>
            <a:r>
              <a:rPr lang="zh-CN" altLang="en-US" dirty="0" smtClean="0"/>
              <a:t>   一个代表 </a:t>
            </a:r>
            <a:r>
              <a:rPr lang="en-US" b="1" dirty="0" smtClean="0"/>
              <a:t>Range</a:t>
            </a:r>
            <a:r>
              <a:rPr lang="en-US" dirty="0" smtClean="0"/>
              <a:t> </a:t>
            </a:r>
            <a:r>
              <a:rPr lang="zh-CN" altLang="en-US" dirty="0" smtClean="0"/>
              <a:t>对象的变量。</a:t>
            </a:r>
          </a:p>
          <a:p>
            <a:r>
              <a:rPr lang="zh-CN" altLang="en-US" b="1" dirty="0" smtClean="0"/>
              <a:t>参数</a:t>
            </a:r>
            <a:endParaRPr lang="zh-CN" altLang="en-US" dirty="0" smtClean="0"/>
          </a:p>
          <a:p>
            <a:r>
              <a:rPr lang="zh-CN" altLang="en-US" b="1" dirty="0" smtClean="0"/>
              <a:t>名称</a:t>
            </a:r>
            <a:r>
              <a:rPr lang="zh-CN" altLang="en-US" dirty="0" smtClean="0"/>
              <a:t> </a:t>
            </a:r>
            <a:r>
              <a:rPr lang="zh-CN" altLang="en-US" b="1" dirty="0" smtClean="0"/>
              <a:t>必选</a:t>
            </a:r>
            <a:r>
              <a:rPr lang="en-US" altLang="zh-CN" b="1" dirty="0" smtClean="0"/>
              <a:t>/</a:t>
            </a:r>
            <a:r>
              <a:rPr lang="zh-CN" altLang="en-US" b="1" dirty="0" smtClean="0"/>
              <a:t>可选</a:t>
            </a:r>
            <a:r>
              <a:rPr lang="zh-CN" altLang="en-US" dirty="0" smtClean="0"/>
              <a:t> </a:t>
            </a:r>
            <a:r>
              <a:rPr lang="zh-CN" altLang="en-US" b="1" dirty="0" smtClean="0"/>
              <a:t>数据类型</a:t>
            </a:r>
            <a:r>
              <a:rPr lang="zh-CN" altLang="en-US" dirty="0" smtClean="0"/>
              <a:t> </a:t>
            </a:r>
            <a:r>
              <a:rPr lang="zh-CN" altLang="en-US" b="1" dirty="0" smtClean="0"/>
              <a:t>描述</a:t>
            </a:r>
            <a:r>
              <a:rPr lang="zh-CN" altLang="en-US" dirty="0" smtClean="0"/>
              <a:t> </a:t>
            </a:r>
            <a:endParaRPr lang="en-US" altLang="zh-CN" dirty="0" smtClean="0"/>
          </a:p>
          <a:p>
            <a:r>
              <a:rPr lang="en-US" i="1" dirty="0" err="1" smtClean="0"/>
              <a:t>RowAbsolute</a:t>
            </a:r>
            <a:r>
              <a:rPr lang="en-US" dirty="0" smtClean="0"/>
              <a:t> </a:t>
            </a:r>
            <a:r>
              <a:rPr lang="zh-CN" altLang="en-US" dirty="0" smtClean="0"/>
              <a:t>可选 </a:t>
            </a:r>
            <a:r>
              <a:rPr lang="en-US" b="1" dirty="0" smtClean="0"/>
              <a:t>Variant</a:t>
            </a:r>
            <a:r>
              <a:rPr lang="en-US" dirty="0" smtClean="0"/>
              <a:t> </a:t>
            </a:r>
            <a:r>
              <a:rPr lang="zh-CN" altLang="en-US" dirty="0" smtClean="0"/>
              <a:t>如果为 </a:t>
            </a:r>
            <a:r>
              <a:rPr lang="en-US" b="1" dirty="0" smtClean="0"/>
              <a:t>True</a:t>
            </a:r>
            <a:r>
              <a:rPr lang="en-US" dirty="0" smtClean="0"/>
              <a:t>，</a:t>
            </a:r>
            <a:r>
              <a:rPr lang="zh-CN" altLang="en-US" dirty="0" smtClean="0"/>
              <a:t>则以绝对引用返回引用的行部分。默认值为 </a:t>
            </a:r>
            <a:r>
              <a:rPr lang="en-US" b="1" dirty="0" smtClean="0"/>
              <a:t>True</a:t>
            </a:r>
            <a:r>
              <a:rPr lang="en-US" dirty="0" smtClean="0"/>
              <a:t>。 0</a:t>
            </a:r>
            <a:r>
              <a:rPr lang="zh-CN" altLang="en-US" dirty="0" smtClean="0"/>
              <a:t>表示</a:t>
            </a:r>
            <a:r>
              <a:rPr lang="en-US" b="1" dirty="0" smtClean="0"/>
              <a:t>False</a:t>
            </a:r>
            <a:r>
              <a:rPr lang="en-US" dirty="0" smtClean="0"/>
              <a:t>。</a:t>
            </a:r>
          </a:p>
          <a:p>
            <a:r>
              <a:rPr lang="en-US" i="1" dirty="0" err="1" smtClean="0"/>
              <a:t>ColumnAbsolute</a:t>
            </a:r>
            <a:r>
              <a:rPr lang="en-US" dirty="0" smtClean="0"/>
              <a:t> </a:t>
            </a:r>
            <a:r>
              <a:rPr lang="zh-CN" altLang="en-US" dirty="0" smtClean="0"/>
              <a:t>可选 </a:t>
            </a:r>
            <a:r>
              <a:rPr lang="en-US" b="1" dirty="0" smtClean="0"/>
              <a:t>Variant</a:t>
            </a:r>
            <a:r>
              <a:rPr lang="en-US" dirty="0" smtClean="0"/>
              <a:t> </a:t>
            </a:r>
            <a:r>
              <a:rPr lang="zh-CN" altLang="en-US" dirty="0" smtClean="0"/>
              <a:t>如果为 </a:t>
            </a:r>
            <a:r>
              <a:rPr lang="en-US" b="1" dirty="0" smtClean="0"/>
              <a:t>True</a:t>
            </a:r>
            <a:r>
              <a:rPr lang="en-US" dirty="0" smtClean="0"/>
              <a:t>，</a:t>
            </a:r>
            <a:r>
              <a:rPr lang="zh-CN" altLang="en-US" dirty="0" smtClean="0"/>
              <a:t>则以绝对引用返回引用的列部分。默认值为 </a:t>
            </a:r>
            <a:r>
              <a:rPr lang="en-US" b="1" dirty="0" smtClean="0"/>
              <a:t>True</a:t>
            </a:r>
            <a:r>
              <a:rPr lang="en-US" dirty="0" smtClean="0"/>
              <a:t>。 </a:t>
            </a:r>
          </a:p>
          <a:p>
            <a:r>
              <a:rPr lang="en-US" i="1" dirty="0" err="1" smtClean="0"/>
              <a:t>ReferenceStyle</a:t>
            </a:r>
            <a:r>
              <a:rPr lang="en-US" dirty="0" smtClean="0"/>
              <a:t> </a:t>
            </a:r>
            <a:r>
              <a:rPr lang="zh-CN" altLang="en-US" dirty="0" smtClean="0"/>
              <a:t>可选 </a:t>
            </a:r>
            <a:r>
              <a:rPr lang="en-US" dirty="0" err="1" smtClean="0">
                <a:hlinkClick r:id="rId3" action="ppaction://hlinkfile"/>
              </a:rPr>
              <a:t>XlReferenceStyle</a:t>
            </a:r>
            <a:r>
              <a:rPr lang="en-US" dirty="0" smtClean="0"/>
              <a:t> </a:t>
            </a:r>
            <a:r>
              <a:rPr lang="zh-CN" altLang="en-US" dirty="0" smtClean="0"/>
              <a:t>引用样式。默认值为 </a:t>
            </a:r>
            <a:r>
              <a:rPr lang="en-US" b="1" dirty="0" smtClean="0"/>
              <a:t>xlA1</a:t>
            </a:r>
            <a:r>
              <a:rPr lang="en-US" dirty="0" smtClean="0"/>
              <a:t>。 </a:t>
            </a:r>
          </a:p>
          <a:p>
            <a:r>
              <a:rPr lang="en-US" i="1" dirty="0" smtClean="0"/>
              <a:t>External</a:t>
            </a:r>
            <a:r>
              <a:rPr lang="en-US" dirty="0" smtClean="0"/>
              <a:t> </a:t>
            </a:r>
            <a:r>
              <a:rPr lang="zh-CN" altLang="en-US" dirty="0" smtClean="0"/>
              <a:t>可选 </a:t>
            </a:r>
            <a:r>
              <a:rPr lang="en-US" b="1" dirty="0" smtClean="0"/>
              <a:t>Variant</a:t>
            </a:r>
            <a:r>
              <a:rPr lang="en-US" dirty="0" smtClean="0"/>
              <a:t> </a:t>
            </a:r>
            <a:r>
              <a:rPr lang="zh-CN" altLang="en-US" dirty="0" smtClean="0"/>
              <a:t>如果为 </a:t>
            </a:r>
            <a:r>
              <a:rPr lang="en-US" b="1" dirty="0" smtClean="0"/>
              <a:t>True</a:t>
            </a:r>
            <a:r>
              <a:rPr lang="en-US" dirty="0" smtClean="0"/>
              <a:t>，</a:t>
            </a:r>
            <a:r>
              <a:rPr lang="zh-CN" altLang="en-US" dirty="0" smtClean="0"/>
              <a:t>则返回外部引用。如果为 </a:t>
            </a:r>
            <a:r>
              <a:rPr lang="en-US" b="1" dirty="0" smtClean="0"/>
              <a:t>False</a:t>
            </a:r>
            <a:r>
              <a:rPr lang="en-US" dirty="0" smtClean="0"/>
              <a:t>，</a:t>
            </a:r>
            <a:r>
              <a:rPr lang="zh-CN" altLang="en-US" dirty="0" smtClean="0"/>
              <a:t>则返回本地引用。默认值为 </a:t>
            </a:r>
            <a:r>
              <a:rPr lang="en-US" b="1" dirty="0" smtClean="0"/>
              <a:t>False</a:t>
            </a:r>
            <a:r>
              <a:rPr lang="en-US" dirty="0" smtClean="0"/>
              <a:t>。 </a:t>
            </a:r>
          </a:p>
          <a:p>
            <a:r>
              <a:rPr lang="en-US" i="1" dirty="0" err="1" smtClean="0"/>
              <a:t>RelativeTo</a:t>
            </a:r>
            <a:r>
              <a:rPr lang="en-US" dirty="0" smtClean="0"/>
              <a:t> </a:t>
            </a:r>
            <a:r>
              <a:rPr lang="zh-CN" altLang="en-US" dirty="0" smtClean="0"/>
              <a:t>可选 </a:t>
            </a:r>
            <a:r>
              <a:rPr lang="en-US" b="1" dirty="0" smtClean="0"/>
              <a:t>Variant</a:t>
            </a:r>
            <a:r>
              <a:rPr lang="en-US" dirty="0" smtClean="0"/>
              <a:t> </a:t>
            </a:r>
            <a:r>
              <a:rPr lang="zh-CN" altLang="en-US" dirty="0" smtClean="0"/>
              <a:t>如果 </a:t>
            </a:r>
            <a:r>
              <a:rPr lang="en-US" i="1" dirty="0" err="1" smtClean="0"/>
              <a:t>RowAbsolute</a:t>
            </a:r>
            <a:r>
              <a:rPr lang="en-US" dirty="0" smtClean="0"/>
              <a:t> </a:t>
            </a:r>
            <a:r>
              <a:rPr lang="zh-CN" altLang="en-US" dirty="0" smtClean="0"/>
              <a:t>和 </a:t>
            </a:r>
            <a:r>
              <a:rPr lang="en-US" i="1" dirty="0" err="1" smtClean="0"/>
              <a:t>ColumnAbsolute</a:t>
            </a:r>
            <a:r>
              <a:rPr lang="en-US" dirty="0" smtClean="0"/>
              <a:t> </a:t>
            </a:r>
            <a:r>
              <a:rPr lang="zh-CN" altLang="en-US" dirty="0" smtClean="0"/>
              <a:t>为 </a:t>
            </a:r>
            <a:r>
              <a:rPr lang="en-US" b="1" dirty="0" smtClean="0"/>
              <a:t>False</a:t>
            </a:r>
            <a:r>
              <a:rPr lang="en-US" dirty="0" smtClean="0"/>
              <a:t>，</a:t>
            </a:r>
            <a:r>
              <a:rPr lang="zh-CN" altLang="en-US" dirty="0" smtClean="0"/>
              <a:t>并且 </a:t>
            </a:r>
            <a:r>
              <a:rPr lang="en-US" i="1" dirty="0" err="1" smtClean="0"/>
              <a:t>ReferenceStyle</a:t>
            </a:r>
            <a:r>
              <a:rPr lang="en-US" dirty="0" smtClean="0"/>
              <a:t> </a:t>
            </a:r>
            <a:r>
              <a:rPr lang="zh-CN" altLang="en-US" dirty="0" smtClean="0"/>
              <a:t>为 </a:t>
            </a:r>
            <a:r>
              <a:rPr lang="en-US" b="1" dirty="0" smtClean="0"/>
              <a:t>xlR1C1</a:t>
            </a:r>
            <a:r>
              <a:rPr lang="en-US" dirty="0" smtClean="0"/>
              <a:t>，</a:t>
            </a:r>
            <a:r>
              <a:rPr lang="zh-CN" altLang="en-US" dirty="0" smtClean="0"/>
              <a:t>则必须包括相对引用的起始点。此参数是定义起始点的 </a:t>
            </a:r>
            <a:r>
              <a:rPr lang="en-US" b="1" dirty="0" smtClean="0">
                <a:hlinkClick r:id="rId4" action="ppaction://hlinkfile"/>
              </a:rPr>
              <a:t>Range</a:t>
            </a:r>
            <a:r>
              <a:rPr lang="en-US" dirty="0" smtClean="0"/>
              <a:t> </a:t>
            </a:r>
            <a:r>
              <a:rPr lang="zh-CN" altLang="en-US" dirty="0" smtClean="0"/>
              <a:t>对象。</a:t>
            </a:r>
            <a:endParaRPr lang="en-US" altLang="zh-CN" dirty="0" smtClean="0"/>
          </a:p>
          <a:p>
            <a:endParaRPr lang="en-US" altLang="zh-CN" b="1" dirty="0" smtClean="0"/>
          </a:p>
          <a:p>
            <a:r>
              <a:rPr lang="zh-CN" altLang="en-US" b="1" dirty="0" smtClean="0"/>
              <a:t>说明</a:t>
            </a:r>
            <a:r>
              <a:rPr lang="zh-CN" altLang="en-US" dirty="0" smtClean="0"/>
              <a:t/>
            </a:r>
            <a:br>
              <a:rPr lang="zh-CN" altLang="en-US" dirty="0" smtClean="0"/>
            </a:br>
            <a:r>
              <a:rPr lang="zh-CN" altLang="en-US" dirty="0" smtClean="0"/>
              <a:t>如果引用包含多个单元格，</a:t>
            </a:r>
            <a:r>
              <a:rPr lang="en-US" altLang="zh-CN" i="1" dirty="0" err="1" smtClean="0"/>
              <a:t>RowAbsolute</a:t>
            </a:r>
            <a:r>
              <a:rPr lang="zh-CN" altLang="en-US" dirty="0" smtClean="0"/>
              <a:t> 和 </a:t>
            </a:r>
            <a:r>
              <a:rPr lang="en-US" altLang="zh-CN" i="1" dirty="0" err="1" smtClean="0"/>
              <a:t>ColumnAbsolute</a:t>
            </a:r>
            <a:r>
              <a:rPr lang="zh-CN" altLang="en-US" dirty="0" smtClean="0"/>
              <a:t> 将应用于所有的行和列。</a:t>
            </a:r>
          </a:p>
          <a:p>
            <a:endParaRPr lang="en-US" altLang="zh-CN" b="1" dirty="0" smtClean="0"/>
          </a:p>
          <a:p>
            <a:r>
              <a:rPr lang="zh-CN" altLang="en-US" b="1" dirty="0" smtClean="0"/>
              <a:t>示例</a:t>
            </a:r>
            <a:r>
              <a:rPr lang="zh-CN" altLang="en-US" dirty="0" smtClean="0"/>
              <a:t/>
            </a:r>
            <a:br>
              <a:rPr lang="zh-CN" altLang="en-US" dirty="0" smtClean="0"/>
            </a:br>
            <a:r>
              <a:rPr lang="zh-CN" altLang="en-US" dirty="0" smtClean="0"/>
              <a:t>下例对工作表 </a:t>
            </a:r>
            <a:r>
              <a:rPr lang="en-US" altLang="zh-CN" dirty="0" smtClean="0"/>
              <a:t>Sheet1 </a:t>
            </a:r>
            <a:r>
              <a:rPr lang="zh-CN" altLang="en-US" dirty="0" smtClean="0"/>
              <a:t>中的同一单元格地址使用了四种不同的表达方式。示例中的注释为将要显示于消息框中的地址。</a:t>
            </a:r>
          </a:p>
          <a:p>
            <a:r>
              <a:rPr lang="en-US" dirty="0" smtClean="0"/>
              <a:t>Set mc = Worksheets("Sheet1").Cells(1, 1) </a:t>
            </a:r>
          </a:p>
          <a:p>
            <a:r>
              <a:rPr lang="en-US" dirty="0" err="1" smtClean="0"/>
              <a:t>MsgBox</a:t>
            </a:r>
            <a:r>
              <a:rPr lang="en-US" dirty="0" smtClean="0"/>
              <a:t> </a:t>
            </a:r>
            <a:r>
              <a:rPr lang="en-US" dirty="0" err="1" smtClean="0"/>
              <a:t>mc.Address</a:t>
            </a:r>
            <a:r>
              <a:rPr lang="en-US" dirty="0" smtClean="0"/>
              <a:t>() ' $A$1 </a:t>
            </a:r>
          </a:p>
          <a:p>
            <a:r>
              <a:rPr lang="en-US" dirty="0" err="1" smtClean="0"/>
              <a:t>MsgBox</a:t>
            </a:r>
            <a:r>
              <a:rPr lang="en-US" dirty="0" smtClean="0"/>
              <a:t> </a:t>
            </a:r>
            <a:r>
              <a:rPr lang="en-US" dirty="0" err="1" smtClean="0"/>
              <a:t>mc.Address</a:t>
            </a:r>
            <a:r>
              <a:rPr lang="en-US" dirty="0" smtClean="0"/>
              <a:t>(</a:t>
            </a:r>
            <a:r>
              <a:rPr lang="en-US" dirty="0" err="1" smtClean="0"/>
              <a:t>RowAbsolute</a:t>
            </a:r>
            <a:r>
              <a:rPr lang="en-US" dirty="0" smtClean="0"/>
              <a:t>:=False) ' $A1 </a:t>
            </a:r>
          </a:p>
          <a:p>
            <a:r>
              <a:rPr lang="en-US" dirty="0" err="1" smtClean="0"/>
              <a:t>MsgBox</a:t>
            </a:r>
            <a:r>
              <a:rPr lang="en-US" dirty="0" smtClean="0"/>
              <a:t> </a:t>
            </a:r>
            <a:r>
              <a:rPr lang="en-US" dirty="0" err="1" smtClean="0"/>
              <a:t>mc.Address</a:t>
            </a:r>
            <a:r>
              <a:rPr lang="en-US" dirty="0" smtClean="0"/>
              <a:t>(</a:t>
            </a:r>
            <a:r>
              <a:rPr lang="en-US" dirty="0" err="1" smtClean="0"/>
              <a:t>ReferenceStyle</a:t>
            </a:r>
            <a:r>
              <a:rPr lang="en-US" dirty="0" smtClean="0"/>
              <a:t>:=xlR1C1) ' R1C1 </a:t>
            </a:r>
          </a:p>
          <a:p>
            <a:r>
              <a:rPr lang="en-US" dirty="0" err="1" smtClean="0"/>
              <a:t>MsgBox</a:t>
            </a:r>
            <a:r>
              <a:rPr lang="en-US" dirty="0" smtClean="0"/>
              <a:t> </a:t>
            </a:r>
            <a:r>
              <a:rPr lang="en-US" dirty="0" err="1" smtClean="0"/>
              <a:t>mc.Address</a:t>
            </a:r>
            <a:r>
              <a:rPr lang="en-US" dirty="0" smtClean="0"/>
              <a:t>(</a:t>
            </a:r>
            <a:r>
              <a:rPr lang="en-US" dirty="0" err="1" smtClean="0"/>
              <a:t>ReferenceStyle</a:t>
            </a:r>
            <a:r>
              <a:rPr lang="en-US" dirty="0" smtClean="0"/>
              <a:t>:=xlR1C1, _ </a:t>
            </a:r>
            <a:r>
              <a:rPr lang="en-US" dirty="0" err="1" smtClean="0"/>
              <a:t>RowAbsolute</a:t>
            </a:r>
            <a:r>
              <a:rPr lang="en-US" dirty="0" smtClean="0"/>
              <a:t>:=False, _ </a:t>
            </a:r>
            <a:r>
              <a:rPr lang="en-US" dirty="0" err="1" smtClean="0"/>
              <a:t>ColumnAbsolute</a:t>
            </a:r>
            <a:r>
              <a:rPr lang="en-US" dirty="0" smtClean="0"/>
              <a:t>:=False, _ </a:t>
            </a:r>
            <a:r>
              <a:rPr lang="en-US" dirty="0" err="1" smtClean="0"/>
              <a:t>RelativeTo</a:t>
            </a:r>
            <a:r>
              <a:rPr lang="en-US" dirty="0" smtClean="0"/>
              <a:t>:=Worksheets(1).Cells(3, 3)) ' R[-2]C[-2]</a:t>
            </a:r>
            <a:endParaRPr lang="en-US" altLang="zh-CN" dirty="0" smtClean="0"/>
          </a:p>
          <a:p>
            <a:endParaRPr lang="zh-CN" altLang="en-US" dirty="0" smtClean="0"/>
          </a:p>
          <a:p>
            <a:endParaRPr lang="zh-CN" altLang="en-US" dirty="0"/>
          </a:p>
        </p:txBody>
      </p:sp>
      <p:sp>
        <p:nvSpPr>
          <p:cNvPr id="4" name="灯片编号占位符 3"/>
          <p:cNvSpPr>
            <a:spLocks noGrp="1"/>
          </p:cNvSpPr>
          <p:nvPr>
            <p:ph type="sldNum" sz="quarter" idx="10"/>
          </p:nvPr>
        </p:nvSpPr>
        <p:spPr/>
        <p:txBody>
          <a:bodyPr/>
          <a:lstStyle/>
          <a:p>
            <a:fld id="{0E1807F1-39B4-46A0-8F9D-C640D3F8C755}" type="slidenum">
              <a:rPr lang="zh-CN" altLang="en-US" smtClean="0"/>
              <a:pPr/>
              <a:t>34</a:t>
            </a:fld>
            <a:endParaRPr lang="zh-CN" alt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r>
              <a:rPr lang="zh-CN" altLang="en-US" dirty="0" smtClean="0"/>
              <a:t>可以使用</a:t>
            </a:r>
            <a:r>
              <a:rPr lang="en-US" dirty="0" smtClean="0"/>
              <a:t>Range</a:t>
            </a:r>
            <a:r>
              <a:rPr lang="zh-CN" altLang="en-US" dirty="0" smtClean="0"/>
              <a:t>对象的</a:t>
            </a:r>
            <a:r>
              <a:rPr lang="en-US" dirty="0" smtClean="0"/>
              <a:t>Offset</a:t>
            </a:r>
            <a:r>
              <a:rPr lang="zh-CN" altLang="en-US" dirty="0" smtClean="0"/>
              <a:t>属性返回一个基于引用的</a:t>
            </a:r>
            <a:r>
              <a:rPr lang="en-US" dirty="0" smtClean="0"/>
              <a:t>Range</a:t>
            </a:r>
            <a:r>
              <a:rPr lang="zh-CN" altLang="en-US" dirty="0" smtClean="0"/>
              <a:t>对象的单元格区域。</a:t>
            </a:r>
            <a:br>
              <a:rPr lang="zh-CN" altLang="en-US" dirty="0" smtClean="0"/>
            </a:br>
            <a:r>
              <a:rPr lang="zh-CN" altLang="en-US" dirty="0" smtClean="0"/>
              <a:t>语法如下：</a:t>
            </a:r>
            <a:br>
              <a:rPr lang="zh-CN" altLang="en-US" dirty="0" smtClean="0"/>
            </a:br>
            <a:r>
              <a:rPr lang="en-US" i="1" dirty="0" err="1" smtClean="0"/>
              <a:t>expression.Offset</a:t>
            </a:r>
            <a:r>
              <a:rPr lang="en-US" i="1" dirty="0" smtClean="0"/>
              <a:t>(</a:t>
            </a:r>
            <a:r>
              <a:rPr lang="en-US" i="1" dirty="0" err="1" smtClean="0"/>
              <a:t>RowOffset</a:t>
            </a:r>
            <a:r>
              <a:rPr lang="en-US" i="1" dirty="0" smtClean="0"/>
              <a:t>, </a:t>
            </a:r>
            <a:r>
              <a:rPr lang="en-US" i="1" dirty="0" err="1" smtClean="0"/>
              <a:t>ColumnOffset</a:t>
            </a:r>
            <a:r>
              <a:rPr lang="en-US" i="1" dirty="0" smtClean="0"/>
              <a:t>)</a:t>
            </a:r>
            <a:r>
              <a:rPr lang="en-US" dirty="0" smtClean="0"/>
              <a:t/>
            </a:r>
            <a:br>
              <a:rPr lang="en-US" dirty="0" smtClean="0"/>
            </a:br>
            <a:r>
              <a:rPr lang="en-US" dirty="0" smtClean="0"/>
              <a:t>       </a:t>
            </a:r>
            <a:r>
              <a:rPr lang="zh-CN" altLang="en-US" dirty="0" smtClean="0"/>
              <a:t>参数</a:t>
            </a:r>
            <a:r>
              <a:rPr lang="en-US" dirty="0" smtClean="0"/>
              <a:t>expression</a:t>
            </a:r>
            <a:r>
              <a:rPr lang="zh-CN" altLang="en-US" dirty="0" smtClean="0"/>
              <a:t>是必需的，该表达式返回一个</a:t>
            </a:r>
            <a:r>
              <a:rPr lang="en-US" dirty="0" smtClean="0"/>
              <a:t>Range</a:t>
            </a:r>
            <a:r>
              <a:rPr lang="zh-CN" altLang="en-US" dirty="0" smtClean="0"/>
              <a:t>对象。</a:t>
            </a:r>
            <a:br>
              <a:rPr lang="zh-CN" altLang="en-US" dirty="0" smtClean="0"/>
            </a:br>
            <a:r>
              <a:rPr lang="zh-CN" altLang="en-US" dirty="0" smtClean="0"/>
              <a:t>       参数</a:t>
            </a:r>
            <a:r>
              <a:rPr lang="en-US" dirty="0" err="1" smtClean="0"/>
              <a:t>RowOffset</a:t>
            </a:r>
            <a:r>
              <a:rPr lang="zh-CN" altLang="en-US" dirty="0" smtClean="0"/>
              <a:t>是可选的，区域偏移的行数（正值、负值或 </a:t>
            </a:r>
            <a:r>
              <a:rPr lang="en-US" altLang="zh-CN" dirty="0" smtClean="0"/>
              <a:t>0</a:t>
            </a:r>
            <a:r>
              <a:rPr lang="zh-CN" altLang="en-US" dirty="0" smtClean="0"/>
              <a:t>（零））。正值表示向下偏移，负值表示向上偏移，默认值为 </a:t>
            </a:r>
            <a:r>
              <a:rPr lang="en-US" altLang="zh-CN" dirty="0" smtClean="0"/>
              <a:t>0</a:t>
            </a:r>
            <a:r>
              <a:rPr lang="zh-CN" altLang="en-US" dirty="0" smtClean="0"/>
              <a:t>。</a:t>
            </a:r>
            <a:br>
              <a:rPr lang="zh-CN" altLang="en-US" dirty="0" smtClean="0"/>
            </a:br>
            <a:r>
              <a:rPr lang="zh-CN" altLang="en-US" dirty="0" smtClean="0"/>
              <a:t>       参数</a:t>
            </a:r>
            <a:r>
              <a:rPr lang="en-US" dirty="0" err="1" smtClean="0"/>
              <a:t>ColumnOffset</a:t>
            </a:r>
            <a:r>
              <a:rPr lang="zh-CN" altLang="en-US" dirty="0" smtClean="0"/>
              <a:t>是可选的，区域偏移的列数（正值、负值或 </a:t>
            </a:r>
            <a:r>
              <a:rPr lang="en-US" altLang="zh-CN" dirty="0" smtClean="0"/>
              <a:t>0</a:t>
            </a:r>
            <a:r>
              <a:rPr lang="zh-CN" altLang="en-US" dirty="0" smtClean="0"/>
              <a:t>（零））。正值表示向右偏移，负值表示向左偏移，默认值为 </a:t>
            </a:r>
            <a:r>
              <a:rPr lang="en-US" altLang="zh-CN" dirty="0" smtClean="0"/>
              <a:t>0</a:t>
            </a:r>
            <a:r>
              <a:rPr lang="zh-CN" altLang="en-US" dirty="0" smtClean="0"/>
              <a:t>。</a:t>
            </a:r>
            <a:br>
              <a:rPr lang="zh-CN" altLang="en-US" dirty="0" smtClean="0"/>
            </a:br>
            <a:r>
              <a:rPr lang="zh-CN" altLang="en-US" dirty="0" smtClean="0"/>
              <a:t/>
            </a:r>
            <a:br>
              <a:rPr lang="zh-CN" altLang="en-US" dirty="0" smtClean="0"/>
            </a:br>
            <a:endParaRPr lang="zh-CN" altLang="en-US" dirty="0"/>
          </a:p>
        </p:txBody>
      </p:sp>
      <p:sp>
        <p:nvSpPr>
          <p:cNvPr id="4" name="灯片编号占位符 3"/>
          <p:cNvSpPr>
            <a:spLocks noGrp="1"/>
          </p:cNvSpPr>
          <p:nvPr>
            <p:ph type="sldNum" sz="quarter" idx="10"/>
          </p:nvPr>
        </p:nvSpPr>
        <p:spPr/>
        <p:txBody>
          <a:bodyPr/>
          <a:lstStyle/>
          <a:p>
            <a:fld id="{0E1807F1-39B4-46A0-8F9D-C640D3F8C755}" type="slidenum">
              <a:rPr lang="zh-CN" altLang="en-US" smtClean="0"/>
              <a:pPr/>
              <a:t>35</a:t>
            </a:fld>
            <a:endParaRPr lang="zh-CN" alt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r>
              <a:rPr lang="en-US" altLang="zh-CN" dirty="0" smtClean="0"/>
              <a:t>Sub Offset()</a:t>
            </a:r>
          </a:p>
          <a:p>
            <a:r>
              <a:rPr lang="en-US" altLang="zh-CN" dirty="0" smtClean="0"/>
              <a:t>    Dim </a:t>
            </a:r>
            <a:r>
              <a:rPr lang="en-US" altLang="zh-CN" dirty="0" err="1" smtClean="0"/>
              <a:t>myRange</a:t>
            </a:r>
            <a:r>
              <a:rPr lang="en-US" altLang="zh-CN" dirty="0" smtClean="0"/>
              <a:t> As Range</a:t>
            </a:r>
          </a:p>
          <a:p>
            <a:r>
              <a:rPr lang="en-US" altLang="zh-CN" dirty="0" smtClean="0"/>
              <a:t>    Set </a:t>
            </a:r>
            <a:r>
              <a:rPr lang="en-US" altLang="zh-CN" dirty="0" err="1" smtClean="0"/>
              <a:t>myRange</a:t>
            </a:r>
            <a:r>
              <a:rPr lang="en-US" altLang="zh-CN" dirty="0" smtClean="0"/>
              <a:t> = Worksheets(1).Range("A1:C3").Offset(3, 3)</a:t>
            </a:r>
          </a:p>
          <a:p>
            <a:r>
              <a:rPr lang="en-US" altLang="zh-CN" dirty="0" smtClean="0"/>
              <a:t>    </a:t>
            </a:r>
            <a:r>
              <a:rPr lang="en-US" altLang="zh-CN" dirty="0" err="1" smtClean="0"/>
              <a:t>myRange.Select</a:t>
            </a:r>
            <a:endParaRPr lang="en-US" altLang="zh-CN" dirty="0" smtClean="0"/>
          </a:p>
          <a:p>
            <a:r>
              <a:rPr lang="en-US" altLang="zh-CN" dirty="0" smtClean="0"/>
              <a:t>    </a:t>
            </a:r>
            <a:r>
              <a:rPr lang="en-US" altLang="zh-CN" dirty="0" err="1" smtClean="0"/>
              <a:t>Debug.Print</a:t>
            </a:r>
            <a:r>
              <a:rPr lang="en-US" altLang="zh-CN" dirty="0" smtClean="0"/>
              <a:t> </a:t>
            </a:r>
            <a:r>
              <a:rPr lang="en-US" altLang="zh-CN" dirty="0" err="1" smtClean="0"/>
              <a:t>myRange.Address</a:t>
            </a:r>
            <a:r>
              <a:rPr lang="en-US" altLang="zh-CN" dirty="0" smtClean="0"/>
              <a:t>(0, 0)</a:t>
            </a:r>
          </a:p>
          <a:p>
            <a:r>
              <a:rPr lang="en-US" altLang="zh-CN" dirty="0" smtClean="0"/>
              <a:t>End Sub</a:t>
            </a:r>
          </a:p>
          <a:p>
            <a:endParaRPr lang="en-US" altLang="zh-CN" dirty="0" smtClean="0"/>
          </a:p>
          <a:p>
            <a:r>
              <a:rPr lang="en-US" altLang="zh-CN" dirty="0" smtClean="0"/>
              <a:t>Sub </a:t>
            </a:r>
            <a:r>
              <a:rPr lang="zh-CN" altLang="en-US" dirty="0" smtClean="0"/>
              <a:t>单元格区域偏移例子</a:t>
            </a:r>
            <a:r>
              <a:rPr lang="en-US" altLang="zh-CN" dirty="0" smtClean="0"/>
              <a:t>()</a:t>
            </a:r>
          </a:p>
          <a:p>
            <a:r>
              <a:rPr lang="en-US" altLang="zh-CN" dirty="0" smtClean="0"/>
              <a:t>    Range(“b1:b6").Offset(2, 0).Select</a:t>
            </a:r>
          </a:p>
          <a:p>
            <a:r>
              <a:rPr lang="en-US" altLang="zh-CN" dirty="0" smtClean="0"/>
              <a:t>End Sub</a:t>
            </a:r>
            <a:endParaRPr lang="zh-CN" altLang="en-US" dirty="0"/>
          </a:p>
        </p:txBody>
      </p:sp>
      <p:sp>
        <p:nvSpPr>
          <p:cNvPr id="4" name="灯片编号占位符 3"/>
          <p:cNvSpPr>
            <a:spLocks noGrp="1"/>
          </p:cNvSpPr>
          <p:nvPr>
            <p:ph type="sldNum" sz="quarter" idx="10"/>
          </p:nvPr>
        </p:nvSpPr>
        <p:spPr/>
        <p:txBody>
          <a:bodyPr/>
          <a:lstStyle/>
          <a:p>
            <a:fld id="{0E1807F1-39B4-46A0-8F9D-C640D3F8C755}" type="slidenum">
              <a:rPr lang="zh-CN" altLang="en-US" smtClean="0"/>
              <a:pPr/>
              <a:t>36</a:t>
            </a:fld>
            <a:endParaRPr lang="zh-CN" alt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r>
              <a:rPr lang="zh-CN" altLang="en-US" dirty="0" smtClean="0"/>
              <a:t>使用</a:t>
            </a:r>
            <a:r>
              <a:rPr lang="en-US" dirty="0" smtClean="0"/>
              <a:t>Range</a:t>
            </a:r>
            <a:r>
              <a:rPr lang="zh-CN" altLang="en-US" dirty="0" smtClean="0"/>
              <a:t>对象的</a:t>
            </a:r>
            <a:r>
              <a:rPr lang="en-US" dirty="0" smtClean="0"/>
              <a:t>Resize</a:t>
            </a:r>
            <a:r>
              <a:rPr lang="zh-CN" altLang="en-US" dirty="0" smtClean="0"/>
              <a:t>属性调整指定区域的大小，并返回调整大小后的单元格区域，如下面的代码所示。</a:t>
            </a:r>
            <a:endParaRPr lang="en-US" altLang="zh-CN" dirty="0" smtClean="0"/>
          </a:p>
          <a:p>
            <a:r>
              <a:rPr lang="en-US" dirty="0" smtClean="0"/>
              <a:t>Sub Resize()</a:t>
            </a:r>
            <a:br>
              <a:rPr lang="en-US" dirty="0" smtClean="0"/>
            </a:br>
            <a:r>
              <a:rPr lang="en-US" dirty="0" smtClean="0"/>
              <a:t>Sheet4.Range("A1").Resize(3, 3).Select</a:t>
            </a:r>
            <a:br>
              <a:rPr lang="en-US" dirty="0" smtClean="0"/>
            </a:br>
            <a:r>
              <a:rPr lang="en-US" dirty="0" smtClean="0"/>
              <a:t>End Sub</a:t>
            </a:r>
          </a:p>
          <a:p>
            <a:r>
              <a:rPr lang="zh-CN" altLang="en-US" dirty="0" smtClean="0"/>
              <a:t>代码解析：</a:t>
            </a:r>
            <a:br>
              <a:rPr lang="zh-CN" altLang="en-US" dirty="0" smtClean="0"/>
            </a:br>
            <a:r>
              <a:rPr lang="zh-CN" altLang="en-US" dirty="0" smtClean="0"/>
              <a:t>       </a:t>
            </a:r>
            <a:r>
              <a:rPr lang="en-US" dirty="0" smtClean="0"/>
              <a:t>Resize</a:t>
            </a:r>
            <a:r>
              <a:rPr lang="zh-CN" altLang="en-US" dirty="0" smtClean="0"/>
              <a:t>过程使用</a:t>
            </a:r>
            <a:r>
              <a:rPr lang="en-US" dirty="0" smtClean="0"/>
              <a:t>Range</a:t>
            </a:r>
            <a:r>
              <a:rPr lang="zh-CN" altLang="en-US" dirty="0" smtClean="0"/>
              <a:t>对象的</a:t>
            </a:r>
            <a:r>
              <a:rPr lang="en-US" dirty="0" smtClean="0"/>
              <a:t>Resize</a:t>
            </a:r>
            <a:r>
              <a:rPr lang="zh-CN" altLang="en-US" dirty="0" smtClean="0"/>
              <a:t>属性选中</a:t>
            </a:r>
            <a:r>
              <a:rPr lang="en-US" dirty="0" smtClean="0"/>
              <a:t>A1</a:t>
            </a:r>
            <a:r>
              <a:rPr lang="zh-CN" altLang="en-US" dirty="0" smtClean="0"/>
              <a:t>单元格扩展为三行三列后的区域。</a:t>
            </a:r>
            <a:br>
              <a:rPr lang="zh-CN" altLang="en-US" dirty="0" smtClean="0"/>
            </a:br>
            <a:r>
              <a:rPr lang="zh-CN" altLang="en-US" dirty="0" smtClean="0"/>
              <a:t>       </a:t>
            </a:r>
            <a:r>
              <a:rPr lang="en-US" dirty="0" smtClean="0"/>
              <a:t>Resize</a:t>
            </a:r>
            <a:r>
              <a:rPr lang="zh-CN" altLang="en-US" dirty="0" smtClean="0"/>
              <a:t>属性的语法如下：</a:t>
            </a:r>
            <a:br>
              <a:rPr lang="zh-CN" altLang="en-US" dirty="0" smtClean="0"/>
            </a:br>
            <a:r>
              <a:rPr lang="en-US" i="1" dirty="0" err="1" smtClean="0"/>
              <a:t>expression.Resize</a:t>
            </a:r>
            <a:r>
              <a:rPr lang="en-US" i="1" dirty="0" smtClean="0"/>
              <a:t>(</a:t>
            </a:r>
            <a:r>
              <a:rPr lang="en-US" i="1" dirty="0" err="1" smtClean="0"/>
              <a:t>RowSize</a:t>
            </a:r>
            <a:r>
              <a:rPr lang="en-US" i="1" dirty="0" smtClean="0"/>
              <a:t>, </a:t>
            </a:r>
            <a:r>
              <a:rPr lang="en-US" i="1" dirty="0" err="1" smtClean="0"/>
              <a:t>ColumnSize</a:t>
            </a:r>
            <a:r>
              <a:rPr lang="en-US" i="1" dirty="0" smtClean="0"/>
              <a:t>)</a:t>
            </a:r>
            <a:r>
              <a:rPr lang="en-US" dirty="0" smtClean="0"/>
              <a:t/>
            </a:r>
            <a:br>
              <a:rPr lang="en-US" dirty="0" smtClean="0"/>
            </a:br>
            <a:r>
              <a:rPr lang="en-US" dirty="0" smtClean="0"/>
              <a:t>       </a:t>
            </a:r>
            <a:r>
              <a:rPr lang="zh-CN" altLang="en-US" dirty="0" smtClean="0"/>
              <a:t>参数</a:t>
            </a:r>
            <a:r>
              <a:rPr lang="en-US" dirty="0" smtClean="0"/>
              <a:t>expression</a:t>
            </a:r>
            <a:r>
              <a:rPr lang="zh-CN" altLang="en-US" dirty="0" smtClean="0"/>
              <a:t>是必需的，返回要调整大小的</a:t>
            </a:r>
            <a:r>
              <a:rPr lang="en-US" dirty="0" smtClean="0"/>
              <a:t>Range </a:t>
            </a:r>
            <a:r>
              <a:rPr lang="zh-CN" altLang="en-US" dirty="0" smtClean="0"/>
              <a:t>对象</a:t>
            </a:r>
            <a:br>
              <a:rPr lang="zh-CN" altLang="en-US" dirty="0" smtClean="0"/>
            </a:br>
            <a:r>
              <a:rPr lang="zh-CN" altLang="en-US" dirty="0" smtClean="0"/>
              <a:t>       参数</a:t>
            </a:r>
            <a:r>
              <a:rPr lang="en-US" dirty="0" err="1" smtClean="0"/>
              <a:t>RowSize</a:t>
            </a:r>
            <a:r>
              <a:rPr lang="zh-CN" altLang="en-US" dirty="0" smtClean="0"/>
              <a:t>是可选的，新区域中的行数。如果省略该参数，则该区域中的行数保持不变。</a:t>
            </a:r>
            <a:br>
              <a:rPr lang="zh-CN" altLang="en-US" dirty="0" smtClean="0"/>
            </a:br>
            <a:r>
              <a:rPr lang="zh-CN" altLang="en-US" dirty="0" smtClean="0"/>
              <a:t>       参数</a:t>
            </a:r>
            <a:r>
              <a:rPr lang="en-US" dirty="0" err="1" smtClean="0"/>
              <a:t>ColumnSize</a:t>
            </a:r>
            <a:r>
              <a:rPr lang="zh-CN" altLang="en-US" dirty="0" smtClean="0"/>
              <a:t>是可选的，新区域中的列数。如果省略该参数。则该区域中的列数保持不变。</a:t>
            </a:r>
            <a:br>
              <a:rPr lang="zh-CN" altLang="en-US" dirty="0" smtClean="0"/>
            </a:br>
            <a:r>
              <a:rPr lang="zh-CN" altLang="en-US" dirty="0" smtClean="0"/>
              <a:t>       运行</a:t>
            </a:r>
            <a:r>
              <a:rPr lang="en-US" dirty="0" smtClean="0"/>
              <a:t>Resize</a:t>
            </a:r>
            <a:r>
              <a:rPr lang="zh-CN" altLang="en-US" dirty="0" smtClean="0"/>
              <a:t>过程，选中</a:t>
            </a:r>
            <a:r>
              <a:rPr lang="en-US" dirty="0" smtClean="0"/>
              <a:t>A1</a:t>
            </a:r>
            <a:r>
              <a:rPr lang="zh-CN" altLang="en-US" dirty="0" smtClean="0"/>
              <a:t>单元格扩展为三行三列后的区域</a:t>
            </a:r>
            <a:endParaRPr lang="zh-CN" altLang="en-US" dirty="0"/>
          </a:p>
        </p:txBody>
      </p:sp>
      <p:sp>
        <p:nvSpPr>
          <p:cNvPr id="4" name="灯片编号占位符 3"/>
          <p:cNvSpPr>
            <a:spLocks noGrp="1"/>
          </p:cNvSpPr>
          <p:nvPr>
            <p:ph type="sldNum" sz="quarter" idx="10"/>
          </p:nvPr>
        </p:nvSpPr>
        <p:spPr/>
        <p:txBody>
          <a:bodyPr/>
          <a:lstStyle/>
          <a:p>
            <a:fld id="{0E1807F1-39B4-46A0-8F9D-C640D3F8C755}" type="slidenum">
              <a:rPr lang="zh-CN" altLang="en-US" smtClean="0"/>
              <a:pPr/>
              <a:t>37</a:t>
            </a:fld>
            <a:endParaRPr lang="zh-CN" alt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Sub Resize()</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    Worksheets(1).Range("A1").Resize(3, 3).Select  '</a:t>
            </a:r>
            <a:r>
              <a:rPr lang="zh-CN" altLang="en-US" dirty="0" smtClean="0"/>
              <a:t>选中重设大小后的</a:t>
            </a:r>
            <a:r>
              <a:rPr lang="en-US" dirty="0" smtClean="0"/>
              <a:t>A1：C3</a:t>
            </a:r>
            <a:r>
              <a:rPr lang="zh-CN" altLang="en-US" dirty="0" smtClean="0"/>
              <a:t>单元格区域</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End Sub</a:t>
            </a:r>
          </a:p>
          <a:p>
            <a:pPr marL="0" marR="0" indent="0" algn="l" defTabSz="914400" rtl="0" eaLnBrk="1" fontAlgn="auto" latinLnBrk="0" hangingPunct="1">
              <a:lnSpc>
                <a:spcPct val="100000"/>
              </a:lnSpc>
              <a:spcBef>
                <a:spcPts val="0"/>
              </a:spcBef>
              <a:spcAft>
                <a:spcPts val="0"/>
              </a:spcAft>
              <a:buClrTx/>
              <a:buSzTx/>
              <a:buFontTx/>
              <a:buNone/>
              <a:tabLst/>
              <a:defRPr/>
            </a:pPr>
            <a:r>
              <a:rPr lang="en-US" altLang="zh-CN" dirty="0" smtClean="0"/>
              <a:t>Sub Resize2()</a:t>
            </a:r>
          </a:p>
          <a:p>
            <a:pPr marL="0" marR="0" indent="0" algn="l" defTabSz="914400" rtl="0" eaLnBrk="1" fontAlgn="auto" latinLnBrk="0" hangingPunct="1">
              <a:lnSpc>
                <a:spcPct val="100000"/>
              </a:lnSpc>
              <a:spcBef>
                <a:spcPts val="0"/>
              </a:spcBef>
              <a:spcAft>
                <a:spcPts val="0"/>
              </a:spcAft>
              <a:buClrTx/>
              <a:buSzTx/>
              <a:buFontTx/>
              <a:buNone/>
              <a:tabLst/>
              <a:defRPr/>
            </a:pPr>
            <a:r>
              <a:rPr lang="en-US" altLang="zh-CN" dirty="0" smtClean="0"/>
              <a:t>    Worksheets(1).Range("A1:C3").Resize(3, 3).Select  'A1</a:t>
            </a:r>
            <a:r>
              <a:rPr lang="zh-CN" altLang="en-US" dirty="0" smtClean="0"/>
              <a:t>：</a:t>
            </a:r>
            <a:r>
              <a:rPr lang="en-US" altLang="zh-CN" dirty="0" smtClean="0"/>
              <a:t>C3</a:t>
            </a:r>
            <a:r>
              <a:rPr lang="zh-CN" altLang="en-US" dirty="0" smtClean="0"/>
              <a:t>单元格区域大小不变</a:t>
            </a:r>
          </a:p>
          <a:p>
            <a:pPr marL="0" marR="0" indent="0" algn="l" defTabSz="914400" rtl="0" eaLnBrk="1" fontAlgn="auto" latinLnBrk="0" hangingPunct="1">
              <a:lnSpc>
                <a:spcPct val="100000"/>
              </a:lnSpc>
              <a:spcBef>
                <a:spcPts val="0"/>
              </a:spcBef>
              <a:spcAft>
                <a:spcPts val="0"/>
              </a:spcAft>
              <a:buClrTx/>
              <a:buSzTx/>
              <a:buFontTx/>
              <a:buNone/>
              <a:tabLst/>
              <a:defRPr/>
            </a:pPr>
            <a:r>
              <a:rPr lang="en-US" altLang="zh-CN" dirty="0" smtClean="0"/>
              <a:t>End Sub</a:t>
            </a:r>
            <a:endParaRPr lang="zh-CN" altLang="en-US" dirty="0"/>
          </a:p>
        </p:txBody>
      </p:sp>
      <p:sp>
        <p:nvSpPr>
          <p:cNvPr id="4" name="灯片编号占位符 3"/>
          <p:cNvSpPr>
            <a:spLocks noGrp="1"/>
          </p:cNvSpPr>
          <p:nvPr>
            <p:ph type="sldNum" sz="quarter" idx="10"/>
          </p:nvPr>
        </p:nvSpPr>
        <p:spPr/>
        <p:txBody>
          <a:bodyPr/>
          <a:lstStyle/>
          <a:p>
            <a:fld id="{0E1807F1-39B4-46A0-8F9D-C640D3F8C755}" type="slidenum">
              <a:rPr lang="zh-CN" altLang="en-US" smtClean="0"/>
              <a:pPr/>
              <a:t>38</a:t>
            </a:fld>
            <a:endParaRPr lang="zh-CN" alt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r>
              <a:rPr lang="en-US" b="1" dirty="0" err="1" smtClean="0"/>
              <a:t>Worksheet.UsedRange</a:t>
            </a:r>
            <a:r>
              <a:rPr lang="en-US" b="1" dirty="0" smtClean="0"/>
              <a:t> </a:t>
            </a:r>
            <a:r>
              <a:rPr lang="zh-CN" altLang="en-US" b="1" dirty="0" smtClean="0"/>
              <a:t>属性</a:t>
            </a:r>
            <a:endParaRPr lang="zh-CN" altLang="en-US" dirty="0" smtClean="0"/>
          </a:p>
          <a:p>
            <a:r>
              <a:rPr lang="zh-CN" altLang="en-US" dirty="0" smtClean="0"/>
              <a:t>返回一个 </a:t>
            </a:r>
            <a:r>
              <a:rPr lang="en-US" b="1" dirty="0" smtClean="0">
                <a:hlinkClick r:id="rId3" action="ppaction://hlinkfile"/>
              </a:rPr>
              <a:t>Range</a:t>
            </a:r>
            <a:r>
              <a:rPr lang="en-US" dirty="0" smtClean="0"/>
              <a:t> </a:t>
            </a:r>
            <a:r>
              <a:rPr lang="zh-CN" altLang="en-US" dirty="0" smtClean="0"/>
              <a:t>对象，该对象表示指定工作表上所使用的区域。只读。 </a:t>
            </a:r>
            <a:endParaRPr lang="en-US" altLang="zh-CN" dirty="0" smtClean="0"/>
          </a:p>
          <a:p>
            <a:endParaRPr lang="en-US" altLang="zh-CN" b="1" dirty="0" smtClean="0"/>
          </a:p>
          <a:p>
            <a:r>
              <a:rPr lang="zh-CN" altLang="en-US" b="1" dirty="0" smtClean="0"/>
              <a:t>语法</a:t>
            </a:r>
            <a:endParaRPr lang="zh-CN" altLang="en-US" dirty="0" smtClean="0"/>
          </a:p>
          <a:p>
            <a:r>
              <a:rPr lang="zh-CN" altLang="en-US" b="0" i="1" dirty="0" smtClean="0"/>
              <a:t>表达式</a:t>
            </a:r>
            <a:r>
              <a:rPr lang="en-US" altLang="zh-CN" b="1" dirty="0" smtClean="0"/>
              <a:t>.</a:t>
            </a:r>
            <a:r>
              <a:rPr lang="en-US" b="1" dirty="0" err="1" smtClean="0"/>
              <a:t>UsedRange</a:t>
            </a:r>
            <a:endParaRPr lang="en-US" dirty="0" smtClean="0"/>
          </a:p>
          <a:p>
            <a:r>
              <a:rPr lang="zh-CN" altLang="en-US" b="0" i="1" dirty="0" smtClean="0"/>
              <a:t>表达式</a:t>
            </a:r>
            <a:r>
              <a:rPr lang="zh-CN" altLang="en-US" dirty="0" smtClean="0"/>
              <a:t>   一个代表 </a:t>
            </a:r>
            <a:r>
              <a:rPr lang="en-US" b="1" dirty="0" smtClean="0"/>
              <a:t>Worksheet</a:t>
            </a:r>
            <a:r>
              <a:rPr lang="en-US" dirty="0" smtClean="0"/>
              <a:t> </a:t>
            </a:r>
            <a:r>
              <a:rPr lang="zh-CN" altLang="en-US" dirty="0" smtClean="0"/>
              <a:t>对象的变量。</a:t>
            </a:r>
          </a:p>
          <a:p>
            <a:r>
              <a:rPr lang="zh-CN" altLang="en-US" b="1" dirty="0" smtClean="0"/>
              <a:t>示例</a:t>
            </a:r>
            <a:r>
              <a:rPr lang="zh-CN" altLang="en-US" dirty="0" smtClean="0"/>
              <a:t/>
            </a:r>
            <a:br>
              <a:rPr lang="zh-CN" altLang="en-US" dirty="0" smtClean="0"/>
            </a:br>
            <a:r>
              <a:rPr lang="zh-CN" altLang="en-US" dirty="0" smtClean="0"/>
              <a:t>选定 </a:t>
            </a:r>
            <a:r>
              <a:rPr lang="en-US" dirty="0" smtClean="0"/>
              <a:t>Sheet1 </a:t>
            </a:r>
            <a:r>
              <a:rPr lang="zh-CN" altLang="en-US" dirty="0" smtClean="0"/>
              <a:t>中的已用区域。</a:t>
            </a:r>
          </a:p>
          <a:p>
            <a:r>
              <a:rPr lang="en-US" dirty="0" smtClean="0"/>
              <a:t>Worksheets("Sheet1").Activate </a:t>
            </a:r>
          </a:p>
          <a:p>
            <a:r>
              <a:rPr lang="en-US" dirty="0" err="1" smtClean="0"/>
              <a:t>ActiveSheet.</a:t>
            </a:r>
            <a:r>
              <a:rPr lang="en-US" b="1" dirty="0" err="1" smtClean="0"/>
              <a:t>UsedRange</a:t>
            </a:r>
            <a:r>
              <a:rPr lang="en-US" dirty="0" err="1" smtClean="0"/>
              <a:t>.Select</a:t>
            </a:r>
            <a:endParaRPr lang="en-US" dirty="0" smtClean="0"/>
          </a:p>
          <a:p>
            <a:endParaRPr lang="en-US" altLang="zh-CN" dirty="0" smtClean="0"/>
          </a:p>
          <a:p>
            <a:endParaRPr lang="en-US" altLang="zh-CN" dirty="0" smtClean="0"/>
          </a:p>
          <a:p>
            <a:endParaRPr lang="zh-CN" altLang="en-US" dirty="0"/>
          </a:p>
        </p:txBody>
      </p:sp>
      <p:sp>
        <p:nvSpPr>
          <p:cNvPr id="4" name="灯片编号占位符 3"/>
          <p:cNvSpPr>
            <a:spLocks noGrp="1"/>
          </p:cNvSpPr>
          <p:nvPr>
            <p:ph type="sldNum" sz="quarter" idx="10"/>
          </p:nvPr>
        </p:nvSpPr>
        <p:spPr/>
        <p:txBody>
          <a:bodyPr/>
          <a:lstStyle/>
          <a:p>
            <a:fld id="{0E1807F1-39B4-46A0-8F9D-C640D3F8C755}" type="slidenum">
              <a:rPr lang="zh-CN" altLang="en-US" smtClean="0"/>
              <a:pPr/>
              <a:t>39</a:t>
            </a:fld>
            <a:endParaRPr lang="zh-CN" alt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r>
              <a:rPr lang="en-US" altLang="zh-CN" dirty="0" smtClean="0"/>
              <a:t>'</a:t>
            </a:r>
            <a:r>
              <a:rPr lang="en-US" altLang="zh-CN" dirty="0" err="1" smtClean="0"/>
              <a:t>UsedRange</a:t>
            </a:r>
            <a:r>
              <a:rPr lang="en-US" altLang="zh-CN" dirty="0" smtClean="0"/>
              <a:t> </a:t>
            </a:r>
            <a:r>
              <a:rPr lang="zh-CN" altLang="en-US" dirty="0" smtClean="0"/>
              <a:t>属性，是一个工作表的属性</a:t>
            </a:r>
          </a:p>
          <a:p>
            <a:r>
              <a:rPr lang="en-US" altLang="zh-CN" dirty="0" smtClean="0"/>
              <a:t>'</a:t>
            </a:r>
            <a:r>
              <a:rPr lang="zh-CN" altLang="en-US" dirty="0" smtClean="0"/>
              <a:t>返回工作表中所使用的单元格区域</a:t>
            </a:r>
          </a:p>
          <a:p>
            <a:endParaRPr lang="zh-CN" altLang="en-US" dirty="0" smtClean="0"/>
          </a:p>
          <a:p>
            <a:r>
              <a:rPr lang="en-US" altLang="zh-CN" dirty="0" smtClean="0"/>
              <a:t>Sub </a:t>
            </a:r>
            <a:r>
              <a:rPr lang="en-US" altLang="zh-CN" dirty="0" err="1" smtClean="0"/>
              <a:t>UsedRange</a:t>
            </a:r>
            <a:r>
              <a:rPr lang="zh-CN" altLang="en-US" dirty="0" smtClean="0"/>
              <a:t>属性</a:t>
            </a:r>
            <a:r>
              <a:rPr lang="en-US" altLang="zh-CN" dirty="0" smtClean="0"/>
              <a:t>()</a:t>
            </a:r>
          </a:p>
          <a:p>
            <a:r>
              <a:rPr lang="en-US" altLang="zh-CN" dirty="0" smtClean="0"/>
              <a:t>    Worksheets(1).</a:t>
            </a:r>
            <a:r>
              <a:rPr lang="en-US" altLang="zh-CN" dirty="0" err="1" smtClean="0"/>
              <a:t>UsedRange.Select</a:t>
            </a:r>
            <a:endParaRPr lang="en-US" altLang="zh-CN" dirty="0" smtClean="0"/>
          </a:p>
          <a:p>
            <a:r>
              <a:rPr lang="en-US" altLang="zh-CN" dirty="0" smtClean="0"/>
              <a:t>End Sub</a:t>
            </a:r>
            <a:endParaRPr lang="zh-CN" altLang="en-US" dirty="0"/>
          </a:p>
        </p:txBody>
      </p:sp>
      <p:sp>
        <p:nvSpPr>
          <p:cNvPr id="4" name="灯片编号占位符 3"/>
          <p:cNvSpPr>
            <a:spLocks noGrp="1"/>
          </p:cNvSpPr>
          <p:nvPr>
            <p:ph type="sldNum" sz="quarter" idx="10"/>
          </p:nvPr>
        </p:nvSpPr>
        <p:spPr/>
        <p:txBody>
          <a:bodyPr/>
          <a:lstStyle/>
          <a:p>
            <a:fld id="{0E1807F1-39B4-46A0-8F9D-C640D3F8C755}" type="slidenum">
              <a:rPr lang="zh-CN" altLang="en-US" smtClean="0"/>
              <a:pPr/>
              <a:t>40</a:t>
            </a:fld>
            <a:endParaRPr lang="zh-CN" alt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zh-CN" b="1" dirty="0" err="1" smtClean="0"/>
              <a:t>Range.CurrentRegion</a:t>
            </a:r>
            <a:r>
              <a:rPr lang="en-US" altLang="zh-CN" b="1" dirty="0" smtClean="0"/>
              <a:t> </a:t>
            </a:r>
            <a:r>
              <a:rPr lang="zh-CN" altLang="en-US" b="1" dirty="0" smtClean="0"/>
              <a:t>属性</a:t>
            </a:r>
            <a:endParaRPr lang="zh-CN" altLang="en-US" dirty="0" smtClean="0"/>
          </a:p>
          <a:p>
            <a:r>
              <a:rPr lang="zh-CN" altLang="en-US" dirty="0" smtClean="0"/>
              <a:t>返回一个 </a:t>
            </a:r>
            <a:r>
              <a:rPr lang="en-US" altLang="zh-CN" b="1" dirty="0" smtClean="0">
                <a:hlinkClick r:id="rId3" action="ppaction://hlinkfile"/>
              </a:rPr>
              <a:t>Range</a:t>
            </a:r>
            <a:r>
              <a:rPr lang="zh-CN" altLang="en-US" dirty="0" smtClean="0"/>
              <a:t> 对象，该对象表示当前区域。当前区域是以空行与空列的组合为边界的区域。只读。 </a:t>
            </a:r>
            <a:endParaRPr lang="en-US" altLang="zh-CN" dirty="0" smtClean="0"/>
          </a:p>
          <a:p>
            <a:r>
              <a:rPr lang="zh-CN" altLang="en-US" b="1" dirty="0" smtClean="0"/>
              <a:t>语法</a:t>
            </a:r>
            <a:endParaRPr lang="zh-CN" altLang="en-US" dirty="0" smtClean="0"/>
          </a:p>
          <a:p>
            <a:r>
              <a:rPr lang="zh-CN" altLang="en-US" b="0" i="1" dirty="0" smtClean="0"/>
              <a:t>表达式</a:t>
            </a:r>
            <a:r>
              <a:rPr lang="en-US" altLang="zh-CN" b="1" dirty="0" smtClean="0"/>
              <a:t>.</a:t>
            </a:r>
            <a:r>
              <a:rPr lang="en-US" altLang="zh-CN" b="1" dirty="0" err="1" smtClean="0"/>
              <a:t>CurrentRegion</a:t>
            </a:r>
            <a:endParaRPr lang="zh-CN" altLang="en-US" dirty="0" smtClean="0"/>
          </a:p>
          <a:p>
            <a:r>
              <a:rPr lang="zh-CN" altLang="en-US" b="0" i="1" dirty="0" smtClean="0"/>
              <a:t>表达式</a:t>
            </a:r>
            <a:r>
              <a:rPr lang="zh-CN" altLang="en-US" dirty="0" smtClean="0"/>
              <a:t>   一个代表 </a:t>
            </a:r>
            <a:r>
              <a:rPr lang="en-US" altLang="zh-CN" b="1" dirty="0" smtClean="0"/>
              <a:t>Range</a:t>
            </a:r>
            <a:r>
              <a:rPr lang="zh-CN" altLang="en-US" dirty="0" smtClean="0"/>
              <a:t> 对象的变量。</a:t>
            </a:r>
          </a:p>
          <a:p>
            <a:endParaRPr lang="en-US" altLang="zh-CN" b="1" dirty="0" smtClean="0"/>
          </a:p>
          <a:p>
            <a:r>
              <a:rPr lang="zh-CN" altLang="en-US" b="1" dirty="0" smtClean="0"/>
              <a:t>说明</a:t>
            </a:r>
            <a:r>
              <a:rPr lang="zh-CN" altLang="en-US" dirty="0" smtClean="0"/>
              <a:t/>
            </a:r>
            <a:br>
              <a:rPr lang="zh-CN" altLang="en-US" dirty="0" smtClean="0"/>
            </a:br>
            <a:r>
              <a:rPr lang="zh-CN" altLang="en-US" dirty="0" smtClean="0"/>
              <a:t>该属性对于许多自动展开选择以包括整个当前区域的操作很有用，如 </a:t>
            </a:r>
            <a:r>
              <a:rPr lang="en-US" altLang="zh-CN" b="1" dirty="0" smtClean="0">
                <a:hlinkClick r:id="rId4" action="ppaction://hlinkfile"/>
              </a:rPr>
              <a:t>AutoFormat</a:t>
            </a:r>
            <a:r>
              <a:rPr lang="zh-CN" altLang="en-US" dirty="0" smtClean="0"/>
              <a:t> 方法。</a:t>
            </a:r>
          </a:p>
          <a:p>
            <a:r>
              <a:rPr lang="zh-CN" altLang="en-US" dirty="0" smtClean="0"/>
              <a:t>该属性不能用于被保护的工作表。</a:t>
            </a:r>
          </a:p>
          <a:p>
            <a:endParaRPr lang="zh-CN" altLang="en-US" dirty="0"/>
          </a:p>
        </p:txBody>
      </p:sp>
      <p:sp>
        <p:nvSpPr>
          <p:cNvPr id="4" name="灯片编号占位符 3"/>
          <p:cNvSpPr>
            <a:spLocks noGrp="1"/>
          </p:cNvSpPr>
          <p:nvPr>
            <p:ph type="sldNum" sz="quarter" idx="10"/>
          </p:nvPr>
        </p:nvSpPr>
        <p:spPr/>
        <p:txBody>
          <a:bodyPr/>
          <a:lstStyle/>
          <a:p>
            <a:fld id="{0E1807F1-39B4-46A0-8F9D-C640D3F8C755}" type="slidenum">
              <a:rPr lang="zh-CN" altLang="en-US" smtClean="0"/>
              <a:pPr/>
              <a:t>41</a:t>
            </a:fld>
            <a:endParaRPr lang="zh-CN" alt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zh-CN" dirty="0" smtClean="0"/>
              <a:t>Sub </a:t>
            </a:r>
            <a:r>
              <a:rPr lang="zh-CN" altLang="en-US" dirty="0" smtClean="0"/>
              <a:t>单元格对象的</a:t>
            </a:r>
            <a:r>
              <a:rPr lang="en-US" altLang="zh-CN" dirty="0" err="1" smtClean="0"/>
              <a:t>Currentregion</a:t>
            </a:r>
            <a:r>
              <a:rPr lang="zh-CN" altLang="en-US" dirty="0" smtClean="0"/>
              <a:t>属性</a:t>
            </a:r>
            <a:r>
              <a:rPr lang="en-US" altLang="zh-CN" dirty="0" smtClean="0"/>
              <a:t>()</a:t>
            </a:r>
          </a:p>
          <a:p>
            <a:pPr marL="0" marR="0" indent="0" algn="l" defTabSz="914400" rtl="0" eaLnBrk="1" fontAlgn="auto" latinLnBrk="0" hangingPunct="1">
              <a:lnSpc>
                <a:spcPct val="100000"/>
              </a:lnSpc>
              <a:spcBef>
                <a:spcPts val="0"/>
              </a:spcBef>
              <a:spcAft>
                <a:spcPts val="0"/>
              </a:spcAft>
              <a:buClrTx/>
              <a:buSzTx/>
              <a:buFontTx/>
              <a:buNone/>
              <a:tabLst/>
              <a:defRPr/>
            </a:pPr>
            <a:r>
              <a:rPr lang="en-US" altLang="zh-CN" dirty="0" smtClean="0"/>
              <a:t>    Range("a1").</a:t>
            </a:r>
            <a:r>
              <a:rPr lang="en-US" altLang="zh-CN" dirty="0" err="1" smtClean="0"/>
              <a:t>CurrentRegion.Select</a:t>
            </a:r>
            <a:endParaRPr lang="en-US" altLang="zh-CN"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altLang="zh-CN" dirty="0" smtClean="0"/>
              <a:t>    </a:t>
            </a:r>
            <a:r>
              <a:rPr lang="en-US" altLang="zh-CN" dirty="0" err="1" smtClean="0"/>
              <a:t>MsgBox</a:t>
            </a:r>
            <a:r>
              <a:rPr lang="en-US" altLang="zh-CN" dirty="0" smtClean="0"/>
              <a:t> Range("a2").</a:t>
            </a:r>
            <a:r>
              <a:rPr lang="en-US" altLang="zh-CN" dirty="0" err="1" smtClean="0"/>
              <a:t>CurrentRegion.Rows.Count</a:t>
            </a:r>
            <a:endParaRPr lang="en-US" altLang="zh-CN"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altLang="zh-CN" dirty="0" smtClean="0"/>
              <a:t>    </a:t>
            </a:r>
            <a:r>
              <a:rPr lang="en-US" altLang="zh-CN" dirty="0" err="1" smtClean="0"/>
              <a:t>MsgBox</a:t>
            </a:r>
            <a:r>
              <a:rPr lang="en-US" altLang="zh-CN" dirty="0" smtClean="0"/>
              <a:t> Range("a2").</a:t>
            </a:r>
            <a:r>
              <a:rPr lang="en-US" altLang="zh-CN" dirty="0" err="1" smtClean="0"/>
              <a:t>CurrentRegion.Columns.Count</a:t>
            </a:r>
            <a:endParaRPr lang="en-US" altLang="zh-CN"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altLang="zh-CN" dirty="0" smtClean="0"/>
              <a:t>End Sub</a:t>
            </a:r>
            <a:endParaRPr lang="zh-CN" altLang="en-US" dirty="0"/>
          </a:p>
        </p:txBody>
      </p:sp>
      <p:sp>
        <p:nvSpPr>
          <p:cNvPr id="4" name="灯片编号占位符 3"/>
          <p:cNvSpPr>
            <a:spLocks noGrp="1"/>
          </p:cNvSpPr>
          <p:nvPr>
            <p:ph type="sldNum" sz="quarter" idx="10"/>
          </p:nvPr>
        </p:nvSpPr>
        <p:spPr/>
        <p:txBody>
          <a:bodyPr/>
          <a:lstStyle/>
          <a:p>
            <a:fld id="{0E1807F1-39B4-46A0-8F9D-C640D3F8C755}" type="slidenum">
              <a:rPr lang="zh-CN" altLang="en-US" smtClean="0"/>
              <a:pPr/>
              <a:t>42</a:t>
            </a:fld>
            <a:endParaRPr lang="zh-CN" alt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r>
              <a:rPr lang="zh-CN" altLang="en-US" dirty="0" smtClean="0"/>
              <a:t>应用于</a:t>
            </a:r>
            <a:r>
              <a:rPr lang="en-US" altLang="zh-CN" dirty="0" smtClean="0"/>
              <a:t>Range</a:t>
            </a:r>
            <a:r>
              <a:rPr lang="zh-CN" altLang="en-US" dirty="0" smtClean="0"/>
              <a:t>对象的</a:t>
            </a:r>
            <a:r>
              <a:rPr lang="en-US" altLang="zh-CN" dirty="0" smtClean="0"/>
              <a:t>Borders</a:t>
            </a:r>
            <a:r>
              <a:rPr lang="zh-CN" altLang="en-US" dirty="0" smtClean="0"/>
              <a:t>集合代表</a:t>
            </a:r>
            <a:r>
              <a:rPr lang="en-US" altLang="zh-CN" dirty="0" smtClean="0"/>
              <a:t>Range</a:t>
            </a:r>
            <a:r>
              <a:rPr lang="zh-CN" altLang="en-US" dirty="0" smtClean="0"/>
              <a:t>对象的</a:t>
            </a:r>
            <a:r>
              <a:rPr lang="en-US" altLang="zh-CN" dirty="0" smtClean="0"/>
              <a:t>4</a:t>
            </a:r>
            <a:r>
              <a:rPr lang="zh-CN" altLang="en-US" dirty="0" smtClean="0"/>
              <a:t>个边框（左边框、右边框、顶部边框和底部边框）的</a:t>
            </a:r>
            <a:r>
              <a:rPr lang="en-US" altLang="zh-CN" dirty="0" smtClean="0"/>
              <a:t>4</a:t>
            </a:r>
            <a:r>
              <a:rPr lang="zh-CN" altLang="en-US" dirty="0" smtClean="0"/>
              <a:t>个</a:t>
            </a:r>
            <a:r>
              <a:rPr lang="en-US" altLang="zh-CN" dirty="0" smtClean="0"/>
              <a:t>Border</a:t>
            </a:r>
            <a:r>
              <a:rPr lang="zh-CN" altLang="en-US" dirty="0" smtClean="0"/>
              <a:t>对象组成的集合，这</a:t>
            </a:r>
            <a:r>
              <a:rPr lang="en-US" altLang="zh-CN" dirty="0" smtClean="0"/>
              <a:t>4</a:t>
            </a:r>
            <a:r>
              <a:rPr lang="zh-CN" altLang="en-US" dirty="0" smtClean="0"/>
              <a:t>个边框既可单独返回，也可作为一个组同时返回。</a:t>
            </a:r>
            <a:endParaRPr lang="zh-CN" altLang="en-US" dirty="0"/>
          </a:p>
        </p:txBody>
      </p:sp>
      <p:sp>
        <p:nvSpPr>
          <p:cNvPr id="4" name="灯片编号占位符 3"/>
          <p:cNvSpPr>
            <a:spLocks noGrp="1"/>
          </p:cNvSpPr>
          <p:nvPr>
            <p:ph type="sldNum" sz="quarter" idx="10"/>
          </p:nvPr>
        </p:nvSpPr>
        <p:spPr/>
        <p:txBody>
          <a:bodyPr/>
          <a:lstStyle/>
          <a:p>
            <a:fld id="{0E1807F1-39B4-46A0-8F9D-C640D3F8C755}" type="slidenum">
              <a:rPr lang="zh-CN" altLang="en-US" smtClean="0"/>
              <a:pPr/>
              <a:t>43</a:t>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pPr lvl="1"/>
            <a:endParaRPr lang="en-US" altLang="zh-CN" dirty="0" smtClean="0"/>
          </a:p>
          <a:p>
            <a:endParaRPr lang="zh-CN" altLang="en-US" dirty="0"/>
          </a:p>
        </p:txBody>
      </p:sp>
      <p:sp>
        <p:nvSpPr>
          <p:cNvPr id="4" name="灯片编号占位符 3"/>
          <p:cNvSpPr>
            <a:spLocks noGrp="1"/>
          </p:cNvSpPr>
          <p:nvPr>
            <p:ph type="sldNum" sz="quarter" idx="10"/>
          </p:nvPr>
        </p:nvSpPr>
        <p:spPr/>
        <p:txBody>
          <a:bodyPr/>
          <a:lstStyle/>
          <a:p>
            <a:fld id="{3727C274-771A-490D-A8BA-5B884B86429C}" type="slidenum">
              <a:rPr lang="zh-CN" altLang="en-US" smtClean="0"/>
              <a:pPr/>
              <a:t>6</a:t>
            </a:fld>
            <a:endParaRPr lang="zh-CN" alt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zh-CN" dirty="0" smtClean="0"/>
              <a:t>'</a:t>
            </a:r>
            <a:r>
              <a:rPr lang="zh-CN" altLang="en-US" dirty="0" smtClean="0"/>
              <a:t>示例</a:t>
            </a:r>
            <a:r>
              <a:rPr lang="en-US" altLang="zh-CN" dirty="0" smtClean="0"/>
              <a:t>6</a:t>
            </a:r>
            <a:r>
              <a:rPr lang="zh-CN" altLang="en-US" dirty="0" smtClean="0"/>
              <a:t>：将第</a:t>
            </a:r>
            <a:r>
              <a:rPr lang="en-US" altLang="zh-CN" dirty="0" smtClean="0"/>
              <a:t>2</a:t>
            </a:r>
            <a:r>
              <a:rPr lang="zh-CN" altLang="en-US" dirty="0" smtClean="0"/>
              <a:t>个工作表中单元格 </a:t>
            </a:r>
            <a:r>
              <a:rPr lang="en-US" altLang="zh-CN" dirty="0" smtClean="0"/>
              <a:t>B2 </a:t>
            </a:r>
            <a:r>
              <a:rPr lang="zh-CN" altLang="en-US" dirty="0" smtClean="0"/>
              <a:t>的底部边框颜色设置为红色细边框。</a:t>
            </a:r>
            <a:endParaRPr lang="en-US" altLang="zh-CN"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en-US" altLang="zh-CN"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altLang="zh-CN" dirty="0" smtClean="0"/>
              <a:t>Sub </a:t>
            </a:r>
            <a:r>
              <a:rPr lang="en-US" altLang="zh-CN" dirty="0" err="1" smtClean="0"/>
              <a:t>SetRangeBorder</a:t>
            </a:r>
            <a:r>
              <a:rPr lang="en-US" altLang="zh-CN" dirty="0" smtClean="0"/>
              <a:t>()</a:t>
            </a:r>
          </a:p>
          <a:p>
            <a:pPr marL="0" marR="0" indent="0" algn="l" defTabSz="914400" rtl="0" eaLnBrk="1" fontAlgn="auto" latinLnBrk="0" hangingPunct="1">
              <a:lnSpc>
                <a:spcPct val="100000"/>
              </a:lnSpc>
              <a:spcBef>
                <a:spcPts val="0"/>
              </a:spcBef>
              <a:spcAft>
                <a:spcPts val="0"/>
              </a:spcAft>
              <a:buClrTx/>
              <a:buSzTx/>
              <a:buFontTx/>
              <a:buNone/>
              <a:tabLst/>
              <a:defRPr/>
            </a:pPr>
            <a:r>
              <a:rPr lang="en-US" altLang="zh-CN" dirty="0" smtClean="0"/>
              <a:t>    With Worksheets(2).Range("B2").Borders(</a:t>
            </a:r>
            <a:r>
              <a:rPr lang="en-US" altLang="zh-CN" dirty="0" err="1" smtClean="0"/>
              <a:t>xlEdgeBottom</a:t>
            </a:r>
            <a:r>
              <a:rPr lang="en-US" altLang="zh-CN" dirty="0" smtClean="0"/>
              <a:t>)</a:t>
            </a:r>
          </a:p>
          <a:p>
            <a:pPr marL="0" marR="0" indent="0" algn="l" defTabSz="914400" rtl="0" eaLnBrk="1" fontAlgn="auto" latinLnBrk="0" hangingPunct="1">
              <a:lnSpc>
                <a:spcPct val="100000"/>
              </a:lnSpc>
              <a:spcBef>
                <a:spcPts val="0"/>
              </a:spcBef>
              <a:spcAft>
                <a:spcPts val="0"/>
              </a:spcAft>
              <a:buClrTx/>
              <a:buSzTx/>
              <a:buFontTx/>
              <a:buNone/>
              <a:tabLst/>
              <a:defRPr/>
            </a:pPr>
            <a:r>
              <a:rPr lang="en-US" altLang="zh-CN" dirty="0" smtClean="0"/>
              <a:t>        .</a:t>
            </a:r>
            <a:r>
              <a:rPr lang="en-US" altLang="zh-CN" dirty="0" err="1" smtClean="0"/>
              <a:t>LineStyle</a:t>
            </a:r>
            <a:r>
              <a:rPr lang="en-US" altLang="zh-CN" dirty="0" smtClean="0"/>
              <a:t> = </a:t>
            </a:r>
            <a:r>
              <a:rPr lang="en-US" altLang="zh-CN" dirty="0" err="1" smtClean="0"/>
              <a:t>xlContinuous</a:t>
            </a:r>
            <a:r>
              <a:rPr lang="en-US" altLang="zh-CN" dirty="0" smtClean="0"/>
              <a:t>      '</a:t>
            </a:r>
            <a:r>
              <a:rPr lang="zh-CN" altLang="en-US" dirty="0" smtClean="0"/>
              <a:t>线型设置为实线</a:t>
            </a:r>
          </a:p>
          <a:p>
            <a:pPr marL="0" marR="0" indent="0" algn="l" defTabSz="914400" rtl="0" eaLnBrk="1" fontAlgn="auto" latinLnBrk="0" hangingPunct="1">
              <a:lnSpc>
                <a:spcPct val="100000"/>
              </a:lnSpc>
              <a:spcBef>
                <a:spcPts val="0"/>
              </a:spcBef>
              <a:spcAft>
                <a:spcPts val="0"/>
              </a:spcAft>
              <a:buClrTx/>
              <a:buSzTx/>
              <a:buFontTx/>
              <a:buNone/>
              <a:tabLst/>
              <a:defRPr/>
            </a:pPr>
            <a:r>
              <a:rPr lang="zh-CN" altLang="en-US" dirty="0" smtClean="0"/>
              <a:t>        </a:t>
            </a:r>
            <a:r>
              <a:rPr lang="en-US" altLang="zh-CN" dirty="0" smtClean="0"/>
              <a:t>.Weight = </a:t>
            </a:r>
            <a:r>
              <a:rPr lang="en-US" altLang="zh-CN" dirty="0" err="1" smtClean="0"/>
              <a:t>xlThin</a:t>
            </a:r>
            <a:r>
              <a:rPr lang="en-US" altLang="zh-CN" dirty="0" smtClean="0"/>
              <a:t>                    '</a:t>
            </a:r>
            <a:r>
              <a:rPr lang="zh-CN" altLang="en-US" dirty="0" smtClean="0"/>
              <a:t>线宽设置为细线</a:t>
            </a:r>
          </a:p>
          <a:p>
            <a:pPr marL="0" marR="0" indent="0" algn="l" defTabSz="914400" rtl="0" eaLnBrk="1" fontAlgn="auto" latinLnBrk="0" hangingPunct="1">
              <a:lnSpc>
                <a:spcPct val="100000"/>
              </a:lnSpc>
              <a:spcBef>
                <a:spcPts val="0"/>
              </a:spcBef>
              <a:spcAft>
                <a:spcPts val="0"/>
              </a:spcAft>
              <a:buClrTx/>
              <a:buSzTx/>
              <a:buFontTx/>
              <a:buNone/>
              <a:tabLst/>
              <a:defRPr/>
            </a:pPr>
            <a:r>
              <a:rPr lang="zh-CN" altLang="en-US" dirty="0" smtClean="0"/>
              <a:t>        </a:t>
            </a:r>
            <a:r>
              <a:rPr lang="en-US" altLang="zh-CN" dirty="0" smtClean="0"/>
              <a:t>.</a:t>
            </a:r>
            <a:r>
              <a:rPr lang="en-US" altLang="zh-CN" dirty="0" err="1" smtClean="0"/>
              <a:t>ColorIndex</a:t>
            </a:r>
            <a:r>
              <a:rPr lang="en-US" altLang="zh-CN" dirty="0" smtClean="0"/>
              <a:t> = 3                      '</a:t>
            </a:r>
            <a:r>
              <a:rPr lang="zh-CN" altLang="en-US" dirty="0" smtClean="0"/>
              <a:t>颜色设置为红色</a:t>
            </a:r>
          </a:p>
          <a:p>
            <a:pPr marL="0" marR="0" indent="0" algn="l" defTabSz="914400" rtl="0" eaLnBrk="1" fontAlgn="auto" latinLnBrk="0" hangingPunct="1">
              <a:lnSpc>
                <a:spcPct val="100000"/>
              </a:lnSpc>
              <a:spcBef>
                <a:spcPts val="0"/>
              </a:spcBef>
              <a:spcAft>
                <a:spcPts val="0"/>
              </a:spcAft>
              <a:buClrTx/>
              <a:buSzTx/>
              <a:buFontTx/>
              <a:buNone/>
              <a:tabLst/>
              <a:defRPr/>
            </a:pPr>
            <a:r>
              <a:rPr lang="zh-CN" altLang="en-US" dirty="0" smtClean="0"/>
              <a:t>    </a:t>
            </a:r>
            <a:r>
              <a:rPr lang="en-US" altLang="zh-CN" dirty="0" smtClean="0"/>
              <a:t>End With</a:t>
            </a:r>
          </a:p>
          <a:p>
            <a:pPr marL="0" marR="0" indent="0" algn="l" defTabSz="914400" rtl="0" eaLnBrk="1" fontAlgn="auto" latinLnBrk="0" hangingPunct="1">
              <a:lnSpc>
                <a:spcPct val="100000"/>
              </a:lnSpc>
              <a:spcBef>
                <a:spcPts val="0"/>
              </a:spcBef>
              <a:spcAft>
                <a:spcPts val="0"/>
              </a:spcAft>
              <a:buClrTx/>
              <a:buSzTx/>
              <a:buFontTx/>
              <a:buNone/>
              <a:tabLst/>
              <a:defRPr/>
            </a:pPr>
            <a:r>
              <a:rPr lang="en-US" altLang="zh-CN" dirty="0" smtClean="0"/>
              <a:t>End Sub</a:t>
            </a:r>
            <a:endParaRPr lang="zh-CN" altLang="en-US" dirty="0" smtClean="0"/>
          </a:p>
        </p:txBody>
      </p:sp>
      <p:sp>
        <p:nvSpPr>
          <p:cNvPr id="4" name="灯片编号占位符 3"/>
          <p:cNvSpPr>
            <a:spLocks noGrp="1"/>
          </p:cNvSpPr>
          <p:nvPr>
            <p:ph type="sldNum" sz="quarter" idx="10"/>
          </p:nvPr>
        </p:nvSpPr>
        <p:spPr/>
        <p:txBody>
          <a:bodyPr/>
          <a:lstStyle/>
          <a:p>
            <a:fld id="{0E1807F1-39B4-46A0-8F9D-C640D3F8C755}" type="slidenum">
              <a:rPr lang="zh-CN" altLang="en-US" smtClean="0"/>
              <a:pPr/>
              <a:t>45</a:t>
            </a:fld>
            <a:endParaRPr lang="zh-CN" altLang="en-US"/>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r>
              <a:rPr lang="en-US" b="1" dirty="0" err="1" smtClean="0"/>
              <a:t>Range.BorderAround</a:t>
            </a:r>
            <a:r>
              <a:rPr lang="en-US" b="1" dirty="0" smtClean="0"/>
              <a:t> </a:t>
            </a:r>
            <a:r>
              <a:rPr lang="zh-CN" altLang="en-US" b="1" dirty="0" smtClean="0"/>
              <a:t>方法</a:t>
            </a:r>
            <a:endParaRPr lang="zh-CN" altLang="en-US" dirty="0" smtClean="0"/>
          </a:p>
          <a:p>
            <a:r>
              <a:rPr lang="zh-CN" altLang="en-US" dirty="0" smtClean="0"/>
              <a:t>向单元格区域添加边框，并设置该新边框的 </a:t>
            </a:r>
            <a:r>
              <a:rPr lang="en-US" b="1" dirty="0" err="1" smtClean="0">
                <a:hlinkClick r:id="rId3" action="ppaction://hlinkfile"/>
              </a:rPr>
              <a:t>Color</a:t>
            </a:r>
            <a:r>
              <a:rPr lang="en-US" dirty="0" err="1" smtClean="0"/>
              <a:t>、</a:t>
            </a:r>
            <a:r>
              <a:rPr lang="en-US" b="1" dirty="0" err="1" smtClean="0">
                <a:hlinkClick r:id="rId4" action="ppaction://hlinkfile"/>
              </a:rPr>
              <a:t>LineStyle</a:t>
            </a:r>
            <a:r>
              <a:rPr lang="en-US" dirty="0" smtClean="0"/>
              <a:t> </a:t>
            </a:r>
            <a:r>
              <a:rPr lang="zh-CN" altLang="en-US" dirty="0" smtClean="0"/>
              <a:t>和 </a:t>
            </a:r>
            <a:r>
              <a:rPr lang="en-US" b="1" dirty="0" smtClean="0">
                <a:hlinkClick r:id="rId5" action="ppaction://hlinkfile"/>
              </a:rPr>
              <a:t>Weight</a:t>
            </a:r>
            <a:r>
              <a:rPr lang="en-US" dirty="0" smtClean="0"/>
              <a:t> </a:t>
            </a:r>
            <a:r>
              <a:rPr lang="zh-CN" altLang="en-US" dirty="0" smtClean="0"/>
              <a:t>属性。</a:t>
            </a:r>
            <a:r>
              <a:rPr lang="en-US" b="1" dirty="0" smtClean="0"/>
              <a:t>Variant</a:t>
            </a:r>
            <a:r>
              <a:rPr lang="en-US" dirty="0" smtClean="0"/>
              <a:t> </a:t>
            </a:r>
            <a:r>
              <a:rPr lang="zh-CN" altLang="en-US" dirty="0" smtClean="0"/>
              <a:t>类型。</a:t>
            </a:r>
            <a:endParaRPr lang="en-US" altLang="zh-CN" dirty="0" smtClean="0"/>
          </a:p>
          <a:p>
            <a:endParaRPr lang="en-US" altLang="zh-CN" dirty="0" smtClean="0"/>
          </a:p>
          <a:p>
            <a:r>
              <a:rPr lang="en-US" altLang="zh-CN" dirty="0" smtClean="0"/>
              <a:t>Range</a:t>
            </a:r>
            <a:r>
              <a:rPr lang="zh-CN" altLang="en-US" dirty="0" smtClean="0"/>
              <a:t>对象的</a:t>
            </a:r>
            <a:r>
              <a:rPr lang="en-US" altLang="zh-CN" dirty="0" err="1" smtClean="0"/>
              <a:t>BorderAround</a:t>
            </a:r>
            <a:r>
              <a:rPr lang="zh-CN" altLang="en-US" dirty="0" smtClean="0"/>
              <a:t>方法向单元格区域添加整个区域的外边框，并设置该边框的相关属性，其语法如下：</a:t>
            </a:r>
            <a:br>
              <a:rPr lang="zh-CN" altLang="en-US" dirty="0" smtClean="0"/>
            </a:br>
            <a:r>
              <a:rPr lang="en-US" altLang="zh-CN" i="1" dirty="0" err="1" smtClean="0"/>
              <a:t>BorderAround</a:t>
            </a:r>
            <a:r>
              <a:rPr lang="en-US" altLang="zh-CN" i="1" dirty="0" smtClean="0"/>
              <a:t>(</a:t>
            </a:r>
            <a:r>
              <a:rPr lang="en-US" altLang="zh-CN" i="1" dirty="0" err="1" smtClean="0"/>
              <a:t>LineStyle</a:t>
            </a:r>
            <a:r>
              <a:rPr lang="en-US" altLang="zh-CN" i="1" dirty="0" smtClean="0"/>
              <a:t>, Weight, </a:t>
            </a:r>
            <a:r>
              <a:rPr lang="en-US" altLang="zh-CN" i="1" dirty="0" err="1" smtClean="0"/>
              <a:t>ColorIndex</a:t>
            </a:r>
            <a:r>
              <a:rPr lang="en-US" altLang="zh-CN" i="1" dirty="0" smtClean="0"/>
              <a:t>, Color)</a:t>
            </a:r>
            <a:br>
              <a:rPr lang="en-US" altLang="zh-CN" i="1" dirty="0" smtClean="0"/>
            </a:br>
            <a:r>
              <a:rPr lang="zh-CN" altLang="en-US" dirty="0" smtClean="0"/>
              <a:t>       其中</a:t>
            </a:r>
            <a:r>
              <a:rPr lang="en-US" altLang="zh-CN" dirty="0" err="1" smtClean="0"/>
              <a:t>LineStyle</a:t>
            </a:r>
            <a:r>
              <a:rPr lang="zh-CN" altLang="en-US" dirty="0" smtClean="0"/>
              <a:t>参数设置边框线条的样式，</a:t>
            </a:r>
            <a:r>
              <a:rPr lang="en-US" altLang="zh-CN" dirty="0" smtClean="0"/>
              <a:t>Weight</a:t>
            </a:r>
            <a:r>
              <a:rPr lang="zh-CN" altLang="en-US" dirty="0" smtClean="0"/>
              <a:t>参数设置边框线条的粗细，</a:t>
            </a:r>
            <a:r>
              <a:rPr lang="en-US" altLang="zh-CN" dirty="0" err="1" smtClean="0"/>
              <a:t>ColorIndex</a:t>
            </a:r>
            <a:r>
              <a:rPr lang="zh-CN" altLang="en-US" dirty="0" smtClean="0"/>
              <a:t>参数设置边框颜色，</a:t>
            </a:r>
            <a:r>
              <a:rPr lang="en-US" altLang="zh-CN" dirty="0" smtClean="0"/>
              <a:t>Color</a:t>
            </a:r>
            <a:r>
              <a:rPr lang="zh-CN" altLang="en-US" dirty="0" smtClean="0"/>
              <a:t>参数以</a:t>
            </a:r>
            <a:r>
              <a:rPr lang="en-US" altLang="zh-CN" dirty="0" smtClean="0"/>
              <a:t>RGB</a:t>
            </a:r>
            <a:r>
              <a:rPr lang="zh-CN" altLang="en-US" dirty="0" smtClean="0"/>
              <a:t>值指定边框的颜色。</a:t>
            </a:r>
            <a:br>
              <a:rPr lang="zh-CN" altLang="en-US" dirty="0" smtClean="0"/>
            </a:br>
            <a:r>
              <a:rPr lang="zh-CN" altLang="en-US" dirty="0" smtClean="0"/>
              <a:t>       注意 指定</a:t>
            </a:r>
            <a:r>
              <a:rPr lang="en-US" altLang="zh-CN" dirty="0" smtClean="0"/>
              <a:t>Color</a:t>
            </a:r>
            <a:r>
              <a:rPr lang="zh-CN" altLang="en-US" dirty="0" smtClean="0"/>
              <a:t>参数可以设置颜色为当前调色板之处的其它颜色，不能同时指定</a:t>
            </a:r>
            <a:r>
              <a:rPr lang="en-US" altLang="zh-CN" dirty="0" err="1" smtClean="0"/>
              <a:t>ColorIndex</a:t>
            </a:r>
            <a:r>
              <a:rPr lang="zh-CN" altLang="en-US" dirty="0" smtClean="0"/>
              <a:t>参数和</a:t>
            </a:r>
            <a:r>
              <a:rPr lang="en-US" altLang="zh-CN" dirty="0" smtClean="0"/>
              <a:t>Color</a:t>
            </a:r>
            <a:r>
              <a:rPr lang="zh-CN" altLang="en-US" dirty="0" smtClean="0"/>
              <a:t>参数。</a:t>
            </a:r>
            <a:endParaRPr lang="zh-CN" altLang="en-US" dirty="0"/>
          </a:p>
        </p:txBody>
      </p:sp>
      <p:sp>
        <p:nvSpPr>
          <p:cNvPr id="4" name="灯片编号占位符 3"/>
          <p:cNvSpPr>
            <a:spLocks noGrp="1"/>
          </p:cNvSpPr>
          <p:nvPr>
            <p:ph type="sldNum" sz="quarter" idx="10"/>
          </p:nvPr>
        </p:nvSpPr>
        <p:spPr/>
        <p:txBody>
          <a:bodyPr/>
          <a:lstStyle/>
          <a:p>
            <a:fld id="{0E1807F1-39B4-46A0-8F9D-C640D3F8C755}" type="slidenum">
              <a:rPr lang="zh-CN" altLang="en-US" smtClean="0"/>
              <a:pPr/>
              <a:t>46</a:t>
            </a:fld>
            <a:endParaRPr lang="zh-CN" altLang="en-US"/>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lnSpcReduction="10000"/>
          </a:bodyPr>
          <a:lstStyle/>
          <a:p>
            <a:endParaRPr lang="zh-CN" altLang="en-US" dirty="0" smtClean="0"/>
          </a:p>
          <a:p>
            <a:r>
              <a:rPr lang="en-US" altLang="zh-CN" dirty="0" smtClean="0"/>
              <a:t>'</a:t>
            </a:r>
            <a:r>
              <a:rPr lang="zh-CN" altLang="en-US" dirty="0" smtClean="0"/>
              <a:t>课堂练习</a:t>
            </a:r>
            <a:r>
              <a:rPr lang="en-US" altLang="zh-CN" dirty="0" smtClean="0"/>
              <a:t>1:</a:t>
            </a:r>
            <a:r>
              <a:rPr lang="zh-CN" altLang="en-US" dirty="0" smtClean="0"/>
              <a:t>为</a:t>
            </a:r>
            <a:r>
              <a:rPr lang="en-US" altLang="zh-CN" dirty="0" smtClean="0"/>
              <a:t>sheet2</a:t>
            </a:r>
            <a:r>
              <a:rPr lang="zh-CN" altLang="en-US" dirty="0" smtClean="0"/>
              <a:t>工作表的单元格区域</a:t>
            </a:r>
            <a:r>
              <a:rPr lang="en-US" altLang="zh-CN" dirty="0" smtClean="0"/>
              <a:t>B4:G10</a:t>
            </a:r>
            <a:r>
              <a:rPr lang="zh-CN" altLang="en-US" dirty="0" smtClean="0"/>
              <a:t>设置统一的内边框</a:t>
            </a:r>
          </a:p>
          <a:p>
            <a:r>
              <a:rPr lang="en-US" altLang="zh-CN" dirty="0" smtClean="0"/>
              <a:t>'</a:t>
            </a:r>
            <a:r>
              <a:rPr lang="zh-CN" altLang="en-US" dirty="0" smtClean="0"/>
              <a:t>（蓝色，细边框），并添加一个加粗的蓝色外边框。</a:t>
            </a:r>
          </a:p>
          <a:p>
            <a:r>
              <a:rPr lang="en-US" altLang="zh-CN" dirty="0" smtClean="0"/>
              <a:t>'</a:t>
            </a:r>
            <a:r>
              <a:rPr lang="zh-CN" altLang="en-US" dirty="0" smtClean="0"/>
              <a:t>提示</a:t>
            </a:r>
            <a:r>
              <a:rPr lang="en-US" altLang="zh-CN" dirty="0" smtClean="0"/>
              <a:t>:</a:t>
            </a:r>
          </a:p>
          <a:p>
            <a:r>
              <a:rPr lang="en-US" altLang="zh-CN" dirty="0" smtClean="0"/>
              <a:t>'</a:t>
            </a:r>
            <a:r>
              <a:rPr lang="zh-CN" altLang="en-US" dirty="0" smtClean="0"/>
              <a:t>内边框</a:t>
            </a:r>
            <a:r>
              <a:rPr lang="en-US" altLang="zh-CN" dirty="0" smtClean="0"/>
              <a:t>: </a:t>
            </a:r>
            <a:r>
              <a:rPr lang="zh-CN" altLang="en-US" dirty="0" smtClean="0"/>
              <a:t>用</a:t>
            </a:r>
            <a:r>
              <a:rPr lang="en-US" altLang="zh-CN" dirty="0" smtClean="0"/>
              <a:t>Range</a:t>
            </a:r>
            <a:r>
              <a:rPr lang="zh-CN" altLang="en-US" dirty="0" smtClean="0"/>
              <a:t>对象的</a:t>
            </a:r>
            <a:r>
              <a:rPr lang="en-US" altLang="zh-CN" dirty="0" smtClean="0"/>
              <a:t>Borders </a:t>
            </a:r>
            <a:r>
              <a:rPr lang="zh-CN" altLang="en-US" dirty="0" smtClean="0"/>
              <a:t>属性</a:t>
            </a:r>
          </a:p>
          <a:p>
            <a:r>
              <a:rPr lang="en-US" altLang="zh-CN" dirty="0" smtClean="0"/>
              <a:t>'</a:t>
            </a:r>
            <a:r>
              <a:rPr lang="zh-CN" altLang="en-US" dirty="0" smtClean="0"/>
              <a:t>外边框</a:t>
            </a:r>
            <a:r>
              <a:rPr lang="en-US" altLang="zh-CN" dirty="0" smtClean="0"/>
              <a:t>: </a:t>
            </a:r>
            <a:r>
              <a:rPr lang="zh-CN" altLang="en-US" dirty="0" smtClean="0"/>
              <a:t>用</a:t>
            </a:r>
            <a:r>
              <a:rPr lang="en-US" altLang="zh-CN" dirty="0" smtClean="0"/>
              <a:t>Range</a:t>
            </a:r>
            <a:r>
              <a:rPr lang="zh-CN" altLang="en-US" dirty="0" smtClean="0"/>
              <a:t>对象的</a:t>
            </a:r>
            <a:r>
              <a:rPr lang="en-US" altLang="zh-CN" dirty="0" err="1" smtClean="0"/>
              <a:t>BorderAround</a:t>
            </a:r>
            <a:r>
              <a:rPr lang="zh-CN" altLang="en-US" dirty="0" smtClean="0"/>
              <a:t>方法</a:t>
            </a:r>
          </a:p>
          <a:p>
            <a:endParaRPr lang="zh-CN" altLang="en-US" dirty="0" smtClean="0"/>
          </a:p>
          <a:p>
            <a:r>
              <a:rPr lang="en-US" altLang="zh-CN" dirty="0" smtClean="0"/>
              <a:t>Sub </a:t>
            </a:r>
            <a:r>
              <a:rPr lang="en-US" altLang="zh-CN" dirty="0" err="1" smtClean="0"/>
              <a:t>AddBorders</a:t>
            </a:r>
            <a:r>
              <a:rPr lang="en-US" altLang="zh-CN" dirty="0" smtClean="0"/>
              <a:t>()</a:t>
            </a:r>
          </a:p>
          <a:p>
            <a:r>
              <a:rPr lang="en-US" altLang="zh-CN" dirty="0" smtClean="0"/>
              <a:t>    Dim </a:t>
            </a:r>
            <a:r>
              <a:rPr lang="en-US" altLang="zh-CN" dirty="0" err="1" smtClean="0"/>
              <a:t>rng</a:t>
            </a:r>
            <a:r>
              <a:rPr lang="en-US" altLang="zh-CN" dirty="0" smtClean="0"/>
              <a:t> As Range, a As Variant</a:t>
            </a:r>
          </a:p>
          <a:p>
            <a:r>
              <a:rPr lang="en-US" altLang="zh-CN" dirty="0" smtClean="0"/>
              <a:t>    Set </a:t>
            </a:r>
            <a:r>
              <a:rPr lang="en-US" altLang="zh-CN" dirty="0" err="1" smtClean="0"/>
              <a:t>rng</a:t>
            </a:r>
            <a:r>
              <a:rPr lang="en-US" altLang="zh-CN" dirty="0" smtClean="0"/>
              <a:t> = Worksheets(2).Range("B4:G10")</a:t>
            </a:r>
          </a:p>
          <a:p>
            <a:r>
              <a:rPr lang="en-US" altLang="zh-CN" dirty="0" smtClean="0"/>
              <a:t>    With </a:t>
            </a:r>
            <a:r>
              <a:rPr lang="en-US" altLang="zh-CN" dirty="0" err="1" smtClean="0"/>
              <a:t>rng.Borders</a:t>
            </a:r>
            <a:endParaRPr lang="en-US" altLang="zh-CN" dirty="0" smtClean="0"/>
          </a:p>
          <a:p>
            <a:r>
              <a:rPr lang="en-US" altLang="zh-CN" dirty="0" smtClean="0"/>
              <a:t>        .</a:t>
            </a:r>
            <a:r>
              <a:rPr lang="en-US" altLang="zh-CN" dirty="0" err="1" smtClean="0"/>
              <a:t>LineStyle</a:t>
            </a:r>
            <a:r>
              <a:rPr lang="en-US" altLang="zh-CN" dirty="0" smtClean="0"/>
              <a:t> = </a:t>
            </a:r>
            <a:r>
              <a:rPr lang="en-US" altLang="zh-CN" dirty="0" err="1" smtClean="0"/>
              <a:t>xlContinuous</a:t>
            </a:r>
            <a:endParaRPr lang="en-US" altLang="zh-CN" dirty="0" smtClean="0"/>
          </a:p>
          <a:p>
            <a:r>
              <a:rPr lang="en-US" altLang="zh-CN" dirty="0" smtClean="0"/>
              <a:t>        .Weight = </a:t>
            </a:r>
            <a:r>
              <a:rPr lang="en-US" altLang="zh-CN" dirty="0" err="1" smtClean="0"/>
              <a:t>xlThin</a:t>
            </a:r>
            <a:endParaRPr lang="en-US" altLang="zh-CN" dirty="0" smtClean="0"/>
          </a:p>
          <a:p>
            <a:r>
              <a:rPr lang="en-US" altLang="zh-CN" dirty="0" smtClean="0"/>
              <a:t>        .</a:t>
            </a:r>
            <a:r>
              <a:rPr lang="en-US" altLang="zh-CN" dirty="0" err="1" smtClean="0"/>
              <a:t>ColorIndex</a:t>
            </a:r>
            <a:r>
              <a:rPr lang="en-US" altLang="zh-CN" dirty="0" smtClean="0"/>
              <a:t> = 5</a:t>
            </a:r>
          </a:p>
          <a:p>
            <a:r>
              <a:rPr lang="en-US" altLang="zh-CN" dirty="0" smtClean="0"/>
              <a:t>    End With</a:t>
            </a:r>
          </a:p>
          <a:p>
            <a:r>
              <a:rPr lang="en-US" altLang="zh-CN" b="1" dirty="0" smtClean="0"/>
              <a:t>    '</a:t>
            </a:r>
            <a:r>
              <a:rPr lang="en-US" altLang="zh-CN" b="1" dirty="0" err="1" smtClean="0"/>
              <a:t>rng.BorderAround</a:t>
            </a:r>
            <a:r>
              <a:rPr lang="en-US" altLang="zh-CN" b="1" dirty="0" smtClean="0"/>
              <a:t> </a:t>
            </a:r>
            <a:r>
              <a:rPr lang="en-US" altLang="zh-CN" b="1" dirty="0" err="1" smtClean="0"/>
              <a:t>xlContinuous</a:t>
            </a:r>
            <a:r>
              <a:rPr lang="en-US" altLang="zh-CN" b="1" dirty="0" smtClean="0"/>
              <a:t>, </a:t>
            </a:r>
            <a:r>
              <a:rPr lang="en-US" altLang="zh-CN" b="1" dirty="0" err="1" smtClean="0"/>
              <a:t>xlthick</a:t>
            </a:r>
            <a:r>
              <a:rPr lang="en-US" altLang="zh-CN" b="1" dirty="0" smtClean="0"/>
              <a:t>, 5</a:t>
            </a:r>
          </a:p>
          <a:p>
            <a:r>
              <a:rPr lang="en-US" altLang="zh-CN" b="1" dirty="0" smtClean="0"/>
              <a:t>    'Call </a:t>
            </a:r>
            <a:r>
              <a:rPr lang="en-US" altLang="zh-CN" b="1" dirty="0" err="1" smtClean="0"/>
              <a:t>rng.BorderAround</a:t>
            </a:r>
            <a:r>
              <a:rPr lang="en-US" altLang="zh-CN" b="1" dirty="0" smtClean="0"/>
              <a:t>(</a:t>
            </a:r>
            <a:r>
              <a:rPr lang="en-US" altLang="zh-CN" b="1" dirty="0" err="1" smtClean="0"/>
              <a:t>LineStyle</a:t>
            </a:r>
            <a:r>
              <a:rPr lang="en-US" altLang="zh-CN" b="1" dirty="0" smtClean="0"/>
              <a:t>:=</a:t>
            </a:r>
            <a:r>
              <a:rPr lang="en-US" altLang="zh-CN" b="1" dirty="0" err="1" smtClean="0"/>
              <a:t>xlContinuous</a:t>
            </a:r>
            <a:r>
              <a:rPr lang="en-US" altLang="zh-CN" b="1" dirty="0" smtClean="0"/>
              <a:t>, Weight:=</a:t>
            </a:r>
            <a:r>
              <a:rPr lang="en-US" altLang="zh-CN" b="1" dirty="0" err="1" smtClean="0"/>
              <a:t>xlThick</a:t>
            </a:r>
            <a:r>
              <a:rPr lang="en-US" altLang="zh-CN" b="1" dirty="0" smtClean="0"/>
              <a:t>, </a:t>
            </a:r>
            <a:r>
              <a:rPr lang="en-US" altLang="zh-CN" b="1" dirty="0" err="1" smtClean="0"/>
              <a:t>ColorIndex</a:t>
            </a:r>
            <a:r>
              <a:rPr lang="en-US" altLang="zh-CN" b="1" dirty="0" smtClean="0"/>
              <a:t>:=5)</a:t>
            </a:r>
          </a:p>
          <a:p>
            <a:r>
              <a:rPr lang="en-US" altLang="zh-CN" dirty="0" smtClean="0"/>
              <a:t>    </a:t>
            </a:r>
            <a:r>
              <a:rPr lang="en-US" altLang="zh-CN" dirty="0" err="1" smtClean="0"/>
              <a:t>rng.BorderAround</a:t>
            </a:r>
            <a:r>
              <a:rPr lang="en-US" altLang="zh-CN" dirty="0" smtClean="0"/>
              <a:t> </a:t>
            </a:r>
            <a:r>
              <a:rPr lang="en-US" altLang="zh-CN" dirty="0" err="1" smtClean="0"/>
              <a:t>LineStyle</a:t>
            </a:r>
            <a:r>
              <a:rPr lang="en-US" altLang="zh-CN" dirty="0" smtClean="0"/>
              <a:t>:=</a:t>
            </a:r>
            <a:r>
              <a:rPr lang="en-US" altLang="zh-CN" dirty="0" err="1" smtClean="0"/>
              <a:t>xlContinuous</a:t>
            </a:r>
            <a:r>
              <a:rPr lang="en-US" altLang="zh-CN" dirty="0" smtClean="0"/>
              <a:t>, Weight:=</a:t>
            </a:r>
            <a:r>
              <a:rPr lang="en-US" altLang="zh-CN" dirty="0" err="1" smtClean="0"/>
              <a:t>xlThick</a:t>
            </a:r>
            <a:r>
              <a:rPr lang="en-US" altLang="zh-CN" dirty="0" smtClean="0"/>
              <a:t>, </a:t>
            </a:r>
            <a:r>
              <a:rPr lang="en-US" altLang="zh-CN" dirty="0" err="1" smtClean="0"/>
              <a:t>ColorIndex</a:t>
            </a:r>
            <a:r>
              <a:rPr lang="en-US" altLang="zh-CN" dirty="0" smtClean="0"/>
              <a:t>:=5</a:t>
            </a:r>
          </a:p>
          <a:p>
            <a:r>
              <a:rPr lang="en-US" altLang="zh-CN" dirty="0" smtClean="0"/>
              <a:t>    Set </a:t>
            </a:r>
            <a:r>
              <a:rPr lang="en-US" altLang="zh-CN" dirty="0" err="1" smtClean="0"/>
              <a:t>rng</a:t>
            </a:r>
            <a:r>
              <a:rPr lang="en-US" altLang="zh-CN" dirty="0" smtClean="0"/>
              <a:t> = Nothing</a:t>
            </a:r>
          </a:p>
          <a:p>
            <a:r>
              <a:rPr lang="en-US" altLang="zh-CN" dirty="0" smtClean="0"/>
              <a:t>End Sub</a:t>
            </a:r>
          </a:p>
          <a:p>
            <a:r>
              <a:rPr lang="zh-CN" altLang="en-US" dirty="0" smtClean="0"/>
              <a:t>此处注意：外边框设置，</a:t>
            </a:r>
            <a:r>
              <a:rPr lang="en-US" altLang="zh-CN" dirty="0" err="1" smtClean="0"/>
              <a:t>BorderAround</a:t>
            </a:r>
            <a:r>
              <a:rPr lang="zh-CN" altLang="en-US" dirty="0" smtClean="0"/>
              <a:t>方法的写法可以是代码中的</a:t>
            </a:r>
            <a:r>
              <a:rPr lang="en-US" altLang="zh-CN" dirty="0" smtClean="0"/>
              <a:t>3</a:t>
            </a:r>
            <a:r>
              <a:rPr lang="zh-CN" altLang="en-US" dirty="0" smtClean="0"/>
              <a:t>种形式。</a:t>
            </a:r>
            <a:endParaRPr lang="en-US" altLang="zh-CN" dirty="0" smtClean="0"/>
          </a:p>
          <a:p>
            <a:endParaRPr lang="en-US" altLang="zh-CN" dirty="0" smtClean="0"/>
          </a:p>
          <a:p>
            <a:r>
              <a:rPr lang="zh-CN" altLang="en-US" dirty="0" smtClean="0"/>
              <a:t>问题：如果写成</a:t>
            </a:r>
            <a:r>
              <a:rPr lang="en-US" altLang="zh-CN" b="1" dirty="0" err="1" smtClean="0"/>
              <a:t>rng.BorderAround</a:t>
            </a:r>
            <a:r>
              <a:rPr lang="en-US" altLang="zh-CN" b="1" dirty="0" smtClean="0"/>
              <a:t>(</a:t>
            </a:r>
            <a:r>
              <a:rPr lang="en-US" altLang="zh-CN" b="1" dirty="0" err="1" smtClean="0"/>
              <a:t>LineStyle</a:t>
            </a:r>
            <a:r>
              <a:rPr lang="en-US" altLang="zh-CN" b="1" dirty="0" smtClean="0"/>
              <a:t>:=</a:t>
            </a:r>
            <a:r>
              <a:rPr lang="en-US" altLang="zh-CN" b="1" dirty="0" err="1" smtClean="0"/>
              <a:t>xlContinuous</a:t>
            </a:r>
            <a:r>
              <a:rPr lang="en-US" altLang="zh-CN" b="1" dirty="0" smtClean="0"/>
              <a:t>, Weight:=</a:t>
            </a:r>
            <a:r>
              <a:rPr lang="en-US" altLang="zh-CN" b="1" dirty="0" err="1" smtClean="0"/>
              <a:t>xlThick</a:t>
            </a:r>
            <a:r>
              <a:rPr lang="en-US" altLang="zh-CN" b="1" dirty="0" smtClean="0"/>
              <a:t>, </a:t>
            </a:r>
            <a:r>
              <a:rPr lang="en-US" altLang="zh-CN" b="1" dirty="0" err="1" smtClean="0"/>
              <a:t>ColorIndex</a:t>
            </a:r>
            <a:r>
              <a:rPr lang="en-US" altLang="zh-CN" b="1" dirty="0" smtClean="0"/>
              <a:t>:=5)  </a:t>
            </a:r>
            <a:r>
              <a:rPr lang="en-US" altLang="zh-CN" b="0" dirty="0" smtClean="0"/>
              <a:t> </a:t>
            </a:r>
            <a:r>
              <a:rPr lang="zh-CN" altLang="en-US" b="0" dirty="0" smtClean="0"/>
              <a:t>运行报错，为什么？ </a:t>
            </a:r>
            <a:endParaRPr lang="en-US" altLang="zh-CN" b="0" dirty="0" smtClean="0"/>
          </a:p>
          <a:p>
            <a:r>
              <a:rPr lang="en-US" altLang="zh-CN" dirty="0" smtClean="0"/>
              <a:t>      </a:t>
            </a:r>
            <a:r>
              <a:rPr lang="zh-CN" altLang="en-US" dirty="0" smtClean="0"/>
              <a:t>方法什么时候后面加括号？什么时候不加括号？</a:t>
            </a:r>
            <a:endParaRPr lang="en-US" altLang="zh-CN" dirty="0" smtClean="0"/>
          </a:p>
          <a:p>
            <a:r>
              <a:rPr lang="zh-CN" altLang="en-US" dirty="0" smtClean="0"/>
              <a:t>解答：</a:t>
            </a:r>
            <a:endParaRPr lang="en-US" altLang="zh-CN" dirty="0" smtClean="0"/>
          </a:p>
          <a:p>
            <a:r>
              <a:rPr lang="en-US" altLang="zh-CN" dirty="0" smtClean="0"/>
              <a:t>1.</a:t>
            </a:r>
            <a:r>
              <a:rPr lang="zh-CN" altLang="en-US" dirty="0" smtClean="0"/>
              <a:t>方法后面的参数是不用加括号的，只需用空格隔开即可：</a:t>
            </a:r>
            <a:r>
              <a:rPr lang="zh-CN" altLang="en-US" b="1" dirty="0" smtClean="0"/>
              <a:t>对象</a:t>
            </a:r>
            <a:r>
              <a:rPr lang="en-US" altLang="zh-CN" b="1" dirty="0" smtClean="0"/>
              <a:t>.</a:t>
            </a:r>
            <a:r>
              <a:rPr lang="zh-CN" altLang="en-US" b="1" dirty="0" smtClean="0"/>
              <a:t>方法 参数</a:t>
            </a:r>
            <a:r>
              <a:rPr lang="en-US" altLang="zh-CN" b="1" dirty="0" smtClean="0"/>
              <a:t>1,</a:t>
            </a:r>
            <a:r>
              <a:rPr lang="zh-CN" altLang="en-US" b="1" dirty="0" smtClean="0"/>
              <a:t>参数</a:t>
            </a:r>
            <a:r>
              <a:rPr lang="en-US" altLang="zh-CN" b="1" dirty="0" smtClean="0"/>
              <a:t>2</a:t>
            </a:r>
            <a:r>
              <a:rPr lang="en-US" altLang="zh-CN" dirty="0" smtClean="0"/>
              <a:t/>
            </a:r>
            <a:br>
              <a:rPr lang="en-US" altLang="zh-CN" dirty="0" smtClean="0"/>
            </a:br>
            <a:r>
              <a:rPr lang="en-US" altLang="zh-CN" dirty="0" smtClean="0"/>
              <a:t>2.</a:t>
            </a:r>
            <a:r>
              <a:rPr lang="zh-CN" altLang="en-US" dirty="0" smtClean="0"/>
              <a:t>用括号也可以，但必须</a:t>
            </a:r>
            <a:endParaRPr lang="en-US" altLang="zh-CN" dirty="0" smtClean="0"/>
          </a:p>
          <a:p>
            <a:r>
              <a:rPr lang="zh-CN" altLang="en-US" dirty="0" smtClean="0"/>
              <a:t>（</a:t>
            </a:r>
            <a:r>
              <a:rPr lang="en-US" altLang="zh-CN" dirty="0" smtClean="0"/>
              <a:t>1</a:t>
            </a:r>
            <a:r>
              <a:rPr lang="zh-CN" altLang="en-US" dirty="0" smtClean="0"/>
              <a:t>）用</a:t>
            </a:r>
            <a:r>
              <a:rPr lang="en-US" altLang="zh-CN" dirty="0" smtClean="0"/>
              <a:t>call</a:t>
            </a:r>
            <a:r>
              <a:rPr lang="zh-CN" altLang="en-US" dirty="0" smtClean="0"/>
              <a:t>调用：</a:t>
            </a:r>
            <a:r>
              <a:rPr lang="en-US" altLang="zh-CN" b="1" dirty="0" smtClean="0"/>
              <a:t>Call </a:t>
            </a:r>
            <a:r>
              <a:rPr lang="zh-CN" altLang="en-US" b="1" dirty="0" smtClean="0"/>
              <a:t>对象</a:t>
            </a:r>
            <a:r>
              <a:rPr lang="en-US" altLang="zh-CN" b="1" dirty="0" smtClean="0"/>
              <a:t>.</a:t>
            </a:r>
            <a:r>
              <a:rPr lang="zh-CN" altLang="en-US" b="1" dirty="0" smtClean="0"/>
              <a:t>方法</a:t>
            </a:r>
            <a:r>
              <a:rPr lang="en-US" altLang="zh-CN" b="1" dirty="0" smtClean="0"/>
              <a:t>(</a:t>
            </a:r>
            <a:r>
              <a:rPr lang="zh-CN" altLang="en-US" b="1" dirty="0" smtClean="0"/>
              <a:t>参数</a:t>
            </a:r>
            <a:r>
              <a:rPr lang="en-US" altLang="zh-CN" b="1" dirty="0" smtClean="0"/>
              <a:t>1,</a:t>
            </a:r>
            <a:r>
              <a:rPr lang="zh-CN" altLang="en-US" b="1" dirty="0" smtClean="0"/>
              <a:t>参数</a:t>
            </a:r>
            <a:r>
              <a:rPr lang="en-US" altLang="zh-CN" b="1" dirty="0" smtClean="0"/>
              <a:t>2)    </a:t>
            </a:r>
          </a:p>
          <a:p>
            <a:r>
              <a:rPr lang="zh-CN" altLang="en-US" b="0" dirty="0" smtClean="0"/>
              <a:t>（</a:t>
            </a:r>
            <a:r>
              <a:rPr lang="en-US" altLang="zh-CN" b="0" dirty="0" smtClean="0"/>
              <a:t>2</a:t>
            </a:r>
            <a:r>
              <a:rPr lang="zh-CN" altLang="en-US" b="0" dirty="0" smtClean="0"/>
              <a:t>）返回一个值给变量：比如先定义一个变量</a:t>
            </a:r>
            <a:r>
              <a:rPr lang="en-US" altLang="zh-CN" b="0" dirty="0" smtClean="0"/>
              <a:t>a,</a:t>
            </a:r>
            <a:r>
              <a:rPr lang="en-US" altLang="zh-CN" b="0" baseline="0" dirty="0" smtClean="0"/>
              <a:t>    </a:t>
            </a:r>
            <a:r>
              <a:rPr lang="en-US" altLang="zh-CN" b="1" dirty="0" smtClean="0"/>
              <a:t>a=</a:t>
            </a:r>
            <a:r>
              <a:rPr lang="zh-CN" altLang="en-US" b="1" dirty="0" smtClean="0"/>
              <a:t>对象</a:t>
            </a:r>
            <a:r>
              <a:rPr lang="en-US" altLang="zh-CN" b="1" dirty="0" smtClean="0"/>
              <a:t>.</a:t>
            </a:r>
            <a:r>
              <a:rPr lang="zh-CN" altLang="en-US" b="1" dirty="0" smtClean="0"/>
              <a:t>方法</a:t>
            </a:r>
            <a:r>
              <a:rPr lang="en-US" altLang="zh-CN" b="1" dirty="0" smtClean="0"/>
              <a:t>(</a:t>
            </a:r>
            <a:r>
              <a:rPr lang="zh-CN" altLang="en-US" b="1" dirty="0" smtClean="0"/>
              <a:t>参数</a:t>
            </a:r>
            <a:r>
              <a:rPr lang="en-US" altLang="zh-CN" b="1" dirty="0" smtClean="0"/>
              <a:t>1,</a:t>
            </a:r>
            <a:r>
              <a:rPr lang="zh-CN" altLang="en-US" b="1" dirty="0" smtClean="0"/>
              <a:t>参数</a:t>
            </a:r>
            <a:r>
              <a:rPr lang="en-US" altLang="zh-CN" b="1" dirty="0" smtClean="0"/>
              <a:t>2) </a:t>
            </a:r>
          </a:p>
          <a:p>
            <a:pPr marL="0" marR="0" indent="0" algn="l" defTabSz="914400" rtl="0" eaLnBrk="1" fontAlgn="auto" latinLnBrk="0" hangingPunct="1">
              <a:lnSpc>
                <a:spcPct val="100000"/>
              </a:lnSpc>
              <a:spcBef>
                <a:spcPts val="0"/>
              </a:spcBef>
              <a:spcAft>
                <a:spcPts val="0"/>
              </a:spcAft>
              <a:buClrTx/>
              <a:buSzTx/>
              <a:buFontTx/>
              <a:buNone/>
              <a:tabLst/>
              <a:defRPr/>
            </a:pPr>
            <a:r>
              <a:rPr lang="zh-CN" altLang="en-US" sz="1200" dirty="0" smtClean="0"/>
              <a:t>（</a:t>
            </a:r>
            <a:r>
              <a:rPr lang="en-US" altLang="zh-CN" sz="1200" dirty="0" smtClean="0"/>
              <a:t>3</a:t>
            </a:r>
            <a:r>
              <a:rPr lang="zh-CN" altLang="en-US" sz="1200" dirty="0" smtClean="0"/>
              <a:t>）继续引用下一级方法，如：</a:t>
            </a:r>
            <a:r>
              <a:rPr lang="en-US" sz="1200" b="1" dirty="0" err="1" smtClean="0">
                <a:solidFill>
                  <a:srgbClr val="CC0000"/>
                </a:solidFill>
              </a:rPr>
              <a:t>Cells.Find</a:t>
            </a:r>
            <a:r>
              <a:rPr lang="en-US" sz="1200" b="1" dirty="0" smtClean="0">
                <a:solidFill>
                  <a:srgbClr val="CC0000"/>
                </a:solidFill>
              </a:rPr>
              <a:t>(what:=“</a:t>
            </a:r>
            <a:r>
              <a:rPr lang="zh-CN" altLang="en-US" sz="1200" b="1" dirty="0" smtClean="0">
                <a:solidFill>
                  <a:srgbClr val="CC0000"/>
                </a:solidFill>
              </a:rPr>
              <a:t>灯泡</a:t>
            </a:r>
            <a:r>
              <a:rPr lang="en-US" altLang="zh-CN" sz="1200" b="1" dirty="0" smtClean="0">
                <a:solidFill>
                  <a:srgbClr val="CC0000"/>
                </a:solidFill>
              </a:rPr>
              <a:t>”) .Activate</a:t>
            </a:r>
            <a:endParaRPr lang="en-US" altLang="zh-CN" sz="1200" b="1" dirty="0" smtClean="0"/>
          </a:p>
          <a:p>
            <a:endParaRPr lang="en-US" altLang="zh-CN" dirty="0" smtClean="0"/>
          </a:p>
          <a:p>
            <a:r>
              <a:rPr lang="en-US" altLang="zh-CN" dirty="0" smtClean="0"/>
              <a:t>3.</a:t>
            </a:r>
            <a:r>
              <a:rPr lang="zh-CN" altLang="en-US" dirty="0" smtClean="0"/>
              <a:t>如果没有参数，那么后面的就可全部去掉了：  </a:t>
            </a:r>
            <a:r>
              <a:rPr lang="zh-CN" altLang="en-US" b="1" dirty="0" smtClean="0"/>
              <a:t>对象</a:t>
            </a:r>
            <a:r>
              <a:rPr lang="en-US" altLang="zh-CN" b="1" dirty="0" smtClean="0"/>
              <a:t>.</a:t>
            </a:r>
            <a:r>
              <a:rPr lang="zh-CN" altLang="en-US" b="1" dirty="0" smtClean="0"/>
              <a:t>方法    </a:t>
            </a:r>
            <a:r>
              <a:rPr lang="zh-CN" altLang="en-US" dirty="0" smtClean="0"/>
              <a:t>或者    </a:t>
            </a:r>
            <a:r>
              <a:rPr lang="en-US" altLang="zh-CN" b="1" dirty="0" smtClean="0"/>
              <a:t>Call </a:t>
            </a:r>
            <a:r>
              <a:rPr lang="zh-CN" altLang="en-US" b="1" dirty="0" smtClean="0"/>
              <a:t>对象</a:t>
            </a:r>
            <a:r>
              <a:rPr lang="en-US" altLang="zh-CN" b="1" dirty="0" smtClean="0"/>
              <a:t>.</a:t>
            </a:r>
            <a:r>
              <a:rPr lang="zh-CN" altLang="en-US" b="1" dirty="0" smtClean="0"/>
              <a:t>方法</a:t>
            </a:r>
            <a:r>
              <a:rPr lang="en-US" altLang="zh-CN" b="1" dirty="0" smtClean="0"/>
              <a:t>()</a:t>
            </a:r>
          </a:p>
          <a:p>
            <a:endParaRPr lang="en-US" altLang="zh-CN" b="1" dirty="0" smtClean="0"/>
          </a:p>
          <a:p>
            <a:r>
              <a:rPr lang="en-US" altLang="zh-CN" dirty="0" smtClean="0"/>
              <a:t>4.</a:t>
            </a:r>
            <a:r>
              <a:rPr lang="zh-CN" altLang="en-US" dirty="0" smtClean="0"/>
              <a:t>使用</a:t>
            </a:r>
            <a:r>
              <a:rPr lang="en-US" altLang="zh-CN" dirty="0" smtClean="0"/>
              <a:t>:=</a:t>
            </a:r>
            <a:r>
              <a:rPr lang="zh-CN" altLang="en-US" dirty="0" smtClean="0"/>
              <a:t>可以不按照默认的参数顺序设定参数。如：（</a:t>
            </a:r>
            <a:r>
              <a:rPr lang="en-US" altLang="zh-CN" dirty="0" smtClean="0"/>
              <a:t> := </a:t>
            </a:r>
            <a:r>
              <a:rPr lang="zh-CN" altLang="en-US" dirty="0" smtClean="0"/>
              <a:t>是给参数赋值的）</a:t>
            </a:r>
            <a:endParaRPr lang="en-US" altLang="zh-CN" dirty="0" smtClean="0"/>
          </a:p>
          <a:p>
            <a:r>
              <a:rPr lang="zh-CN" altLang="en-US" dirty="0" smtClean="0"/>
              <a:t/>
            </a:r>
            <a:br>
              <a:rPr lang="zh-CN" altLang="en-US" dirty="0" smtClean="0"/>
            </a:br>
            <a:r>
              <a:rPr lang="en-US" dirty="0" err="1" smtClean="0"/>
              <a:t>msgbox</a:t>
            </a:r>
            <a:r>
              <a:rPr lang="en-US" dirty="0" smtClean="0"/>
              <a:t> title:="</a:t>
            </a:r>
            <a:r>
              <a:rPr lang="zh-CN" altLang="en-US" dirty="0" smtClean="0"/>
              <a:t>提示</a:t>
            </a:r>
            <a:r>
              <a:rPr lang="en-US" altLang="zh-CN" dirty="0" smtClean="0"/>
              <a:t>",</a:t>
            </a:r>
            <a:r>
              <a:rPr lang="en-US" dirty="0" smtClean="0"/>
              <a:t>prompt:="Please input </a:t>
            </a:r>
            <a:r>
              <a:rPr lang="en-US" dirty="0" err="1" smtClean="0"/>
              <a:t>something.",buttons</a:t>
            </a:r>
            <a:r>
              <a:rPr lang="en-US" dirty="0" smtClean="0"/>
              <a:t>:=</a:t>
            </a:r>
            <a:r>
              <a:rPr lang="en-US" dirty="0" err="1" smtClean="0"/>
              <a:t>vbOKCancel</a:t>
            </a:r>
            <a:r>
              <a:rPr lang="en-US" dirty="0" smtClean="0"/>
              <a:t/>
            </a:r>
            <a:br>
              <a:rPr lang="en-US" dirty="0" smtClean="0"/>
            </a:br>
            <a:r>
              <a:rPr lang="zh-CN" altLang="en-US" dirty="0" smtClean="0"/>
              <a:t>相当于</a:t>
            </a:r>
            <a:br>
              <a:rPr lang="zh-CN" altLang="en-US" dirty="0" smtClean="0"/>
            </a:br>
            <a:r>
              <a:rPr lang="en-US" dirty="0" err="1" smtClean="0"/>
              <a:t>msgbox</a:t>
            </a:r>
            <a:r>
              <a:rPr lang="en-US" dirty="0" smtClean="0"/>
              <a:t> prompt:="Please input </a:t>
            </a:r>
            <a:r>
              <a:rPr lang="en-US" dirty="0" err="1" smtClean="0"/>
              <a:t>something.",buttons</a:t>
            </a:r>
            <a:r>
              <a:rPr lang="en-US" dirty="0" smtClean="0"/>
              <a:t>:=</a:t>
            </a:r>
            <a:r>
              <a:rPr lang="en-US" dirty="0" err="1" smtClean="0"/>
              <a:t>vbOKCancel,title</a:t>
            </a:r>
            <a:r>
              <a:rPr lang="en-US" dirty="0" smtClean="0"/>
              <a:t>:="</a:t>
            </a:r>
            <a:r>
              <a:rPr lang="zh-CN" altLang="en-US" dirty="0" smtClean="0"/>
              <a:t>提示</a:t>
            </a:r>
            <a:r>
              <a:rPr lang="en-US" altLang="zh-CN" dirty="0" smtClean="0"/>
              <a:t>"</a:t>
            </a:r>
            <a:br>
              <a:rPr lang="en-US" altLang="zh-CN" dirty="0" smtClean="0"/>
            </a:br>
            <a:r>
              <a:rPr lang="zh-CN" altLang="en-US" dirty="0" smtClean="0"/>
              <a:t>相当于</a:t>
            </a:r>
            <a:br>
              <a:rPr lang="zh-CN" altLang="en-US" dirty="0" smtClean="0"/>
            </a:br>
            <a:r>
              <a:rPr lang="en-US" dirty="0" err="1" smtClean="0"/>
              <a:t>msgbox</a:t>
            </a:r>
            <a:r>
              <a:rPr lang="en-US" dirty="0" smtClean="0"/>
              <a:t> "Please input </a:t>
            </a:r>
            <a:r>
              <a:rPr lang="en-US" dirty="0" err="1" smtClean="0"/>
              <a:t>something.",vbOKCancel</a:t>
            </a:r>
            <a:r>
              <a:rPr lang="en-US" dirty="0" smtClean="0"/>
              <a:t>,"</a:t>
            </a:r>
            <a:r>
              <a:rPr lang="zh-CN" altLang="en-US" dirty="0" smtClean="0"/>
              <a:t>提示</a:t>
            </a:r>
            <a:r>
              <a:rPr lang="en-US" altLang="zh-CN" dirty="0" smtClean="0"/>
              <a:t>"</a:t>
            </a:r>
            <a:br>
              <a:rPr lang="en-US" altLang="zh-CN" dirty="0" smtClean="0"/>
            </a:br>
            <a:r>
              <a:rPr lang="en-US" altLang="zh-CN" dirty="0" smtClean="0"/>
              <a:t/>
            </a:r>
            <a:br>
              <a:rPr lang="en-US" altLang="zh-CN" dirty="0" smtClean="0"/>
            </a:br>
            <a:endParaRPr lang="en-US" altLang="zh-CN" b="1" dirty="0" smtClean="0"/>
          </a:p>
          <a:p>
            <a:endParaRPr lang="en-US" altLang="zh-CN" dirty="0" smtClean="0"/>
          </a:p>
          <a:p>
            <a:endParaRPr lang="zh-CN" altLang="en-US" dirty="0"/>
          </a:p>
        </p:txBody>
      </p:sp>
      <p:sp>
        <p:nvSpPr>
          <p:cNvPr id="4" name="灯片编号占位符 3"/>
          <p:cNvSpPr>
            <a:spLocks noGrp="1"/>
          </p:cNvSpPr>
          <p:nvPr>
            <p:ph type="sldNum" sz="quarter" idx="10"/>
          </p:nvPr>
        </p:nvSpPr>
        <p:spPr/>
        <p:txBody>
          <a:bodyPr/>
          <a:lstStyle/>
          <a:p>
            <a:fld id="{0E1807F1-39B4-46A0-8F9D-C640D3F8C755}" type="slidenum">
              <a:rPr lang="zh-CN" altLang="en-US" smtClean="0"/>
              <a:pPr/>
              <a:t>47</a:t>
            </a:fld>
            <a:endParaRPr lang="zh-CN" altLang="en-US"/>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zh-CN" altLang="en-US" dirty="0" smtClean="0"/>
              <a:t>注意：</a:t>
            </a:r>
            <a:endParaRPr lang="en-US" altLang="zh-CN"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zh-CN" altLang="en-US" dirty="0" smtClean="0"/>
              <a:t>单独一行只写  </a:t>
            </a:r>
            <a:r>
              <a:rPr kumimoji="1" lang="en-US" sz="1200" b="1" kern="0" dirty="0" err="1" smtClean="0">
                <a:solidFill>
                  <a:srgbClr val="CC0000"/>
                </a:solidFill>
              </a:rPr>
              <a:t>Cells.Find</a:t>
            </a:r>
            <a:r>
              <a:rPr kumimoji="1" lang="en-US" sz="1200" b="1" kern="0" dirty="0" smtClean="0">
                <a:solidFill>
                  <a:srgbClr val="CC0000"/>
                </a:solidFill>
              </a:rPr>
              <a:t>(what:=“</a:t>
            </a:r>
            <a:r>
              <a:rPr kumimoji="1" lang="zh-CN" altLang="en-US" sz="1200" b="1" kern="0" dirty="0" smtClean="0">
                <a:solidFill>
                  <a:srgbClr val="CC0000"/>
                </a:solidFill>
              </a:rPr>
              <a:t>灯泡</a:t>
            </a:r>
            <a:r>
              <a:rPr kumimoji="1" lang="en-US" altLang="zh-CN" sz="1200" b="1" kern="0" dirty="0" smtClean="0">
                <a:solidFill>
                  <a:srgbClr val="CC0000"/>
                </a:solidFill>
              </a:rPr>
              <a:t>”)  </a:t>
            </a:r>
            <a:r>
              <a:rPr kumimoji="1" lang="zh-CN" altLang="en-US" sz="1200" b="0" kern="0" dirty="0" smtClean="0">
                <a:solidFill>
                  <a:srgbClr val="CC0000"/>
                </a:solidFill>
              </a:rPr>
              <a:t>语法报错。   </a:t>
            </a:r>
            <a:endParaRPr kumimoji="1" lang="en-US" altLang="zh-CN" sz="1200" b="0" kern="0" dirty="0" smtClean="0">
              <a:solidFill>
                <a:srgbClr val="CC0000"/>
              </a:solidFill>
            </a:endParaRPr>
          </a:p>
          <a:p>
            <a:pPr marL="0" marR="0" indent="0" algn="l" defTabSz="914400" rtl="0" eaLnBrk="1" fontAlgn="auto" latinLnBrk="0" hangingPunct="1">
              <a:lnSpc>
                <a:spcPct val="100000"/>
              </a:lnSpc>
              <a:spcBef>
                <a:spcPts val="0"/>
              </a:spcBef>
              <a:spcAft>
                <a:spcPts val="0"/>
              </a:spcAft>
              <a:buClrTx/>
              <a:buSzTx/>
              <a:buFontTx/>
              <a:buNone/>
              <a:tabLst/>
              <a:defRPr/>
            </a:pPr>
            <a:r>
              <a:rPr kumimoji="1" lang="zh-CN" altLang="en-US" sz="1200" b="0" kern="0" dirty="0" smtClean="0">
                <a:solidFill>
                  <a:srgbClr val="CC0000"/>
                </a:solidFill>
              </a:rPr>
              <a:t>如果后面加</a:t>
            </a:r>
            <a:r>
              <a:rPr kumimoji="1" lang="en-US" altLang="zh-CN" sz="1200" b="0" kern="0" dirty="0" smtClean="0">
                <a:solidFill>
                  <a:srgbClr val="CC0000"/>
                </a:solidFill>
              </a:rPr>
              <a:t>.Activate</a:t>
            </a:r>
            <a:r>
              <a:rPr kumimoji="1" lang="zh-CN" altLang="en-US" sz="1200" b="0" kern="0" dirty="0" smtClean="0">
                <a:solidFill>
                  <a:srgbClr val="CC0000"/>
                </a:solidFill>
              </a:rPr>
              <a:t>正确，或者前面加变量  </a:t>
            </a:r>
            <a:r>
              <a:rPr kumimoji="1" lang="en-US" altLang="zh-CN" sz="1200" b="0" kern="0" dirty="0" smtClean="0">
                <a:solidFill>
                  <a:srgbClr val="CC0000"/>
                </a:solidFill>
              </a:rPr>
              <a:t>Set c=</a:t>
            </a:r>
            <a:r>
              <a:rPr kumimoji="1" lang="en-US" sz="1200" b="1" kern="0" dirty="0" err="1" smtClean="0">
                <a:solidFill>
                  <a:srgbClr val="CC0000"/>
                </a:solidFill>
              </a:rPr>
              <a:t>Cells.Find</a:t>
            </a:r>
            <a:r>
              <a:rPr kumimoji="1" lang="en-US" sz="1200" b="1" kern="0" dirty="0" smtClean="0">
                <a:solidFill>
                  <a:srgbClr val="CC0000"/>
                </a:solidFill>
              </a:rPr>
              <a:t>(what:=“</a:t>
            </a:r>
            <a:r>
              <a:rPr kumimoji="1" lang="zh-CN" altLang="en-US" sz="1200" b="1" kern="0" dirty="0" smtClean="0">
                <a:solidFill>
                  <a:srgbClr val="CC0000"/>
                </a:solidFill>
              </a:rPr>
              <a:t>灯泡</a:t>
            </a:r>
            <a:r>
              <a:rPr kumimoji="1" lang="en-US" altLang="zh-CN" sz="1200" b="1" kern="0" dirty="0" smtClean="0">
                <a:solidFill>
                  <a:srgbClr val="CC0000"/>
                </a:solidFill>
              </a:rPr>
              <a:t>”)   </a:t>
            </a:r>
            <a:r>
              <a:rPr kumimoji="1" lang="zh-CN" altLang="en-US" sz="1200" b="0" kern="0" dirty="0" smtClean="0">
                <a:solidFill>
                  <a:srgbClr val="CC0000"/>
                </a:solidFill>
              </a:rPr>
              <a:t>也正确。</a:t>
            </a:r>
            <a:endParaRPr lang="zh-CN" altLang="en-US" b="0" dirty="0" smtClean="0"/>
          </a:p>
          <a:p>
            <a:endParaRPr lang="en-US" altLang="zh-CN" dirty="0" smtClean="0"/>
          </a:p>
          <a:p>
            <a:r>
              <a:rPr lang="zh-CN" altLang="en-US" dirty="0" smtClean="0"/>
              <a:t>使用命名的参数（</a:t>
            </a:r>
            <a:r>
              <a:rPr lang="en-US" altLang="zh-CN" dirty="0" smtClean="0"/>
              <a:t>:=</a:t>
            </a:r>
            <a:r>
              <a:rPr lang="zh-CN" altLang="en-US" dirty="0" smtClean="0"/>
              <a:t>）是一个很好的主意，使得代码更具可读性。优点：</a:t>
            </a:r>
            <a:endParaRPr lang="en-US" altLang="zh-CN" dirty="0" smtClean="0"/>
          </a:p>
          <a:p>
            <a:r>
              <a:rPr lang="en-US" altLang="zh-CN" dirty="0" smtClean="0"/>
              <a:t>1.</a:t>
            </a:r>
            <a:r>
              <a:rPr lang="zh-CN" altLang="en-US" dirty="0" smtClean="0"/>
              <a:t>不仅可以不按默认参数顺序设定参数；</a:t>
            </a:r>
            <a:endParaRPr lang="en-US" altLang="zh-CN" dirty="0" smtClean="0"/>
          </a:p>
          <a:p>
            <a:r>
              <a:rPr lang="en-US" altLang="zh-CN" smtClean="0"/>
              <a:t>2.</a:t>
            </a:r>
            <a:r>
              <a:rPr lang="zh-CN" altLang="en-US" smtClean="0"/>
              <a:t>另</a:t>
            </a:r>
            <a:r>
              <a:rPr lang="zh-CN" altLang="en-US" dirty="0" smtClean="0"/>
              <a:t>一个好处是当方法包含很多可选的参数，以及必须只使用其中的一些参数时，若使用命名的参数，省略的参数不必使用占位符</a:t>
            </a:r>
            <a:r>
              <a:rPr lang="en-US" altLang="zh-CN" dirty="0" smtClean="0"/>
              <a:t>(</a:t>
            </a:r>
            <a:r>
              <a:rPr lang="zh-CN" altLang="en-US" dirty="0" smtClean="0"/>
              <a:t>比如逗号</a:t>
            </a:r>
            <a:r>
              <a:rPr lang="en-US" altLang="zh-CN" dirty="0" smtClean="0"/>
              <a:t>)</a:t>
            </a:r>
            <a:r>
              <a:rPr lang="zh-CN" altLang="en-US" dirty="0" smtClean="0"/>
              <a:t>。</a:t>
            </a:r>
            <a:endParaRPr lang="en-US" altLang="zh-CN" dirty="0" smtClean="0"/>
          </a:p>
          <a:p>
            <a:endParaRPr lang="en-US" altLang="zh-CN" dirty="0" smtClean="0"/>
          </a:p>
          <a:p>
            <a:r>
              <a:rPr lang="zh-CN" altLang="en-US" dirty="0" smtClean="0"/>
              <a:t>如：</a:t>
            </a:r>
            <a:endParaRPr lang="en-US" altLang="zh-CN" dirty="0" smtClean="0"/>
          </a:p>
          <a:p>
            <a:r>
              <a:rPr lang="en-US" altLang="zh-CN" dirty="0" smtClean="0"/>
              <a:t>Workbooks(“MyBook.xlsx”).Protect ,</a:t>
            </a:r>
            <a:r>
              <a:rPr lang="en-US" altLang="zh-CN" dirty="0" err="1" smtClean="0"/>
              <a:t>True,False</a:t>
            </a:r>
            <a:endParaRPr lang="en-US" altLang="zh-CN"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altLang="zh-CN" dirty="0" smtClean="0"/>
              <a:t>Workbooks(“MyBook.xlsx”).Protect  Structure:=</a:t>
            </a:r>
            <a:r>
              <a:rPr lang="en-US" altLang="zh-CN" dirty="0" err="1" smtClean="0"/>
              <a:t>True,Windows</a:t>
            </a:r>
            <a:r>
              <a:rPr lang="en-US" altLang="zh-CN" dirty="0" smtClean="0"/>
              <a:t>:=False</a:t>
            </a:r>
          </a:p>
          <a:p>
            <a:endParaRPr lang="zh-CN" altLang="en-US" dirty="0"/>
          </a:p>
        </p:txBody>
      </p:sp>
      <p:sp>
        <p:nvSpPr>
          <p:cNvPr id="4" name="灯片编号占位符 3"/>
          <p:cNvSpPr>
            <a:spLocks noGrp="1"/>
          </p:cNvSpPr>
          <p:nvPr>
            <p:ph type="sldNum" sz="quarter" idx="10"/>
          </p:nvPr>
        </p:nvSpPr>
        <p:spPr/>
        <p:txBody>
          <a:bodyPr/>
          <a:lstStyle/>
          <a:p>
            <a:fld id="{0E1807F1-39B4-46A0-8F9D-C640D3F8C755}" type="slidenum">
              <a:rPr lang="zh-CN" altLang="en-US" smtClean="0"/>
              <a:pPr/>
              <a:t>48</a:t>
            </a:fld>
            <a:endParaRPr lang="zh-CN" altLang="en-US"/>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fld id="{0E1807F1-39B4-46A0-8F9D-C640D3F8C755}" type="slidenum">
              <a:rPr lang="zh-CN" altLang="en-US" smtClean="0"/>
              <a:pPr/>
              <a:t>49</a:t>
            </a:fld>
            <a:endParaRPr lang="zh-CN" altLang="en-US"/>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zh-CN" dirty="0" smtClean="0"/>
              <a:t>'</a:t>
            </a:r>
            <a:r>
              <a:rPr lang="zh-CN" altLang="en-US" dirty="0" smtClean="0"/>
              <a:t>示例</a:t>
            </a:r>
            <a:r>
              <a:rPr lang="en-US" altLang="zh-CN" dirty="0" smtClean="0"/>
              <a:t>7</a:t>
            </a:r>
            <a:r>
              <a:rPr lang="zh-CN" altLang="en-US" dirty="0" smtClean="0"/>
              <a:t>：</a:t>
            </a:r>
            <a:r>
              <a:rPr lang="zh-CN" altLang="en-US" sz="1200" dirty="0" smtClean="0"/>
              <a:t>返回第</a:t>
            </a:r>
            <a:r>
              <a:rPr lang="en-US" altLang="zh-CN" sz="1200" dirty="0" smtClean="0"/>
              <a:t>2</a:t>
            </a:r>
            <a:r>
              <a:rPr lang="zh-CN" altLang="en-US" sz="1200" dirty="0" smtClean="0"/>
              <a:t>张工作表中</a:t>
            </a:r>
            <a:r>
              <a:rPr lang="en-US" altLang="zh-CN" sz="1200" dirty="0" smtClean="0"/>
              <a:t>B14</a:t>
            </a:r>
            <a:r>
              <a:rPr lang="zh-CN" altLang="en-US" sz="1200" dirty="0" smtClean="0"/>
              <a:t>单元格的文本。</a:t>
            </a:r>
            <a:endParaRPr lang="en-US" altLang="zh-CN"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altLang="zh-CN" dirty="0" smtClean="0"/>
              <a:t>Sub text()</a:t>
            </a:r>
          </a:p>
          <a:p>
            <a:pPr marL="0" marR="0" indent="0" algn="l" defTabSz="914400" rtl="0" eaLnBrk="1" fontAlgn="auto" latinLnBrk="0" hangingPunct="1">
              <a:lnSpc>
                <a:spcPct val="100000"/>
              </a:lnSpc>
              <a:spcBef>
                <a:spcPts val="0"/>
              </a:spcBef>
              <a:spcAft>
                <a:spcPts val="0"/>
              </a:spcAft>
              <a:buClrTx/>
              <a:buSzTx/>
              <a:buFontTx/>
              <a:buNone/>
              <a:tabLst/>
              <a:defRPr/>
            </a:pPr>
            <a:r>
              <a:rPr lang="en-US" altLang="zh-CN" dirty="0" smtClean="0"/>
              <a:t>    Dim c As Range</a:t>
            </a:r>
          </a:p>
          <a:p>
            <a:pPr marL="0" marR="0" indent="0" algn="l" defTabSz="914400" rtl="0" eaLnBrk="1" fontAlgn="auto" latinLnBrk="0" hangingPunct="1">
              <a:lnSpc>
                <a:spcPct val="100000"/>
              </a:lnSpc>
              <a:spcBef>
                <a:spcPts val="0"/>
              </a:spcBef>
              <a:spcAft>
                <a:spcPts val="0"/>
              </a:spcAft>
              <a:buClrTx/>
              <a:buSzTx/>
              <a:buFontTx/>
              <a:buNone/>
              <a:tabLst/>
              <a:defRPr/>
            </a:pPr>
            <a:r>
              <a:rPr lang="en-US" altLang="zh-CN" dirty="0" smtClean="0"/>
              <a:t>    Set c = Worksheets("Sheet2").Range("B14")</a:t>
            </a:r>
          </a:p>
          <a:p>
            <a:pPr marL="0" marR="0" indent="0" algn="l" defTabSz="914400" rtl="0" eaLnBrk="1" fontAlgn="auto" latinLnBrk="0" hangingPunct="1">
              <a:lnSpc>
                <a:spcPct val="100000"/>
              </a:lnSpc>
              <a:spcBef>
                <a:spcPts val="0"/>
              </a:spcBef>
              <a:spcAft>
                <a:spcPts val="0"/>
              </a:spcAft>
              <a:buClrTx/>
              <a:buSzTx/>
              <a:buFontTx/>
              <a:buNone/>
              <a:tabLst/>
              <a:defRPr/>
            </a:pPr>
            <a:r>
              <a:rPr lang="en-US" altLang="zh-CN" dirty="0" smtClean="0"/>
              <a:t>    </a:t>
            </a:r>
            <a:r>
              <a:rPr lang="en-US" altLang="zh-CN" dirty="0" err="1" smtClean="0"/>
              <a:t>c.Value</a:t>
            </a:r>
            <a:r>
              <a:rPr lang="en-US" altLang="zh-CN" dirty="0" smtClean="0"/>
              <a:t> = 1198.3</a:t>
            </a:r>
          </a:p>
          <a:p>
            <a:pPr marL="0" marR="0" indent="0" algn="l" defTabSz="914400" rtl="0" eaLnBrk="1" fontAlgn="auto" latinLnBrk="0" hangingPunct="1">
              <a:lnSpc>
                <a:spcPct val="100000"/>
              </a:lnSpc>
              <a:spcBef>
                <a:spcPts val="0"/>
              </a:spcBef>
              <a:spcAft>
                <a:spcPts val="0"/>
              </a:spcAft>
              <a:buClrTx/>
              <a:buSzTx/>
              <a:buFontTx/>
              <a:buNone/>
              <a:tabLst/>
              <a:defRPr/>
            </a:pPr>
            <a:r>
              <a:rPr lang="en-US" altLang="zh-CN" dirty="0" smtClean="0"/>
              <a:t>    </a:t>
            </a:r>
            <a:r>
              <a:rPr lang="en-US" altLang="zh-CN" dirty="0" err="1" smtClean="0"/>
              <a:t>c.NumberFormat</a:t>
            </a:r>
            <a:r>
              <a:rPr lang="en-US" altLang="zh-CN" dirty="0" smtClean="0"/>
              <a:t> = "$#,##0_);($#,##0)"</a:t>
            </a:r>
          </a:p>
          <a:p>
            <a:pPr marL="0" marR="0" indent="0" algn="l" defTabSz="914400" rtl="0" eaLnBrk="1" fontAlgn="auto" latinLnBrk="0" hangingPunct="1">
              <a:lnSpc>
                <a:spcPct val="100000"/>
              </a:lnSpc>
              <a:spcBef>
                <a:spcPts val="0"/>
              </a:spcBef>
              <a:spcAft>
                <a:spcPts val="0"/>
              </a:spcAft>
              <a:buClrTx/>
              <a:buSzTx/>
              <a:buFontTx/>
              <a:buNone/>
              <a:tabLst/>
              <a:defRPr/>
            </a:pPr>
            <a:r>
              <a:rPr lang="en-US" altLang="zh-CN" dirty="0" smtClean="0"/>
              <a:t>    </a:t>
            </a:r>
            <a:r>
              <a:rPr lang="en-US" altLang="zh-CN" dirty="0" err="1" smtClean="0"/>
              <a:t>MsgBox</a:t>
            </a:r>
            <a:r>
              <a:rPr lang="en-US" altLang="zh-CN" dirty="0" smtClean="0"/>
              <a:t> </a:t>
            </a:r>
            <a:r>
              <a:rPr lang="en-US" altLang="zh-CN" dirty="0" err="1" smtClean="0"/>
              <a:t>c.Value</a:t>
            </a:r>
            <a:endParaRPr lang="en-US" altLang="zh-CN"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altLang="zh-CN" dirty="0" smtClean="0"/>
              <a:t>    </a:t>
            </a:r>
            <a:r>
              <a:rPr lang="en-US" altLang="zh-CN" dirty="0" err="1" smtClean="0"/>
              <a:t>MsgBox</a:t>
            </a:r>
            <a:r>
              <a:rPr lang="en-US" altLang="zh-CN" dirty="0" smtClean="0"/>
              <a:t> </a:t>
            </a:r>
            <a:r>
              <a:rPr lang="en-US" altLang="zh-CN" dirty="0" err="1" smtClean="0"/>
              <a:t>c.text</a:t>
            </a:r>
            <a:endParaRPr lang="en-US" altLang="zh-CN"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altLang="zh-CN" dirty="0" smtClean="0"/>
              <a:t>End Sub</a:t>
            </a:r>
          </a:p>
          <a:p>
            <a:pPr marL="0" marR="0" indent="0" algn="l" defTabSz="914400" rtl="0" eaLnBrk="1" fontAlgn="auto" latinLnBrk="0" hangingPunct="1">
              <a:lnSpc>
                <a:spcPct val="100000"/>
              </a:lnSpc>
              <a:spcBef>
                <a:spcPts val="0"/>
              </a:spcBef>
              <a:spcAft>
                <a:spcPts val="0"/>
              </a:spcAft>
              <a:buClrTx/>
              <a:buSzTx/>
              <a:buFontTx/>
              <a:buNone/>
              <a:tabLst/>
              <a:defRPr/>
            </a:pPr>
            <a:endParaRPr lang="en-US" altLang="zh-CN" sz="1200" b="1" dirty="0" smtClean="0">
              <a:solidFill>
                <a:srgbClr val="002060"/>
              </a:solidFill>
              <a:latin typeface="仿宋" pitchFamily="49" charset="-122"/>
              <a:ea typeface="仿宋" pitchFamily="49" charset="-122"/>
            </a:endParaRPr>
          </a:p>
          <a:p>
            <a:pPr marL="0" marR="0" indent="0" algn="l" defTabSz="914400" rtl="0" eaLnBrk="1" fontAlgn="auto" latinLnBrk="0" hangingPunct="1">
              <a:lnSpc>
                <a:spcPct val="100000"/>
              </a:lnSpc>
              <a:spcBef>
                <a:spcPts val="0"/>
              </a:spcBef>
              <a:spcAft>
                <a:spcPts val="0"/>
              </a:spcAft>
              <a:buClrTx/>
              <a:buSzTx/>
              <a:buFontTx/>
              <a:buNone/>
              <a:tabLst/>
              <a:defRPr/>
            </a:pPr>
            <a:r>
              <a:rPr lang="zh-CN" altLang="en-US" sz="1200" b="1" dirty="0" smtClean="0">
                <a:solidFill>
                  <a:srgbClr val="002060"/>
                </a:solidFill>
                <a:latin typeface="仿宋" pitchFamily="49" charset="-122"/>
                <a:ea typeface="仿宋" pitchFamily="49" charset="-122"/>
              </a:rPr>
              <a:t>注意：</a:t>
            </a:r>
            <a:r>
              <a:rPr lang="en-US" altLang="zh-CN" sz="1200" b="1" dirty="0" smtClean="0">
                <a:solidFill>
                  <a:srgbClr val="002060"/>
                </a:solidFill>
                <a:latin typeface="仿宋" pitchFamily="49" charset="-122"/>
                <a:ea typeface="仿宋" pitchFamily="49" charset="-122"/>
              </a:rPr>
              <a:t>.Value</a:t>
            </a:r>
            <a:r>
              <a:rPr lang="zh-CN" altLang="en-US" sz="1200" b="1" dirty="0" smtClean="0">
                <a:solidFill>
                  <a:srgbClr val="002060"/>
                </a:solidFill>
                <a:latin typeface="仿宋" pitchFamily="49" charset="-122"/>
                <a:ea typeface="仿宋" pitchFamily="49" charset="-122"/>
              </a:rPr>
              <a:t>属性与</a:t>
            </a:r>
            <a:r>
              <a:rPr lang="en-US" altLang="zh-CN" sz="1200" b="1" dirty="0" smtClean="0">
                <a:solidFill>
                  <a:srgbClr val="002060"/>
                </a:solidFill>
                <a:latin typeface="仿宋" pitchFamily="49" charset="-122"/>
                <a:ea typeface="仿宋" pitchFamily="49" charset="-122"/>
              </a:rPr>
              <a:t>.text</a:t>
            </a:r>
            <a:r>
              <a:rPr lang="zh-CN" altLang="en-US" sz="1200" b="1" dirty="0" smtClean="0">
                <a:solidFill>
                  <a:srgbClr val="002060"/>
                </a:solidFill>
                <a:latin typeface="仿宋" pitchFamily="49" charset="-122"/>
                <a:ea typeface="仿宋" pitchFamily="49" charset="-122"/>
              </a:rPr>
              <a:t>属性的不同。</a:t>
            </a:r>
            <a:endParaRPr lang="en-US" altLang="zh-CN" sz="1200" b="1" dirty="0" smtClean="0">
              <a:solidFill>
                <a:srgbClr val="002060"/>
              </a:solidFill>
              <a:latin typeface="仿宋" pitchFamily="49" charset="-122"/>
              <a:ea typeface="仿宋" pitchFamily="49" charset="-122"/>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altLang="zh-CN" dirty="0" smtClean="0"/>
              <a:t>TEXT</a:t>
            </a:r>
            <a:r>
              <a:rPr lang="zh-CN" altLang="en-US" dirty="0" smtClean="0"/>
              <a:t>返回的的是单元格中显示的内容，也就是你看到的是什么就显示什么，比如，</a:t>
            </a:r>
            <a:r>
              <a:rPr lang="en-US" altLang="zh-CN" dirty="0" smtClean="0"/>
              <a:t>A1</a:t>
            </a:r>
            <a:r>
              <a:rPr lang="zh-CN" altLang="en-US" dirty="0" smtClean="0"/>
              <a:t>＝</a:t>
            </a:r>
            <a:r>
              <a:rPr lang="en-US" altLang="zh-CN" dirty="0" smtClean="0"/>
              <a:t>2002.111</a:t>
            </a:r>
            <a:r>
              <a:rPr lang="zh-CN" altLang="en-US" dirty="0" smtClean="0"/>
              <a:t>，你使用了单元格格式，</a:t>
            </a:r>
            <a:endParaRPr lang="en-US" altLang="zh-CN"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zh-CN" altLang="en-US" dirty="0" smtClean="0"/>
              <a:t>只显示一位小数，那么显示的就是</a:t>
            </a:r>
            <a:r>
              <a:rPr lang="en-US" altLang="zh-CN" dirty="0" smtClean="0"/>
              <a:t>2002.1</a:t>
            </a:r>
            <a:r>
              <a:rPr lang="zh-CN" altLang="en-US" dirty="0" smtClean="0"/>
              <a:t>，而单元格的值并不会因此而改变，仍是</a:t>
            </a:r>
            <a:r>
              <a:rPr lang="en-US" altLang="zh-CN" dirty="0" smtClean="0"/>
              <a:t>2002.111</a:t>
            </a:r>
            <a:r>
              <a:rPr lang="zh-CN" altLang="en-US" dirty="0" smtClean="0"/>
              <a:t>，所以</a:t>
            </a:r>
            <a:r>
              <a:rPr lang="en-US" altLang="zh-CN" dirty="0" smtClean="0"/>
              <a:t>Value</a:t>
            </a:r>
            <a:r>
              <a:rPr lang="zh-CN" altLang="en-US" dirty="0" smtClean="0"/>
              <a:t>会是</a:t>
            </a:r>
            <a:r>
              <a:rPr lang="en-US" altLang="zh-CN" dirty="0" smtClean="0"/>
              <a:t>2002.111</a:t>
            </a:r>
            <a:r>
              <a:rPr lang="zh-CN" altLang="en-US" dirty="0" smtClean="0"/>
              <a:t>。</a:t>
            </a:r>
            <a:endParaRPr lang="en-US" altLang="zh-CN"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zh-CN" altLang="en-US" dirty="0" smtClean="0"/>
              <a:t>而</a:t>
            </a:r>
            <a:r>
              <a:rPr lang="en-US" altLang="zh-CN" dirty="0" smtClean="0"/>
              <a:t>TEXT</a:t>
            </a:r>
            <a:r>
              <a:rPr lang="zh-CN" altLang="en-US" dirty="0" smtClean="0"/>
              <a:t>是你所看到的</a:t>
            </a:r>
            <a:r>
              <a:rPr lang="en-US" altLang="zh-CN" dirty="0" smtClean="0"/>
              <a:t>2002.1</a:t>
            </a:r>
          </a:p>
          <a:p>
            <a:pPr marL="0" marR="0" indent="0" algn="l" defTabSz="914400" rtl="0" eaLnBrk="1" fontAlgn="auto" latinLnBrk="0" hangingPunct="1">
              <a:lnSpc>
                <a:spcPct val="100000"/>
              </a:lnSpc>
              <a:spcBef>
                <a:spcPts val="0"/>
              </a:spcBef>
              <a:spcAft>
                <a:spcPts val="0"/>
              </a:spcAft>
              <a:buClrTx/>
              <a:buSzTx/>
              <a:buFontTx/>
              <a:buNone/>
              <a:tabLst/>
              <a:defRPr/>
            </a:pPr>
            <a:endParaRPr lang="en-US" altLang="zh-CN" sz="1200" b="1" dirty="0" smtClean="0">
              <a:solidFill>
                <a:srgbClr val="002060"/>
              </a:solidFill>
              <a:latin typeface="仿宋" pitchFamily="49" charset="-122"/>
              <a:ea typeface="仿宋" pitchFamily="49" charset="-122"/>
            </a:endParaRPr>
          </a:p>
          <a:p>
            <a:pPr marL="0" marR="0" indent="0" algn="l" defTabSz="914400" rtl="0" eaLnBrk="1" fontAlgn="auto" latinLnBrk="0" hangingPunct="1">
              <a:lnSpc>
                <a:spcPct val="100000"/>
              </a:lnSpc>
              <a:spcBef>
                <a:spcPts val="0"/>
              </a:spcBef>
              <a:spcAft>
                <a:spcPts val="0"/>
              </a:spcAft>
              <a:buClrTx/>
              <a:buSzTx/>
              <a:buFontTx/>
              <a:buNone/>
              <a:tabLst/>
              <a:defRPr/>
            </a:pPr>
            <a:r>
              <a:rPr lang="zh-CN" altLang="en-US" sz="1200" b="1" dirty="0" smtClean="0">
                <a:solidFill>
                  <a:srgbClr val="002060"/>
                </a:solidFill>
                <a:latin typeface="仿宋" pitchFamily="49" charset="-122"/>
                <a:ea typeface="仿宋" pitchFamily="49" charset="-122"/>
              </a:rPr>
              <a:t>另一个例子：</a:t>
            </a:r>
            <a:r>
              <a:rPr lang="en-US" dirty="0" smtClean="0"/>
              <a:t>A1</a:t>
            </a:r>
            <a:r>
              <a:rPr lang="zh-CN" altLang="en-US" dirty="0" smtClean="0"/>
              <a:t>里输入数字</a:t>
            </a:r>
            <a:br>
              <a:rPr lang="zh-CN" altLang="en-US" dirty="0" smtClean="0"/>
            </a:br>
            <a:r>
              <a:rPr lang="en-US" dirty="0" smtClean="0"/>
              <a:t>Sub test()</a:t>
            </a:r>
            <a:br>
              <a:rPr lang="en-US" dirty="0" smtClean="0"/>
            </a:br>
            <a:r>
              <a:rPr lang="en-US" dirty="0" smtClean="0"/>
              <a:t>a = [a1].Text</a:t>
            </a:r>
            <a:br>
              <a:rPr lang="en-US" dirty="0" smtClean="0"/>
            </a:br>
            <a:r>
              <a:rPr lang="en-US" dirty="0" smtClean="0"/>
              <a:t>b = [a1].Value</a:t>
            </a:r>
            <a:br>
              <a:rPr lang="en-US" dirty="0" smtClean="0"/>
            </a:br>
            <a:r>
              <a:rPr lang="en-US" dirty="0" err="1" smtClean="0"/>
              <a:t>MsgBox</a:t>
            </a:r>
            <a:r>
              <a:rPr lang="en-US" dirty="0" smtClean="0"/>
              <a:t> </a:t>
            </a:r>
            <a:r>
              <a:rPr lang="en-US" dirty="0" err="1" smtClean="0"/>
              <a:t>TypeName</a:t>
            </a:r>
            <a:r>
              <a:rPr lang="en-US" dirty="0" smtClean="0"/>
              <a:t>(b) &amp; "  " &amp; </a:t>
            </a:r>
            <a:r>
              <a:rPr lang="en-US" dirty="0" err="1" smtClean="0"/>
              <a:t>TypeName</a:t>
            </a:r>
            <a:r>
              <a:rPr lang="en-US" dirty="0" smtClean="0"/>
              <a:t>(a)</a:t>
            </a:r>
            <a:br>
              <a:rPr lang="en-US" dirty="0" smtClean="0"/>
            </a:br>
            <a:r>
              <a:rPr lang="en-US" dirty="0" smtClean="0"/>
              <a:t>End Sub</a:t>
            </a:r>
            <a:endParaRPr lang="en-US" altLang="zh-CN"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en-US" altLang="zh-CN"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altLang="zh-CN" dirty="0" smtClean="0"/>
              <a:t>excel</a:t>
            </a:r>
            <a:r>
              <a:rPr lang="zh-CN" altLang="en-US" dirty="0" smtClean="0"/>
              <a:t>格式设置中，可同时设置四种数据格式，用“</a:t>
            </a:r>
            <a:r>
              <a:rPr lang="en-US" altLang="zh-CN" dirty="0" smtClean="0"/>
              <a:t>;”</a:t>
            </a:r>
            <a:r>
              <a:rPr lang="zh-CN" altLang="en-US" dirty="0" smtClean="0"/>
              <a:t>隔开。</a:t>
            </a:r>
            <a:endParaRPr lang="en-US" altLang="zh-CN"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zh-CN" altLang="en-US" dirty="0" smtClean="0"/>
              <a:t>第一节为正数值格式；第二节为负数值格式；第三节为零的显示格式；第四节为文本的显示格式。</a:t>
            </a:r>
            <a:br>
              <a:rPr lang="zh-CN" altLang="en-US" dirty="0" smtClean="0"/>
            </a:br>
            <a:r>
              <a:rPr lang="zh-CN" altLang="en-US" dirty="0" smtClean="0"/>
              <a:t>每一节前后的“</a:t>
            </a:r>
            <a:r>
              <a:rPr lang="en-US" altLang="zh-CN" dirty="0" smtClean="0"/>
              <a:t>_”</a:t>
            </a:r>
            <a:r>
              <a:rPr lang="zh-CN" altLang="en-US" dirty="0" smtClean="0"/>
              <a:t>号用于使数据录入单元格时，前后分另留有</a:t>
            </a:r>
            <a:r>
              <a:rPr lang="en-US" altLang="zh-CN" dirty="0" smtClean="0"/>
              <a:t>1</a:t>
            </a:r>
            <a:r>
              <a:rPr lang="zh-CN" altLang="en-US" dirty="0" smtClean="0"/>
              <a:t>个字符位置的空间，使数据不会太靠表格线。</a:t>
            </a:r>
            <a:endParaRPr lang="en-US" altLang="zh-CN"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zh-CN" altLang="en-US" dirty="0" smtClean="0"/>
              <a:t>“</a:t>
            </a:r>
            <a:r>
              <a:rPr lang="en-US" altLang="zh-CN" dirty="0" smtClean="0"/>
              <a:t>$#,##0 ”</a:t>
            </a:r>
            <a:r>
              <a:rPr lang="zh-CN" altLang="en-US" dirty="0" smtClean="0"/>
              <a:t>数字只保留整数部分，每三位用</a:t>
            </a:r>
            <a:r>
              <a:rPr lang="zh-CN" altLang="en-US" dirty="0" smtClean="0">
                <a:hlinkClick r:id="rId3"/>
              </a:rPr>
              <a:t>千位分隔符</a:t>
            </a:r>
            <a:r>
              <a:rPr lang="zh-CN" altLang="en-US" dirty="0" smtClean="0"/>
              <a:t>“</a:t>
            </a:r>
            <a:r>
              <a:rPr lang="en-US" altLang="zh-CN" dirty="0" smtClean="0"/>
              <a:t>,”</a:t>
            </a:r>
            <a:r>
              <a:rPr lang="zh-CN" altLang="en-US" dirty="0" smtClean="0"/>
              <a:t>隔开，如</a:t>
            </a:r>
            <a:r>
              <a:rPr lang="en-US" altLang="zh-CN" dirty="0" smtClean="0"/>
              <a:t>3,235</a:t>
            </a:r>
            <a:r>
              <a:rPr lang="zh-CN" altLang="en-US" dirty="0" smtClean="0"/>
              <a:t>。“</a:t>
            </a:r>
            <a:r>
              <a:rPr lang="en-US" altLang="zh-CN" dirty="0" smtClean="0"/>
              <a:t>#”</a:t>
            </a:r>
            <a:r>
              <a:rPr lang="zh-CN" altLang="en-US" dirty="0" smtClean="0"/>
              <a:t>和“</a:t>
            </a:r>
            <a:r>
              <a:rPr lang="en-US" altLang="zh-CN" dirty="0" smtClean="0"/>
              <a:t>0”</a:t>
            </a:r>
            <a:r>
              <a:rPr lang="zh-CN" altLang="en-US" dirty="0" smtClean="0"/>
              <a:t>为占位符。</a:t>
            </a:r>
            <a:endParaRPr lang="en-US" altLang="zh-CN"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en-US" altLang="zh-CN"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altLang="zh-CN" dirty="0" smtClean="0"/>
              <a:t>_)     </a:t>
            </a:r>
            <a:r>
              <a:rPr lang="zh-CN" altLang="en-US" dirty="0" smtClean="0"/>
              <a:t>下划线后紧跟一个半括号，表示保留一个下划线宽度的空白符号。</a:t>
            </a:r>
            <a:endParaRPr lang="en-US" altLang="zh-CN"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altLang="zh-CN" dirty="0" smtClean="0"/>
              <a:t>_(</a:t>
            </a:r>
            <a:r>
              <a:rPr lang="en-US" altLang="zh-CN" baseline="0" dirty="0" smtClean="0"/>
              <a:t>     </a:t>
            </a:r>
            <a:r>
              <a:rPr lang="zh-CN" altLang="en-US" baseline="0" dirty="0" smtClean="0"/>
              <a:t>作用同上</a:t>
            </a:r>
            <a:endParaRPr lang="en-US" altLang="zh-CN"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en-US" altLang="zh-CN"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altLang="zh-CN" dirty="0" smtClean="0"/>
              <a:t>(#,##0.00)   </a:t>
            </a:r>
            <a:r>
              <a:rPr lang="zh-CN" altLang="en-US" dirty="0" smtClean="0"/>
              <a:t>负数用括号来表示！？</a:t>
            </a:r>
            <a:endParaRPr lang="en-US" altLang="zh-CN"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en-US" altLang="zh-CN"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altLang="zh-CN" baseline="0" dirty="0" smtClean="0"/>
              <a:t>#  </a:t>
            </a:r>
            <a:r>
              <a:rPr lang="zh-CN" altLang="en-US" baseline="0" dirty="0" smtClean="0"/>
              <a:t>该位如果没有，则不显示</a:t>
            </a:r>
            <a:endParaRPr lang="en-US" altLang="zh-CN"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altLang="zh-CN" baseline="0" dirty="0" smtClean="0"/>
              <a:t>0  </a:t>
            </a:r>
            <a:r>
              <a:rPr lang="zh-CN" altLang="en-US" baseline="0" dirty="0" smtClean="0"/>
              <a:t>该位如果没有，显示</a:t>
            </a:r>
            <a:r>
              <a:rPr lang="en-US" altLang="zh-CN" baseline="0" dirty="0" smtClean="0"/>
              <a:t>0</a:t>
            </a:r>
            <a:endParaRPr lang="zh-CN" altLang="en-US" dirty="0" smtClean="0"/>
          </a:p>
        </p:txBody>
      </p:sp>
      <p:sp>
        <p:nvSpPr>
          <p:cNvPr id="4" name="灯片编号占位符 3"/>
          <p:cNvSpPr>
            <a:spLocks noGrp="1"/>
          </p:cNvSpPr>
          <p:nvPr>
            <p:ph type="sldNum" sz="quarter" idx="10"/>
          </p:nvPr>
        </p:nvSpPr>
        <p:spPr/>
        <p:txBody>
          <a:bodyPr/>
          <a:lstStyle/>
          <a:p>
            <a:fld id="{0E1807F1-39B4-46A0-8F9D-C640D3F8C755}" type="slidenum">
              <a:rPr lang="zh-CN" altLang="en-US" smtClean="0"/>
              <a:pPr/>
              <a:t>50</a:t>
            </a:fld>
            <a:endParaRPr lang="zh-CN" altLang="en-US"/>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r>
              <a:rPr lang="en-US" altLang="zh-CN" dirty="0" smtClean="0"/>
              <a:t>'</a:t>
            </a:r>
            <a:r>
              <a:rPr lang="zh-CN" altLang="en-US" dirty="0" smtClean="0"/>
              <a:t>示例</a:t>
            </a:r>
            <a:r>
              <a:rPr lang="en-US" altLang="zh-CN" dirty="0" smtClean="0"/>
              <a:t>8</a:t>
            </a:r>
            <a:r>
              <a:rPr lang="zh-CN" altLang="en-US" dirty="0" smtClean="0"/>
              <a:t>：对单元格的字体格式进行各种设置</a:t>
            </a:r>
          </a:p>
          <a:p>
            <a:r>
              <a:rPr lang="en-US" altLang="zh-CN" dirty="0" smtClean="0"/>
              <a:t>Public Sub </a:t>
            </a:r>
            <a:r>
              <a:rPr lang="en-US" altLang="zh-CN" dirty="0" err="1" smtClean="0"/>
              <a:t>RngFont</a:t>
            </a:r>
            <a:r>
              <a:rPr lang="en-US" altLang="zh-CN" dirty="0" smtClean="0"/>
              <a:t>()</a:t>
            </a:r>
          </a:p>
          <a:p>
            <a:r>
              <a:rPr lang="en-US" altLang="zh-CN" dirty="0" smtClean="0"/>
              <a:t>With Worksheets(2).Range("A1").Font</a:t>
            </a:r>
          </a:p>
          <a:p>
            <a:r>
              <a:rPr lang="en-US" altLang="zh-CN" dirty="0" smtClean="0"/>
              <a:t>    .Name = "</a:t>
            </a:r>
            <a:r>
              <a:rPr lang="zh-CN" altLang="en-US" dirty="0" smtClean="0"/>
              <a:t>微软雅黑</a:t>
            </a:r>
            <a:r>
              <a:rPr lang="en-US" altLang="zh-CN" dirty="0" smtClean="0"/>
              <a:t>"</a:t>
            </a:r>
          </a:p>
          <a:p>
            <a:r>
              <a:rPr lang="en-US" altLang="zh-CN" dirty="0" smtClean="0"/>
              <a:t>    .</a:t>
            </a:r>
            <a:r>
              <a:rPr lang="en-US" altLang="zh-CN" dirty="0" err="1" smtClean="0"/>
              <a:t>FontStyle</a:t>
            </a:r>
            <a:r>
              <a:rPr lang="en-US" altLang="zh-CN" dirty="0" smtClean="0"/>
              <a:t> = "Bold"</a:t>
            </a:r>
          </a:p>
          <a:p>
            <a:r>
              <a:rPr lang="en-US" altLang="zh-CN" dirty="0" smtClean="0"/>
              <a:t>    .Size = 18</a:t>
            </a:r>
          </a:p>
          <a:p>
            <a:r>
              <a:rPr lang="en-US" altLang="zh-CN" dirty="0" smtClean="0"/>
              <a:t>    .</a:t>
            </a:r>
            <a:r>
              <a:rPr lang="en-US" altLang="zh-CN" dirty="0" err="1" smtClean="0"/>
              <a:t>ColorIndex</a:t>
            </a:r>
            <a:r>
              <a:rPr lang="en-US" altLang="zh-CN" dirty="0" smtClean="0"/>
              <a:t> = 3</a:t>
            </a:r>
          </a:p>
          <a:p>
            <a:r>
              <a:rPr lang="en-US" altLang="zh-CN" dirty="0" smtClean="0"/>
              <a:t>    .Underline = 2</a:t>
            </a:r>
          </a:p>
          <a:p>
            <a:r>
              <a:rPr lang="en-US" altLang="zh-CN" dirty="0" smtClean="0"/>
              <a:t>End With</a:t>
            </a:r>
          </a:p>
          <a:p>
            <a:r>
              <a:rPr lang="en-US" altLang="zh-CN" dirty="0" smtClean="0"/>
              <a:t>End Sub</a:t>
            </a:r>
            <a:endParaRPr lang="zh-CN" altLang="en-US" dirty="0"/>
          </a:p>
        </p:txBody>
      </p:sp>
      <p:sp>
        <p:nvSpPr>
          <p:cNvPr id="4" name="灯片编号占位符 3"/>
          <p:cNvSpPr>
            <a:spLocks noGrp="1"/>
          </p:cNvSpPr>
          <p:nvPr>
            <p:ph type="sldNum" sz="quarter" idx="10"/>
          </p:nvPr>
        </p:nvSpPr>
        <p:spPr/>
        <p:txBody>
          <a:bodyPr/>
          <a:lstStyle/>
          <a:p>
            <a:fld id="{0E1807F1-39B4-46A0-8F9D-C640D3F8C755}" type="slidenum">
              <a:rPr lang="zh-CN" altLang="en-US" smtClean="0"/>
              <a:pPr/>
              <a:t>51</a:t>
            </a:fld>
            <a:endParaRPr lang="zh-CN" altLang="en-US"/>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fld id="{3727C274-771A-490D-A8BA-5B884B86429C}" type="slidenum">
              <a:rPr lang="zh-CN" altLang="en-US" smtClean="0"/>
              <a:pPr/>
              <a:t>52</a:t>
            </a:fld>
            <a:endParaRPr lang="zh-CN" altLang="en-US"/>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1" dirty="0" smtClean="0"/>
              <a:t>Haste makes waste</a:t>
            </a:r>
            <a:r>
              <a:rPr lang="en-US" sz="1200" b="1" baseline="0" dirty="0" smtClean="0"/>
              <a:t>  </a:t>
            </a:r>
            <a:r>
              <a:rPr lang="zh-CN" altLang="en-US" b="1" dirty="0" smtClean="0"/>
              <a:t>欲速则不达</a:t>
            </a:r>
            <a:endParaRPr lang="zh-CN" altLang="en-US" sz="1200"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a:p>
            <a:endParaRPr lang="zh-CN" altLang="en-US" dirty="0"/>
          </a:p>
        </p:txBody>
      </p:sp>
      <p:sp>
        <p:nvSpPr>
          <p:cNvPr id="4" name="灯片编号占位符 3"/>
          <p:cNvSpPr>
            <a:spLocks noGrp="1"/>
          </p:cNvSpPr>
          <p:nvPr>
            <p:ph type="sldNum" sz="quarter" idx="10"/>
          </p:nvPr>
        </p:nvSpPr>
        <p:spPr/>
        <p:txBody>
          <a:bodyPr/>
          <a:lstStyle/>
          <a:p>
            <a:fld id="{3727C274-771A-490D-A8BA-5B884B86429C}" type="slidenum">
              <a:rPr lang="zh-CN" altLang="en-US" smtClean="0"/>
              <a:pPr/>
              <a:t>54</a:t>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fontScale="92500" lnSpcReduction="10000"/>
          </a:bodyPr>
          <a:lstStyle/>
          <a:p>
            <a:r>
              <a:rPr lang="en-US" altLang="zh-CN" dirty="0" smtClean="0"/>
              <a:t>'</a:t>
            </a:r>
            <a:r>
              <a:rPr lang="zh-CN" altLang="en-US" dirty="0" smtClean="0"/>
              <a:t>理解对象的属性</a:t>
            </a:r>
          </a:p>
          <a:p>
            <a:r>
              <a:rPr lang="en-US" altLang="zh-CN" dirty="0" smtClean="0"/>
              <a:t>Sub </a:t>
            </a:r>
            <a:r>
              <a:rPr lang="zh-CN" altLang="en-US" dirty="0" smtClean="0"/>
              <a:t>设置窗口大小</a:t>
            </a:r>
            <a:r>
              <a:rPr lang="en-US" altLang="zh-CN" dirty="0" smtClean="0"/>
              <a:t>()</a:t>
            </a:r>
          </a:p>
          <a:p>
            <a:r>
              <a:rPr lang="en-US" altLang="zh-CN" dirty="0" smtClean="0"/>
              <a:t>    Dim w As Single, h As Single                '</a:t>
            </a:r>
            <a:r>
              <a:rPr lang="zh-CN" altLang="en-US" dirty="0" smtClean="0"/>
              <a:t>声明变量</a:t>
            </a:r>
          </a:p>
          <a:p>
            <a:r>
              <a:rPr lang="zh-CN" altLang="en-US" dirty="0" smtClean="0"/>
              <a:t>    </a:t>
            </a:r>
            <a:r>
              <a:rPr lang="en-US" altLang="zh-CN" dirty="0" smtClean="0"/>
              <a:t>w = </a:t>
            </a:r>
            <a:r>
              <a:rPr lang="en-US" altLang="zh-CN" dirty="0" err="1" smtClean="0"/>
              <a:t>ActiveWindow.Width</a:t>
            </a:r>
            <a:r>
              <a:rPr lang="en-US" altLang="zh-CN" dirty="0" smtClean="0"/>
              <a:t>                  '</a:t>
            </a:r>
            <a:r>
              <a:rPr lang="zh-CN" altLang="en-US" dirty="0" smtClean="0"/>
              <a:t>获得活动窗口宽度</a:t>
            </a:r>
          </a:p>
          <a:p>
            <a:r>
              <a:rPr lang="zh-CN" altLang="en-US" dirty="0" smtClean="0"/>
              <a:t>    </a:t>
            </a:r>
            <a:r>
              <a:rPr lang="en-US" altLang="zh-CN" dirty="0" smtClean="0"/>
              <a:t>h = </a:t>
            </a:r>
            <a:r>
              <a:rPr lang="en-US" altLang="zh-CN" dirty="0" err="1" smtClean="0"/>
              <a:t>ActiveWindow.Height</a:t>
            </a:r>
            <a:r>
              <a:rPr lang="en-US" altLang="zh-CN" dirty="0" smtClean="0"/>
              <a:t>                 '</a:t>
            </a:r>
            <a:r>
              <a:rPr lang="zh-CN" altLang="en-US" dirty="0" smtClean="0"/>
              <a:t>获得获得窗口高度</a:t>
            </a:r>
          </a:p>
          <a:p>
            <a:r>
              <a:rPr lang="zh-CN" altLang="en-US" dirty="0" smtClean="0"/>
              <a:t>    </a:t>
            </a:r>
            <a:r>
              <a:rPr lang="en-US" altLang="zh-CN" dirty="0" err="1" smtClean="0"/>
              <a:t>MsgBox</a:t>
            </a:r>
            <a:r>
              <a:rPr lang="en-US" altLang="zh-CN" dirty="0" smtClean="0"/>
              <a:t> "</a:t>
            </a:r>
            <a:r>
              <a:rPr lang="zh-CN" altLang="en-US" dirty="0" smtClean="0"/>
              <a:t>当前窗口的宽度为：</a:t>
            </a:r>
            <a:r>
              <a:rPr lang="en-US" altLang="zh-CN" dirty="0" smtClean="0"/>
              <a:t>" &amp; w _</a:t>
            </a:r>
          </a:p>
          <a:p>
            <a:r>
              <a:rPr lang="en-US" altLang="zh-CN" dirty="0" smtClean="0"/>
              <a:t>     &amp; "</a:t>
            </a:r>
            <a:r>
              <a:rPr lang="zh-CN" altLang="en-US" dirty="0" smtClean="0"/>
              <a:t>高度为：</a:t>
            </a:r>
            <a:r>
              <a:rPr lang="en-US" altLang="zh-CN" dirty="0" smtClean="0"/>
              <a:t>" &amp; h &amp; "</a:t>
            </a:r>
            <a:r>
              <a:rPr lang="zh-CN" altLang="en-US" dirty="0" smtClean="0"/>
              <a:t>。</a:t>
            </a:r>
            <a:r>
              <a:rPr lang="en-US" altLang="zh-CN" dirty="0" smtClean="0"/>
              <a:t>", </a:t>
            </a:r>
            <a:r>
              <a:rPr lang="en-US" altLang="zh-CN" dirty="0" err="1" smtClean="0"/>
              <a:t>vbOKOnly</a:t>
            </a:r>
            <a:r>
              <a:rPr lang="en-US" altLang="zh-CN" dirty="0" smtClean="0"/>
              <a:t>, "</a:t>
            </a:r>
            <a:r>
              <a:rPr lang="zh-CN" altLang="en-US" dirty="0" smtClean="0"/>
              <a:t>提示</a:t>
            </a:r>
            <a:r>
              <a:rPr lang="en-US" altLang="zh-CN" dirty="0" smtClean="0"/>
              <a:t>" '</a:t>
            </a:r>
            <a:r>
              <a:rPr lang="zh-CN" altLang="en-US" dirty="0" smtClean="0"/>
              <a:t>给出提示</a:t>
            </a:r>
          </a:p>
          <a:p>
            <a:r>
              <a:rPr lang="zh-CN" altLang="en-US" dirty="0" smtClean="0"/>
              <a:t>    </a:t>
            </a:r>
            <a:r>
              <a:rPr lang="en-US" altLang="zh-CN" dirty="0" err="1" smtClean="0"/>
              <a:t>ActiveWindow.WindowState</a:t>
            </a:r>
            <a:r>
              <a:rPr lang="en-US" altLang="zh-CN" dirty="0" smtClean="0"/>
              <a:t> = </a:t>
            </a:r>
            <a:r>
              <a:rPr lang="en-US" altLang="zh-CN" dirty="0" err="1" smtClean="0"/>
              <a:t>xlNormal</a:t>
            </a:r>
            <a:r>
              <a:rPr lang="en-US" altLang="zh-CN" dirty="0" smtClean="0"/>
              <a:t>     ‘</a:t>
            </a:r>
            <a:r>
              <a:rPr lang="zh-CN" altLang="en-US" dirty="0" smtClean="0"/>
              <a:t>设置窗口状态（正常，最小化，最大化）</a:t>
            </a:r>
          </a:p>
          <a:p>
            <a:r>
              <a:rPr lang="zh-CN" altLang="en-US" dirty="0" smtClean="0"/>
              <a:t>    </a:t>
            </a:r>
            <a:r>
              <a:rPr lang="en-US" altLang="zh-CN" dirty="0" err="1" smtClean="0"/>
              <a:t>ActiveWindow.Width</a:t>
            </a:r>
            <a:r>
              <a:rPr lang="en-US" altLang="zh-CN" dirty="0" smtClean="0"/>
              <a:t> = 300                '</a:t>
            </a:r>
            <a:r>
              <a:rPr lang="zh-CN" altLang="en-US" dirty="0" smtClean="0"/>
              <a:t>设置窗口宽度</a:t>
            </a:r>
          </a:p>
          <a:p>
            <a:r>
              <a:rPr lang="zh-CN" altLang="en-US" dirty="0" smtClean="0"/>
              <a:t>    </a:t>
            </a:r>
            <a:r>
              <a:rPr lang="en-US" altLang="zh-CN" dirty="0" err="1" smtClean="0"/>
              <a:t>ActiveWindow.Height</a:t>
            </a:r>
            <a:r>
              <a:rPr lang="en-US" altLang="zh-CN" dirty="0" smtClean="0"/>
              <a:t> = 300               '</a:t>
            </a:r>
            <a:r>
              <a:rPr lang="zh-CN" altLang="en-US" dirty="0" smtClean="0"/>
              <a:t>设置窗口高度</a:t>
            </a:r>
          </a:p>
          <a:p>
            <a:r>
              <a:rPr lang="en-US" altLang="zh-CN" baseline="0" dirty="0" smtClean="0"/>
              <a:t> </a:t>
            </a:r>
            <a:r>
              <a:rPr lang="en-US" altLang="zh-CN" dirty="0" smtClean="0"/>
              <a:t>End Sub</a:t>
            </a:r>
          </a:p>
          <a:p>
            <a:endParaRPr lang="en-US" altLang="zh-CN" dirty="0" smtClean="0"/>
          </a:p>
          <a:p>
            <a:r>
              <a:rPr lang="en-US" altLang="zh-CN" dirty="0" smtClean="0"/>
              <a:t>with</a:t>
            </a:r>
            <a:r>
              <a:rPr lang="zh-CN" altLang="en-US" dirty="0" smtClean="0"/>
              <a:t>语句的使用</a:t>
            </a:r>
            <a:endParaRPr lang="en-US" altLang="zh-CN" dirty="0" smtClean="0"/>
          </a:p>
          <a:p>
            <a:r>
              <a:rPr lang="en-US" altLang="zh-CN" dirty="0" smtClean="0"/>
              <a:t>Sub </a:t>
            </a:r>
            <a:r>
              <a:rPr lang="zh-CN" altLang="en-US" dirty="0" smtClean="0"/>
              <a:t>设置窗口大小</a:t>
            </a:r>
            <a:r>
              <a:rPr lang="en-US" altLang="zh-CN" dirty="0" smtClean="0"/>
              <a:t>2()</a:t>
            </a:r>
          </a:p>
          <a:p>
            <a:r>
              <a:rPr lang="en-US" altLang="zh-CN" dirty="0" smtClean="0"/>
              <a:t>    Dim w As Single, h As Single                '</a:t>
            </a:r>
            <a:r>
              <a:rPr lang="zh-CN" altLang="en-US" dirty="0" smtClean="0"/>
              <a:t>声明变量</a:t>
            </a:r>
          </a:p>
          <a:p>
            <a:r>
              <a:rPr lang="zh-CN" altLang="en-US" dirty="0" smtClean="0"/>
              <a:t>    </a:t>
            </a:r>
            <a:r>
              <a:rPr lang="en-US" altLang="zh-CN" dirty="0" smtClean="0"/>
              <a:t>w = </a:t>
            </a:r>
            <a:r>
              <a:rPr lang="en-US" altLang="zh-CN" dirty="0" err="1" smtClean="0"/>
              <a:t>ActiveWindow.Width</a:t>
            </a:r>
            <a:r>
              <a:rPr lang="en-US" altLang="zh-CN" dirty="0" smtClean="0"/>
              <a:t>                  '</a:t>
            </a:r>
            <a:r>
              <a:rPr lang="zh-CN" altLang="en-US" dirty="0" smtClean="0"/>
              <a:t>获得活动窗口宽度</a:t>
            </a:r>
          </a:p>
          <a:p>
            <a:r>
              <a:rPr lang="zh-CN" altLang="en-US" dirty="0" smtClean="0"/>
              <a:t>    </a:t>
            </a:r>
            <a:r>
              <a:rPr lang="en-US" altLang="zh-CN" dirty="0" smtClean="0"/>
              <a:t>h = </a:t>
            </a:r>
            <a:r>
              <a:rPr lang="en-US" altLang="zh-CN" dirty="0" err="1" smtClean="0"/>
              <a:t>ActiveWindow.Height</a:t>
            </a:r>
            <a:r>
              <a:rPr lang="en-US" altLang="zh-CN" dirty="0" smtClean="0"/>
              <a:t>                 '</a:t>
            </a:r>
            <a:r>
              <a:rPr lang="zh-CN" altLang="en-US" dirty="0" smtClean="0"/>
              <a:t>获得获得窗口高度</a:t>
            </a:r>
          </a:p>
          <a:p>
            <a:r>
              <a:rPr lang="zh-CN" altLang="en-US" dirty="0" smtClean="0"/>
              <a:t>    </a:t>
            </a:r>
            <a:r>
              <a:rPr lang="en-US" altLang="zh-CN" dirty="0" err="1" smtClean="0"/>
              <a:t>MsgBox</a:t>
            </a:r>
            <a:r>
              <a:rPr lang="en-US" altLang="zh-CN" dirty="0" smtClean="0"/>
              <a:t> "</a:t>
            </a:r>
            <a:r>
              <a:rPr lang="zh-CN" altLang="en-US" dirty="0" smtClean="0"/>
              <a:t>当前窗口的宽度为：</a:t>
            </a:r>
            <a:r>
              <a:rPr lang="en-US" altLang="zh-CN" dirty="0" smtClean="0"/>
              <a:t>" &amp; w _</a:t>
            </a:r>
          </a:p>
          <a:p>
            <a:r>
              <a:rPr lang="en-US" altLang="zh-CN" dirty="0" smtClean="0"/>
              <a:t>     &amp; "</a:t>
            </a:r>
            <a:r>
              <a:rPr lang="zh-CN" altLang="en-US" dirty="0" smtClean="0"/>
              <a:t>高度为：</a:t>
            </a:r>
            <a:r>
              <a:rPr lang="en-US" altLang="zh-CN" dirty="0" smtClean="0"/>
              <a:t>" &amp; h &amp; "</a:t>
            </a:r>
            <a:r>
              <a:rPr lang="zh-CN" altLang="en-US" dirty="0" smtClean="0"/>
              <a:t>。</a:t>
            </a:r>
            <a:r>
              <a:rPr lang="en-US" altLang="zh-CN" dirty="0" smtClean="0"/>
              <a:t>", </a:t>
            </a:r>
            <a:r>
              <a:rPr lang="en-US" altLang="zh-CN" dirty="0" err="1" smtClean="0"/>
              <a:t>vbOKOnly</a:t>
            </a:r>
            <a:r>
              <a:rPr lang="en-US" altLang="zh-CN" dirty="0" smtClean="0"/>
              <a:t>, "</a:t>
            </a:r>
            <a:r>
              <a:rPr lang="zh-CN" altLang="en-US" dirty="0" smtClean="0"/>
              <a:t>提示</a:t>
            </a:r>
            <a:r>
              <a:rPr lang="en-US" altLang="zh-CN" dirty="0" smtClean="0"/>
              <a:t>" '</a:t>
            </a:r>
            <a:r>
              <a:rPr lang="zh-CN" altLang="en-US" dirty="0" smtClean="0"/>
              <a:t>给出提示</a:t>
            </a:r>
          </a:p>
          <a:p>
            <a:r>
              <a:rPr lang="zh-CN" altLang="en-US" dirty="0" smtClean="0"/>
              <a:t>    </a:t>
            </a:r>
            <a:r>
              <a:rPr lang="en-US" altLang="zh-CN" dirty="0" smtClean="0"/>
              <a:t>With </a:t>
            </a:r>
            <a:r>
              <a:rPr lang="en-US" altLang="zh-CN" dirty="0" err="1" smtClean="0"/>
              <a:t>ActiveWindow</a:t>
            </a:r>
            <a:endParaRPr lang="en-US" altLang="zh-CN" dirty="0" smtClean="0"/>
          </a:p>
          <a:p>
            <a:r>
              <a:rPr lang="en-US" altLang="zh-CN" dirty="0" smtClean="0"/>
              <a:t>        .</a:t>
            </a:r>
            <a:r>
              <a:rPr lang="en-US" altLang="zh-CN" dirty="0" err="1" smtClean="0"/>
              <a:t>WindowState</a:t>
            </a:r>
            <a:r>
              <a:rPr lang="en-US" altLang="zh-CN" dirty="0" smtClean="0"/>
              <a:t> = </a:t>
            </a:r>
            <a:r>
              <a:rPr lang="en-US" altLang="zh-CN" dirty="0" err="1" smtClean="0"/>
              <a:t>xlNormal</a:t>
            </a:r>
            <a:r>
              <a:rPr lang="en-US" altLang="zh-CN" dirty="0" smtClean="0"/>
              <a:t>     '</a:t>
            </a:r>
            <a:r>
              <a:rPr lang="zh-CN" altLang="en-US" dirty="0" smtClean="0"/>
              <a:t>设置窗口状态</a:t>
            </a:r>
          </a:p>
          <a:p>
            <a:r>
              <a:rPr lang="zh-CN" altLang="en-US" dirty="0" smtClean="0"/>
              <a:t>        </a:t>
            </a:r>
            <a:r>
              <a:rPr lang="en-US" altLang="zh-CN" dirty="0" smtClean="0"/>
              <a:t>.Width = 300                '</a:t>
            </a:r>
            <a:r>
              <a:rPr lang="zh-CN" altLang="en-US" dirty="0" smtClean="0"/>
              <a:t>设置窗口宽度</a:t>
            </a:r>
          </a:p>
          <a:p>
            <a:r>
              <a:rPr lang="zh-CN" altLang="en-US" dirty="0" smtClean="0"/>
              <a:t>        </a:t>
            </a:r>
            <a:r>
              <a:rPr lang="en-US" altLang="zh-CN" dirty="0" smtClean="0"/>
              <a:t>.Height = 300               '</a:t>
            </a:r>
            <a:r>
              <a:rPr lang="zh-CN" altLang="en-US" dirty="0" smtClean="0"/>
              <a:t>设置窗口高度</a:t>
            </a:r>
          </a:p>
          <a:p>
            <a:r>
              <a:rPr lang="zh-CN" altLang="en-US" dirty="0" smtClean="0"/>
              <a:t>    </a:t>
            </a:r>
            <a:r>
              <a:rPr lang="en-US" altLang="zh-CN" dirty="0" smtClean="0"/>
              <a:t>End With</a:t>
            </a:r>
          </a:p>
          <a:p>
            <a:r>
              <a:rPr lang="en-US" altLang="zh-CN" dirty="0" smtClean="0"/>
              <a:t>End Sub</a:t>
            </a:r>
            <a:endParaRPr lang="zh-CN" altLang="en-US" dirty="0"/>
          </a:p>
        </p:txBody>
      </p:sp>
      <p:sp>
        <p:nvSpPr>
          <p:cNvPr id="4" name="灯片编号占位符 3"/>
          <p:cNvSpPr>
            <a:spLocks noGrp="1"/>
          </p:cNvSpPr>
          <p:nvPr>
            <p:ph type="sldNum" sz="quarter" idx="10"/>
          </p:nvPr>
        </p:nvSpPr>
        <p:spPr/>
        <p:txBody>
          <a:bodyPr/>
          <a:lstStyle/>
          <a:p>
            <a:fld id="{0E1807F1-39B4-46A0-8F9D-C640D3F8C755}" type="slidenum">
              <a:rPr lang="zh-CN" altLang="en-US" smtClean="0"/>
              <a:pPr/>
              <a:t>7</a:t>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pPr lvl="1"/>
            <a:endParaRPr lang="en-US" altLang="zh-CN" dirty="0" smtClean="0"/>
          </a:p>
          <a:p>
            <a:pPr lvl="1"/>
            <a:r>
              <a:rPr lang="zh-CN" altLang="en-US" dirty="0" smtClean="0"/>
              <a:t>中绿色橡皮的图标代表该对象的方法，手指指向一个小卡片的图标是该对象的属性</a:t>
            </a:r>
            <a:endParaRPr lang="en-US" altLang="zh-CN" dirty="0" smtClean="0"/>
          </a:p>
          <a:p>
            <a:pPr lvl="1"/>
            <a:r>
              <a:rPr lang="zh-CN" altLang="en-US" dirty="0" smtClean="0"/>
              <a:t>对象是由对象的属性和方法所组成的一个整体，这个整体不可分割。</a:t>
            </a:r>
            <a:endParaRPr lang="en-US" altLang="zh-CN" dirty="0" smtClean="0"/>
          </a:p>
          <a:p>
            <a:pPr lvl="1"/>
            <a:r>
              <a:rPr lang="zh-CN" altLang="en-US" dirty="0" smtClean="0"/>
              <a:t>事件是一个对象可以辨认的动作，可以编写代码针对此动作来做响应。</a:t>
            </a:r>
            <a:endParaRPr lang="en-US" altLang="zh-CN" dirty="0" smtClean="0"/>
          </a:p>
          <a:p>
            <a:pPr lvl="1"/>
            <a:r>
              <a:rPr lang="zh-CN" altLang="en-US" dirty="0" smtClean="0"/>
              <a:t>每个对象都有自己的类型，称为类。类抽象出所有对象的属性和方法，而对象是类的一个具体实例。</a:t>
            </a:r>
          </a:p>
          <a:p>
            <a:endParaRPr lang="zh-CN" altLang="en-US" dirty="0"/>
          </a:p>
        </p:txBody>
      </p:sp>
      <p:sp>
        <p:nvSpPr>
          <p:cNvPr id="4" name="灯片编号占位符 3"/>
          <p:cNvSpPr>
            <a:spLocks noGrp="1"/>
          </p:cNvSpPr>
          <p:nvPr>
            <p:ph type="sldNum" sz="quarter" idx="10"/>
          </p:nvPr>
        </p:nvSpPr>
        <p:spPr/>
        <p:txBody>
          <a:bodyPr/>
          <a:lstStyle/>
          <a:p>
            <a:fld id="{3727C274-771A-490D-A8BA-5B884B86429C}" type="slidenum">
              <a:rPr lang="zh-CN" altLang="en-US" smtClean="0"/>
              <a:pPr/>
              <a:t>8</a:t>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r>
              <a:rPr lang="zh-CN" altLang="en-US" b="1" dirty="0" smtClean="0"/>
              <a:t>分别选中类别对应的两个单元格及李四的性别对应单元格（一次仅选中一个单元格），然后分别执行程序，完成首字母大写转换。</a:t>
            </a:r>
            <a:endParaRPr lang="en-US" altLang="zh-CN" b="1" dirty="0" smtClean="0"/>
          </a:p>
          <a:p>
            <a:endParaRPr lang="en-US" altLang="zh-CN" b="1" dirty="0" smtClean="0"/>
          </a:p>
          <a:p>
            <a:r>
              <a:rPr lang="zh-CN" altLang="en-US" b="1" dirty="0" smtClean="0"/>
              <a:t>工作表函数 </a:t>
            </a:r>
            <a:r>
              <a:rPr lang="en-US" altLang="zh-CN" b="1" dirty="0" smtClean="0"/>
              <a:t>PROPER</a:t>
            </a:r>
          </a:p>
          <a:p>
            <a:r>
              <a:rPr lang="zh-CN" altLang="en-US" dirty="0" smtClean="0"/>
              <a:t>将文本字符串的首字母及任何非字母字符之后的首字母转换成大写。将其余的字母转换成小写。</a:t>
            </a:r>
          </a:p>
          <a:p>
            <a:r>
              <a:rPr lang="zh-CN" altLang="en-US" b="1" dirty="0" smtClean="0"/>
              <a:t>语法</a:t>
            </a:r>
            <a:endParaRPr lang="zh-CN" altLang="en-US" dirty="0" smtClean="0"/>
          </a:p>
          <a:p>
            <a:r>
              <a:rPr lang="en-US" altLang="zh-CN" b="1" dirty="0" smtClean="0"/>
              <a:t>PROPER</a:t>
            </a:r>
            <a:r>
              <a:rPr lang="en-US" altLang="zh-CN" dirty="0" smtClean="0"/>
              <a:t>(</a:t>
            </a:r>
            <a:r>
              <a:rPr lang="en-US" altLang="zh-CN" b="1" dirty="0" smtClean="0"/>
              <a:t>text</a:t>
            </a:r>
            <a:r>
              <a:rPr lang="en-US" altLang="zh-CN" dirty="0" smtClean="0"/>
              <a:t>)</a:t>
            </a:r>
          </a:p>
          <a:p>
            <a:r>
              <a:rPr lang="en-US" altLang="zh-CN" b="1" dirty="0" smtClean="0"/>
              <a:t>Text</a:t>
            </a:r>
            <a:r>
              <a:rPr lang="zh-CN" altLang="en-US" dirty="0" smtClean="0"/>
              <a:t>   包括在一组双引号中的文本字符串、返回文本值的公式或是对包含文本的单元格的引用。</a:t>
            </a:r>
            <a:endParaRPr lang="en-US" altLang="zh-CN" dirty="0" smtClean="0"/>
          </a:p>
          <a:p>
            <a:endParaRPr lang="en-US" altLang="zh-CN" dirty="0" smtClean="0"/>
          </a:p>
          <a:p>
            <a:r>
              <a:rPr lang="en-US" altLang="zh-CN" dirty="0" smtClean="0"/>
              <a:t>'</a:t>
            </a:r>
            <a:r>
              <a:rPr lang="zh-CN" altLang="en-US" dirty="0" smtClean="0"/>
              <a:t>示例</a:t>
            </a:r>
            <a:r>
              <a:rPr lang="en-US" altLang="zh-CN" dirty="0" smtClean="0"/>
              <a:t>2</a:t>
            </a:r>
            <a:r>
              <a:rPr lang="zh-CN" altLang="en-US" dirty="0" smtClean="0"/>
              <a:t>：将选中单元格中的英文改为首字母大写其他字母小写的格式。</a:t>
            </a:r>
          </a:p>
          <a:p>
            <a:r>
              <a:rPr lang="en-US" altLang="zh-CN" dirty="0" smtClean="0"/>
              <a:t>'</a:t>
            </a:r>
            <a:r>
              <a:rPr lang="zh-CN" altLang="en-US" dirty="0" smtClean="0"/>
              <a:t>工作表函数 </a:t>
            </a:r>
            <a:r>
              <a:rPr lang="en-US" altLang="zh-CN" dirty="0" smtClean="0"/>
              <a:t>Proper:</a:t>
            </a:r>
          </a:p>
          <a:p>
            <a:r>
              <a:rPr lang="en-US" altLang="zh-CN" dirty="0" smtClean="0"/>
              <a:t>'</a:t>
            </a:r>
            <a:r>
              <a:rPr lang="zh-CN" altLang="en-US" dirty="0" smtClean="0"/>
              <a:t>将文本字符串的首字母及任何非字母字符之后的首字母转换成大写</a:t>
            </a:r>
            <a:r>
              <a:rPr lang="en-US" altLang="zh-CN" dirty="0" smtClean="0"/>
              <a:t>,</a:t>
            </a:r>
            <a:r>
              <a:rPr lang="zh-CN" altLang="en-US" dirty="0" smtClean="0"/>
              <a:t>将其余的字母转换成小写。</a:t>
            </a:r>
          </a:p>
          <a:p>
            <a:endParaRPr lang="zh-CN" altLang="en-US" dirty="0" smtClean="0"/>
          </a:p>
          <a:p>
            <a:r>
              <a:rPr lang="en-US" altLang="zh-CN" dirty="0" smtClean="0"/>
              <a:t>Sub </a:t>
            </a:r>
            <a:r>
              <a:rPr lang="zh-CN" altLang="en-US" dirty="0" smtClean="0"/>
              <a:t>首字母大写</a:t>
            </a:r>
            <a:r>
              <a:rPr lang="en-US" altLang="zh-CN" dirty="0" smtClean="0"/>
              <a:t>()</a:t>
            </a:r>
          </a:p>
          <a:p>
            <a:r>
              <a:rPr lang="en-US" altLang="zh-CN" dirty="0" smtClean="0"/>
              <a:t>    Dim a As String, b As String        ‘</a:t>
            </a:r>
            <a:r>
              <a:rPr lang="zh-CN" altLang="en-US" dirty="0" smtClean="0"/>
              <a:t>声明变量</a:t>
            </a:r>
          </a:p>
          <a:p>
            <a:r>
              <a:rPr lang="en-US" altLang="zh-CN" baseline="0" dirty="0" smtClean="0"/>
              <a:t>    </a:t>
            </a:r>
            <a:r>
              <a:rPr lang="en-US" altLang="zh-CN" dirty="0" smtClean="0"/>
              <a:t>a = </a:t>
            </a:r>
            <a:r>
              <a:rPr lang="en-US" altLang="zh-CN" dirty="0" err="1" smtClean="0"/>
              <a:t>Selection.Value</a:t>
            </a:r>
            <a:r>
              <a:rPr lang="en-US" altLang="zh-CN" dirty="0" smtClean="0"/>
              <a:t>             '</a:t>
            </a:r>
            <a:r>
              <a:rPr lang="zh-CN" altLang="en-US" dirty="0" smtClean="0"/>
              <a:t>获取当前单元格的值</a:t>
            </a:r>
          </a:p>
          <a:p>
            <a:r>
              <a:rPr lang="zh-CN" altLang="en-US" dirty="0" smtClean="0"/>
              <a:t>    </a:t>
            </a:r>
            <a:r>
              <a:rPr lang="en-US" altLang="zh-CN" dirty="0" smtClean="0"/>
              <a:t>b = </a:t>
            </a:r>
            <a:r>
              <a:rPr lang="en-US" altLang="zh-CN" dirty="0" err="1" smtClean="0"/>
              <a:t>WorksheetFunction.Proper</a:t>
            </a:r>
            <a:r>
              <a:rPr lang="en-US" altLang="zh-CN" dirty="0" smtClean="0"/>
              <a:t>(a)   '</a:t>
            </a:r>
            <a:r>
              <a:rPr lang="zh-CN" altLang="en-US" dirty="0" smtClean="0"/>
              <a:t>首字母大写</a:t>
            </a:r>
          </a:p>
          <a:p>
            <a:r>
              <a:rPr lang="zh-CN" altLang="en-US" dirty="0" smtClean="0"/>
              <a:t>    </a:t>
            </a:r>
            <a:r>
              <a:rPr lang="en-US" altLang="zh-CN" dirty="0" err="1" smtClean="0"/>
              <a:t>Selection.Value</a:t>
            </a:r>
            <a:r>
              <a:rPr lang="en-US" altLang="zh-CN" dirty="0" smtClean="0"/>
              <a:t> = b             '</a:t>
            </a:r>
            <a:r>
              <a:rPr lang="zh-CN" altLang="en-US" dirty="0" smtClean="0"/>
              <a:t>返回处理结果</a:t>
            </a:r>
          </a:p>
          <a:p>
            <a:r>
              <a:rPr lang="en-US" altLang="zh-CN" dirty="0" smtClean="0"/>
              <a:t>End Sub</a:t>
            </a:r>
          </a:p>
          <a:p>
            <a:endParaRPr lang="en-US" altLang="zh-CN" dirty="0" smtClean="0"/>
          </a:p>
          <a:p>
            <a:r>
              <a:rPr lang="en-US" b="1" dirty="0" err="1" smtClean="0"/>
              <a:t>WorksheetFunction</a:t>
            </a:r>
            <a:r>
              <a:rPr lang="en-US" b="1" dirty="0" smtClean="0"/>
              <a:t> </a:t>
            </a:r>
            <a:r>
              <a:rPr lang="zh-CN" altLang="en-US" b="1" dirty="0" smtClean="0"/>
              <a:t>对象成员</a:t>
            </a:r>
            <a:endParaRPr lang="zh-CN" altLang="en-US" dirty="0" smtClean="0"/>
          </a:p>
          <a:p>
            <a:r>
              <a:rPr lang="zh-CN" altLang="en-US" dirty="0" smtClean="0"/>
              <a:t>用作可从 </a:t>
            </a:r>
            <a:r>
              <a:rPr lang="en-US" dirty="0" smtClean="0"/>
              <a:t>Visual Basic </a:t>
            </a:r>
            <a:r>
              <a:rPr lang="zh-CN" altLang="en-US" dirty="0" smtClean="0"/>
              <a:t>中调用的 </a:t>
            </a:r>
            <a:r>
              <a:rPr lang="en-US" dirty="0" smtClean="0"/>
              <a:t>Microsoft Excel </a:t>
            </a:r>
            <a:r>
              <a:rPr lang="zh-CN" altLang="en-US" dirty="0" smtClean="0"/>
              <a:t>工作表函数的容器。</a:t>
            </a:r>
          </a:p>
          <a:p>
            <a:endParaRPr lang="en-US" altLang="zh-CN" dirty="0" smtClean="0"/>
          </a:p>
          <a:p>
            <a:pPr lvl="1"/>
            <a:endParaRPr lang="en-US" altLang="zh-CN" dirty="0" smtClean="0"/>
          </a:p>
          <a:p>
            <a:pPr lvl="1"/>
            <a:endParaRPr lang="en-US" altLang="zh-CN" dirty="0" smtClean="0"/>
          </a:p>
        </p:txBody>
      </p:sp>
      <p:sp>
        <p:nvSpPr>
          <p:cNvPr id="4" name="灯片编号占位符 3"/>
          <p:cNvSpPr>
            <a:spLocks noGrp="1"/>
          </p:cNvSpPr>
          <p:nvPr>
            <p:ph type="sldNum" sz="quarter" idx="10"/>
          </p:nvPr>
        </p:nvSpPr>
        <p:spPr/>
        <p:txBody>
          <a:bodyPr/>
          <a:lstStyle/>
          <a:p>
            <a:fld id="{3727C274-771A-490D-A8BA-5B884B86429C}" type="slidenum">
              <a:rPr lang="zh-CN" altLang="en-US" smtClean="0"/>
              <a:pPr/>
              <a:t>9</a:t>
            </a:fld>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pPr lvl="1"/>
            <a:endParaRPr lang="en-US" altLang="zh-CN" dirty="0" smtClean="0"/>
          </a:p>
          <a:p>
            <a:pPr lvl="1"/>
            <a:r>
              <a:rPr lang="zh-CN" altLang="en-US" dirty="0" smtClean="0"/>
              <a:t>不必完全记住对象及事件的名称，也不必手工输入，系统早为你准备好了，你可以在代码窗口里进行选择，左边是对象，右面是事件，如果你想知道某个对象（例如工作薄、工作表、窗体等）有哪些事件，只需要双击这个对象，然后在代码窗口里查看即可。</a:t>
            </a:r>
            <a:endParaRPr lang="en-US" altLang="zh-CN" dirty="0" smtClean="0"/>
          </a:p>
          <a:p>
            <a:pPr lvl="1"/>
            <a:endParaRPr lang="en-US" altLang="zh-CN" dirty="0" smtClean="0"/>
          </a:p>
          <a:p>
            <a:pPr lvl="1"/>
            <a:r>
              <a:rPr lang="zh-CN" altLang="en-US" dirty="0" smtClean="0"/>
              <a:t>事件是一个对象可以辨认的动作，可以编写代码针对此动作来做响应。</a:t>
            </a:r>
            <a:endParaRPr lang="en-US" altLang="zh-CN" dirty="0" smtClean="0"/>
          </a:p>
          <a:p>
            <a:endParaRPr lang="zh-CN" altLang="en-US" dirty="0"/>
          </a:p>
        </p:txBody>
      </p:sp>
      <p:sp>
        <p:nvSpPr>
          <p:cNvPr id="4" name="灯片编号占位符 3"/>
          <p:cNvSpPr>
            <a:spLocks noGrp="1"/>
          </p:cNvSpPr>
          <p:nvPr>
            <p:ph type="sldNum" sz="quarter" idx="10"/>
          </p:nvPr>
        </p:nvSpPr>
        <p:spPr/>
        <p:txBody>
          <a:bodyPr/>
          <a:lstStyle/>
          <a:p>
            <a:fld id="{3727C274-771A-490D-A8BA-5B884B86429C}" type="slidenum">
              <a:rPr lang="zh-CN" altLang="en-US" smtClean="0"/>
              <a:pPr/>
              <a:t>10</a:t>
            </a:fld>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pPr lvl="1"/>
            <a:endParaRPr lang="en-US" altLang="zh-CN" dirty="0" smtClean="0"/>
          </a:p>
          <a:p>
            <a:pPr lvl="1"/>
            <a:r>
              <a:rPr lang="en-US" altLang="zh-CN" dirty="0" smtClean="0"/>
              <a:t>Private Sub </a:t>
            </a:r>
            <a:r>
              <a:rPr lang="en-US" altLang="zh-CN" dirty="0" err="1" smtClean="0"/>
              <a:t>Worksheet_Activate</a:t>
            </a:r>
            <a:r>
              <a:rPr lang="en-US" altLang="zh-CN" dirty="0" smtClean="0"/>
              <a:t>()</a:t>
            </a:r>
          </a:p>
          <a:p>
            <a:pPr lvl="1"/>
            <a:r>
              <a:rPr lang="en-US" altLang="zh-CN" dirty="0" smtClean="0"/>
              <a:t>    </a:t>
            </a:r>
            <a:r>
              <a:rPr lang="en-US" altLang="zh-CN" dirty="0" err="1" smtClean="0"/>
              <a:t>Cells.Clear</a:t>
            </a:r>
            <a:endParaRPr lang="en-US" altLang="zh-CN" dirty="0" smtClean="0"/>
          </a:p>
          <a:p>
            <a:pPr lvl="1"/>
            <a:r>
              <a:rPr lang="en-US" altLang="zh-CN" dirty="0" smtClean="0"/>
              <a:t>    </a:t>
            </a:r>
            <a:r>
              <a:rPr lang="en-US" altLang="zh-CN" dirty="0" err="1" smtClean="0"/>
              <a:t>MsgBox</a:t>
            </a:r>
            <a:r>
              <a:rPr lang="en-US" altLang="zh-CN" dirty="0" smtClean="0"/>
              <a:t> "</a:t>
            </a:r>
            <a:r>
              <a:rPr lang="zh-CN" altLang="en-US" dirty="0" smtClean="0"/>
              <a:t>欢迎再次使用“示例</a:t>
            </a:r>
            <a:r>
              <a:rPr lang="en-US" altLang="zh-CN" dirty="0" smtClean="0"/>
              <a:t>3”</a:t>
            </a:r>
            <a:r>
              <a:rPr lang="zh-CN" altLang="en-US" dirty="0" smtClean="0"/>
              <a:t>工作表，内容已清空，可以重新输入数据了</a:t>
            </a:r>
            <a:r>
              <a:rPr lang="en-US" altLang="zh-CN" dirty="0" smtClean="0"/>
              <a:t>! "</a:t>
            </a:r>
          </a:p>
          <a:p>
            <a:pPr lvl="1"/>
            <a:r>
              <a:rPr lang="en-US" altLang="zh-CN" dirty="0" smtClean="0"/>
              <a:t>End Sub</a:t>
            </a:r>
          </a:p>
        </p:txBody>
      </p:sp>
      <p:sp>
        <p:nvSpPr>
          <p:cNvPr id="4" name="灯片编号占位符 3"/>
          <p:cNvSpPr>
            <a:spLocks noGrp="1"/>
          </p:cNvSpPr>
          <p:nvPr>
            <p:ph type="sldNum" sz="quarter" idx="10"/>
          </p:nvPr>
        </p:nvSpPr>
        <p:spPr/>
        <p:txBody>
          <a:bodyPr/>
          <a:lstStyle/>
          <a:p>
            <a:fld id="{3727C274-771A-490D-A8BA-5B884B86429C}" type="slidenum">
              <a:rPr lang="zh-CN" altLang="en-US" smtClean="0"/>
              <a:pPr/>
              <a:t>11</a:t>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gi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标题幻灯片">
    <p:bg>
      <p:bgPr>
        <a:gradFill rotWithShape="1">
          <a:gsLst>
            <a:gs pos="0">
              <a:srgbClr val="5E9EFF"/>
            </a:gs>
            <a:gs pos="39999">
              <a:srgbClr val="85C2FF"/>
            </a:gs>
            <a:gs pos="70000">
              <a:srgbClr val="C4D6EB"/>
            </a:gs>
            <a:gs pos="100000">
              <a:srgbClr val="FFEBFA"/>
            </a:gs>
          </a:gsLst>
          <a:lin ang="2700000" scaled="1"/>
        </a:gradFill>
        <a:effectLst/>
      </p:bgPr>
    </p:bg>
    <p:spTree>
      <p:nvGrpSpPr>
        <p:cNvPr id="1" name=""/>
        <p:cNvGrpSpPr/>
        <p:nvPr/>
      </p:nvGrpSpPr>
      <p:grpSpPr>
        <a:xfrm>
          <a:off x="0" y="0"/>
          <a:ext cx="0" cy="0"/>
          <a:chOff x="0" y="0"/>
          <a:chExt cx="0" cy="0"/>
        </a:xfrm>
      </p:grpSpPr>
      <p:sp>
        <p:nvSpPr>
          <p:cNvPr id="4" name="Rectangle 7"/>
          <p:cNvSpPr>
            <a:spLocks noChangeArrowheads="1"/>
          </p:cNvSpPr>
          <p:nvPr userDrawn="1"/>
        </p:nvSpPr>
        <p:spPr bwMode="auto">
          <a:xfrm>
            <a:off x="0" y="0"/>
            <a:ext cx="9144000" cy="6858000"/>
          </a:xfrm>
          <a:prstGeom prst="rect">
            <a:avLst/>
          </a:prstGeom>
          <a:noFill/>
          <a:ln w="44450">
            <a:solidFill>
              <a:srgbClr val="4F84EF"/>
            </a:solidFill>
            <a:miter lim="800000"/>
            <a:headEnd/>
            <a:tailEnd/>
          </a:ln>
          <a:effectLst/>
        </p:spPr>
        <p:txBody>
          <a:bodyPr wrap="none" anchor="ctr"/>
          <a:lstStyle/>
          <a:p>
            <a:pPr algn="ctr">
              <a:spcBef>
                <a:spcPts val="2488"/>
              </a:spcBef>
              <a:spcAft>
                <a:spcPts val="2488"/>
              </a:spcAft>
              <a:defRPr/>
            </a:pPr>
            <a:endParaRPr lang="zh-CN" altLang="en-US"/>
          </a:p>
        </p:txBody>
      </p:sp>
      <p:pic>
        <p:nvPicPr>
          <p:cNvPr id="5" name="Picture 25"/>
          <p:cNvPicPr>
            <a:picLocks noChangeAspect="1" noChangeArrowheads="1"/>
          </p:cNvPicPr>
          <p:nvPr userDrawn="1"/>
        </p:nvPicPr>
        <p:blipFill>
          <a:blip r:embed="rId2"/>
          <a:srcRect/>
          <a:stretch>
            <a:fillRect/>
          </a:stretch>
        </p:blipFill>
        <p:spPr bwMode="auto">
          <a:xfrm>
            <a:off x="6011863" y="6178550"/>
            <a:ext cx="3074987" cy="642938"/>
          </a:xfrm>
          <a:prstGeom prst="rect">
            <a:avLst/>
          </a:prstGeom>
          <a:noFill/>
          <a:ln w="9525" algn="ctr">
            <a:noFill/>
            <a:miter lim="800000"/>
            <a:headEnd/>
            <a:tailEnd/>
          </a:ln>
        </p:spPr>
      </p:pic>
      <p:sp>
        <p:nvSpPr>
          <p:cNvPr id="195586" name="Rectangle 2"/>
          <p:cNvSpPr>
            <a:spLocks noGrp="1" noChangeArrowheads="1"/>
          </p:cNvSpPr>
          <p:nvPr>
            <p:ph type="ctrTitle"/>
          </p:nvPr>
        </p:nvSpPr>
        <p:spPr>
          <a:xfrm>
            <a:off x="685800" y="1524000"/>
            <a:ext cx="6765925" cy="752475"/>
          </a:xfrm>
        </p:spPr>
        <p:txBody>
          <a:bodyPr/>
          <a:lstStyle>
            <a:lvl1pPr algn="ctr">
              <a:defRPr sz="4000">
                <a:solidFill>
                  <a:srgbClr val="FF0000"/>
                </a:solidFill>
                <a:latin typeface="Courier New" pitchFamily="49" charset="0"/>
              </a:defRPr>
            </a:lvl1pPr>
          </a:lstStyle>
          <a:p>
            <a:r>
              <a:rPr lang="zh-CN" altLang="en-US"/>
              <a:t>单击此处编辑母版标题样式</a:t>
            </a:r>
          </a:p>
        </p:txBody>
      </p:sp>
      <p:sp>
        <p:nvSpPr>
          <p:cNvPr id="195587" name="Rectangle 3"/>
          <p:cNvSpPr>
            <a:spLocks noGrp="1" noChangeArrowheads="1"/>
          </p:cNvSpPr>
          <p:nvPr>
            <p:ph type="subTitle" idx="1"/>
          </p:nvPr>
        </p:nvSpPr>
        <p:spPr>
          <a:xfrm>
            <a:off x="1371600" y="3048000"/>
            <a:ext cx="6400800" cy="838200"/>
          </a:xfrm>
        </p:spPr>
        <p:txBody>
          <a:bodyPr/>
          <a:lstStyle>
            <a:lvl1pPr algn="ctr">
              <a:defRPr>
                <a:ea typeface="幼圆" pitchFamily="49" charset="-122"/>
              </a:defRPr>
            </a:lvl1pPr>
          </a:lstStyle>
          <a:p>
            <a:r>
              <a:rPr lang="zh-CN" altLang="en-US"/>
              <a:t>单击此处编辑母版副标题样式</a:t>
            </a:r>
          </a:p>
        </p:txBody>
      </p:sp>
      <p:sp>
        <p:nvSpPr>
          <p:cNvPr id="6" name="Rectangle 4"/>
          <p:cNvSpPr>
            <a:spLocks noGrp="1" noChangeArrowheads="1"/>
          </p:cNvSpPr>
          <p:nvPr>
            <p:ph type="dt" sz="half" idx="10"/>
          </p:nvPr>
        </p:nvSpPr>
        <p:spPr bwMode="auto">
          <a:xfrm>
            <a:off x="685800" y="6248400"/>
            <a:ext cx="1905000" cy="457200"/>
          </a:xfrm>
          <a:prstGeom prst="rect">
            <a:avLst/>
          </a:prstGeom>
          <a:ln>
            <a:miter lim="800000"/>
            <a:headEnd/>
            <a:tailEnd/>
          </a:ln>
        </p:spPr>
        <p:txBody>
          <a:bodyPr vert="horz" wrap="square" lIns="91440" tIns="45720" rIns="91440" bIns="45720" numCol="1" anchor="t" anchorCtr="0" compatLnSpc="1">
            <a:prstTxWarp prst="textNoShape">
              <a:avLst/>
            </a:prstTxWarp>
          </a:bodyPr>
          <a:lstStyle>
            <a:lvl1pPr algn="l">
              <a:spcBef>
                <a:spcPct val="0"/>
              </a:spcBef>
              <a:spcAft>
                <a:spcPct val="0"/>
              </a:spcAft>
              <a:defRPr sz="1400" b="0">
                <a:solidFill>
                  <a:schemeClr val="tx1"/>
                </a:solidFill>
              </a:defRPr>
            </a:lvl1pPr>
          </a:lstStyle>
          <a:p>
            <a:pPr>
              <a:defRPr/>
            </a:pPr>
            <a:endParaRPr lang="en-US" altLang="zh-CN"/>
          </a:p>
        </p:txBody>
      </p:sp>
    </p:spTree>
  </p:cSld>
  <p:clrMapOvr>
    <a:masterClrMapping/>
  </p:clrMapOvr>
  <p:transition spd="med"/>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5"/>
          <p:cNvSpPr>
            <a:spLocks noGrp="1" noChangeArrowheads="1"/>
          </p:cNvSpPr>
          <p:nvPr>
            <p:ph type="ftr" sz="quarter" idx="10"/>
          </p:nvPr>
        </p:nvSpPr>
        <p:spPr>
          <a:xfrm>
            <a:off x="3314700" y="6497638"/>
            <a:ext cx="2895600" cy="360362"/>
          </a:xfrm>
          <a:prstGeom prst="rect">
            <a:avLst/>
          </a:prstGeom>
        </p:spPr>
        <p:txBody>
          <a:bodyPr/>
          <a:lstStyle>
            <a:lvl1pPr>
              <a:defRPr/>
            </a:lvl1pPr>
          </a:lstStyle>
          <a:p>
            <a:pPr>
              <a:defRPr/>
            </a:pPr>
            <a:endParaRPr lang="en-US" altLang="zh-CN"/>
          </a:p>
        </p:txBody>
      </p:sp>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353175" y="333375"/>
            <a:ext cx="2105025" cy="53816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34925" y="333375"/>
            <a:ext cx="6165850" cy="53816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5"/>
          <p:cNvSpPr>
            <a:spLocks noGrp="1" noChangeArrowheads="1"/>
          </p:cNvSpPr>
          <p:nvPr>
            <p:ph type="ftr" sz="quarter" idx="10"/>
          </p:nvPr>
        </p:nvSpPr>
        <p:spPr>
          <a:xfrm>
            <a:off x="3314700" y="6497638"/>
            <a:ext cx="2895600" cy="360362"/>
          </a:xfrm>
          <a:prstGeom prst="rect">
            <a:avLst/>
          </a:prstGeom>
        </p:spPr>
        <p:txBody>
          <a:bodyPr/>
          <a:lstStyle>
            <a:lvl1pPr>
              <a:defRPr/>
            </a:lvl1pPr>
          </a:lstStyle>
          <a:p>
            <a:pPr>
              <a:defRPr/>
            </a:pPr>
            <a:endParaRPr lang="en-US" altLang="zh-CN"/>
          </a:p>
        </p:txBody>
      </p:sp>
    </p:spTree>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type="objAndTwoObj" preserve="1">
  <p:cSld name="标题，一项大型内容和两项小型内容">
    <p:spTree>
      <p:nvGrpSpPr>
        <p:cNvPr id="1" name=""/>
        <p:cNvGrpSpPr/>
        <p:nvPr/>
      </p:nvGrpSpPr>
      <p:grpSpPr>
        <a:xfrm>
          <a:off x="0" y="0"/>
          <a:ext cx="0" cy="0"/>
          <a:chOff x="0" y="0"/>
          <a:chExt cx="0" cy="0"/>
        </a:xfrm>
      </p:grpSpPr>
      <p:sp>
        <p:nvSpPr>
          <p:cNvPr id="2" name="标题 1"/>
          <p:cNvSpPr>
            <a:spLocks noGrp="1"/>
          </p:cNvSpPr>
          <p:nvPr>
            <p:ph type="title"/>
          </p:nvPr>
        </p:nvSpPr>
        <p:spPr>
          <a:xfrm>
            <a:off x="34925" y="333375"/>
            <a:ext cx="4537075" cy="647700"/>
          </a:xfrm>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85800" y="1600200"/>
            <a:ext cx="3810000" cy="4114800"/>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quarter" idx="2"/>
          </p:nvPr>
        </p:nvSpPr>
        <p:spPr>
          <a:xfrm>
            <a:off x="4648200" y="1600200"/>
            <a:ext cx="3810000" cy="1981200"/>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内容占位符 4"/>
          <p:cNvSpPr>
            <a:spLocks noGrp="1"/>
          </p:cNvSpPr>
          <p:nvPr>
            <p:ph sz="quarter" idx="3"/>
          </p:nvPr>
        </p:nvSpPr>
        <p:spPr>
          <a:xfrm>
            <a:off x="4648200" y="3733800"/>
            <a:ext cx="3810000" cy="1981200"/>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Rectangle 5"/>
          <p:cNvSpPr>
            <a:spLocks noGrp="1" noChangeArrowheads="1"/>
          </p:cNvSpPr>
          <p:nvPr>
            <p:ph type="ftr" sz="quarter" idx="10"/>
          </p:nvPr>
        </p:nvSpPr>
        <p:spPr>
          <a:xfrm>
            <a:off x="3314700" y="6497638"/>
            <a:ext cx="2895600" cy="360362"/>
          </a:xfrm>
          <a:prstGeom prst="rect">
            <a:avLst/>
          </a:prstGeom>
        </p:spPr>
        <p:txBody>
          <a:bodyPr/>
          <a:lstStyle>
            <a:lvl1pPr>
              <a:defRPr/>
            </a:lvl1pPr>
          </a:lstStyle>
          <a:p>
            <a:pPr>
              <a:defRPr/>
            </a:pPr>
            <a:endParaRPr lang="en-US" altLang="zh-CN"/>
          </a:p>
        </p:txBody>
      </p:sp>
    </p:spTree>
  </p:cSld>
  <p:clrMapOvr>
    <a:masterClrMapping/>
  </p:clrMapOvr>
  <p:transition spd="med"/>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_标题和内容">
    <p:spTree>
      <p:nvGrpSpPr>
        <p:cNvPr id="1" name=""/>
        <p:cNvGrpSpPr/>
        <p:nvPr/>
      </p:nvGrpSpPr>
      <p:grpSpPr>
        <a:xfrm>
          <a:off x="0" y="0"/>
          <a:ext cx="0" cy="0"/>
          <a:chOff x="0" y="0"/>
          <a:chExt cx="0" cy="0"/>
        </a:xfrm>
      </p:grpSpPr>
      <p:sp>
        <p:nvSpPr>
          <p:cNvPr id="3" name="内容占位符 2"/>
          <p:cNvSpPr>
            <a:spLocks noGrp="1"/>
          </p:cNvSpPr>
          <p:nvPr>
            <p:ph idx="1"/>
          </p:nvPr>
        </p:nvSpPr>
        <p:spPr/>
        <p:txBody>
          <a:bodyPr/>
          <a:lstStyle/>
          <a:p>
            <a:pPr lvl="0"/>
            <a:r>
              <a:rPr lang="zh-CN" altLang="en-US" dirty="0" smtClean="0"/>
              <a:t>单击此处编辑母版文本样式</a:t>
            </a:r>
          </a:p>
          <a:p>
            <a:pPr lvl="1"/>
            <a:r>
              <a:rPr lang="zh-CN" altLang="en-US" dirty="0" smtClean="0"/>
              <a:t>第二级</a:t>
            </a:r>
          </a:p>
          <a:p>
            <a:pPr lvl="2"/>
            <a:r>
              <a:rPr lang="zh-CN" altLang="en-US" dirty="0" smtClean="0"/>
              <a:t>第三级</a:t>
            </a:r>
          </a:p>
          <a:p>
            <a:pPr lvl="3"/>
            <a:r>
              <a:rPr lang="zh-CN" altLang="en-US" dirty="0" smtClean="0"/>
              <a:t>第四级</a:t>
            </a:r>
          </a:p>
          <a:p>
            <a:pPr lvl="4"/>
            <a:r>
              <a:rPr lang="zh-CN" altLang="en-US" dirty="0" smtClean="0"/>
              <a:t>第五级</a:t>
            </a:r>
            <a:endParaRPr lang="zh-CN" altLang="en-US" dirty="0"/>
          </a:p>
        </p:txBody>
      </p:sp>
      <p:sp>
        <p:nvSpPr>
          <p:cNvPr id="5" name="标题 4"/>
          <p:cNvSpPr>
            <a:spLocks noGrp="1"/>
          </p:cNvSpPr>
          <p:nvPr>
            <p:ph type="title"/>
          </p:nvPr>
        </p:nvSpPr>
        <p:spPr/>
        <p:txBody>
          <a:bodyPr/>
          <a:lstStyle/>
          <a:p>
            <a:r>
              <a:rPr lang="zh-CN" altLang="en-US" dirty="0" smtClean="0"/>
              <a:t>单击此处编辑母版标题样式</a:t>
            </a:r>
            <a:endParaRPr lang="zh-CN" altLang="en-US" dirty="0"/>
          </a:p>
        </p:txBody>
      </p:sp>
      <p:sp>
        <p:nvSpPr>
          <p:cNvPr id="4" name="Rectangle 5"/>
          <p:cNvSpPr>
            <a:spLocks noGrp="1" noChangeArrowheads="1"/>
          </p:cNvSpPr>
          <p:nvPr>
            <p:ph type="ftr" sz="quarter" idx="10"/>
          </p:nvPr>
        </p:nvSpPr>
        <p:spPr>
          <a:xfrm>
            <a:off x="3314700" y="6497638"/>
            <a:ext cx="2895600" cy="360362"/>
          </a:xfrm>
          <a:prstGeom prst="rect">
            <a:avLst/>
          </a:prstGeom>
        </p:spPr>
        <p:txBody>
          <a:bodyPr/>
          <a:lstStyle>
            <a:lvl1pPr>
              <a:defRPr/>
            </a:lvl1pPr>
          </a:lstStyle>
          <a:p>
            <a:pPr>
              <a:defRPr/>
            </a:pPr>
            <a:endParaRPr lang="en-US" altLang="zh-CN"/>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sp>
        <p:nvSpPr>
          <p:cNvPr id="3" name="内容占位符 2"/>
          <p:cNvSpPr>
            <a:spLocks noGrp="1"/>
          </p:cNvSpPr>
          <p:nvPr>
            <p:ph idx="1"/>
          </p:nvPr>
        </p:nvSpPr>
        <p:spPr>
          <a:xfrm>
            <a:off x="357158" y="1000108"/>
            <a:ext cx="8358246" cy="4714892"/>
          </a:xfrm>
        </p:spPr>
        <p:txBody>
          <a:bodyPr/>
          <a:lstStyle>
            <a:lvl1pPr marL="363538" indent="-363538">
              <a:lnSpc>
                <a:spcPct val="100000"/>
              </a:lnSpc>
              <a:spcBef>
                <a:spcPts val="600"/>
              </a:spcBef>
              <a:spcAft>
                <a:spcPts val="600"/>
              </a:spcAft>
              <a:buFontTx/>
              <a:buBlip>
                <a:blip r:embed="rId2"/>
              </a:buBlip>
              <a:defRPr/>
            </a:lvl1pPr>
            <a:lvl2pPr>
              <a:spcBef>
                <a:spcPts val="600"/>
              </a:spcBef>
              <a:spcAft>
                <a:spcPts val="600"/>
              </a:spcAft>
              <a:buClr>
                <a:srgbClr val="0070C0"/>
              </a:buClr>
              <a:buSzPct val="80000"/>
              <a:buFont typeface="Wingdings" pitchFamily="2" charset="2"/>
              <a:buChar char="Ø"/>
              <a:defRPr/>
            </a:lvl2pPr>
            <a:lvl3pPr>
              <a:buClr>
                <a:srgbClr val="FF0000"/>
              </a:buClr>
              <a:defRPr/>
            </a:lvl3pPr>
          </a:lstStyle>
          <a:p>
            <a:pPr lvl="0"/>
            <a:r>
              <a:rPr lang="zh-CN" altLang="en-US" dirty="0" smtClean="0"/>
              <a:t>单击此处编辑母版文本样式</a:t>
            </a:r>
          </a:p>
          <a:p>
            <a:pPr lvl="1"/>
            <a:r>
              <a:rPr lang="zh-CN" altLang="en-US" dirty="0" smtClean="0"/>
              <a:t>第二级</a:t>
            </a:r>
          </a:p>
          <a:p>
            <a:pPr lvl="2"/>
            <a:r>
              <a:rPr lang="zh-CN" altLang="en-US" dirty="0" smtClean="0"/>
              <a:t>第三级</a:t>
            </a:r>
          </a:p>
          <a:p>
            <a:pPr lvl="3"/>
            <a:r>
              <a:rPr lang="zh-CN" altLang="en-US" dirty="0" smtClean="0"/>
              <a:t>第四级</a:t>
            </a:r>
          </a:p>
          <a:p>
            <a:pPr lvl="4"/>
            <a:r>
              <a:rPr lang="zh-CN" altLang="en-US" dirty="0" smtClean="0"/>
              <a:t>第五级</a:t>
            </a:r>
            <a:endParaRPr lang="zh-CN" altLang="en-US" dirty="0"/>
          </a:p>
        </p:txBody>
      </p:sp>
      <p:sp>
        <p:nvSpPr>
          <p:cNvPr id="4" name="Rectangle 5"/>
          <p:cNvSpPr>
            <a:spLocks noGrp="1" noChangeArrowheads="1"/>
          </p:cNvSpPr>
          <p:nvPr>
            <p:ph type="ftr" sz="quarter" idx="10"/>
          </p:nvPr>
        </p:nvSpPr>
        <p:spPr>
          <a:xfrm>
            <a:off x="3314700" y="6497638"/>
            <a:ext cx="2895600" cy="360362"/>
          </a:xfrm>
          <a:prstGeom prst="rect">
            <a:avLst/>
          </a:prstGeom>
        </p:spPr>
        <p:txBody>
          <a:bodyPr/>
          <a:lstStyle>
            <a:lvl1pPr>
              <a:defRPr/>
            </a:lvl1pPr>
          </a:lstStyle>
          <a:p>
            <a:pPr>
              <a:defRPr/>
            </a:pPr>
            <a:endParaRPr lang="en-US" altLang="zh-CN"/>
          </a:p>
        </p:txBody>
      </p:sp>
      <p:sp>
        <p:nvSpPr>
          <p:cNvPr id="7" name="标题 6"/>
          <p:cNvSpPr>
            <a:spLocks noGrp="1"/>
          </p:cNvSpPr>
          <p:nvPr>
            <p:ph type="title"/>
          </p:nvPr>
        </p:nvSpPr>
        <p:spPr/>
        <p:txBody>
          <a:bodyPr/>
          <a:lstStyle/>
          <a:p>
            <a:r>
              <a:rPr lang="zh-CN" altLang="en-US" smtClean="0"/>
              <a:t>单击此处编辑母版标题样式</a:t>
            </a:r>
            <a:endParaRPr lang="zh-CN" altLang="en-US"/>
          </a:p>
        </p:txBody>
      </p:sp>
    </p:spTree>
  </p:cSld>
  <p:clrMapOvr>
    <a:masterClrMapping/>
  </p:clrMapOvr>
  <p:transition spd="med"/>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
        <p:nvSpPr>
          <p:cNvPr id="4" name="Rectangle 5"/>
          <p:cNvSpPr>
            <a:spLocks noGrp="1" noChangeArrowheads="1"/>
          </p:cNvSpPr>
          <p:nvPr>
            <p:ph type="ftr" sz="quarter" idx="10"/>
          </p:nvPr>
        </p:nvSpPr>
        <p:spPr>
          <a:xfrm>
            <a:off x="3314700" y="6497638"/>
            <a:ext cx="2895600" cy="360362"/>
          </a:xfrm>
          <a:prstGeom prst="rect">
            <a:avLst/>
          </a:prstGeom>
        </p:spPr>
        <p:txBody>
          <a:bodyPr/>
          <a:lstStyle>
            <a:lvl1pPr>
              <a:defRPr/>
            </a:lvl1pPr>
          </a:lstStyle>
          <a:p>
            <a:pPr>
              <a:defRPr/>
            </a:pPr>
            <a:endParaRPr lang="en-US" altLang="zh-CN"/>
          </a:p>
        </p:txBody>
      </p:sp>
    </p:spTree>
  </p:cSld>
  <p:clrMapOvr>
    <a:masterClrMapping/>
  </p:clrMapOvr>
  <p:transition spd="med"/>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85800" y="1600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600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Rectangle 5"/>
          <p:cNvSpPr>
            <a:spLocks noGrp="1" noChangeArrowheads="1"/>
          </p:cNvSpPr>
          <p:nvPr>
            <p:ph type="ftr" sz="quarter" idx="10"/>
          </p:nvPr>
        </p:nvSpPr>
        <p:spPr>
          <a:xfrm>
            <a:off x="3314700" y="6497638"/>
            <a:ext cx="2895600" cy="360362"/>
          </a:xfrm>
          <a:prstGeom prst="rect">
            <a:avLst/>
          </a:prstGeom>
        </p:spPr>
        <p:txBody>
          <a:bodyPr/>
          <a:lstStyle>
            <a:lvl1pPr>
              <a:defRPr/>
            </a:lvl1pPr>
          </a:lstStyle>
          <a:p>
            <a:pPr>
              <a:defRPr/>
            </a:pPr>
            <a:endParaRPr lang="en-US" altLang="zh-CN"/>
          </a:p>
        </p:txBody>
      </p:sp>
    </p:spTree>
  </p:cSld>
  <p:clrMapOvr>
    <a:masterClrMapping/>
  </p:clrMapOvr>
  <p:transition spd="med"/>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Rectangle 5"/>
          <p:cNvSpPr>
            <a:spLocks noGrp="1" noChangeArrowheads="1"/>
          </p:cNvSpPr>
          <p:nvPr>
            <p:ph type="ftr" sz="quarter" idx="10"/>
          </p:nvPr>
        </p:nvSpPr>
        <p:spPr>
          <a:xfrm>
            <a:off x="3314700" y="6497638"/>
            <a:ext cx="2895600" cy="360362"/>
          </a:xfrm>
          <a:prstGeom prst="rect">
            <a:avLst/>
          </a:prstGeom>
        </p:spPr>
        <p:txBody>
          <a:bodyPr/>
          <a:lstStyle>
            <a:lvl1pPr>
              <a:defRPr/>
            </a:lvl1pPr>
          </a:lstStyle>
          <a:p>
            <a:pPr>
              <a:defRPr/>
            </a:pPr>
            <a:endParaRPr lang="en-US" altLang="zh-CN"/>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Rectangle 5"/>
          <p:cNvSpPr>
            <a:spLocks noGrp="1" noChangeArrowheads="1"/>
          </p:cNvSpPr>
          <p:nvPr>
            <p:ph type="ftr" sz="quarter" idx="10"/>
          </p:nvPr>
        </p:nvSpPr>
        <p:spPr>
          <a:xfrm>
            <a:off x="3314700" y="6497638"/>
            <a:ext cx="2895600" cy="360362"/>
          </a:xfrm>
          <a:prstGeom prst="rect">
            <a:avLst/>
          </a:prstGeom>
        </p:spPr>
        <p:txBody>
          <a:bodyPr/>
          <a:lstStyle>
            <a:lvl1pPr>
              <a:defRPr/>
            </a:lvl1pPr>
          </a:lstStyle>
          <a:p>
            <a:pPr>
              <a:defRPr/>
            </a:pPr>
            <a:endParaRPr lang="en-US" altLang="zh-CN"/>
          </a:p>
        </p:txBody>
      </p:sp>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Rectangle 5"/>
          <p:cNvSpPr>
            <a:spLocks noGrp="1" noChangeArrowheads="1"/>
          </p:cNvSpPr>
          <p:nvPr>
            <p:ph type="ftr" sz="quarter" idx="10"/>
          </p:nvPr>
        </p:nvSpPr>
        <p:spPr>
          <a:xfrm>
            <a:off x="3314700" y="6497638"/>
            <a:ext cx="2895600" cy="360362"/>
          </a:xfrm>
          <a:prstGeom prst="rect">
            <a:avLst/>
          </a:prstGeom>
        </p:spPr>
        <p:txBody>
          <a:bodyPr/>
          <a:lstStyle>
            <a:lvl1pPr>
              <a:defRPr/>
            </a:lvl1pPr>
          </a:lstStyle>
          <a:p>
            <a:pPr>
              <a:defRPr/>
            </a:pPr>
            <a:endParaRPr lang="en-US" altLang="zh-CN"/>
          </a:p>
        </p:txBody>
      </p:sp>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Rectangle 5"/>
          <p:cNvSpPr>
            <a:spLocks noGrp="1" noChangeArrowheads="1"/>
          </p:cNvSpPr>
          <p:nvPr>
            <p:ph type="ftr" sz="quarter" idx="10"/>
          </p:nvPr>
        </p:nvSpPr>
        <p:spPr>
          <a:xfrm>
            <a:off x="3314700" y="6497638"/>
            <a:ext cx="2895600" cy="360362"/>
          </a:xfrm>
          <a:prstGeom prst="rect">
            <a:avLst/>
          </a:prstGeom>
        </p:spPr>
        <p:txBody>
          <a:bodyPr/>
          <a:lstStyle>
            <a:lvl1pPr>
              <a:defRPr/>
            </a:lvl1pPr>
          </a:lstStyle>
          <a:p>
            <a:pPr>
              <a:defRPr/>
            </a:pPr>
            <a:endParaRPr lang="en-US" altLang="zh-CN"/>
          </a:p>
        </p:txBody>
      </p:sp>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smtClean="0"/>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Rectangle 5"/>
          <p:cNvSpPr>
            <a:spLocks noGrp="1" noChangeArrowheads="1"/>
          </p:cNvSpPr>
          <p:nvPr>
            <p:ph type="ftr" sz="quarter" idx="10"/>
          </p:nvPr>
        </p:nvSpPr>
        <p:spPr>
          <a:xfrm>
            <a:off x="3314700" y="6497638"/>
            <a:ext cx="2895600" cy="360362"/>
          </a:xfrm>
          <a:prstGeom prst="rect">
            <a:avLst/>
          </a:prstGeom>
        </p:spPr>
        <p:txBody>
          <a:bodyPr/>
          <a:lstStyle>
            <a:lvl1pPr>
              <a:defRPr/>
            </a:lvl1pPr>
          </a:lstStyle>
          <a:p>
            <a:pPr>
              <a:defRPr/>
            </a:pPr>
            <a:endParaRPr lang="en-US" altLang="zh-CN"/>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bwMode="auto">
          <a:xfrm>
            <a:off x="34925" y="333375"/>
            <a:ext cx="4537075" cy="6477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3075" name="Rectangle 3"/>
          <p:cNvSpPr>
            <a:spLocks noGrp="1" noChangeArrowheads="1"/>
          </p:cNvSpPr>
          <p:nvPr>
            <p:ph type="body" idx="1"/>
          </p:nvPr>
        </p:nvSpPr>
        <p:spPr bwMode="auto">
          <a:xfrm>
            <a:off x="214282" y="1071546"/>
            <a:ext cx="8243918" cy="4643454"/>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034" name="Line 10"/>
          <p:cNvSpPr>
            <a:spLocks noChangeShapeType="1"/>
          </p:cNvSpPr>
          <p:nvPr/>
        </p:nvSpPr>
        <p:spPr bwMode="auto">
          <a:xfrm>
            <a:off x="0" y="908050"/>
            <a:ext cx="9144000" cy="0"/>
          </a:xfrm>
          <a:prstGeom prst="line">
            <a:avLst/>
          </a:prstGeom>
          <a:noFill/>
          <a:ln w="57150" cmpd="thickThin">
            <a:solidFill>
              <a:srgbClr val="000099"/>
            </a:solidFill>
            <a:round/>
            <a:headEnd/>
            <a:tailEnd/>
          </a:ln>
          <a:effectLst/>
        </p:spPr>
        <p:txBody>
          <a:bodyPr anchor="ctr"/>
          <a:lstStyle/>
          <a:p>
            <a:pPr algn="ctr">
              <a:spcBef>
                <a:spcPts val="2488"/>
              </a:spcBef>
              <a:spcAft>
                <a:spcPts val="2488"/>
              </a:spcAft>
              <a:defRPr/>
            </a:pPr>
            <a:endParaRPr lang="zh-CN" altLang="en-US"/>
          </a:p>
        </p:txBody>
      </p:sp>
      <p:sp>
        <p:nvSpPr>
          <p:cNvPr id="1042" name="Rectangle 18"/>
          <p:cNvSpPr>
            <a:spLocks noChangeArrowheads="1"/>
          </p:cNvSpPr>
          <p:nvPr/>
        </p:nvSpPr>
        <p:spPr bwMode="auto">
          <a:xfrm>
            <a:off x="-36513" y="-26988"/>
            <a:ext cx="9180513" cy="360363"/>
          </a:xfrm>
          <a:prstGeom prst="rect">
            <a:avLst/>
          </a:prstGeom>
          <a:gradFill>
            <a:gsLst>
              <a:gs pos="0">
                <a:srgbClr val="5E9EFF"/>
              </a:gs>
              <a:gs pos="39999">
                <a:srgbClr val="85C2FF"/>
              </a:gs>
              <a:gs pos="70000">
                <a:srgbClr val="C4D6EB"/>
              </a:gs>
              <a:gs pos="100000">
                <a:srgbClr val="FFEBFA"/>
              </a:gs>
            </a:gsLst>
            <a:lin ang="2700000" scaled="0"/>
          </a:gradFill>
          <a:ln w="9525" algn="ctr">
            <a:noFill/>
            <a:miter lim="800000"/>
            <a:headEnd/>
            <a:tailEnd/>
          </a:ln>
          <a:effectLst/>
        </p:spPr>
        <p:txBody>
          <a:bodyPr wrap="none" anchor="ctr"/>
          <a:lstStyle/>
          <a:p>
            <a:pPr algn="ctr">
              <a:spcBef>
                <a:spcPts val="2488"/>
              </a:spcBef>
              <a:spcAft>
                <a:spcPts val="2488"/>
              </a:spcAft>
              <a:defRPr/>
            </a:pPr>
            <a:endParaRPr lang="zh-CN" altLang="en-US"/>
          </a:p>
        </p:txBody>
      </p:sp>
      <p:sp>
        <p:nvSpPr>
          <p:cNvPr id="1043" name="Rectangle 19"/>
          <p:cNvSpPr>
            <a:spLocks noChangeArrowheads="1"/>
          </p:cNvSpPr>
          <p:nvPr/>
        </p:nvSpPr>
        <p:spPr bwMode="auto">
          <a:xfrm>
            <a:off x="0" y="6524625"/>
            <a:ext cx="9144000" cy="360363"/>
          </a:xfrm>
          <a:prstGeom prst="rect">
            <a:avLst/>
          </a:prstGeom>
          <a:blipFill>
            <a:blip r:embed="rId15"/>
            <a:tile tx="0" ty="0" sx="100000" sy="100000" flip="none" algn="tl"/>
          </a:blipFill>
          <a:ln w="9525" algn="ctr">
            <a:noFill/>
            <a:miter lim="800000"/>
            <a:headEnd/>
            <a:tailEnd/>
          </a:ln>
          <a:effectLst/>
        </p:spPr>
        <p:txBody>
          <a:bodyPr wrap="none" anchor="ctr"/>
          <a:lstStyle/>
          <a:p>
            <a:pPr algn="ctr">
              <a:spcBef>
                <a:spcPts val="2488"/>
              </a:spcBef>
              <a:spcAft>
                <a:spcPts val="2488"/>
              </a:spcAft>
              <a:defRPr/>
            </a:pPr>
            <a:endParaRPr lang="zh-CN" altLang="en-US"/>
          </a:p>
        </p:txBody>
      </p:sp>
      <p:sp>
        <p:nvSpPr>
          <p:cNvPr id="1044" name="Rectangle 20"/>
          <p:cNvSpPr>
            <a:spLocks noChangeArrowheads="1"/>
          </p:cNvSpPr>
          <p:nvPr/>
        </p:nvSpPr>
        <p:spPr bwMode="auto">
          <a:xfrm>
            <a:off x="7239000" y="6477000"/>
            <a:ext cx="1905000" cy="457200"/>
          </a:xfrm>
          <a:prstGeom prst="rect">
            <a:avLst/>
          </a:prstGeom>
          <a:noFill/>
          <a:ln w="9525">
            <a:noFill/>
            <a:miter lim="800000"/>
            <a:headEnd/>
            <a:tailEnd/>
          </a:ln>
          <a:effectLst/>
        </p:spPr>
        <p:txBody>
          <a:bodyPr/>
          <a:lstStyle/>
          <a:p>
            <a:pPr algn="r">
              <a:defRPr/>
            </a:pPr>
            <a:fld id="{AE1E4266-0C17-4FCC-8F90-86696319423F}" type="slidenum">
              <a:rPr lang="zh-CN" altLang="en-US" sz="1600" b="0">
                <a:solidFill>
                  <a:srgbClr val="002060"/>
                </a:solidFill>
                <a:ea typeface="黑体" pitchFamily="49" charset="-122"/>
              </a:rPr>
              <a:pPr algn="r">
                <a:defRPr/>
              </a:pPr>
              <a:t>‹#›</a:t>
            </a:fld>
            <a:endParaRPr lang="en-US" altLang="zh-CN" sz="1600" b="0" dirty="0">
              <a:solidFill>
                <a:srgbClr val="002060"/>
              </a:solidFill>
              <a:ea typeface="黑体" pitchFamily="49" charset="-122"/>
            </a:endParaRPr>
          </a:p>
        </p:txBody>
      </p:sp>
      <p:sp>
        <p:nvSpPr>
          <p:cNvPr id="1045" name="Rectangle 21"/>
          <p:cNvSpPr>
            <a:spLocks noChangeArrowheads="1"/>
          </p:cNvSpPr>
          <p:nvPr/>
        </p:nvSpPr>
        <p:spPr bwMode="auto">
          <a:xfrm>
            <a:off x="7131050" y="6524625"/>
            <a:ext cx="1905000" cy="457200"/>
          </a:xfrm>
          <a:prstGeom prst="rect">
            <a:avLst/>
          </a:prstGeom>
          <a:noFill/>
          <a:ln w="9525">
            <a:noFill/>
            <a:miter lim="800000"/>
            <a:headEnd/>
            <a:tailEnd/>
          </a:ln>
          <a:effectLst/>
        </p:spPr>
        <p:txBody>
          <a:bodyPr/>
          <a:lstStyle/>
          <a:p>
            <a:pPr algn="r">
              <a:defRPr/>
            </a:pPr>
            <a:endParaRPr lang="zh-CN" altLang="zh-CN" sz="1600" b="0" i="1">
              <a:solidFill>
                <a:schemeClr val="bg1"/>
              </a:solidFill>
            </a:endParaRPr>
          </a:p>
        </p:txBody>
      </p:sp>
      <p:sp>
        <p:nvSpPr>
          <p:cNvPr id="1046" name="Text Box 22"/>
          <p:cNvSpPr txBox="1">
            <a:spLocks noChangeArrowheads="1"/>
          </p:cNvSpPr>
          <p:nvPr/>
        </p:nvSpPr>
        <p:spPr bwMode="auto">
          <a:xfrm>
            <a:off x="0" y="-63500"/>
            <a:ext cx="3744913" cy="369332"/>
          </a:xfrm>
          <a:prstGeom prst="rect">
            <a:avLst/>
          </a:prstGeom>
          <a:noFill/>
          <a:ln w="9525" algn="ctr">
            <a:noFill/>
            <a:miter lim="800000"/>
            <a:headEnd/>
            <a:tailEnd/>
          </a:ln>
          <a:effectLst/>
        </p:spPr>
        <p:txBody>
          <a:bodyPr>
            <a:spAutoFit/>
          </a:bodyPr>
          <a:lstStyle/>
          <a:p>
            <a:pPr>
              <a:spcBef>
                <a:spcPct val="50000"/>
              </a:spcBef>
              <a:spcAft>
                <a:spcPts val="2488"/>
              </a:spcAft>
              <a:defRPr/>
            </a:pPr>
            <a:r>
              <a:rPr lang="en-US" altLang="zh-CN" b="0" i="1" dirty="0" smtClean="0">
                <a:solidFill>
                  <a:srgbClr val="CCECFF"/>
                </a:solidFill>
              </a:rPr>
              <a:t>Excel VBA </a:t>
            </a:r>
            <a:r>
              <a:rPr lang="zh-CN" altLang="en-US" b="0" i="1" dirty="0" smtClean="0">
                <a:solidFill>
                  <a:srgbClr val="CCECFF"/>
                </a:solidFill>
              </a:rPr>
              <a:t>程序设计</a:t>
            </a:r>
            <a:endParaRPr lang="en-US" altLang="zh-CN" b="0" i="1" dirty="0">
              <a:solidFill>
                <a:srgbClr val="CCECFF"/>
              </a:solidFill>
            </a:endParaRPr>
          </a:p>
        </p:txBody>
      </p:sp>
      <p:sp>
        <p:nvSpPr>
          <p:cNvPr id="13" name="Text Box 22"/>
          <p:cNvSpPr txBox="1">
            <a:spLocks noChangeArrowheads="1"/>
          </p:cNvSpPr>
          <p:nvPr/>
        </p:nvSpPr>
        <p:spPr bwMode="auto">
          <a:xfrm>
            <a:off x="5214942" y="-26987"/>
            <a:ext cx="3714776" cy="369332"/>
          </a:xfrm>
          <a:prstGeom prst="rect">
            <a:avLst/>
          </a:prstGeom>
          <a:noFill/>
          <a:ln w="9525" algn="ctr">
            <a:noFill/>
            <a:miter lim="800000"/>
            <a:headEnd/>
            <a:tailEnd/>
          </a:ln>
          <a:effectLst/>
        </p:spPr>
        <p:txBody>
          <a:bodyPr wrap="square">
            <a:spAutoFit/>
          </a:bodyPr>
          <a:lstStyle/>
          <a:p>
            <a:pPr marL="0" marR="0" indent="0" algn="r" defTabSz="914400" rtl="0" eaLnBrk="1" fontAlgn="auto" latinLnBrk="0" hangingPunct="1">
              <a:lnSpc>
                <a:spcPct val="100000"/>
              </a:lnSpc>
              <a:spcBef>
                <a:spcPct val="50000"/>
              </a:spcBef>
              <a:spcAft>
                <a:spcPts val="2488"/>
              </a:spcAft>
              <a:buClrTx/>
              <a:buSzTx/>
              <a:buFontTx/>
              <a:buNone/>
              <a:tabLst/>
              <a:defRPr/>
            </a:pPr>
            <a:r>
              <a:rPr lang="en-US" altLang="zh-CN" b="0" i="1" dirty="0" smtClean="0">
                <a:solidFill>
                  <a:schemeClr val="bg1"/>
                </a:solidFill>
              </a:rPr>
              <a:t> </a:t>
            </a:r>
            <a:r>
              <a:rPr lang="zh-CN" altLang="en-US" b="0" i="1" dirty="0" smtClean="0">
                <a:solidFill>
                  <a:srgbClr val="0070C0"/>
                </a:solidFill>
              </a:rPr>
              <a:t>第三部分  </a:t>
            </a:r>
            <a:r>
              <a:rPr lang="en-US" altLang="zh-CN" b="0" i="1" dirty="0" smtClean="0">
                <a:solidFill>
                  <a:srgbClr val="0070C0"/>
                </a:solidFill>
              </a:rPr>
              <a:t>Excel VBA</a:t>
            </a:r>
            <a:r>
              <a:rPr lang="zh-CN" altLang="en-US" b="0" i="1" dirty="0" smtClean="0">
                <a:solidFill>
                  <a:srgbClr val="0070C0"/>
                </a:solidFill>
              </a:rPr>
              <a:t>对象模型</a:t>
            </a: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Lst>
  <p:transition spd="med"/>
  <p:timing>
    <p:tnLst>
      <p:par>
        <p:cTn id="1" dur="indefinite" restart="never" nodeType="tmRoot"/>
      </p:par>
    </p:tnLst>
  </p:timing>
  <p:hf hdr="0" ftr="0" dt="0"/>
  <p:txStyles>
    <p:titleStyle>
      <a:lvl1pPr algn="l" rtl="0" eaLnBrk="0" fontAlgn="base" hangingPunct="0">
        <a:spcBef>
          <a:spcPts val="2488"/>
        </a:spcBef>
        <a:spcAft>
          <a:spcPts val="2488"/>
        </a:spcAft>
        <a:defRPr kumimoji="1" sz="2800" b="1">
          <a:solidFill>
            <a:srgbClr val="800000"/>
          </a:solidFill>
          <a:latin typeface="+mj-lt"/>
          <a:ea typeface="+mj-ea"/>
          <a:cs typeface="+mj-cs"/>
        </a:defRPr>
      </a:lvl1pPr>
      <a:lvl2pPr algn="l" rtl="0" eaLnBrk="0" fontAlgn="base" hangingPunct="0">
        <a:spcBef>
          <a:spcPts val="2488"/>
        </a:spcBef>
        <a:spcAft>
          <a:spcPts val="2488"/>
        </a:spcAft>
        <a:defRPr kumimoji="1" sz="2800" b="1">
          <a:solidFill>
            <a:srgbClr val="800000"/>
          </a:solidFill>
          <a:latin typeface="Times New Roman" pitchFamily="18" charset="0"/>
          <a:ea typeface="华文新魏" pitchFamily="2" charset="-122"/>
        </a:defRPr>
      </a:lvl2pPr>
      <a:lvl3pPr algn="l" rtl="0" eaLnBrk="0" fontAlgn="base" hangingPunct="0">
        <a:spcBef>
          <a:spcPts val="2488"/>
        </a:spcBef>
        <a:spcAft>
          <a:spcPts val="2488"/>
        </a:spcAft>
        <a:defRPr kumimoji="1" sz="2800" b="1">
          <a:solidFill>
            <a:srgbClr val="800000"/>
          </a:solidFill>
          <a:latin typeface="Times New Roman" pitchFamily="18" charset="0"/>
          <a:ea typeface="华文新魏" pitchFamily="2" charset="-122"/>
        </a:defRPr>
      </a:lvl3pPr>
      <a:lvl4pPr algn="l" rtl="0" eaLnBrk="0" fontAlgn="base" hangingPunct="0">
        <a:spcBef>
          <a:spcPts val="2488"/>
        </a:spcBef>
        <a:spcAft>
          <a:spcPts val="2488"/>
        </a:spcAft>
        <a:defRPr kumimoji="1" sz="2800" b="1">
          <a:solidFill>
            <a:srgbClr val="800000"/>
          </a:solidFill>
          <a:latin typeface="Times New Roman" pitchFamily="18" charset="0"/>
          <a:ea typeface="华文新魏" pitchFamily="2" charset="-122"/>
        </a:defRPr>
      </a:lvl4pPr>
      <a:lvl5pPr algn="l" rtl="0" eaLnBrk="0" fontAlgn="base" hangingPunct="0">
        <a:spcBef>
          <a:spcPts val="2488"/>
        </a:spcBef>
        <a:spcAft>
          <a:spcPts val="2488"/>
        </a:spcAft>
        <a:defRPr kumimoji="1" sz="2800" b="1">
          <a:solidFill>
            <a:srgbClr val="800000"/>
          </a:solidFill>
          <a:latin typeface="Times New Roman" pitchFamily="18" charset="0"/>
          <a:ea typeface="华文新魏" pitchFamily="2" charset="-122"/>
        </a:defRPr>
      </a:lvl5pPr>
      <a:lvl6pPr marL="457200" algn="l" rtl="0" fontAlgn="base">
        <a:spcBef>
          <a:spcPts val="2488"/>
        </a:spcBef>
        <a:spcAft>
          <a:spcPts val="2488"/>
        </a:spcAft>
        <a:defRPr kumimoji="1" sz="2800" b="1">
          <a:solidFill>
            <a:srgbClr val="800000"/>
          </a:solidFill>
          <a:latin typeface="Times New Roman" pitchFamily="18" charset="0"/>
          <a:ea typeface="华文新魏" pitchFamily="2" charset="-122"/>
        </a:defRPr>
      </a:lvl6pPr>
      <a:lvl7pPr marL="914400" algn="l" rtl="0" fontAlgn="base">
        <a:spcBef>
          <a:spcPts val="2488"/>
        </a:spcBef>
        <a:spcAft>
          <a:spcPts val="2488"/>
        </a:spcAft>
        <a:defRPr kumimoji="1" sz="2800" b="1">
          <a:solidFill>
            <a:srgbClr val="800000"/>
          </a:solidFill>
          <a:latin typeface="Times New Roman" pitchFamily="18" charset="0"/>
          <a:ea typeface="华文新魏" pitchFamily="2" charset="-122"/>
        </a:defRPr>
      </a:lvl7pPr>
      <a:lvl8pPr marL="1371600" algn="l" rtl="0" fontAlgn="base">
        <a:spcBef>
          <a:spcPts val="2488"/>
        </a:spcBef>
        <a:spcAft>
          <a:spcPts val="2488"/>
        </a:spcAft>
        <a:defRPr kumimoji="1" sz="2800" b="1">
          <a:solidFill>
            <a:srgbClr val="800000"/>
          </a:solidFill>
          <a:latin typeface="Times New Roman" pitchFamily="18" charset="0"/>
          <a:ea typeface="华文新魏" pitchFamily="2" charset="-122"/>
        </a:defRPr>
      </a:lvl8pPr>
      <a:lvl9pPr marL="1828800" algn="l" rtl="0" fontAlgn="base">
        <a:spcBef>
          <a:spcPts val="2488"/>
        </a:spcBef>
        <a:spcAft>
          <a:spcPts val="2488"/>
        </a:spcAft>
        <a:defRPr kumimoji="1" sz="2800" b="1">
          <a:solidFill>
            <a:srgbClr val="800000"/>
          </a:solidFill>
          <a:latin typeface="Times New Roman" pitchFamily="18" charset="0"/>
          <a:ea typeface="华文新魏" pitchFamily="2" charset="-122"/>
        </a:defRPr>
      </a:lvl9pPr>
    </p:titleStyle>
    <p:bodyStyle>
      <a:lvl1pPr marL="342900" indent="166688" algn="just" rtl="0" eaLnBrk="0" fontAlgn="base" hangingPunct="0">
        <a:lnSpc>
          <a:spcPct val="120000"/>
        </a:lnSpc>
        <a:spcBef>
          <a:spcPts val="825"/>
        </a:spcBef>
        <a:spcAft>
          <a:spcPts val="825"/>
        </a:spcAft>
        <a:buChar char="•"/>
        <a:defRPr kumimoji="1" sz="2400" b="1">
          <a:solidFill>
            <a:schemeClr val="tx1"/>
          </a:solidFill>
          <a:latin typeface="+mn-lt"/>
          <a:ea typeface="+mn-ea"/>
          <a:cs typeface="+mn-cs"/>
        </a:defRPr>
      </a:lvl1pPr>
      <a:lvl2pPr marL="700088" indent="-242888" algn="just" rtl="0" eaLnBrk="0" fontAlgn="base" hangingPunct="0">
        <a:spcBef>
          <a:spcPts val="1300"/>
        </a:spcBef>
        <a:spcAft>
          <a:spcPts val="1300"/>
        </a:spcAft>
        <a:buChar char="–"/>
        <a:defRPr kumimoji="1" sz="2400" b="1">
          <a:solidFill>
            <a:schemeClr val="tx1"/>
          </a:solidFill>
          <a:latin typeface="+mn-lt"/>
          <a:ea typeface="+mn-ea"/>
        </a:defRPr>
      </a:lvl2pPr>
      <a:lvl3pPr marL="1016000" indent="-30163" algn="just" rtl="0" eaLnBrk="0" fontAlgn="base" hangingPunct="0">
        <a:spcBef>
          <a:spcPct val="20000"/>
        </a:spcBef>
        <a:spcAft>
          <a:spcPct val="0"/>
        </a:spcAft>
        <a:buChar char="•"/>
        <a:defRPr kumimoji="1" sz="2400" b="1">
          <a:solidFill>
            <a:schemeClr val="tx1"/>
          </a:solidFill>
          <a:latin typeface="+mn-lt"/>
          <a:ea typeface="+mn-ea"/>
        </a:defRPr>
      </a:lvl3pPr>
      <a:lvl4pPr marL="1236663" indent="-30163" algn="just" rtl="0" eaLnBrk="0" fontAlgn="base" hangingPunct="0">
        <a:spcBef>
          <a:spcPct val="20000"/>
        </a:spcBef>
        <a:spcAft>
          <a:spcPct val="0"/>
        </a:spcAft>
        <a:buChar char="–"/>
        <a:defRPr kumimoji="1" sz="2400" b="1">
          <a:solidFill>
            <a:schemeClr val="tx1"/>
          </a:solidFill>
          <a:latin typeface="+mn-ea"/>
          <a:ea typeface="+mn-ea"/>
        </a:defRPr>
      </a:lvl4pPr>
      <a:lvl5pPr marL="2643188" indent="-228600" algn="just" rtl="0" eaLnBrk="0" fontAlgn="base" hangingPunct="0">
        <a:spcBef>
          <a:spcPct val="20000"/>
        </a:spcBef>
        <a:spcAft>
          <a:spcPct val="0"/>
        </a:spcAft>
        <a:buChar char="»"/>
        <a:defRPr kumimoji="1" sz="2400" b="1">
          <a:solidFill>
            <a:schemeClr val="tx1"/>
          </a:solidFill>
          <a:latin typeface="+mn-lt"/>
          <a:ea typeface="文鼎书宋简" charset="-122"/>
          <a:cs typeface="文鼎书宋简"/>
        </a:defRPr>
      </a:lvl5pPr>
      <a:lvl6pPr marL="3100388" indent="-228600" algn="just" rtl="0" fontAlgn="base">
        <a:spcBef>
          <a:spcPct val="20000"/>
        </a:spcBef>
        <a:spcAft>
          <a:spcPct val="0"/>
        </a:spcAft>
        <a:defRPr kumimoji="1" sz="2400" b="1">
          <a:solidFill>
            <a:schemeClr val="tx1"/>
          </a:solidFill>
          <a:latin typeface="+mn-lt"/>
          <a:ea typeface="文鼎书宋简" charset="-122"/>
        </a:defRPr>
      </a:lvl6pPr>
      <a:lvl7pPr marL="3557588" indent="-228600" algn="just" rtl="0" fontAlgn="base">
        <a:spcBef>
          <a:spcPct val="20000"/>
        </a:spcBef>
        <a:spcAft>
          <a:spcPct val="0"/>
        </a:spcAft>
        <a:defRPr kumimoji="1" sz="2400" b="1">
          <a:solidFill>
            <a:schemeClr val="tx1"/>
          </a:solidFill>
          <a:latin typeface="+mn-lt"/>
          <a:ea typeface="文鼎书宋简" charset="-122"/>
        </a:defRPr>
      </a:lvl7pPr>
      <a:lvl8pPr marL="4014788" indent="-228600" algn="just" rtl="0" fontAlgn="base">
        <a:spcBef>
          <a:spcPct val="20000"/>
        </a:spcBef>
        <a:spcAft>
          <a:spcPct val="0"/>
        </a:spcAft>
        <a:defRPr kumimoji="1" sz="2400" b="1">
          <a:solidFill>
            <a:schemeClr val="tx1"/>
          </a:solidFill>
          <a:latin typeface="+mn-lt"/>
          <a:ea typeface="文鼎书宋简" charset="-122"/>
        </a:defRPr>
      </a:lvl8pPr>
      <a:lvl9pPr marL="4471988" indent="-228600" algn="just" rtl="0" fontAlgn="base">
        <a:spcBef>
          <a:spcPct val="20000"/>
        </a:spcBef>
        <a:spcAft>
          <a:spcPct val="0"/>
        </a:spcAft>
        <a:defRPr kumimoji="1" sz="2400" b="1">
          <a:solidFill>
            <a:schemeClr val="tx1"/>
          </a:solidFill>
          <a:latin typeface="+mn-lt"/>
          <a:ea typeface="文鼎书宋简" charset="-122"/>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3.gif"/><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3.gif"/><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image" Target="../media/image12.png"/></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3.gif"/><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20.xml"/><Relationship Id="rId1" Type="http://schemas.openxmlformats.org/officeDocument/2006/relationships/slideLayout" Target="../slideLayouts/slideLayout2.xml"/><Relationship Id="rId5" Type="http://schemas.openxmlformats.org/officeDocument/2006/relationships/image" Target="../media/image3.gif"/><Relationship Id="rId4" Type="http://schemas.openxmlformats.org/officeDocument/2006/relationships/image" Target="../media/image14.png"/></Relationships>
</file>

<file path=ppt/slides/_rels/slide23.xml.rels><?xml version="1.0" encoding="UTF-8" standalone="yes"?>
<Relationships xmlns="http://schemas.openxmlformats.org/package/2006/relationships"><Relationship Id="rId3" Type="http://schemas.openxmlformats.org/officeDocument/2006/relationships/image" Target="../media/image3.gif"/><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3.gif"/><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3.gif"/><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3.gif"/><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gif"/><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2.xml"/><Relationship Id="rId4" Type="http://schemas.openxmlformats.org/officeDocument/2006/relationships/image" Target="../media/image21.png"/></Relationships>
</file>

<file path=ppt/slides/_rels/slide45.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gif"/><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45.xml"/><Relationship Id="rId1" Type="http://schemas.openxmlformats.org/officeDocument/2006/relationships/slideLayout" Target="../slideLayouts/slideLayout2.xml"/><Relationship Id="rId6" Type="http://schemas.openxmlformats.org/officeDocument/2006/relationships/image" Target="../media/image27.png"/><Relationship Id="rId5" Type="http://schemas.openxmlformats.org/officeDocument/2006/relationships/image" Target="../media/image26.png"/><Relationship Id="rId4" Type="http://schemas.openxmlformats.org/officeDocument/2006/relationships/image" Target="../media/image25.png"/></Relationships>
</file>

<file path=ppt/slides/_rels/slide51.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gif"/><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3.gif"/><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image" Target="../media/image8.png"/><Relationship Id="rId4"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副标题 8"/>
          <p:cNvSpPr>
            <a:spLocks noGrp="1"/>
          </p:cNvSpPr>
          <p:nvPr>
            <p:ph type="subTitle" idx="1"/>
          </p:nvPr>
        </p:nvSpPr>
        <p:spPr>
          <a:xfrm>
            <a:off x="1357290" y="3214686"/>
            <a:ext cx="6400800" cy="2646361"/>
          </a:xfrm>
        </p:spPr>
        <p:txBody>
          <a:bodyPr/>
          <a:lstStyle/>
          <a:p>
            <a:pPr marL="0" indent="509588" eaLnBrk="1" hangingPunct="1">
              <a:buFontTx/>
              <a:buNone/>
              <a:defRPr/>
            </a:pPr>
            <a:r>
              <a:rPr lang="zh-CN" altLang="en-US" sz="2800" kern="1200" dirty="0" smtClean="0">
                <a:solidFill>
                  <a:srgbClr val="000000"/>
                </a:solidFill>
              </a:rPr>
              <a:t>非计算机专业计算机公共选修课</a:t>
            </a:r>
            <a:endParaRPr lang="en-US" altLang="zh-CN" sz="2800" kern="1200" dirty="0" smtClean="0">
              <a:solidFill>
                <a:srgbClr val="0000FF"/>
              </a:solidFill>
            </a:endParaRPr>
          </a:p>
          <a:p>
            <a:pPr marL="0" indent="509588" eaLnBrk="1" hangingPunct="1">
              <a:buFontTx/>
              <a:buNone/>
              <a:defRPr/>
            </a:pPr>
            <a:r>
              <a:rPr lang="zh-CN" altLang="en-US" sz="2800" kern="1200" dirty="0" smtClean="0">
                <a:solidFill>
                  <a:srgbClr val="0000FF"/>
                </a:solidFill>
              </a:rPr>
              <a:t>武汉大学</a:t>
            </a:r>
            <a:r>
              <a:rPr lang="en-US" altLang="zh-CN" sz="2800" kern="1200" dirty="0" smtClean="0">
                <a:solidFill>
                  <a:srgbClr val="0000FF"/>
                </a:solidFill>
              </a:rPr>
              <a:t>·</a:t>
            </a:r>
            <a:r>
              <a:rPr lang="zh-CN" altLang="en-US" sz="2800" kern="1200" dirty="0" smtClean="0">
                <a:solidFill>
                  <a:srgbClr val="0000FF"/>
                </a:solidFill>
              </a:rPr>
              <a:t>计算机学院</a:t>
            </a:r>
            <a:endParaRPr lang="en-US" altLang="zh-CN" sz="2800" kern="1200" dirty="0" smtClean="0">
              <a:solidFill>
                <a:srgbClr val="0000FF"/>
              </a:solidFill>
            </a:endParaRPr>
          </a:p>
          <a:p>
            <a:pPr marL="0" indent="509588" eaLnBrk="1" hangingPunct="1">
              <a:buFontTx/>
              <a:buNone/>
              <a:defRPr/>
            </a:pPr>
            <a:endParaRPr lang="zh-CN" altLang="en-US" sz="2000" dirty="0" smtClean="0"/>
          </a:p>
        </p:txBody>
      </p:sp>
      <p:sp>
        <p:nvSpPr>
          <p:cNvPr id="696322" name="Rectangle 2"/>
          <p:cNvSpPr>
            <a:spLocks noGrp="1" noChangeArrowheads="1"/>
          </p:cNvSpPr>
          <p:nvPr>
            <p:ph type="ctrTitle"/>
          </p:nvPr>
        </p:nvSpPr>
        <p:spPr>
          <a:xfrm>
            <a:off x="1071538" y="1136640"/>
            <a:ext cx="6929454" cy="792162"/>
          </a:xfrm>
        </p:spPr>
        <p:txBody>
          <a:bodyPr/>
          <a:lstStyle/>
          <a:p>
            <a:pPr eaLnBrk="1" hangingPunct="1">
              <a:defRPr/>
            </a:pPr>
            <a:r>
              <a:rPr lang="en-US" altLang="zh-CN" sz="4800" dirty="0" smtClean="0">
                <a:effectLst>
                  <a:outerShdw blurRad="38100" dist="38100" dir="2700000" algn="tl">
                    <a:srgbClr val="000000"/>
                  </a:outerShdw>
                </a:effectLst>
              </a:rPr>
              <a:t>Excel VBA </a:t>
            </a:r>
            <a:r>
              <a:rPr lang="zh-CN" altLang="en-US" sz="4800" dirty="0" smtClean="0">
                <a:effectLst>
                  <a:outerShdw blurRad="38100" dist="38100" dir="2700000" algn="tl">
                    <a:srgbClr val="000000"/>
                  </a:outerShdw>
                </a:effectLst>
              </a:rPr>
              <a:t>程序设计</a:t>
            </a:r>
          </a:p>
        </p:txBody>
      </p:sp>
      <p:pic>
        <p:nvPicPr>
          <p:cNvPr id="696335" name="Picture 15" descr="BD10297_"/>
          <p:cNvPicPr>
            <a:picLocks noChangeAspect="1" noChangeArrowheads="1"/>
          </p:cNvPicPr>
          <p:nvPr/>
        </p:nvPicPr>
        <p:blipFill>
          <a:blip r:embed="rId2"/>
          <a:srcRect/>
          <a:stretch>
            <a:fillRect/>
          </a:stretch>
        </p:blipFill>
        <p:spPr bwMode="auto">
          <a:xfrm>
            <a:off x="1882775" y="3760788"/>
            <a:ext cx="158750" cy="158750"/>
          </a:xfrm>
          <a:prstGeom prst="rect">
            <a:avLst/>
          </a:prstGeom>
          <a:noFill/>
          <a:ln w="9525">
            <a:noFill/>
            <a:miter lim="800000"/>
            <a:headEnd/>
            <a:tailEnd/>
          </a:ln>
        </p:spPr>
      </p:pic>
      <p:pic>
        <p:nvPicPr>
          <p:cNvPr id="16391" name="Picture 16" descr="BD10358_"/>
          <p:cNvPicPr>
            <a:picLocks noChangeAspect="1" noChangeArrowheads="1"/>
          </p:cNvPicPr>
          <p:nvPr/>
        </p:nvPicPr>
        <p:blipFill>
          <a:blip r:embed="rId3"/>
          <a:srcRect/>
          <a:stretch>
            <a:fillRect/>
          </a:stretch>
        </p:blipFill>
        <p:spPr bwMode="auto">
          <a:xfrm>
            <a:off x="2241550" y="3803650"/>
            <a:ext cx="5067300" cy="85725"/>
          </a:xfrm>
          <a:prstGeom prst="rect">
            <a:avLst/>
          </a:prstGeom>
          <a:noFill/>
          <a:ln w="9525">
            <a:noFill/>
            <a:miter lim="800000"/>
            <a:headEnd/>
            <a:tailEnd/>
          </a:ln>
        </p:spPr>
      </p:pic>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mph" presetSubtype="0" repeatCount="indefinite" fill="hold" nodeType="afterEffect">
                                  <p:stCondLst>
                                    <p:cond delay="0"/>
                                  </p:stCondLst>
                                  <p:childTnLst>
                                    <p:animRot by="21600000">
                                      <p:cBhvr>
                                        <p:cTn id="6" dur="5000" fill="hold"/>
                                        <p:tgtEl>
                                          <p:spTgt spid="696335"/>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a:xfrm>
            <a:off x="34925" y="333375"/>
            <a:ext cx="8037537" cy="647700"/>
          </a:xfrm>
        </p:spPr>
        <p:txBody>
          <a:bodyPr/>
          <a:lstStyle/>
          <a:p>
            <a:r>
              <a:rPr lang="zh-CN" altLang="en-US" dirty="0" smtClean="0">
                <a:solidFill>
                  <a:srgbClr val="FF0000"/>
                </a:solidFill>
              </a:rPr>
              <a:t>对象的事件</a:t>
            </a:r>
          </a:p>
        </p:txBody>
      </p:sp>
      <p:sp>
        <p:nvSpPr>
          <p:cNvPr id="6" name="内容占位符 5"/>
          <p:cNvSpPr>
            <a:spLocks noGrp="1"/>
          </p:cNvSpPr>
          <p:nvPr>
            <p:ph idx="1"/>
          </p:nvPr>
        </p:nvSpPr>
        <p:spPr>
          <a:xfrm>
            <a:off x="214282" y="1000108"/>
            <a:ext cx="8643998" cy="4786346"/>
          </a:xfrm>
        </p:spPr>
        <p:txBody>
          <a:bodyPr>
            <a:noAutofit/>
          </a:bodyPr>
          <a:lstStyle/>
          <a:p>
            <a:r>
              <a:rPr lang="zh-CN" altLang="en-US" dirty="0" smtClean="0">
                <a:solidFill>
                  <a:srgbClr val="0000CC"/>
                </a:solidFill>
              </a:rPr>
              <a:t>什么是对象的事件</a:t>
            </a:r>
            <a:endParaRPr lang="en-US" altLang="zh-CN" dirty="0" smtClean="0">
              <a:solidFill>
                <a:srgbClr val="0000CC"/>
              </a:solidFill>
            </a:endParaRPr>
          </a:p>
          <a:p>
            <a:pPr lvl="1"/>
            <a:r>
              <a:rPr lang="zh-CN" altLang="en-US" sz="2000" dirty="0" smtClean="0"/>
              <a:t>事件是一个对象可以辨认的动作，如激活工作表，双击按钮等，可以编写代码针对此动作来做响应</a:t>
            </a:r>
            <a:r>
              <a:rPr lang="zh-CN" altLang="en-US" sz="2000" dirty="0" smtClean="0">
                <a:solidFill>
                  <a:srgbClr val="FF0000"/>
                </a:solidFill>
              </a:rPr>
              <a:t>（事件过程）</a:t>
            </a:r>
            <a:endParaRPr lang="en-US" altLang="zh-CN" sz="2000" dirty="0" smtClean="0">
              <a:solidFill>
                <a:srgbClr val="FF0000"/>
              </a:solidFill>
            </a:endParaRPr>
          </a:p>
          <a:p>
            <a:pPr lvl="1"/>
            <a:r>
              <a:rPr lang="zh-CN" altLang="en-US" sz="2000" dirty="0" smtClean="0"/>
              <a:t>不必完全记住对象及事件的名称，也不必手工输入，系统早为你准备好了：</a:t>
            </a:r>
            <a:r>
              <a:rPr lang="en-US" altLang="zh-CN" sz="2000" dirty="0" smtClean="0"/>
              <a:t> </a:t>
            </a:r>
            <a:r>
              <a:rPr lang="zh-CN" altLang="en-US" sz="2000" dirty="0" smtClean="0"/>
              <a:t>你可以在</a:t>
            </a:r>
            <a:r>
              <a:rPr lang="zh-CN" altLang="en-US" sz="2000" dirty="0" smtClean="0">
                <a:solidFill>
                  <a:srgbClr val="FF0000"/>
                </a:solidFill>
              </a:rPr>
              <a:t>代码窗口</a:t>
            </a:r>
            <a:r>
              <a:rPr lang="zh-CN" altLang="en-US" sz="2000" dirty="0" smtClean="0"/>
              <a:t>里进行选择，</a:t>
            </a:r>
            <a:r>
              <a:rPr lang="zh-CN" altLang="en-US" sz="2000" dirty="0" smtClean="0">
                <a:solidFill>
                  <a:srgbClr val="FF0000"/>
                </a:solidFill>
              </a:rPr>
              <a:t>左边是对象，右面是事件。</a:t>
            </a:r>
            <a:endParaRPr lang="en-US" altLang="zh-CN" sz="2000" dirty="0" smtClean="0">
              <a:solidFill>
                <a:srgbClr val="FF0000"/>
              </a:solidFill>
            </a:endParaRPr>
          </a:p>
          <a:p>
            <a:pPr lvl="1"/>
            <a:r>
              <a:rPr lang="zh-CN" altLang="en-US" sz="2000" dirty="0" smtClean="0"/>
              <a:t>如果你想知道某个对象（例如工作薄、工作表、窗体等）有哪些事件，只需要双击这个对象，然后在代码窗口里查看即可。</a:t>
            </a:r>
            <a:endParaRPr lang="en-US" altLang="zh-CN" sz="2000" dirty="0" smtClean="0"/>
          </a:p>
          <a:p>
            <a:pPr lvl="1">
              <a:spcBef>
                <a:spcPts val="0"/>
              </a:spcBef>
              <a:spcAft>
                <a:spcPts val="0"/>
              </a:spcAft>
              <a:buFont typeface="Arial" pitchFamily="34" charset="0"/>
              <a:buChar char="•"/>
            </a:pPr>
            <a:endParaRPr lang="en-US" altLang="zh-CN" dirty="0" smtClean="0"/>
          </a:p>
        </p:txBody>
      </p:sp>
      <p:grpSp>
        <p:nvGrpSpPr>
          <p:cNvPr id="10" name="组合 9"/>
          <p:cNvGrpSpPr/>
          <p:nvPr/>
        </p:nvGrpSpPr>
        <p:grpSpPr>
          <a:xfrm>
            <a:off x="1285852" y="3929066"/>
            <a:ext cx="6643734" cy="1785950"/>
            <a:chOff x="1285852" y="3929066"/>
            <a:chExt cx="6643734" cy="1785950"/>
          </a:xfrm>
        </p:grpSpPr>
        <p:pic>
          <p:nvPicPr>
            <p:cNvPr id="3075" name="Picture 3"/>
            <p:cNvPicPr>
              <a:picLocks noChangeAspect="1" noChangeArrowheads="1"/>
            </p:cNvPicPr>
            <p:nvPr/>
          </p:nvPicPr>
          <p:blipFill>
            <a:blip r:embed="rId3"/>
            <a:srcRect/>
            <a:stretch>
              <a:fillRect/>
            </a:stretch>
          </p:blipFill>
          <p:spPr bwMode="auto">
            <a:xfrm>
              <a:off x="1285852" y="3929066"/>
              <a:ext cx="6524479" cy="1785950"/>
            </a:xfrm>
            <a:prstGeom prst="rect">
              <a:avLst/>
            </a:prstGeom>
            <a:noFill/>
            <a:ln w="9525">
              <a:noFill/>
              <a:miter lim="800000"/>
              <a:headEnd/>
              <a:tailEnd/>
            </a:ln>
            <a:effectLst/>
          </p:spPr>
        </p:pic>
        <p:sp>
          <p:nvSpPr>
            <p:cNvPr id="8" name="圆角矩形标注 7"/>
            <p:cNvSpPr/>
            <p:nvPr/>
          </p:nvSpPr>
          <p:spPr bwMode="auto">
            <a:xfrm>
              <a:off x="1428728" y="4714884"/>
              <a:ext cx="1071570" cy="428628"/>
            </a:xfrm>
            <a:prstGeom prst="wedgeRoundRectCallout">
              <a:avLst>
                <a:gd name="adj1" fmla="val 71624"/>
                <a:gd name="adj2" fmla="val -104137"/>
                <a:gd name="adj3" fmla="val 16667"/>
              </a:avLst>
            </a:prstGeom>
            <a:solidFill>
              <a:schemeClr val="accent1">
                <a:lumMod val="40000"/>
                <a:lumOff val="60000"/>
              </a:schemeClr>
            </a:solidFill>
            <a:ln w="9525" cap="flat" cmpd="sng" algn="ctr">
              <a:solidFill>
                <a:schemeClr val="accent1">
                  <a:lumMod val="50000"/>
                </a:schemeClr>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ts val="2488"/>
                </a:spcBef>
                <a:spcAft>
                  <a:spcPts val="2488"/>
                </a:spcAft>
                <a:buClrTx/>
                <a:buSzTx/>
                <a:buFontTx/>
                <a:buNone/>
                <a:tabLst/>
              </a:pPr>
              <a:r>
                <a:rPr kumimoji="1" lang="zh-CN" altLang="en-US" sz="2000" b="1" i="0" u="none" strike="noStrike" cap="none" normalizeH="0" baseline="0" dirty="0" smtClean="0">
                  <a:ln>
                    <a:noFill/>
                  </a:ln>
                  <a:effectLst/>
                  <a:latin typeface="Times New Roman" pitchFamily="18" charset="0"/>
                  <a:ea typeface="宋体" pitchFamily="2" charset="-122"/>
                </a:rPr>
                <a:t>对象</a:t>
              </a:r>
            </a:p>
          </p:txBody>
        </p:sp>
        <p:sp>
          <p:nvSpPr>
            <p:cNvPr id="9" name="圆角矩形标注 8"/>
            <p:cNvSpPr/>
            <p:nvPr/>
          </p:nvSpPr>
          <p:spPr bwMode="auto">
            <a:xfrm>
              <a:off x="6858016" y="4643446"/>
              <a:ext cx="1071570" cy="509590"/>
            </a:xfrm>
            <a:prstGeom prst="wedgeRoundRectCallout">
              <a:avLst>
                <a:gd name="adj1" fmla="val -127084"/>
                <a:gd name="adj2" fmla="val -80088"/>
                <a:gd name="adj3" fmla="val 16667"/>
              </a:avLst>
            </a:prstGeom>
            <a:solidFill>
              <a:srgbClr val="FF00FF"/>
            </a:solidFill>
            <a:ln w="9525" cap="flat" cmpd="sng" algn="ctr">
              <a:solidFill>
                <a:srgbClr val="7030A0"/>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ts val="2488"/>
                </a:spcBef>
                <a:spcAft>
                  <a:spcPts val="2488"/>
                </a:spcAft>
                <a:buClrTx/>
                <a:buSzTx/>
                <a:buFontTx/>
                <a:buNone/>
                <a:tabLst/>
              </a:pPr>
              <a:r>
                <a:rPr kumimoji="1" lang="zh-CN" altLang="en-US" sz="2000" b="1" i="0" u="none" strike="noStrike" cap="none" normalizeH="0" baseline="0" dirty="0" smtClean="0">
                  <a:ln>
                    <a:noFill/>
                  </a:ln>
                  <a:effectLst/>
                  <a:latin typeface="Times New Roman" pitchFamily="18" charset="0"/>
                  <a:ea typeface="宋体" pitchFamily="2" charset="-122"/>
                </a:rPr>
                <a:t>事件</a:t>
              </a:r>
            </a:p>
          </p:txBody>
        </p:sp>
      </p:grpSp>
    </p:spTree>
  </p:cSld>
  <p:clrMapOvr>
    <a:masterClrMapping/>
  </p:clrMapOvr>
  <p:transition spd="med"/>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a:xfrm>
            <a:off x="34925" y="333375"/>
            <a:ext cx="8037537" cy="647700"/>
          </a:xfrm>
        </p:spPr>
        <p:txBody>
          <a:bodyPr/>
          <a:lstStyle/>
          <a:p>
            <a:r>
              <a:rPr lang="zh-CN" altLang="en-US" dirty="0" smtClean="0">
                <a:solidFill>
                  <a:srgbClr val="FF0000"/>
                </a:solidFill>
              </a:rPr>
              <a:t>对象的事件示例</a:t>
            </a:r>
          </a:p>
        </p:txBody>
      </p:sp>
      <p:sp>
        <p:nvSpPr>
          <p:cNvPr id="8" name="内容占位符 1"/>
          <p:cNvSpPr txBox="1">
            <a:spLocks/>
          </p:cNvSpPr>
          <p:nvPr/>
        </p:nvSpPr>
        <p:spPr bwMode="auto">
          <a:xfrm>
            <a:off x="142876" y="1000108"/>
            <a:ext cx="8929718" cy="4500594"/>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63538" indent="-363538" algn="just" eaLnBrk="0" fontAlgn="base" hangingPunct="0">
              <a:spcBef>
                <a:spcPts val="600"/>
              </a:spcBef>
              <a:spcAft>
                <a:spcPts val="600"/>
              </a:spcAft>
              <a:buBlip>
                <a:blip r:embed="rId3"/>
              </a:buBlip>
            </a:pPr>
            <a:r>
              <a:rPr kumimoji="1" lang="zh-CN" altLang="en-US" sz="2400" b="1" i="0" u="none" strike="noStrike" kern="0" cap="none" spc="0" normalizeH="0" baseline="0" noProof="0" dirty="0" smtClean="0">
                <a:ln>
                  <a:noFill/>
                </a:ln>
                <a:solidFill>
                  <a:srgbClr val="0000CC"/>
                </a:solidFill>
                <a:effectLst/>
                <a:uLnTx/>
                <a:uFillTx/>
                <a:latin typeface="+mn-lt"/>
                <a:ea typeface="+mn-ea"/>
                <a:cs typeface="+mn-cs"/>
              </a:rPr>
              <a:t>示例</a:t>
            </a:r>
            <a:r>
              <a:rPr kumimoji="1" lang="en-US" altLang="zh-CN" sz="2400" b="1" i="0" u="none" strike="noStrike" kern="0" cap="none" spc="0" normalizeH="0" baseline="0" noProof="0" dirty="0" smtClean="0">
                <a:ln>
                  <a:noFill/>
                </a:ln>
                <a:solidFill>
                  <a:srgbClr val="0000CC"/>
                </a:solidFill>
                <a:effectLst/>
                <a:uLnTx/>
                <a:uFillTx/>
                <a:latin typeface="+mn-lt"/>
                <a:ea typeface="+mn-ea"/>
                <a:cs typeface="+mn-cs"/>
              </a:rPr>
              <a:t>3</a:t>
            </a:r>
            <a:r>
              <a:rPr kumimoji="1" lang="zh-CN" altLang="en-US" sz="2400" b="1" i="0" u="none" strike="noStrike" kern="0" cap="none" spc="0" normalizeH="0" baseline="0" noProof="0" dirty="0" smtClean="0">
                <a:ln>
                  <a:noFill/>
                </a:ln>
                <a:solidFill>
                  <a:srgbClr val="0000CC"/>
                </a:solidFill>
                <a:effectLst/>
                <a:uLnTx/>
                <a:uFillTx/>
                <a:latin typeface="+mn-lt"/>
                <a:ea typeface="+mn-ea"/>
                <a:cs typeface="+mn-cs"/>
              </a:rPr>
              <a:t>：</a:t>
            </a:r>
            <a:r>
              <a:rPr kumimoji="1" lang="zh-CN" altLang="en-US" sz="2000" b="1" kern="0" dirty="0" smtClean="0"/>
              <a:t>编写工作表“示例</a:t>
            </a:r>
            <a:r>
              <a:rPr kumimoji="1" lang="en-US" altLang="zh-CN" sz="2000" b="1" kern="0" dirty="0" smtClean="0"/>
              <a:t>3</a:t>
            </a:r>
            <a:r>
              <a:rPr kumimoji="1" lang="zh-CN" altLang="en-US" sz="2000" b="1" kern="0" dirty="0" smtClean="0"/>
              <a:t>”的</a:t>
            </a:r>
            <a:r>
              <a:rPr kumimoji="1" lang="en-US" altLang="zh-CN" sz="2000" b="1" kern="0" dirty="0" smtClean="0"/>
              <a:t>Activate</a:t>
            </a:r>
            <a:r>
              <a:rPr kumimoji="1" lang="zh-CN" altLang="en-US" sz="2000" b="1" kern="0" dirty="0" smtClean="0"/>
              <a:t>事件过程。当从其他工作表切换到该工作表时，清空工作表，同时显示提示信息。</a:t>
            </a:r>
            <a:endParaRPr kumimoji="1" lang="en-US" altLang="zh-CN" sz="2000" b="1" kern="0" dirty="0" smtClean="0"/>
          </a:p>
          <a:p>
            <a:pPr marL="700088" lvl="1" indent="-242888" algn="just" eaLnBrk="0" fontAlgn="base" hangingPunct="0">
              <a:spcBef>
                <a:spcPts val="600"/>
              </a:spcBef>
              <a:spcAft>
                <a:spcPts val="600"/>
              </a:spcAft>
              <a:buClr>
                <a:srgbClr val="0070C0"/>
              </a:buClr>
              <a:buSzPct val="80000"/>
              <a:buFont typeface="Wingdings" pitchFamily="2" charset="2"/>
              <a:buChar char="Ø"/>
            </a:pPr>
            <a:r>
              <a:rPr kumimoji="1" lang="zh-CN" altLang="en-US" sz="2000" b="1" dirty="0" smtClean="0">
                <a:latin typeface="仿宋" pitchFamily="49" charset="-122"/>
                <a:ea typeface="仿宋" pitchFamily="49" charset="-122"/>
              </a:rPr>
              <a:t>先在工程资源管理器中双击工作表“示例</a:t>
            </a:r>
            <a:r>
              <a:rPr kumimoji="1" lang="en-US" altLang="zh-CN" sz="2000" b="1" dirty="0" smtClean="0">
                <a:latin typeface="仿宋" pitchFamily="49" charset="-122"/>
                <a:ea typeface="仿宋" pitchFamily="49" charset="-122"/>
              </a:rPr>
              <a:t>3</a:t>
            </a:r>
            <a:r>
              <a:rPr kumimoji="1" lang="zh-CN" altLang="en-US" sz="2000" b="1" dirty="0" smtClean="0">
                <a:latin typeface="仿宋" pitchFamily="49" charset="-122"/>
                <a:ea typeface="仿宋" pitchFamily="49" charset="-122"/>
              </a:rPr>
              <a:t>”，打开其代码窗口，在代码窗口顶端的左侧选择“</a:t>
            </a:r>
            <a:r>
              <a:rPr kumimoji="1" lang="en-US" altLang="zh-CN" sz="2000" b="1" dirty="0" smtClean="0">
                <a:latin typeface="仿宋" pitchFamily="49" charset="-122"/>
                <a:ea typeface="仿宋" pitchFamily="49" charset="-122"/>
              </a:rPr>
              <a:t>Worksheet</a:t>
            </a:r>
            <a:r>
              <a:rPr kumimoji="1" lang="zh-CN" altLang="en-US" sz="2000" b="1" dirty="0" smtClean="0">
                <a:latin typeface="仿宋" pitchFamily="49" charset="-122"/>
                <a:ea typeface="仿宋" pitchFamily="49" charset="-122"/>
              </a:rPr>
              <a:t>”对象，右侧选择“</a:t>
            </a:r>
            <a:r>
              <a:rPr kumimoji="1" lang="en-US" altLang="zh-CN" sz="2000" b="1" dirty="0" smtClean="0">
                <a:latin typeface="仿宋" pitchFamily="49" charset="-122"/>
                <a:ea typeface="仿宋" pitchFamily="49" charset="-122"/>
              </a:rPr>
              <a:t>Activate</a:t>
            </a:r>
            <a:r>
              <a:rPr kumimoji="1" lang="zh-CN" altLang="en-US" sz="2000" b="1" dirty="0" smtClean="0">
                <a:latin typeface="仿宋" pitchFamily="49" charset="-122"/>
                <a:ea typeface="仿宋" pitchFamily="49" charset="-122"/>
              </a:rPr>
              <a:t>”事件。然后在自动建立的事件过程中输入代码。</a:t>
            </a:r>
            <a:endParaRPr kumimoji="1" lang="en-US" altLang="zh-CN" sz="2000" b="1" dirty="0" smtClean="0">
              <a:latin typeface="仿宋" pitchFamily="49" charset="-122"/>
              <a:ea typeface="仿宋" pitchFamily="49" charset="-122"/>
            </a:endParaRPr>
          </a:p>
          <a:p>
            <a:pPr marL="363538" indent="-363538" algn="just" eaLnBrk="0" fontAlgn="base" hangingPunct="0">
              <a:spcBef>
                <a:spcPts val="600"/>
              </a:spcBef>
              <a:spcAft>
                <a:spcPts val="600"/>
              </a:spcAft>
            </a:pPr>
            <a:r>
              <a:rPr kumimoji="1" lang="en-US" altLang="zh-CN" sz="2000" b="1" kern="0" dirty="0" smtClean="0"/>
              <a:t>Private Sub </a:t>
            </a:r>
            <a:r>
              <a:rPr kumimoji="1" lang="en-US" altLang="zh-CN" sz="2000" b="1" kern="0" dirty="0" err="1" smtClean="0">
                <a:solidFill>
                  <a:srgbClr val="FF0000"/>
                </a:solidFill>
              </a:rPr>
              <a:t>Worksheet_Activate</a:t>
            </a:r>
            <a:r>
              <a:rPr kumimoji="1" lang="en-US" altLang="zh-CN" sz="2000" b="1" kern="0" dirty="0" smtClean="0"/>
              <a:t>()</a:t>
            </a:r>
          </a:p>
          <a:p>
            <a:pPr marL="363538" indent="-363538" algn="just" eaLnBrk="0" fontAlgn="base" hangingPunct="0">
              <a:spcBef>
                <a:spcPts val="600"/>
              </a:spcBef>
              <a:spcAft>
                <a:spcPts val="600"/>
              </a:spcAft>
            </a:pPr>
            <a:r>
              <a:rPr kumimoji="1" lang="en-US" altLang="zh-CN" sz="2000" b="1" kern="0" dirty="0" smtClean="0"/>
              <a:t>    </a:t>
            </a:r>
            <a:r>
              <a:rPr kumimoji="1" lang="en-US" altLang="zh-CN" sz="2000" b="1" kern="0" dirty="0" err="1" smtClean="0"/>
              <a:t>Cells.Clear</a:t>
            </a:r>
            <a:r>
              <a:rPr kumimoji="1" lang="en-US" altLang="zh-CN" sz="2000" b="1" kern="0" dirty="0" smtClean="0"/>
              <a:t>  </a:t>
            </a:r>
            <a:r>
              <a:rPr kumimoji="1" lang="en-US" altLang="zh-CN" sz="2000" b="1" kern="0" dirty="0" smtClean="0">
                <a:solidFill>
                  <a:srgbClr val="006600"/>
                </a:solidFill>
              </a:rPr>
              <a:t> ‘</a:t>
            </a:r>
            <a:r>
              <a:rPr kumimoji="1" lang="zh-CN" altLang="en-US" sz="2000" b="1" kern="0" dirty="0" smtClean="0">
                <a:solidFill>
                  <a:srgbClr val="006600"/>
                </a:solidFill>
              </a:rPr>
              <a:t>清空工作表</a:t>
            </a:r>
            <a:endParaRPr kumimoji="1" lang="en-US" altLang="zh-CN" sz="2000" b="1" kern="0" dirty="0" smtClean="0">
              <a:solidFill>
                <a:srgbClr val="006600"/>
              </a:solidFill>
            </a:endParaRPr>
          </a:p>
          <a:p>
            <a:pPr marL="363538" indent="-363538" algn="just" eaLnBrk="0" fontAlgn="base" hangingPunct="0">
              <a:spcBef>
                <a:spcPts val="600"/>
              </a:spcBef>
              <a:spcAft>
                <a:spcPts val="600"/>
              </a:spcAft>
            </a:pPr>
            <a:r>
              <a:rPr kumimoji="1" lang="en-US" altLang="zh-CN" sz="2000" b="1" kern="0" dirty="0" smtClean="0"/>
              <a:t>    </a:t>
            </a:r>
            <a:r>
              <a:rPr kumimoji="1" lang="en-US" altLang="zh-CN" sz="2000" b="1" kern="0" dirty="0" err="1" smtClean="0"/>
              <a:t>MsgBox</a:t>
            </a:r>
            <a:r>
              <a:rPr kumimoji="1" lang="en-US" altLang="zh-CN" sz="2000" b="1" kern="0" dirty="0" smtClean="0"/>
              <a:t> "</a:t>
            </a:r>
            <a:r>
              <a:rPr kumimoji="1" lang="zh-CN" altLang="en-US" sz="2000" b="1" kern="0" dirty="0" smtClean="0"/>
              <a:t>欢迎使用“示例</a:t>
            </a:r>
            <a:r>
              <a:rPr kumimoji="1" lang="en-US" altLang="zh-CN" sz="2000" b="1" kern="0" dirty="0" smtClean="0"/>
              <a:t>3”</a:t>
            </a:r>
            <a:r>
              <a:rPr kumimoji="1" lang="zh-CN" altLang="en-US" sz="2000" b="1" kern="0" dirty="0" smtClean="0"/>
              <a:t>工作表，内容已清空，可以重新输入数据了！</a:t>
            </a:r>
            <a:r>
              <a:rPr kumimoji="1" lang="en-US" altLang="zh-CN" sz="2000" b="1" kern="0" dirty="0" smtClean="0"/>
              <a:t>"</a:t>
            </a:r>
          </a:p>
          <a:p>
            <a:pPr marL="363538" indent="-363538" algn="just" eaLnBrk="0" fontAlgn="base" hangingPunct="0">
              <a:spcBef>
                <a:spcPts val="600"/>
              </a:spcBef>
              <a:spcAft>
                <a:spcPts val="600"/>
              </a:spcAft>
            </a:pPr>
            <a:r>
              <a:rPr kumimoji="1" lang="en-US" altLang="zh-CN" sz="2000" b="1" kern="0" dirty="0" smtClean="0"/>
              <a:t>End Sub </a:t>
            </a:r>
          </a:p>
          <a:p>
            <a:pPr marL="700088" lvl="1" indent="-242888" algn="just" eaLnBrk="0" fontAlgn="base" hangingPunct="0">
              <a:spcBef>
                <a:spcPts val="600"/>
              </a:spcBef>
              <a:spcAft>
                <a:spcPts val="600"/>
              </a:spcAft>
              <a:buClr>
                <a:srgbClr val="0070C0"/>
              </a:buClr>
              <a:buSzPct val="80000"/>
              <a:buFont typeface="Wingdings" pitchFamily="2" charset="2"/>
              <a:buChar char="Ø"/>
            </a:pPr>
            <a:r>
              <a:rPr kumimoji="1" lang="zh-CN" altLang="en-US" sz="2000" b="1" dirty="0" smtClean="0">
                <a:solidFill>
                  <a:srgbClr val="006600"/>
                </a:solidFill>
                <a:latin typeface="仿宋" pitchFamily="49" charset="-122"/>
                <a:ea typeface="仿宋" pitchFamily="49" charset="-122"/>
              </a:rPr>
              <a:t>当从其他工作表切换到“示例</a:t>
            </a:r>
            <a:r>
              <a:rPr kumimoji="1" lang="en-US" altLang="zh-CN" sz="2000" b="1" dirty="0" smtClean="0">
                <a:solidFill>
                  <a:srgbClr val="006600"/>
                </a:solidFill>
                <a:latin typeface="仿宋" pitchFamily="49" charset="-122"/>
                <a:ea typeface="仿宋" pitchFamily="49" charset="-122"/>
              </a:rPr>
              <a:t>3”</a:t>
            </a:r>
            <a:r>
              <a:rPr kumimoji="1" lang="zh-CN" altLang="en-US" sz="2000" b="1" dirty="0" smtClean="0">
                <a:solidFill>
                  <a:srgbClr val="006600"/>
                </a:solidFill>
                <a:latin typeface="仿宋" pitchFamily="49" charset="-122"/>
                <a:ea typeface="仿宋" pitchFamily="49" charset="-122"/>
              </a:rPr>
              <a:t>工作表时，发生</a:t>
            </a:r>
            <a:r>
              <a:rPr kumimoji="1" lang="en-US" altLang="zh-CN" sz="2000" b="1" dirty="0" smtClean="0">
                <a:solidFill>
                  <a:srgbClr val="006600"/>
                </a:solidFill>
                <a:latin typeface="仿宋" pitchFamily="49" charset="-122"/>
                <a:ea typeface="仿宋" pitchFamily="49" charset="-122"/>
              </a:rPr>
              <a:t>Activate</a:t>
            </a:r>
            <a:r>
              <a:rPr kumimoji="1" lang="zh-CN" altLang="en-US" sz="2000" b="1" dirty="0" smtClean="0">
                <a:solidFill>
                  <a:srgbClr val="006600"/>
                </a:solidFill>
                <a:latin typeface="仿宋" pitchFamily="49" charset="-122"/>
                <a:ea typeface="仿宋" pitchFamily="49" charset="-122"/>
              </a:rPr>
              <a:t>事件，执行上述事件过程代码。</a:t>
            </a:r>
          </a:p>
        </p:txBody>
      </p:sp>
    </p:spTree>
  </p:cSld>
  <p:clrMapOvr>
    <a:masterClrMapping/>
  </p:clrMapOvr>
  <p:transition spd="med"/>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a:xfrm>
            <a:off x="34925" y="333375"/>
            <a:ext cx="8037537" cy="647700"/>
          </a:xfrm>
        </p:spPr>
        <p:txBody>
          <a:bodyPr/>
          <a:lstStyle/>
          <a:p>
            <a:r>
              <a:rPr lang="en-US" altLang="zh-CN" dirty="0" smtClean="0"/>
              <a:t>Excel</a:t>
            </a:r>
            <a:r>
              <a:rPr lang="zh-CN" altLang="en-US" dirty="0" smtClean="0"/>
              <a:t>的对象层次模型</a:t>
            </a:r>
          </a:p>
        </p:txBody>
      </p:sp>
      <p:sp>
        <p:nvSpPr>
          <p:cNvPr id="6" name="内容占位符 5"/>
          <p:cNvSpPr>
            <a:spLocks noGrp="1"/>
          </p:cNvSpPr>
          <p:nvPr>
            <p:ph idx="1"/>
          </p:nvPr>
        </p:nvSpPr>
        <p:spPr>
          <a:xfrm>
            <a:off x="0" y="1000108"/>
            <a:ext cx="5286380" cy="5500726"/>
          </a:xfrm>
        </p:spPr>
        <p:txBody>
          <a:bodyPr>
            <a:noAutofit/>
          </a:bodyPr>
          <a:lstStyle/>
          <a:p>
            <a:r>
              <a:rPr lang="zh-CN" altLang="en-US" dirty="0" smtClean="0">
                <a:solidFill>
                  <a:srgbClr val="0000CC"/>
                </a:solidFill>
              </a:rPr>
              <a:t>类比：</a:t>
            </a:r>
            <a:r>
              <a:rPr lang="zh-CN" altLang="en-US" dirty="0" smtClean="0"/>
              <a:t>一个文件夹里可以包含多个文件夹，而这个文件夹又可以被其他的文件夹包含。</a:t>
            </a:r>
            <a:endParaRPr lang="en-US" altLang="zh-CN" dirty="0" smtClean="0"/>
          </a:p>
          <a:p>
            <a:r>
              <a:rPr lang="zh-CN" altLang="en-US" dirty="0" smtClean="0">
                <a:solidFill>
                  <a:srgbClr val="0000CC"/>
                </a:solidFill>
              </a:rPr>
              <a:t>对象可以相互包含。</a:t>
            </a:r>
            <a:r>
              <a:rPr lang="zh-CN" altLang="en-US" dirty="0" smtClean="0"/>
              <a:t>例如：一个工作薄对象可以包含多个工作表对象，一个工作表对象又可以包含多个单元格对象，</a:t>
            </a:r>
            <a:r>
              <a:rPr lang="zh-CN" altLang="en-US" dirty="0" smtClean="0">
                <a:solidFill>
                  <a:srgbClr val="0000CC"/>
                </a:solidFill>
              </a:rPr>
              <a:t>这种对象的排列模式称为</a:t>
            </a:r>
            <a:r>
              <a:rPr lang="en-US" altLang="zh-CN" dirty="0" smtClean="0">
                <a:solidFill>
                  <a:srgbClr val="0000CC"/>
                </a:solidFill>
              </a:rPr>
              <a:t>Excel</a:t>
            </a:r>
            <a:r>
              <a:rPr lang="zh-CN" altLang="en-US" dirty="0" smtClean="0">
                <a:solidFill>
                  <a:srgbClr val="0000CC"/>
                </a:solidFill>
              </a:rPr>
              <a:t>的对象层次模型。</a:t>
            </a:r>
            <a:endParaRPr lang="en-US" altLang="zh-CN" dirty="0" smtClean="0">
              <a:solidFill>
                <a:srgbClr val="0000CC"/>
              </a:solidFill>
            </a:endParaRPr>
          </a:p>
          <a:p>
            <a:r>
              <a:rPr lang="en-US" altLang="zh-CN" dirty="0" smtClean="0"/>
              <a:t>Excel</a:t>
            </a:r>
            <a:r>
              <a:rPr lang="zh-CN" altLang="en-US" dirty="0" smtClean="0"/>
              <a:t>对象模型包括了大量的对象、属性和方法，像一个字典。</a:t>
            </a:r>
            <a:endParaRPr lang="en-US" altLang="zh-CN" dirty="0" smtClean="0"/>
          </a:p>
          <a:p>
            <a:r>
              <a:rPr lang="zh-CN" altLang="en-US" dirty="0" smtClean="0">
                <a:solidFill>
                  <a:srgbClr val="0000CC"/>
                </a:solidFill>
              </a:rPr>
              <a:t>只需记住最常用的，其他的不清楚就查字典（帮助：对象模型参考）</a:t>
            </a:r>
            <a:endParaRPr lang="en-US" altLang="zh-CN" dirty="0" smtClean="0">
              <a:solidFill>
                <a:srgbClr val="0000CC"/>
              </a:solidFill>
            </a:endParaRPr>
          </a:p>
          <a:p>
            <a:pPr lvl="1">
              <a:spcBef>
                <a:spcPts val="0"/>
              </a:spcBef>
              <a:spcAft>
                <a:spcPts val="0"/>
              </a:spcAft>
              <a:buFont typeface="Arial" pitchFamily="34" charset="0"/>
              <a:buChar char="•"/>
            </a:pPr>
            <a:endParaRPr lang="en-US" altLang="zh-CN" dirty="0" smtClean="0"/>
          </a:p>
        </p:txBody>
      </p:sp>
      <p:pic>
        <p:nvPicPr>
          <p:cNvPr id="7" name="内容占位符 7"/>
          <p:cNvPicPr>
            <a:picLocks noChangeAspect="1"/>
          </p:cNvPicPr>
          <p:nvPr/>
        </p:nvPicPr>
        <p:blipFill>
          <a:blip r:embed="rId3">
            <a:extLst>
              <a:ext uri="{28A0092B-C50C-407E-A947-70E740481C1C}">
                <a14:useLocalDpi xmlns:a14="http://schemas.microsoft.com/office/drawing/2010/main" xmlns="" val="0"/>
              </a:ext>
            </a:extLst>
          </a:blip>
          <a:stretch>
            <a:fillRect/>
          </a:stretch>
        </p:blipFill>
        <p:spPr bwMode="auto">
          <a:xfrm>
            <a:off x="5350471" y="357166"/>
            <a:ext cx="3793529" cy="5857892"/>
          </a:xfrm>
          <a:prstGeom prst="rect">
            <a:avLst/>
          </a:prstGeom>
          <a:noFill/>
          <a:ln w="9525">
            <a:noFill/>
            <a:miter lim="800000"/>
            <a:headEnd/>
            <a:tailEnd/>
          </a:ln>
        </p:spPr>
      </p:pic>
    </p:spTree>
  </p:cSld>
  <p:clrMapOvr>
    <a:masterClrMapping/>
  </p:clrMapOvr>
  <p:transition spd="med"/>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a:xfrm>
            <a:off x="34925" y="333375"/>
            <a:ext cx="8037537" cy="647700"/>
          </a:xfrm>
        </p:spPr>
        <p:txBody>
          <a:bodyPr/>
          <a:lstStyle/>
          <a:p>
            <a:r>
              <a:rPr lang="en-US" altLang="zh-CN" dirty="0" smtClean="0">
                <a:solidFill>
                  <a:srgbClr val="CC0000"/>
                </a:solidFill>
              </a:rPr>
              <a:t>Excel VBA</a:t>
            </a:r>
            <a:r>
              <a:rPr lang="zh-CN" altLang="en-US" dirty="0" smtClean="0">
                <a:solidFill>
                  <a:srgbClr val="CC0000"/>
                </a:solidFill>
              </a:rPr>
              <a:t>常用的对象</a:t>
            </a:r>
          </a:p>
        </p:txBody>
      </p:sp>
      <p:sp>
        <p:nvSpPr>
          <p:cNvPr id="6" name="内容占位符 5"/>
          <p:cNvSpPr>
            <a:spLocks noGrp="1"/>
          </p:cNvSpPr>
          <p:nvPr>
            <p:ph idx="1"/>
          </p:nvPr>
        </p:nvSpPr>
        <p:spPr>
          <a:xfrm>
            <a:off x="142844" y="1071546"/>
            <a:ext cx="8358246" cy="4929222"/>
          </a:xfrm>
        </p:spPr>
        <p:txBody>
          <a:bodyPr>
            <a:noAutofit/>
          </a:bodyPr>
          <a:lstStyle/>
          <a:p>
            <a:r>
              <a:rPr lang="en-US" altLang="zh-CN" dirty="0" smtClean="0">
                <a:solidFill>
                  <a:srgbClr val="0000CC"/>
                </a:solidFill>
              </a:rPr>
              <a:t>Application</a:t>
            </a:r>
            <a:r>
              <a:rPr lang="zh-CN" altLang="en-US" dirty="0" smtClean="0">
                <a:solidFill>
                  <a:srgbClr val="0000CC"/>
                </a:solidFill>
              </a:rPr>
              <a:t>对象</a:t>
            </a:r>
            <a:endParaRPr lang="en-US" altLang="zh-CN" dirty="0" smtClean="0">
              <a:solidFill>
                <a:srgbClr val="0000CC"/>
              </a:solidFill>
            </a:endParaRPr>
          </a:p>
          <a:p>
            <a:pPr lvl="1"/>
            <a:r>
              <a:rPr lang="zh-CN" altLang="en-US" dirty="0" smtClean="0">
                <a:latin typeface="仿宋" pitchFamily="49" charset="-122"/>
                <a:ea typeface="仿宋" pitchFamily="49" charset="-122"/>
              </a:rPr>
              <a:t>最顶端，起点</a:t>
            </a:r>
            <a:endParaRPr lang="en-US" altLang="zh-CN" dirty="0" smtClean="0">
              <a:latin typeface="仿宋" pitchFamily="49" charset="-122"/>
              <a:ea typeface="仿宋" pitchFamily="49" charset="-122"/>
            </a:endParaRPr>
          </a:p>
          <a:p>
            <a:pPr lvl="1"/>
            <a:r>
              <a:rPr lang="zh-CN" altLang="en-US" dirty="0" smtClean="0">
                <a:latin typeface="仿宋" pitchFamily="49" charset="-122"/>
                <a:ea typeface="仿宋" pitchFamily="49" charset="-122"/>
              </a:rPr>
              <a:t>代表</a:t>
            </a:r>
            <a:r>
              <a:rPr lang="en-US" altLang="zh-CN" dirty="0" smtClean="0">
                <a:latin typeface="仿宋" pitchFamily="49" charset="-122"/>
                <a:ea typeface="仿宋" pitchFamily="49" charset="-122"/>
              </a:rPr>
              <a:t>Excel</a:t>
            </a:r>
            <a:r>
              <a:rPr lang="zh-CN" altLang="en-US" dirty="0" smtClean="0">
                <a:latin typeface="仿宋" pitchFamily="49" charset="-122"/>
                <a:ea typeface="仿宋" pitchFamily="49" charset="-122"/>
              </a:rPr>
              <a:t>应用程序本身</a:t>
            </a:r>
          </a:p>
          <a:p>
            <a:r>
              <a:rPr lang="en-US" altLang="zh-CN" dirty="0" smtClean="0">
                <a:solidFill>
                  <a:srgbClr val="0000CC"/>
                </a:solidFill>
              </a:rPr>
              <a:t>Workbook</a:t>
            </a:r>
            <a:r>
              <a:rPr lang="zh-CN" altLang="en-US" dirty="0" smtClean="0">
                <a:solidFill>
                  <a:srgbClr val="0000CC"/>
                </a:solidFill>
              </a:rPr>
              <a:t>对象</a:t>
            </a:r>
            <a:endParaRPr lang="en-US" altLang="zh-CN" dirty="0" smtClean="0">
              <a:solidFill>
                <a:srgbClr val="0000CC"/>
              </a:solidFill>
            </a:endParaRPr>
          </a:p>
          <a:p>
            <a:pPr lvl="1"/>
            <a:r>
              <a:rPr lang="zh-CN" altLang="en-US" dirty="0" smtClean="0">
                <a:latin typeface="仿宋" pitchFamily="49" charset="-122"/>
                <a:ea typeface="仿宋" pitchFamily="49" charset="-122"/>
              </a:rPr>
              <a:t>代表</a:t>
            </a:r>
            <a:r>
              <a:rPr lang="en-US" altLang="zh-CN" dirty="0" smtClean="0">
                <a:latin typeface="仿宋" pitchFamily="49" charset="-122"/>
                <a:ea typeface="仿宋" pitchFamily="49" charset="-122"/>
              </a:rPr>
              <a:t>Excel</a:t>
            </a:r>
            <a:r>
              <a:rPr lang="zh-CN" altLang="en-US" dirty="0" smtClean="0">
                <a:latin typeface="仿宋" pitchFamily="49" charset="-122"/>
                <a:ea typeface="仿宋" pitchFamily="49" charset="-122"/>
              </a:rPr>
              <a:t>中的工作簿</a:t>
            </a:r>
            <a:endParaRPr lang="en-US" altLang="zh-CN" dirty="0" smtClean="0">
              <a:latin typeface="仿宋" pitchFamily="49" charset="-122"/>
              <a:ea typeface="仿宋" pitchFamily="49" charset="-122"/>
            </a:endParaRPr>
          </a:p>
          <a:p>
            <a:r>
              <a:rPr lang="en-US" altLang="zh-CN" dirty="0" smtClean="0">
                <a:solidFill>
                  <a:srgbClr val="0000CC"/>
                </a:solidFill>
              </a:rPr>
              <a:t>Worksheet</a:t>
            </a:r>
            <a:r>
              <a:rPr lang="zh-CN" altLang="en-US" dirty="0" smtClean="0">
                <a:solidFill>
                  <a:srgbClr val="0000CC"/>
                </a:solidFill>
              </a:rPr>
              <a:t>对象</a:t>
            </a:r>
            <a:endParaRPr lang="en-US" altLang="zh-CN" dirty="0" smtClean="0">
              <a:solidFill>
                <a:srgbClr val="0000CC"/>
              </a:solidFill>
            </a:endParaRPr>
          </a:p>
          <a:p>
            <a:pPr lvl="1"/>
            <a:r>
              <a:rPr lang="zh-CN" altLang="en-US" dirty="0" smtClean="0">
                <a:solidFill>
                  <a:srgbClr val="000000"/>
                </a:solidFill>
                <a:latin typeface="仿宋" pitchFamily="49" charset="-122"/>
                <a:ea typeface="仿宋" pitchFamily="49" charset="-122"/>
              </a:rPr>
              <a:t>代表</a:t>
            </a:r>
            <a:r>
              <a:rPr lang="en-US" altLang="zh-CN" dirty="0" smtClean="0">
                <a:solidFill>
                  <a:srgbClr val="000000"/>
                </a:solidFill>
                <a:latin typeface="仿宋" pitchFamily="49" charset="-122"/>
                <a:ea typeface="仿宋" pitchFamily="49" charset="-122"/>
              </a:rPr>
              <a:t>Excel</a:t>
            </a:r>
            <a:r>
              <a:rPr lang="zh-CN" altLang="en-US" dirty="0" smtClean="0">
                <a:solidFill>
                  <a:srgbClr val="000000"/>
                </a:solidFill>
                <a:latin typeface="仿宋" pitchFamily="49" charset="-122"/>
                <a:ea typeface="仿宋" pitchFamily="49" charset="-122"/>
              </a:rPr>
              <a:t>中的普通工作表</a:t>
            </a:r>
            <a:endParaRPr lang="zh-CN" altLang="en-US" dirty="0" smtClean="0">
              <a:solidFill>
                <a:srgbClr val="0000CC"/>
              </a:solidFill>
            </a:endParaRPr>
          </a:p>
          <a:p>
            <a:r>
              <a:rPr lang="en-US" altLang="zh-CN" dirty="0" smtClean="0">
                <a:solidFill>
                  <a:srgbClr val="0000CC"/>
                </a:solidFill>
              </a:rPr>
              <a:t>Range</a:t>
            </a:r>
            <a:r>
              <a:rPr lang="zh-CN" altLang="en-US" dirty="0" smtClean="0">
                <a:solidFill>
                  <a:srgbClr val="0000CC"/>
                </a:solidFill>
              </a:rPr>
              <a:t>对象</a:t>
            </a:r>
            <a:endParaRPr lang="en-US" altLang="zh-CN" dirty="0" smtClean="0">
              <a:solidFill>
                <a:srgbClr val="0000CC"/>
              </a:solidFill>
            </a:endParaRPr>
          </a:p>
          <a:p>
            <a:pPr lvl="1"/>
            <a:r>
              <a:rPr lang="zh-CN" altLang="en-US" dirty="0" smtClean="0">
                <a:solidFill>
                  <a:srgbClr val="000000"/>
                </a:solidFill>
                <a:latin typeface="仿宋" pitchFamily="49" charset="-122"/>
                <a:ea typeface="仿宋" pitchFamily="49" charset="-122"/>
              </a:rPr>
              <a:t>代表</a:t>
            </a:r>
            <a:r>
              <a:rPr lang="en-US" altLang="zh-CN" dirty="0" smtClean="0">
                <a:solidFill>
                  <a:srgbClr val="000000"/>
                </a:solidFill>
                <a:latin typeface="仿宋" pitchFamily="49" charset="-122"/>
                <a:ea typeface="仿宋" pitchFamily="49" charset="-122"/>
              </a:rPr>
              <a:t>Excel</a:t>
            </a:r>
            <a:r>
              <a:rPr lang="zh-CN" altLang="en-US" dirty="0" smtClean="0">
                <a:solidFill>
                  <a:srgbClr val="000000"/>
                </a:solidFill>
                <a:latin typeface="仿宋" pitchFamily="49" charset="-122"/>
                <a:ea typeface="仿宋" pitchFamily="49" charset="-122"/>
              </a:rPr>
              <a:t>中的单元格或单元格</a:t>
            </a:r>
            <a:r>
              <a:rPr lang="zh-CN" altLang="en-US" dirty="0" smtClean="0">
                <a:solidFill>
                  <a:srgbClr val="000000"/>
                </a:solidFill>
                <a:latin typeface="仿宋" pitchFamily="49" charset="-122"/>
                <a:ea typeface="仿宋" pitchFamily="49" charset="-122"/>
              </a:rPr>
              <a:t>区域</a:t>
            </a:r>
            <a:r>
              <a:rPr lang="en-US" altLang="zh-CN" dirty="0" smtClean="0">
                <a:solidFill>
                  <a:srgbClr val="000000"/>
                </a:solidFill>
                <a:latin typeface="仿宋" pitchFamily="49" charset="-122"/>
                <a:ea typeface="仿宋" pitchFamily="49" charset="-122"/>
              </a:rPr>
              <a:t>(Cell or Cells </a:t>
            </a:r>
            <a:r>
              <a:rPr lang="zh-CN" altLang="en-US" smtClean="0">
                <a:solidFill>
                  <a:srgbClr val="000000"/>
                </a:solidFill>
                <a:latin typeface="仿宋" pitchFamily="49" charset="-122"/>
                <a:ea typeface="仿宋" pitchFamily="49" charset="-122"/>
              </a:rPr>
              <a:t>可不连续</a:t>
            </a:r>
            <a:r>
              <a:rPr lang="en-US" altLang="zh-CN" smtClean="0">
                <a:solidFill>
                  <a:srgbClr val="000000"/>
                </a:solidFill>
                <a:latin typeface="仿宋" pitchFamily="49" charset="-122"/>
                <a:ea typeface="仿宋" pitchFamily="49" charset="-122"/>
              </a:rPr>
              <a:t>)</a:t>
            </a:r>
            <a:endParaRPr lang="en-US" altLang="zh-CN" dirty="0" smtClean="0">
              <a:solidFill>
                <a:srgbClr val="000000"/>
              </a:solidFill>
              <a:latin typeface="仿宋" pitchFamily="49" charset="-122"/>
              <a:ea typeface="仿宋" pitchFamily="49" charset="-122"/>
            </a:endParaRPr>
          </a:p>
          <a:p>
            <a:endParaRPr lang="zh-CN" altLang="en-US" dirty="0" smtClean="0">
              <a:solidFill>
                <a:srgbClr val="0000CC"/>
              </a:solidFill>
            </a:endParaRPr>
          </a:p>
        </p:txBody>
      </p:sp>
      <p:grpSp>
        <p:nvGrpSpPr>
          <p:cNvPr id="21" name="组合 20"/>
          <p:cNvGrpSpPr/>
          <p:nvPr/>
        </p:nvGrpSpPr>
        <p:grpSpPr>
          <a:xfrm>
            <a:off x="4143372" y="1128999"/>
            <a:ext cx="4857752" cy="2442877"/>
            <a:chOff x="2357422" y="2714620"/>
            <a:chExt cx="4429156" cy="2442877"/>
          </a:xfrm>
        </p:grpSpPr>
        <p:grpSp>
          <p:nvGrpSpPr>
            <p:cNvPr id="22" name="组合 10"/>
            <p:cNvGrpSpPr/>
            <p:nvPr/>
          </p:nvGrpSpPr>
          <p:grpSpPr>
            <a:xfrm>
              <a:off x="2357422" y="2714620"/>
              <a:ext cx="2540268" cy="839794"/>
              <a:chOff x="2357422" y="2714620"/>
              <a:chExt cx="2540268" cy="839794"/>
            </a:xfrm>
          </p:grpSpPr>
          <p:sp>
            <p:nvSpPr>
              <p:cNvPr id="32" name="TextBox 31"/>
              <p:cNvSpPr txBox="1"/>
              <p:nvPr/>
            </p:nvSpPr>
            <p:spPr>
              <a:xfrm>
                <a:off x="2357422" y="2714620"/>
                <a:ext cx="2540268" cy="461665"/>
              </a:xfrm>
              <a:prstGeom prst="rect">
                <a:avLst/>
              </a:prstGeom>
              <a:solidFill>
                <a:srgbClr val="DEF5FA"/>
              </a:solidFill>
              <a:ln w="38100">
                <a:solidFill>
                  <a:srgbClr val="CC3300"/>
                </a:solidFill>
              </a:ln>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400" b="1" i="0" u="none" strike="noStrike" kern="0" cap="none" spc="0" normalizeH="0" baseline="0" noProof="0" dirty="0" smtClean="0">
                    <a:ln>
                      <a:noFill/>
                    </a:ln>
                    <a:solidFill>
                      <a:sysClr val="windowText" lastClr="000000"/>
                    </a:solidFill>
                    <a:effectLst/>
                    <a:uLnTx/>
                    <a:uFillTx/>
                    <a:latin typeface="Times New Roman" pitchFamily="18" charset="0"/>
                    <a:cs typeface="Times New Roman" pitchFamily="18" charset="0"/>
                  </a:rPr>
                  <a:t>Application</a:t>
                </a:r>
                <a:r>
                  <a:rPr kumimoji="0" lang="zh-CN" altLang="en-US" sz="2400" b="1" i="0" u="none" strike="noStrike" kern="0" cap="none" spc="0" normalizeH="0" baseline="0" noProof="0" dirty="0" smtClean="0">
                    <a:ln>
                      <a:noFill/>
                    </a:ln>
                    <a:solidFill>
                      <a:sysClr val="windowText" lastClr="000000"/>
                    </a:solidFill>
                    <a:effectLst/>
                    <a:uLnTx/>
                    <a:uFillTx/>
                    <a:latin typeface="Times New Roman" pitchFamily="18" charset="0"/>
                    <a:cs typeface="Times New Roman" pitchFamily="18" charset="0"/>
                  </a:rPr>
                  <a:t>对象</a:t>
                </a:r>
                <a:endParaRPr kumimoji="0" lang="zh-CN" altLang="en-US" sz="2400" b="1" i="0" u="none" strike="noStrike" kern="0" cap="none" spc="0" normalizeH="0" baseline="0" noProof="0" dirty="0">
                  <a:ln>
                    <a:noFill/>
                  </a:ln>
                  <a:solidFill>
                    <a:sysClr val="windowText" lastClr="000000"/>
                  </a:solidFill>
                  <a:effectLst/>
                  <a:uLnTx/>
                  <a:uFillTx/>
                  <a:latin typeface="Times New Roman" pitchFamily="18" charset="0"/>
                  <a:cs typeface="Times New Roman" pitchFamily="18" charset="0"/>
                </a:endParaRPr>
              </a:p>
            </p:txBody>
          </p:sp>
          <p:cxnSp>
            <p:nvCxnSpPr>
              <p:cNvPr id="33" name="直接连接符 32"/>
              <p:cNvCxnSpPr/>
              <p:nvPr/>
            </p:nvCxnSpPr>
            <p:spPr>
              <a:xfrm rot="5400000">
                <a:off x="2607455" y="3374231"/>
                <a:ext cx="357190" cy="1588"/>
              </a:xfrm>
              <a:prstGeom prst="line">
                <a:avLst/>
              </a:prstGeom>
              <a:noFill/>
              <a:ln w="38100" cap="flat" cmpd="sng" algn="ctr">
                <a:solidFill>
                  <a:srgbClr val="CC3300"/>
                </a:solidFill>
                <a:prstDash val="solid"/>
              </a:ln>
              <a:effectLst/>
            </p:spPr>
          </p:cxnSp>
          <p:cxnSp>
            <p:nvCxnSpPr>
              <p:cNvPr id="34" name="直接连接符 33"/>
              <p:cNvCxnSpPr/>
              <p:nvPr/>
            </p:nvCxnSpPr>
            <p:spPr>
              <a:xfrm>
                <a:off x="2786050" y="3552826"/>
                <a:ext cx="285752" cy="1588"/>
              </a:xfrm>
              <a:prstGeom prst="line">
                <a:avLst/>
              </a:prstGeom>
              <a:noFill/>
              <a:ln w="38100" cap="flat" cmpd="sng" algn="ctr">
                <a:solidFill>
                  <a:srgbClr val="CC3300"/>
                </a:solidFill>
                <a:prstDash val="solid"/>
              </a:ln>
              <a:effectLst/>
            </p:spPr>
          </p:cxnSp>
        </p:grpSp>
        <p:grpSp>
          <p:nvGrpSpPr>
            <p:cNvPr id="23" name="组合 11"/>
            <p:cNvGrpSpPr/>
            <p:nvPr/>
          </p:nvGrpSpPr>
          <p:grpSpPr>
            <a:xfrm>
              <a:off x="3071802" y="3375024"/>
              <a:ext cx="2286016" cy="839794"/>
              <a:chOff x="2357422" y="2714620"/>
              <a:chExt cx="2286016" cy="839794"/>
            </a:xfrm>
          </p:grpSpPr>
          <p:sp>
            <p:nvSpPr>
              <p:cNvPr id="29" name="TextBox 28"/>
              <p:cNvSpPr txBox="1"/>
              <p:nvPr/>
            </p:nvSpPr>
            <p:spPr>
              <a:xfrm>
                <a:off x="2357422" y="2714620"/>
                <a:ext cx="2286016" cy="461665"/>
              </a:xfrm>
              <a:prstGeom prst="rect">
                <a:avLst/>
              </a:prstGeom>
              <a:solidFill>
                <a:srgbClr val="DEF5FA"/>
              </a:solidFill>
              <a:ln w="38100">
                <a:solidFill>
                  <a:srgbClr val="CC3300"/>
                </a:solidFill>
              </a:ln>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400" b="1" i="0" u="none" strike="noStrike" kern="0" cap="none" spc="0" normalizeH="0" baseline="0" noProof="0" dirty="0" smtClean="0">
                    <a:ln>
                      <a:noFill/>
                    </a:ln>
                    <a:solidFill>
                      <a:sysClr val="windowText" lastClr="000000"/>
                    </a:solidFill>
                    <a:effectLst/>
                    <a:uLnTx/>
                    <a:uFillTx/>
                    <a:latin typeface="Times New Roman" pitchFamily="18" charset="0"/>
                    <a:cs typeface="Times New Roman" pitchFamily="18" charset="0"/>
                  </a:rPr>
                  <a:t>Workbook</a:t>
                </a:r>
                <a:r>
                  <a:rPr kumimoji="0" lang="zh-CN" altLang="en-US" sz="2400" b="1" i="0" u="none" strike="noStrike" kern="0" cap="none" spc="0" normalizeH="0" baseline="0" noProof="0" dirty="0" smtClean="0">
                    <a:ln>
                      <a:noFill/>
                    </a:ln>
                    <a:solidFill>
                      <a:sysClr val="windowText" lastClr="000000"/>
                    </a:solidFill>
                    <a:effectLst/>
                    <a:uLnTx/>
                    <a:uFillTx/>
                    <a:latin typeface="Times New Roman" pitchFamily="18" charset="0"/>
                    <a:cs typeface="Times New Roman" pitchFamily="18" charset="0"/>
                  </a:rPr>
                  <a:t>对象</a:t>
                </a:r>
                <a:endParaRPr kumimoji="0" lang="zh-CN" altLang="en-US" sz="2400" b="1" i="0" u="none" strike="noStrike" kern="0" cap="none" spc="0" normalizeH="0" baseline="0" noProof="0" dirty="0">
                  <a:ln>
                    <a:noFill/>
                  </a:ln>
                  <a:solidFill>
                    <a:sysClr val="windowText" lastClr="000000"/>
                  </a:solidFill>
                  <a:effectLst/>
                  <a:uLnTx/>
                  <a:uFillTx/>
                  <a:latin typeface="Times New Roman" pitchFamily="18" charset="0"/>
                  <a:cs typeface="Times New Roman" pitchFamily="18" charset="0"/>
                </a:endParaRPr>
              </a:p>
            </p:txBody>
          </p:sp>
          <p:cxnSp>
            <p:nvCxnSpPr>
              <p:cNvPr id="30" name="直接连接符 29"/>
              <p:cNvCxnSpPr/>
              <p:nvPr/>
            </p:nvCxnSpPr>
            <p:spPr>
              <a:xfrm rot="5400000">
                <a:off x="2607455" y="3374231"/>
                <a:ext cx="357190" cy="1588"/>
              </a:xfrm>
              <a:prstGeom prst="line">
                <a:avLst/>
              </a:prstGeom>
              <a:noFill/>
              <a:ln w="38100" cap="flat" cmpd="sng" algn="ctr">
                <a:solidFill>
                  <a:srgbClr val="CC3300"/>
                </a:solidFill>
                <a:prstDash val="solid"/>
              </a:ln>
              <a:effectLst/>
            </p:spPr>
          </p:cxnSp>
          <p:cxnSp>
            <p:nvCxnSpPr>
              <p:cNvPr id="31" name="直接连接符 30"/>
              <p:cNvCxnSpPr/>
              <p:nvPr/>
            </p:nvCxnSpPr>
            <p:spPr>
              <a:xfrm>
                <a:off x="2786050" y="3552826"/>
                <a:ext cx="285752" cy="1588"/>
              </a:xfrm>
              <a:prstGeom prst="line">
                <a:avLst/>
              </a:prstGeom>
              <a:noFill/>
              <a:ln w="38100" cap="flat" cmpd="sng" algn="ctr">
                <a:solidFill>
                  <a:srgbClr val="CC3300"/>
                </a:solidFill>
                <a:prstDash val="solid"/>
              </a:ln>
              <a:effectLst/>
            </p:spPr>
          </p:cxnSp>
        </p:grpSp>
        <p:grpSp>
          <p:nvGrpSpPr>
            <p:cNvPr id="24" name="组合 15"/>
            <p:cNvGrpSpPr/>
            <p:nvPr/>
          </p:nvGrpSpPr>
          <p:grpSpPr>
            <a:xfrm>
              <a:off x="3786182" y="4035428"/>
              <a:ext cx="2286016" cy="839794"/>
              <a:chOff x="2357422" y="2714620"/>
              <a:chExt cx="2286016" cy="839794"/>
            </a:xfrm>
          </p:grpSpPr>
          <p:sp>
            <p:nvSpPr>
              <p:cNvPr id="26" name="TextBox 25"/>
              <p:cNvSpPr txBox="1"/>
              <p:nvPr/>
            </p:nvSpPr>
            <p:spPr>
              <a:xfrm>
                <a:off x="2357422" y="2714620"/>
                <a:ext cx="2286016" cy="461665"/>
              </a:xfrm>
              <a:prstGeom prst="rect">
                <a:avLst/>
              </a:prstGeom>
              <a:solidFill>
                <a:srgbClr val="DEF5FA"/>
              </a:solidFill>
              <a:ln w="38100">
                <a:solidFill>
                  <a:srgbClr val="CC3300"/>
                </a:solidFill>
              </a:ln>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400" b="1" i="0" u="none" strike="noStrike" kern="0" cap="none" spc="0" normalizeH="0" baseline="0" noProof="0" dirty="0" smtClean="0">
                    <a:ln>
                      <a:noFill/>
                    </a:ln>
                    <a:solidFill>
                      <a:sysClr val="windowText" lastClr="000000"/>
                    </a:solidFill>
                    <a:effectLst/>
                    <a:uLnTx/>
                    <a:uFillTx/>
                    <a:latin typeface="Times New Roman" pitchFamily="18" charset="0"/>
                    <a:cs typeface="Times New Roman" pitchFamily="18" charset="0"/>
                  </a:rPr>
                  <a:t>Worksheet</a:t>
                </a:r>
                <a:r>
                  <a:rPr kumimoji="0" lang="zh-CN" altLang="en-US" sz="2400" b="1" i="0" u="none" strike="noStrike" kern="0" cap="none" spc="0" normalizeH="0" baseline="0" noProof="0" dirty="0" smtClean="0">
                    <a:ln>
                      <a:noFill/>
                    </a:ln>
                    <a:solidFill>
                      <a:sysClr val="windowText" lastClr="000000"/>
                    </a:solidFill>
                    <a:effectLst/>
                    <a:uLnTx/>
                    <a:uFillTx/>
                    <a:latin typeface="Times New Roman" pitchFamily="18" charset="0"/>
                    <a:cs typeface="Times New Roman" pitchFamily="18" charset="0"/>
                  </a:rPr>
                  <a:t>对象</a:t>
                </a:r>
                <a:endParaRPr kumimoji="0" lang="zh-CN" altLang="en-US" sz="2400" b="1" i="0" u="none" strike="noStrike" kern="0" cap="none" spc="0" normalizeH="0" baseline="0" noProof="0" dirty="0">
                  <a:ln>
                    <a:noFill/>
                  </a:ln>
                  <a:solidFill>
                    <a:sysClr val="windowText" lastClr="000000"/>
                  </a:solidFill>
                  <a:effectLst/>
                  <a:uLnTx/>
                  <a:uFillTx/>
                  <a:latin typeface="Times New Roman" pitchFamily="18" charset="0"/>
                  <a:cs typeface="Times New Roman" pitchFamily="18" charset="0"/>
                </a:endParaRPr>
              </a:p>
            </p:txBody>
          </p:sp>
          <p:cxnSp>
            <p:nvCxnSpPr>
              <p:cNvPr id="27" name="直接连接符 26"/>
              <p:cNvCxnSpPr/>
              <p:nvPr/>
            </p:nvCxnSpPr>
            <p:spPr>
              <a:xfrm rot="5400000">
                <a:off x="2607455" y="3374231"/>
                <a:ext cx="357190" cy="1588"/>
              </a:xfrm>
              <a:prstGeom prst="line">
                <a:avLst/>
              </a:prstGeom>
              <a:noFill/>
              <a:ln w="38100" cap="flat" cmpd="sng" algn="ctr">
                <a:solidFill>
                  <a:srgbClr val="CC3300"/>
                </a:solidFill>
                <a:prstDash val="solid"/>
              </a:ln>
              <a:effectLst/>
            </p:spPr>
          </p:cxnSp>
          <p:cxnSp>
            <p:nvCxnSpPr>
              <p:cNvPr id="28" name="直接连接符 27"/>
              <p:cNvCxnSpPr/>
              <p:nvPr/>
            </p:nvCxnSpPr>
            <p:spPr>
              <a:xfrm>
                <a:off x="2786050" y="3552826"/>
                <a:ext cx="285752" cy="1588"/>
              </a:xfrm>
              <a:prstGeom prst="line">
                <a:avLst/>
              </a:prstGeom>
              <a:noFill/>
              <a:ln w="38100" cap="flat" cmpd="sng" algn="ctr">
                <a:solidFill>
                  <a:srgbClr val="CC3300"/>
                </a:solidFill>
                <a:prstDash val="solid"/>
              </a:ln>
              <a:effectLst/>
            </p:spPr>
          </p:cxnSp>
        </p:grpSp>
        <p:sp>
          <p:nvSpPr>
            <p:cNvPr id="25" name="TextBox 24"/>
            <p:cNvSpPr txBox="1"/>
            <p:nvPr/>
          </p:nvSpPr>
          <p:spPr>
            <a:xfrm>
              <a:off x="4500562" y="4695832"/>
              <a:ext cx="2286016" cy="461665"/>
            </a:xfrm>
            <a:prstGeom prst="rect">
              <a:avLst/>
            </a:prstGeom>
            <a:solidFill>
              <a:srgbClr val="DEF5FA"/>
            </a:solidFill>
            <a:ln w="38100">
              <a:solidFill>
                <a:srgbClr val="CC3300"/>
              </a:solidFill>
            </a:ln>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400" b="1" i="0" u="none" strike="noStrike" kern="0" cap="none" spc="0" normalizeH="0" baseline="0" noProof="0" dirty="0" smtClean="0">
                  <a:ln>
                    <a:noFill/>
                  </a:ln>
                  <a:solidFill>
                    <a:sysClr val="windowText" lastClr="000000"/>
                  </a:solidFill>
                  <a:effectLst/>
                  <a:uLnTx/>
                  <a:uFillTx/>
                  <a:latin typeface="Times New Roman" pitchFamily="18" charset="0"/>
                  <a:cs typeface="Times New Roman" pitchFamily="18" charset="0"/>
                </a:rPr>
                <a:t>Range</a:t>
              </a:r>
              <a:r>
                <a:rPr kumimoji="0" lang="zh-CN" altLang="en-US" sz="2400" b="1" i="0" u="none" strike="noStrike" kern="0" cap="none" spc="0" normalizeH="0" baseline="0" noProof="0" dirty="0" smtClean="0">
                  <a:ln>
                    <a:noFill/>
                  </a:ln>
                  <a:solidFill>
                    <a:sysClr val="windowText" lastClr="000000"/>
                  </a:solidFill>
                  <a:effectLst/>
                  <a:uLnTx/>
                  <a:uFillTx/>
                  <a:latin typeface="Times New Roman" pitchFamily="18" charset="0"/>
                  <a:cs typeface="Times New Roman" pitchFamily="18" charset="0"/>
                </a:rPr>
                <a:t>对象</a:t>
              </a:r>
              <a:endParaRPr kumimoji="0" lang="zh-CN" altLang="en-US" sz="2400" b="1" i="0" u="none" strike="noStrike" kern="0" cap="none" spc="0" normalizeH="0" baseline="0" noProof="0" dirty="0">
                <a:ln>
                  <a:noFill/>
                </a:ln>
                <a:solidFill>
                  <a:sysClr val="windowText" lastClr="000000"/>
                </a:solidFill>
                <a:effectLst/>
                <a:uLnTx/>
                <a:uFillTx/>
                <a:latin typeface="Times New Roman" pitchFamily="18" charset="0"/>
                <a:cs typeface="Times New Roman" pitchFamily="18" charset="0"/>
              </a:endParaRPr>
            </a:p>
          </p:txBody>
        </p:sp>
      </p:grpSp>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with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dissolve">
                                      <p:cBhvr>
                                        <p:cTn id="7"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p:txBody>
          <a:bodyPr/>
          <a:lstStyle/>
          <a:p>
            <a:r>
              <a:rPr lang="zh-CN" altLang="en-US" dirty="0" smtClean="0">
                <a:solidFill>
                  <a:srgbClr val="CC0000"/>
                </a:solidFill>
              </a:rPr>
              <a:t>对象的层次引用</a:t>
            </a:r>
            <a:endParaRPr lang="zh-CN" altLang="en-US" dirty="0">
              <a:solidFill>
                <a:srgbClr val="CC0000"/>
              </a:solidFill>
            </a:endParaRPr>
          </a:p>
        </p:txBody>
      </p:sp>
      <p:sp>
        <p:nvSpPr>
          <p:cNvPr id="4" name="内容占位符 4"/>
          <p:cNvSpPr>
            <a:spLocks noGrp="1"/>
          </p:cNvSpPr>
          <p:nvPr>
            <p:ph idx="1"/>
          </p:nvPr>
        </p:nvSpPr>
        <p:spPr>
          <a:xfrm>
            <a:off x="214314" y="1000108"/>
            <a:ext cx="8715404" cy="5500726"/>
          </a:xfrm>
        </p:spPr>
        <p:txBody>
          <a:bodyPr>
            <a:normAutofit lnSpcReduction="10000"/>
          </a:bodyPr>
          <a:lstStyle/>
          <a:p>
            <a:pPr marL="0" indent="0">
              <a:buNone/>
            </a:pPr>
            <a:r>
              <a:rPr lang="en-US" altLang="zh-CN" sz="2400" dirty="0" smtClean="0">
                <a:solidFill>
                  <a:srgbClr val="0000FF"/>
                </a:solidFill>
              </a:rPr>
              <a:t>【</a:t>
            </a:r>
            <a:r>
              <a:rPr lang="zh-CN" altLang="en-US" sz="2400" dirty="0" smtClean="0">
                <a:solidFill>
                  <a:srgbClr val="0000FF"/>
                </a:solidFill>
              </a:rPr>
              <a:t>例</a:t>
            </a:r>
            <a:r>
              <a:rPr lang="en-US" altLang="zh-CN" sz="2400" dirty="0" smtClean="0">
                <a:solidFill>
                  <a:srgbClr val="0000FF"/>
                </a:solidFill>
              </a:rPr>
              <a:t>】</a:t>
            </a:r>
            <a:r>
              <a:rPr lang="zh-CN" altLang="en-US" sz="2400" dirty="0" smtClean="0"/>
              <a:t>访问单元格</a:t>
            </a:r>
            <a:r>
              <a:rPr lang="en-US" altLang="zh-CN" sz="2400" dirty="0" smtClean="0"/>
              <a:t>A1</a:t>
            </a:r>
          </a:p>
          <a:p>
            <a:pPr marL="336550" lvl="1" indent="0">
              <a:buNone/>
            </a:pPr>
            <a:r>
              <a:rPr lang="en-US" altLang="zh-CN" sz="2000" dirty="0" smtClean="0">
                <a:solidFill>
                  <a:srgbClr val="CC0000"/>
                </a:solidFill>
              </a:rPr>
              <a:t>Application. </a:t>
            </a:r>
            <a:r>
              <a:rPr lang="en-US" altLang="zh-CN" sz="2000" dirty="0" err="1" smtClean="0">
                <a:solidFill>
                  <a:srgbClr val="CC0000"/>
                </a:solidFill>
              </a:rPr>
              <a:t>ActiveWorkbook.Worksheets</a:t>
            </a:r>
            <a:r>
              <a:rPr lang="en-US" altLang="zh-CN" sz="2000" dirty="0" smtClean="0">
                <a:solidFill>
                  <a:srgbClr val="CC0000"/>
                </a:solidFill>
              </a:rPr>
              <a:t>(1).Range("A1").Value    </a:t>
            </a:r>
          </a:p>
          <a:p>
            <a:pPr>
              <a:lnSpc>
                <a:spcPct val="110000"/>
              </a:lnSpc>
            </a:pPr>
            <a:r>
              <a:rPr lang="zh-CN" altLang="en-US" dirty="0" smtClean="0">
                <a:solidFill>
                  <a:srgbClr val="0000CC"/>
                </a:solidFill>
              </a:rPr>
              <a:t>隐含使用对象</a:t>
            </a:r>
            <a:endParaRPr lang="en-US" altLang="zh-CN" dirty="0" smtClean="0">
              <a:solidFill>
                <a:srgbClr val="0000CC"/>
              </a:solidFill>
            </a:endParaRPr>
          </a:p>
          <a:p>
            <a:pPr lvl="1"/>
            <a:r>
              <a:rPr lang="zh-CN" altLang="en-US" dirty="0" smtClean="0">
                <a:latin typeface="仿宋" pitchFamily="49" charset="-122"/>
                <a:ea typeface="仿宋" pitchFamily="49" charset="-122"/>
              </a:rPr>
              <a:t>在引用</a:t>
            </a:r>
            <a:r>
              <a:rPr lang="en-US" altLang="zh-CN" dirty="0" smtClean="0">
                <a:latin typeface="仿宋" pitchFamily="49" charset="-122"/>
                <a:ea typeface="仿宋" pitchFamily="49" charset="-122"/>
              </a:rPr>
              <a:t>Excel</a:t>
            </a:r>
            <a:r>
              <a:rPr lang="zh-CN" altLang="en-US" dirty="0" smtClean="0">
                <a:latin typeface="仿宋" pitchFamily="49" charset="-122"/>
                <a:ea typeface="仿宋" pitchFamily="49" charset="-122"/>
              </a:rPr>
              <a:t>对象时，可以从系统能够确定与所需对象的层次最相近的对象开始引用。</a:t>
            </a:r>
            <a:endParaRPr lang="en-US" altLang="zh-CN" dirty="0" smtClean="0">
              <a:latin typeface="仿宋" pitchFamily="49" charset="-122"/>
              <a:ea typeface="仿宋" pitchFamily="49" charset="-122"/>
            </a:endParaRPr>
          </a:p>
          <a:p>
            <a:pPr lvl="1"/>
            <a:r>
              <a:rPr lang="zh-CN" altLang="en-US" dirty="0" smtClean="0">
                <a:latin typeface="仿宋" pitchFamily="49" charset="-122"/>
                <a:ea typeface="仿宋" pitchFamily="49" charset="-122"/>
              </a:rPr>
              <a:t>即如果我们引用的是活动对象，也就是被激活的对象，引用就可以进行简化。</a:t>
            </a:r>
          </a:p>
          <a:p>
            <a:pPr marL="336550" lvl="1" indent="0">
              <a:buNone/>
            </a:pPr>
            <a:r>
              <a:rPr lang="en-US" altLang="zh-CN" sz="2000" dirty="0" err="1" smtClean="0">
                <a:solidFill>
                  <a:srgbClr val="CC0000"/>
                </a:solidFill>
              </a:rPr>
              <a:t>ActiveWorkbook.Worksheets</a:t>
            </a:r>
            <a:r>
              <a:rPr lang="en-US" altLang="zh-CN" sz="2000" dirty="0" smtClean="0">
                <a:solidFill>
                  <a:srgbClr val="CC0000"/>
                </a:solidFill>
              </a:rPr>
              <a:t>(1).Range("A1").Value</a:t>
            </a:r>
          </a:p>
          <a:p>
            <a:pPr marL="336550" lvl="1" indent="0">
              <a:buNone/>
            </a:pPr>
            <a:r>
              <a:rPr lang="en-US" altLang="zh-CN" sz="2000" dirty="0" smtClean="0">
                <a:solidFill>
                  <a:srgbClr val="CC0000"/>
                </a:solidFill>
              </a:rPr>
              <a:t>Worksheets(1).Range("A1").Value</a:t>
            </a:r>
          </a:p>
          <a:p>
            <a:pPr marL="336550" lvl="1" indent="0">
              <a:buNone/>
            </a:pPr>
            <a:r>
              <a:rPr lang="en-US" altLang="zh-CN" sz="2000" dirty="0" err="1" smtClean="0">
                <a:solidFill>
                  <a:srgbClr val="CC0000"/>
                </a:solidFill>
              </a:rPr>
              <a:t>ActiveSheet.Range</a:t>
            </a:r>
            <a:r>
              <a:rPr lang="en-US" altLang="zh-CN" sz="2000" dirty="0" smtClean="0">
                <a:solidFill>
                  <a:srgbClr val="CC0000"/>
                </a:solidFill>
              </a:rPr>
              <a:t>("A1").Value</a:t>
            </a:r>
          </a:p>
          <a:p>
            <a:pPr marL="336550" lvl="1" indent="0">
              <a:buNone/>
            </a:pPr>
            <a:r>
              <a:rPr lang="en-US" altLang="zh-CN" sz="2000" dirty="0" smtClean="0">
                <a:solidFill>
                  <a:srgbClr val="CC0000"/>
                </a:solidFill>
              </a:rPr>
              <a:t>Range(“A1”).Value          </a:t>
            </a:r>
            <a:r>
              <a:rPr lang="en-US" altLang="zh-CN" sz="2000" dirty="0" smtClean="0">
                <a:solidFill>
                  <a:srgbClr val="006600"/>
                </a:solidFill>
              </a:rPr>
              <a:t>‘</a:t>
            </a:r>
            <a:r>
              <a:rPr lang="zh-CN" altLang="en-US" sz="2000" dirty="0" smtClean="0">
                <a:solidFill>
                  <a:srgbClr val="006600"/>
                </a:solidFill>
              </a:rPr>
              <a:t>这一行与上面几行意思相同</a:t>
            </a:r>
            <a:endParaRPr lang="en-US" altLang="zh-CN" sz="2000" dirty="0" smtClean="0">
              <a:solidFill>
                <a:srgbClr val="006600"/>
              </a:solidFill>
            </a:endParaRPr>
          </a:p>
          <a:p>
            <a:pPr marL="336550" lvl="1" indent="0">
              <a:buNone/>
            </a:pPr>
            <a:r>
              <a:rPr lang="zh-CN" altLang="en-US" sz="2000" dirty="0" smtClean="0">
                <a:solidFill>
                  <a:srgbClr val="006600"/>
                </a:solidFill>
              </a:rPr>
              <a:t>还可以进一步简写为：</a:t>
            </a:r>
            <a:r>
              <a:rPr lang="en-US" altLang="zh-CN" sz="2000" dirty="0" smtClean="0">
                <a:solidFill>
                  <a:srgbClr val="CC0000"/>
                </a:solidFill>
              </a:rPr>
              <a:t> Range(“A1”)</a:t>
            </a:r>
            <a:r>
              <a:rPr lang="zh-CN" altLang="en-US" sz="2000" dirty="0" smtClean="0">
                <a:solidFill>
                  <a:srgbClr val="006600"/>
                </a:solidFill>
              </a:rPr>
              <a:t>，因为</a:t>
            </a:r>
            <a:r>
              <a:rPr lang="en-US" altLang="zh-CN" sz="2000" dirty="0" smtClean="0">
                <a:solidFill>
                  <a:srgbClr val="006600"/>
                </a:solidFill>
              </a:rPr>
              <a:t>.Value</a:t>
            </a:r>
            <a:r>
              <a:rPr lang="zh-CN" altLang="en-US" sz="2000" dirty="0" smtClean="0">
                <a:solidFill>
                  <a:srgbClr val="006600"/>
                </a:solidFill>
              </a:rPr>
              <a:t>是默认属性。可省略。</a:t>
            </a:r>
            <a:endParaRPr lang="zh-CN" altLang="en-US" sz="2000" dirty="0">
              <a:solidFill>
                <a:srgbClr val="006600"/>
              </a:solidFill>
            </a:endParaRPr>
          </a:p>
        </p:txBody>
      </p:sp>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1" fill="hold" nodeType="clickEffect">
                                  <p:stCondLst>
                                    <p:cond delay="0"/>
                                  </p:stCondLst>
                                  <p:childTnLst>
                                    <p:set>
                                      <p:cBhvr>
                                        <p:cTn id="6" dur="1" fill="hold">
                                          <p:stCondLst>
                                            <p:cond delay="0"/>
                                          </p:stCondLst>
                                        </p:cTn>
                                        <p:tgtEl>
                                          <p:spTgt spid="4">
                                            <p:txEl>
                                              <p:pRg st="1" end="1"/>
                                            </p:txEl>
                                          </p:spTgt>
                                        </p:tgtEl>
                                        <p:attrNameLst>
                                          <p:attrName>style.visibility</p:attrName>
                                        </p:attrNameLst>
                                      </p:cBhvr>
                                      <p:to>
                                        <p:strVal val="visible"/>
                                      </p:to>
                                    </p:set>
                                    <p:animEffect transition="in" filter="slide(fromTop)">
                                      <p:cBhvr>
                                        <p:cTn id="7" dur="500"/>
                                        <p:tgtEl>
                                          <p:spTgt spid="4">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1" fill="hold" nodeType="clickEffect">
                                  <p:stCondLst>
                                    <p:cond delay="0"/>
                                  </p:stCondLst>
                                  <p:childTnLst>
                                    <p:set>
                                      <p:cBhvr>
                                        <p:cTn id="11" dur="1" fill="hold">
                                          <p:stCondLst>
                                            <p:cond delay="0"/>
                                          </p:stCondLst>
                                        </p:cTn>
                                        <p:tgtEl>
                                          <p:spTgt spid="4">
                                            <p:txEl>
                                              <p:pRg st="2" end="2"/>
                                            </p:txEl>
                                          </p:spTgt>
                                        </p:tgtEl>
                                        <p:attrNameLst>
                                          <p:attrName>style.visibility</p:attrName>
                                        </p:attrNameLst>
                                      </p:cBhvr>
                                      <p:to>
                                        <p:strVal val="visible"/>
                                      </p:to>
                                    </p:set>
                                    <p:animEffect transition="in" filter="slide(fromTop)">
                                      <p:cBhvr>
                                        <p:cTn id="12" dur="500"/>
                                        <p:tgtEl>
                                          <p:spTgt spid="4">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2" presetClass="entr" presetSubtype="1" fill="hold" nodeType="clickEffect">
                                  <p:stCondLst>
                                    <p:cond delay="0"/>
                                  </p:stCondLst>
                                  <p:childTnLst>
                                    <p:set>
                                      <p:cBhvr>
                                        <p:cTn id="16" dur="1" fill="hold">
                                          <p:stCondLst>
                                            <p:cond delay="0"/>
                                          </p:stCondLst>
                                        </p:cTn>
                                        <p:tgtEl>
                                          <p:spTgt spid="4">
                                            <p:txEl>
                                              <p:pRg st="3" end="3"/>
                                            </p:txEl>
                                          </p:spTgt>
                                        </p:tgtEl>
                                        <p:attrNameLst>
                                          <p:attrName>style.visibility</p:attrName>
                                        </p:attrNameLst>
                                      </p:cBhvr>
                                      <p:to>
                                        <p:strVal val="visible"/>
                                      </p:to>
                                    </p:set>
                                    <p:animEffect transition="in" filter="slide(fromTop)">
                                      <p:cBhvr>
                                        <p:cTn id="17" dur="500"/>
                                        <p:tgtEl>
                                          <p:spTgt spid="4">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2" presetClass="entr" presetSubtype="1" fill="hold" nodeType="clickEffect">
                                  <p:stCondLst>
                                    <p:cond delay="0"/>
                                  </p:stCondLst>
                                  <p:childTnLst>
                                    <p:set>
                                      <p:cBhvr>
                                        <p:cTn id="21" dur="1" fill="hold">
                                          <p:stCondLst>
                                            <p:cond delay="0"/>
                                          </p:stCondLst>
                                        </p:cTn>
                                        <p:tgtEl>
                                          <p:spTgt spid="4">
                                            <p:txEl>
                                              <p:pRg st="4" end="4"/>
                                            </p:txEl>
                                          </p:spTgt>
                                        </p:tgtEl>
                                        <p:attrNameLst>
                                          <p:attrName>style.visibility</p:attrName>
                                        </p:attrNameLst>
                                      </p:cBhvr>
                                      <p:to>
                                        <p:strVal val="visible"/>
                                      </p:to>
                                    </p:set>
                                    <p:animEffect transition="in" filter="slide(fromTop)">
                                      <p:cBhvr>
                                        <p:cTn id="22" dur="500"/>
                                        <p:tgtEl>
                                          <p:spTgt spid="4">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2" presetClass="entr" presetSubtype="1" fill="hold" nodeType="clickEffect">
                                  <p:stCondLst>
                                    <p:cond delay="0"/>
                                  </p:stCondLst>
                                  <p:childTnLst>
                                    <p:set>
                                      <p:cBhvr>
                                        <p:cTn id="26" dur="1" fill="hold">
                                          <p:stCondLst>
                                            <p:cond delay="0"/>
                                          </p:stCondLst>
                                        </p:cTn>
                                        <p:tgtEl>
                                          <p:spTgt spid="4">
                                            <p:txEl>
                                              <p:pRg st="5" end="5"/>
                                            </p:txEl>
                                          </p:spTgt>
                                        </p:tgtEl>
                                        <p:attrNameLst>
                                          <p:attrName>style.visibility</p:attrName>
                                        </p:attrNameLst>
                                      </p:cBhvr>
                                      <p:to>
                                        <p:strVal val="visible"/>
                                      </p:to>
                                    </p:set>
                                    <p:animEffect transition="in" filter="slide(fromTop)">
                                      <p:cBhvr>
                                        <p:cTn id="27" dur="500"/>
                                        <p:tgtEl>
                                          <p:spTgt spid="4">
                                            <p:txEl>
                                              <p:pRg st="5" end="5"/>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2" presetClass="entr" presetSubtype="1" fill="hold" nodeType="clickEffect">
                                  <p:stCondLst>
                                    <p:cond delay="0"/>
                                  </p:stCondLst>
                                  <p:childTnLst>
                                    <p:set>
                                      <p:cBhvr>
                                        <p:cTn id="31" dur="1" fill="hold">
                                          <p:stCondLst>
                                            <p:cond delay="0"/>
                                          </p:stCondLst>
                                        </p:cTn>
                                        <p:tgtEl>
                                          <p:spTgt spid="4">
                                            <p:txEl>
                                              <p:pRg st="6" end="6"/>
                                            </p:txEl>
                                          </p:spTgt>
                                        </p:tgtEl>
                                        <p:attrNameLst>
                                          <p:attrName>style.visibility</p:attrName>
                                        </p:attrNameLst>
                                      </p:cBhvr>
                                      <p:to>
                                        <p:strVal val="visible"/>
                                      </p:to>
                                    </p:set>
                                    <p:animEffect transition="in" filter="slide(fromTop)">
                                      <p:cBhvr>
                                        <p:cTn id="32" dur="500"/>
                                        <p:tgtEl>
                                          <p:spTgt spid="4">
                                            <p:txEl>
                                              <p:pRg st="6" end="6"/>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2" presetClass="entr" presetSubtype="1" fill="hold" nodeType="clickEffect">
                                  <p:stCondLst>
                                    <p:cond delay="0"/>
                                  </p:stCondLst>
                                  <p:childTnLst>
                                    <p:set>
                                      <p:cBhvr>
                                        <p:cTn id="36" dur="1" fill="hold">
                                          <p:stCondLst>
                                            <p:cond delay="0"/>
                                          </p:stCondLst>
                                        </p:cTn>
                                        <p:tgtEl>
                                          <p:spTgt spid="4">
                                            <p:txEl>
                                              <p:pRg st="7" end="7"/>
                                            </p:txEl>
                                          </p:spTgt>
                                        </p:tgtEl>
                                        <p:attrNameLst>
                                          <p:attrName>style.visibility</p:attrName>
                                        </p:attrNameLst>
                                      </p:cBhvr>
                                      <p:to>
                                        <p:strVal val="visible"/>
                                      </p:to>
                                    </p:set>
                                    <p:animEffect transition="in" filter="slide(fromTop)">
                                      <p:cBhvr>
                                        <p:cTn id="37" dur="500"/>
                                        <p:tgtEl>
                                          <p:spTgt spid="4">
                                            <p:txEl>
                                              <p:pRg st="7" end="7"/>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2" presetClass="entr" presetSubtype="1" fill="hold" nodeType="clickEffect">
                                  <p:stCondLst>
                                    <p:cond delay="0"/>
                                  </p:stCondLst>
                                  <p:childTnLst>
                                    <p:set>
                                      <p:cBhvr>
                                        <p:cTn id="41" dur="1" fill="hold">
                                          <p:stCondLst>
                                            <p:cond delay="0"/>
                                          </p:stCondLst>
                                        </p:cTn>
                                        <p:tgtEl>
                                          <p:spTgt spid="4">
                                            <p:txEl>
                                              <p:pRg st="8" end="8"/>
                                            </p:txEl>
                                          </p:spTgt>
                                        </p:tgtEl>
                                        <p:attrNameLst>
                                          <p:attrName>style.visibility</p:attrName>
                                        </p:attrNameLst>
                                      </p:cBhvr>
                                      <p:to>
                                        <p:strVal val="visible"/>
                                      </p:to>
                                    </p:set>
                                    <p:animEffect transition="in" filter="slide(fromTop)">
                                      <p:cBhvr>
                                        <p:cTn id="42" dur="500"/>
                                        <p:tgtEl>
                                          <p:spTgt spid="4">
                                            <p:txEl>
                                              <p:pRg st="8" end="8"/>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2" presetClass="entr" presetSubtype="1" fill="hold" nodeType="clickEffect">
                                  <p:stCondLst>
                                    <p:cond delay="0"/>
                                  </p:stCondLst>
                                  <p:childTnLst>
                                    <p:set>
                                      <p:cBhvr>
                                        <p:cTn id="46" dur="1" fill="hold">
                                          <p:stCondLst>
                                            <p:cond delay="0"/>
                                          </p:stCondLst>
                                        </p:cTn>
                                        <p:tgtEl>
                                          <p:spTgt spid="4">
                                            <p:txEl>
                                              <p:pRg st="9" end="9"/>
                                            </p:txEl>
                                          </p:spTgt>
                                        </p:tgtEl>
                                        <p:attrNameLst>
                                          <p:attrName>style.visibility</p:attrName>
                                        </p:attrNameLst>
                                      </p:cBhvr>
                                      <p:to>
                                        <p:strVal val="visible"/>
                                      </p:to>
                                    </p:set>
                                    <p:animEffect transition="in" filter="slide(fromTop)">
                                      <p:cBhvr>
                                        <p:cTn id="47" dur="500"/>
                                        <p:tgtEl>
                                          <p:spTgt spid="4">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57158" y="1000108"/>
            <a:ext cx="8358246" cy="5572164"/>
          </a:xfrm>
        </p:spPr>
        <p:txBody>
          <a:bodyPr/>
          <a:lstStyle/>
          <a:p>
            <a:pPr marL="363538" lvl="1" indent="-363538">
              <a:buClrTx/>
              <a:buSzTx/>
              <a:buBlip>
                <a:blip r:embed="rId3"/>
              </a:buBlip>
            </a:pPr>
            <a:r>
              <a:rPr lang="zh-CN" altLang="en-US" dirty="0" smtClean="0">
                <a:solidFill>
                  <a:srgbClr val="FF0000"/>
                </a:solidFill>
              </a:rPr>
              <a:t>集合</a:t>
            </a:r>
            <a:r>
              <a:rPr lang="zh-CN" altLang="en-US" dirty="0" smtClean="0"/>
              <a:t>是一种特定类型的对象，代表</a:t>
            </a:r>
            <a:r>
              <a:rPr lang="zh-CN" altLang="en-US" dirty="0" smtClean="0">
                <a:solidFill>
                  <a:srgbClr val="FF0000"/>
                </a:solidFill>
              </a:rPr>
              <a:t>一组</a:t>
            </a:r>
            <a:r>
              <a:rPr lang="zh-CN" altLang="en-US" dirty="0" smtClean="0"/>
              <a:t>相同的对象。</a:t>
            </a:r>
            <a:endParaRPr lang="en-US" altLang="zh-CN" dirty="0" smtClean="0"/>
          </a:p>
          <a:p>
            <a:pPr marL="363538" lvl="1" indent="-363538">
              <a:buClrTx/>
              <a:buSzTx/>
              <a:buBlip>
                <a:blip r:embed="rId3"/>
              </a:buBlip>
            </a:pPr>
            <a:r>
              <a:rPr lang="zh-CN" altLang="en-US" dirty="0" smtClean="0"/>
              <a:t>使用集合时，可以在该集合中所有的对象上执行相同的操作。一个集合也可能是另一个对象的属性。</a:t>
            </a:r>
            <a:endParaRPr lang="en-US" altLang="zh-CN" dirty="0" smtClean="0"/>
          </a:p>
          <a:p>
            <a:r>
              <a:rPr lang="zh-CN" altLang="en-US" dirty="0" smtClean="0"/>
              <a:t>常用集合包括</a:t>
            </a:r>
            <a:r>
              <a:rPr lang="en-US" altLang="zh-CN" dirty="0" smtClean="0"/>
              <a:t>Workbooks</a:t>
            </a:r>
            <a:r>
              <a:rPr lang="zh-CN" altLang="en-US" dirty="0" smtClean="0"/>
              <a:t>、</a:t>
            </a:r>
            <a:r>
              <a:rPr lang="en-US" altLang="zh-CN" dirty="0" smtClean="0"/>
              <a:t>Worksheets</a:t>
            </a:r>
            <a:r>
              <a:rPr lang="zh-CN" altLang="en-US" dirty="0" smtClean="0"/>
              <a:t>等，通常使用“</a:t>
            </a:r>
            <a:r>
              <a:rPr lang="zh-CN" altLang="en-US" dirty="0" smtClean="0">
                <a:solidFill>
                  <a:srgbClr val="CC0000"/>
                </a:solidFill>
              </a:rPr>
              <a:t>对象名</a:t>
            </a:r>
            <a:r>
              <a:rPr lang="en-US" altLang="zh-CN" dirty="0" smtClean="0">
                <a:solidFill>
                  <a:srgbClr val="CC0000"/>
                </a:solidFill>
              </a:rPr>
              <a:t>+</a:t>
            </a:r>
            <a:r>
              <a:rPr lang="zh-CN" altLang="en-US" dirty="0" smtClean="0">
                <a:solidFill>
                  <a:srgbClr val="CC0000"/>
                </a:solidFill>
              </a:rPr>
              <a:t>后缀</a:t>
            </a:r>
            <a:r>
              <a:rPr lang="en-US" altLang="zh-CN" dirty="0" smtClean="0">
                <a:solidFill>
                  <a:srgbClr val="CC0000"/>
                </a:solidFill>
              </a:rPr>
              <a:t>s</a:t>
            </a:r>
            <a:r>
              <a:rPr lang="zh-CN" altLang="en-US" dirty="0" smtClean="0"/>
              <a:t>”的形式（即复数）来表示。如：</a:t>
            </a:r>
            <a:endParaRPr lang="en-US" altLang="zh-CN" dirty="0" smtClean="0"/>
          </a:p>
          <a:p>
            <a:pPr lvl="1"/>
            <a:r>
              <a:rPr lang="en-US" altLang="zh-CN" dirty="0" smtClean="0">
                <a:solidFill>
                  <a:srgbClr val="0000FF"/>
                </a:solidFill>
                <a:latin typeface="仿宋" pitchFamily="49" charset="-122"/>
                <a:ea typeface="仿宋" pitchFamily="49" charset="-122"/>
              </a:rPr>
              <a:t>Worksheet</a:t>
            </a:r>
            <a:r>
              <a:rPr lang="zh-CN" altLang="en-US" dirty="0" smtClean="0">
                <a:latin typeface="仿宋" pitchFamily="49" charset="-122"/>
                <a:ea typeface="仿宋" pitchFamily="49" charset="-122"/>
              </a:rPr>
              <a:t>表示工作表对象</a:t>
            </a:r>
            <a:endParaRPr lang="en-US" altLang="zh-CN" dirty="0" smtClean="0">
              <a:latin typeface="仿宋" pitchFamily="49" charset="-122"/>
              <a:ea typeface="仿宋" pitchFamily="49" charset="-122"/>
            </a:endParaRPr>
          </a:p>
          <a:p>
            <a:pPr lvl="1"/>
            <a:r>
              <a:rPr lang="en-US" altLang="zh-CN" dirty="0" smtClean="0">
                <a:solidFill>
                  <a:srgbClr val="CC0000"/>
                </a:solidFill>
                <a:latin typeface="仿宋" pitchFamily="49" charset="-122"/>
                <a:ea typeface="仿宋" pitchFamily="49" charset="-122"/>
              </a:rPr>
              <a:t>Worksheets</a:t>
            </a:r>
            <a:r>
              <a:rPr lang="zh-CN" altLang="en-US" dirty="0" smtClean="0">
                <a:latin typeface="仿宋" pitchFamily="49" charset="-122"/>
                <a:ea typeface="仿宋" pitchFamily="49" charset="-122"/>
              </a:rPr>
              <a:t>表示工作表对象集合</a:t>
            </a:r>
            <a:endParaRPr lang="en-US" altLang="zh-CN" dirty="0" smtClean="0">
              <a:latin typeface="仿宋" pitchFamily="49" charset="-122"/>
              <a:ea typeface="仿宋" pitchFamily="49" charset="-122"/>
            </a:endParaRPr>
          </a:p>
          <a:p>
            <a:pPr lvl="1"/>
            <a:r>
              <a:rPr lang="zh-CN" altLang="en-US" dirty="0" smtClean="0">
                <a:latin typeface="仿宋" pitchFamily="49" charset="-122"/>
                <a:ea typeface="仿宋" pitchFamily="49" charset="-122"/>
              </a:rPr>
              <a:t>而</a:t>
            </a:r>
            <a:r>
              <a:rPr lang="en-US" altLang="zh-CN" dirty="0" smtClean="0">
                <a:solidFill>
                  <a:srgbClr val="0000FF"/>
                </a:solidFill>
                <a:latin typeface="仿宋" pitchFamily="49" charset="-122"/>
                <a:ea typeface="仿宋" pitchFamily="49" charset="-122"/>
              </a:rPr>
              <a:t>Range</a:t>
            </a:r>
            <a:r>
              <a:rPr lang="zh-CN" altLang="en-US" dirty="0" smtClean="0">
                <a:latin typeface="仿宋" pitchFamily="49" charset="-122"/>
                <a:ea typeface="仿宋" pitchFamily="49" charset="-122"/>
              </a:rPr>
              <a:t>可以代表一个单元格，也可以代表一个区域，因此，</a:t>
            </a:r>
            <a:r>
              <a:rPr lang="en-US" altLang="zh-CN" dirty="0" smtClean="0">
                <a:latin typeface="仿宋" pitchFamily="49" charset="-122"/>
                <a:ea typeface="仿宋" pitchFamily="49" charset="-122"/>
              </a:rPr>
              <a:t>Range</a:t>
            </a:r>
            <a:r>
              <a:rPr lang="zh-CN" altLang="en-US" dirty="0" smtClean="0">
                <a:latin typeface="仿宋" pitchFamily="49" charset="-122"/>
                <a:ea typeface="仿宋" pitchFamily="49" charset="-122"/>
              </a:rPr>
              <a:t>即代表对象又代表集合。</a:t>
            </a:r>
            <a:endParaRPr lang="en-US" altLang="zh-CN" dirty="0" smtClean="0">
              <a:latin typeface="仿宋" pitchFamily="49" charset="-122"/>
              <a:ea typeface="仿宋" pitchFamily="49" charset="-122"/>
            </a:endParaRPr>
          </a:p>
          <a:p>
            <a:pPr marL="363538" lvl="1" indent="-363538">
              <a:buBlip>
                <a:blip r:embed="rId3"/>
              </a:buBlip>
            </a:pPr>
            <a:r>
              <a:rPr lang="zh-CN" altLang="en-US" dirty="0" smtClean="0">
                <a:cs typeface="+mn-cs"/>
              </a:rPr>
              <a:t>程序中如需引用集合中的对象，使用如下格式</a:t>
            </a:r>
            <a:endParaRPr lang="en-US" altLang="zh-CN" dirty="0" smtClean="0">
              <a:cs typeface="+mn-cs"/>
            </a:endParaRPr>
          </a:p>
          <a:p>
            <a:pPr lvl="1">
              <a:spcBef>
                <a:spcPts val="0"/>
              </a:spcBef>
              <a:spcAft>
                <a:spcPts val="0"/>
              </a:spcAft>
            </a:pPr>
            <a:r>
              <a:rPr lang="zh-CN" altLang="en-US" dirty="0" smtClean="0">
                <a:solidFill>
                  <a:srgbClr val="CC0000"/>
                </a:solidFill>
                <a:latin typeface="仿宋" pitchFamily="49" charset="-122"/>
                <a:ea typeface="仿宋" pitchFamily="49" charset="-122"/>
              </a:rPr>
              <a:t>集合（“对象名” 或 对象索引号）</a:t>
            </a:r>
            <a:endParaRPr lang="en-US" altLang="zh-CN" dirty="0" smtClean="0">
              <a:solidFill>
                <a:srgbClr val="CC0000"/>
              </a:solidFill>
              <a:latin typeface="仿宋" pitchFamily="49" charset="-122"/>
              <a:ea typeface="仿宋" pitchFamily="49" charset="-122"/>
            </a:endParaRPr>
          </a:p>
          <a:p>
            <a:pPr lvl="1">
              <a:spcBef>
                <a:spcPts val="0"/>
              </a:spcBef>
              <a:spcAft>
                <a:spcPts val="0"/>
              </a:spcAft>
            </a:pPr>
            <a:r>
              <a:rPr lang="zh-CN" altLang="en-US" dirty="0" smtClean="0">
                <a:latin typeface="仿宋" pitchFamily="49" charset="-122"/>
                <a:ea typeface="仿宋" pitchFamily="49" charset="-122"/>
              </a:rPr>
              <a:t>如：</a:t>
            </a:r>
            <a:r>
              <a:rPr lang="en-US" altLang="zh-CN" dirty="0" smtClean="0">
                <a:latin typeface="仿宋" pitchFamily="49" charset="-122"/>
                <a:ea typeface="仿宋" pitchFamily="49" charset="-122"/>
              </a:rPr>
              <a:t> </a:t>
            </a:r>
            <a:r>
              <a:rPr lang="en-US" altLang="zh-CN" dirty="0" smtClean="0">
                <a:solidFill>
                  <a:srgbClr val="0000FF"/>
                </a:solidFill>
                <a:latin typeface="仿宋" pitchFamily="49" charset="-122"/>
                <a:ea typeface="仿宋" pitchFamily="49" charset="-122"/>
              </a:rPr>
              <a:t>Worksheets</a:t>
            </a:r>
            <a:r>
              <a:rPr lang="zh-CN" altLang="en-US" dirty="0" smtClean="0">
                <a:solidFill>
                  <a:srgbClr val="0000FF"/>
                </a:solidFill>
                <a:latin typeface="仿宋" pitchFamily="49" charset="-122"/>
                <a:ea typeface="仿宋" pitchFamily="49" charset="-122"/>
              </a:rPr>
              <a:t>（“成绩表”） </a:t>
            </a:r>
            <a:r>
              <a:rPr lang="zh-CN" altLang="en-US" dirty="0" smtClean="0">
                <a:latin typeface="仿宋" pitchFamily="49" charset="-122"/>
                <a:ea typeface="仿宋" pitchFamily="49" charset="-122"/>
              </a:rPr>
              <a:t>或</a:t>
            </a:r>
            <a:r>
              <a:rPr lang="en-US" altLang="zh-CN" dirty="0" smtClean="0">
                <a:solidFill>
                  <a:srgbClr val="0000FF"/>
                </a:solidFill>
                <a:latin typeface="仿宋" pitchFamily="49" charset="-122"/>
                <a:ea typeface="仿宋" pitchFamily="49" charset="-122"/>
              </a:rPr>
              <a:t>Worksheets</a:t>
            </a:r>
            <a:r>
              <a:rPr lang="zh-CN" altLang="en-US" dirty="0" smtClean="0">
                <a:solidFill>
                  <a:srgbClr val="0000FF"/>
                </a:solidFill>
                <a:latin typeface="仿宋" pitchFamily="49" charset="-122"/>
                <a:ea typeface="仿宋" pitchFamily="49" charset="-122"/>
              </a:rPr>
              <a:t>（</a:t>
            </a:r>
            <a:r>
              <a:rPr lang="en-US" altLang="zh-CN" dirty="0" smtClean="0">
                <a:solidFill>
                  <a:srgbClr val="0000FF"/>
                </a:solidFill>
                <a:latin typeface="仿宋" pitchFamily="49" charset="-122"/>
                <a:ea typeface="仿宋" pitchFamily="49" charset="-122"/>
              </a:rPr>
              <a:t>1</a:t>
            </a:r>
            <a:r>
              <a:rPr lang="zh-CN" altLang="en-US" dirty="0" smtClean="0">
                <a:solidFill>
                  <a:srgbClr val="0000FF"/>
                </a:solidFill>
                <a:latin typeface="仿宋" pitchFamily="49" charset="-122"/>
                <a:ea typeface="仿宋" pitchFamily="49" charset="-122"/>
              </a:rPr>
              <a:t>）</a:t>
            </a:r>
            <a:endParaRPr lang="en-US" altLang="zh-CN" dirty="0" smtClean="0">
              <a:solidFill>
                <a:srgbClr val="0000FF"/>
              </a:solidFill>
              <a:latin typeface="仿宋" pitchFamily="49" charset="-122"/>
              <a:ea typeface="仿宋" pitchFamily="49" charset="-122"/>
            </a:endParaRPr>
          </a:p>
        </p:txBody>
      </p:sp>
      <p:sp>
        <p:nvSpPr>
          <p:cNvPr id="3" name="标题 2"/>
          <p:cNvSpPr>
            <a:spLocks noGrp="1"/>
          </p:cNvSpPr>
          <p:nvPr>
            <p:ph type="title"/>
          </p:nvPr>
        </p:nvSpPr>
        <p:spPr/>
        <p:txBody>
          <a:bodyPr/>
          <a:lstStyle/>
          <a:p>
            <a:r>
              <a:rPr lang="zh-CN" altLang="en-US" dirty="0" smtClean="0"/>
              <a:t>集合对象</a:t>
            </a:r>
            <a:endParaRPr lang="zh-CN" altLang="en-US" dirty="0"/>
          </a:p>
        </p:txBody>
      </p:sp>
    </p:spTree>
  </p:cSld>
  <p:clrMapOvr>
    <a:masterClrMapping/>
  </p:clrMapOvr>
  <p:transition spd="med"/>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57158" y="1000108"/>
            <a:ext cx="8358246" cy="5286412"/>
          </a:xfrm>
        </p:spPr>
        <p:txBody>
          <a:bodyPr/>
          <a:lstStyle/>
          <a:p>
            <a:r>
              <a:rPr lang="en-US" altLang="zh-CN" dirty="0" smtClean="0">
                <a:solidFill>
                  <a:srgbClr val="0000FF"/>
                </a:solidFill>
                <a:latin typeface="微软雅黑" pitchFamily="34" charset="-122"/>
                <a:ea typeface="微软雅黑" pitchFamily="34" charset="-122"/>
              </a:rPr>
              <a:t>Object </a:t>
            </a:r>
            <a:r>
              <a:rPr lang="zh-CN" altLang="en-US" dirty="0" smtClean="0">
                <a:solidFill>
                  <a:srgbClr val="0000FF"/>
                </a:solidFill>
                <a:latin typeface="微软雅黑" pitchFamily="34" charset="-122"/>
                <a:ea typeface="微软雅黑" pitchFamily="34" charset="-122"/>
              </a:rPr>
              <a:t>类型</a:t>
            </a:r>
            <a:r>
              <a:rPr lang="zh-CN" altLang="en-US" dirty="0" smtClean="0">
                <a:solidFill>
                  <a:srgbClr val="006600"/>
                </a:solidFill>
              </a:rPr>
              <a:t>（相当于对象类型中的变体型）</a:t>
            </a:r>
          </a:p>
          <a:p>
            <a:pPr lvl="1"/>
            <a:r>
              <a:rPr lang="zh-CN" altLang="en-US" dirty="0" smtClean="0"/>
              <a:t>定义格式：</a:t>
            </a:r>
            <a:r>
              <a:rPr lang="en-US" altLang="zh-CN" dirty="0" smtClean="0">
                <a:solidFill>
                  <a:srgbClr val="CC0000"/>
                </a:solidFill>
                <a:latin typeface="微软雅黑" pitchFamily="34" charset="-122"/>
                <a:ea typeface="微软雅黑" pitchFamily="34" charset="-122"/>
              </a:rPr>
              <a:t>Dim  </a:t>
            </a:r>
            <a:r>
              <a:rPr lang="zh-CN" altLang="en-US" dirty="0" smtClean="0">
                <a:solidFill>
                  <a:srgbClr val="CC0000"/>
                </a:solidFill>
                <a:latin typeface="微软雅黑" pitchFamily="34" charset="-122"/>
                <a:ea typeface="微软雅黑" pitchFamily="34" charset="-122"/>
              </a:rPr>
              <a:t>对象变量名  </a:t>
            </a:r>
            <a:r>
              <a:rPr lang="en-US" altLang="zh-CN" dirty="0" smtClean="0">
                <a:solidFill>
                  <a:srgbClr val="CC0000"/>
                </a:solidFill>
                <a:latin typeface="微软雅黑" pitchFamily="34" charset="-122"/>
                <a:ea typeface="微软雅黑" pitchFamily="34" charset="-122"/>
              </a:rPr>
              <a:t>as  Object</a:t>
            </a:r>
          </a:p>
          <a:p>
            <a:pPr lvl="1"/>
            <a:r>
              <a:rPr lang="en-US" altLang="zh-CN" dirty="0" smtClean="0"/>
              <a:t>Object </a:t>
            </a:r>
            <a:r>
              <a:rPr lang="zh-CN" altLang="en-US" dirty="0" smtClean="0"/>
              <a:t>类型可以代表任何对象变量类型</a:t>
            </a:r>
            <a:endParaRPr lang="en-US" altLang="zh-CN" dirty="0" smtClean="0"/>
          </a:p>
          <a:p>
            <a:pPr lvl="1"/>
            <a:r>
              <a:rPr lang="en-US" altLang="zh-CN" dirty="0" smtClean="0">
                <a:solidFill>
                  <a:srgbClr val="0000FF"/>
                </a:solidFill>
                <a:latin typeface="微软雅黑" pitchFamily="34" charset="-122"/>
                <a:ea typeface="微软雅黑" pitchFamily="34" charset="-122"/>
              </a:rPr>
              <a:t>Object </a:t>
            </a:r>
            <a:r>
              <a:rPr lang="zh-CN" altLang="en-US" dirty="0" smtClean="0">
                <a:solidFill>
                  <a:srgbClr val="0000FF"/>
                </a:solidFill>
                <a:latin typeface="微软雅黑" pitchFamily="34" charset="-122"/>
                <a:ea typeface="微软雅黑" pitchFamily="34" charset="-122"/>
              </a:rPr>
              <a:t>与变体类型（</a:t>
            </a:r>
            <a:r>
              <a:rPr lang="en-US" altLang="zh-CN" dirty="0" smtClean="0">
                <a:solidFill>
                  <a:srgbClr val="0000FF"/>
                </a:solidFill>
                <a:latin typeface="微软雅黑" pitchFamily="34" charset="-122"/>
                <a:ea typeface="微软雅黑" pitchFamily="34" charset="-122"/>
              </a:rPr>
              <a:t>Variant</a:t>
            </a:r>
            <a:r>
              <a:rPr lang="zh-CN" altLang="en-US" dirty="0" smtClean="0">
                <a:solidFill>
                  <a:srgbClr val="0000FF"/>
                </a:solidFill>
                <a:latin typeface="微软雅黑" pitchFamily="34" charset="-122"/>
                <a:ea typeface="微软雅黑" pitchFamily="34" charset="-122"/>
              </a:rPr>
              <a:t>）的区别</a:t>
            </a:r>
            <a:endParaRPr lang="en-US" altLang="zh-CN" dirty="0" smtClean="0">
              <a:solidFill>
                <a:srgbClr val="0000FF"/>
              </a:solidFill>
              <a:latin typeface="微软雅黑" pitchFamily="34" charset="-122"/>
              <a:ea typeface="微软雅黑" pitchFamily="34" charset="-122"/>
            </a:endParaRPr>
          </a:p>
          <a:p>
            <a:pPr marL="895350" lvl="2" indent="-273050"/>
            <a:r>
              <a:rPr lang="en-US" altLang="zh-CN" dirty="0" smtClean="0"/>
              <a:t>Variant</a:t>
            </a:r>
            <a:r>
              <a:rPr lang="zh-CN" altLang="en-US" dirty="0" smtClean="0"/>
              <a:t>什么都能装，包括对象和基础数据</a:t>
            </a:r>
            <a:endParaRPr lang="en-US" altLang="zh-CN" dirty="0" smtClean="0"/>
          </a:p>
          <a:p>
            <a:pPr marL="895350" lvl="2" indent="-273050"/>
            <a:r>
              <a:rPr lang="en-US" altLang="zh-CN" dirty="0" smtClean="0"/>
              <a:t>Object</a:t>
            </a:r>
            <a:r>
              <a:rPr lang="zh-CN" altLang="en-US" dirty="0" smtClean="0"/>
              <a:t>可以装任何对象，但不能装基础数据</a:t>
            </a:r>
          </a:p>
          <a:p>
            <a:r>
              <a:rPr lang="zh-CN" altLang="en-US" dirty="0" smtClean="0">
                <a:solidFill>
                  <a:srgbClr val="0000FF"/>
                </a:solidFill>
                <a:latin typeface="微软雅黑" pitchFamily="34" charset="-122"/>
                <a:ea typeface="微软雅黑" pitchFamily="34" charset="-122"/>
              </a:rPr>
              <a:t>对象变量的定义（声明）</a:t>
            </a:r>
            <a:endParaRPr lang="en-US" altLang="zh-CN" dirty="0" smtClean="0">
              <a:solidFill>
                <a:srgbClr val="0000FF"/>
              </a:solidFill>
              <a:latin typeface="微软雅黑" pitchFamily="34" charset="-122"/>
              <a:ea typeface="微软雅黑" pitchFamily="34" charset="-122"/>
            </a:endParaRPr>
          </a:p>
          <a:p>
            <a:pPr lvl="1"/>
            <a:r>
              <a:rPr lang="en-US" altLang="zh-CN" dirty="0" smtClean="0">
                <a:solidFill>
                  <a:srgbClr val="CC0000"/>
                </a:solidFill>
                <a:latin typeface="微软雅黑" pitchFamily="34" charset="-122"/>
                <a:ea typeface="微软雅黑" pitchFamily="34" charset="-122"/>
              </a:rPr>
              <a:t>Dim </a:t>
            </a:r>
            <a:r>
              <a:rPr lang="zh-CN" altLang="en-US" dirty="0" smtClean="0">
                <a:solidFill>
                  <a:srgbClr val="CC0000"/>
                </a:solidFill>
                <a:latin typeface="微软雅黑" pitchFamily="34" charset="-122"/>
                <a:ea typeface="微软雅黑" pitchFamily="34" charset="-122"/>
              </a:rPr>
              <a:t>对象变量名  </a:t>
            </a:r>
            <a:r>
              <a:rPr lang="en-US" altLang="zh-CN" dirty="0" smtClean="0">
                <a:solidFill>
                  <a:srgbClr val="CC0000"/>
                </a:solidFill>
                <a:latin typeface="微软雅黑" pitchFamily="34" charset="-122"/>
                <a:ea typeface="微软雅黑" pitchFamily="34" charset="-122"/>
              </a:rPr>
              <a:t>as  </a:t>
            </a:r>
            <a:r>
              <a:rPr lang="zh-CN" altLang="en-US" dirty="0" smtClean="0">
                <a:solidFill>
                  <a:srgbClr val="CC0000"/>
                </a:solidFill>
                <a:latin typeface="微软雅黑" pitchFamily="34" charset="-122"/>
                <a:ea typeface="微软雅黑" pitchFamily="34" charset="-122"/>
              </a:rPr>
              <a:t>对象类型</a:t>
            </a:r>
            <a:endParaRPr lang="en-US" altLang="zh-CN" dirty="0" smtClean="0">
              <a:solidFill>
                <a:srgbClr val="CC0000"/>
              </a:solidFill>
              <a:latin typeface="微软雅黑" pitchFamily="34" charset="-122"/>
              <a:ea typeface="微软雅黑" pitchFamily="34" charset="-122"/>
            </a:endParaRPr>
          </a:p>
          <a:p>
            <a:pPr lvl="1"/>
            <a:r>
              <a:rPr lang="zh-CN" altLang="en-US" dirty="0" smtClean="0"/>
              <a:t>如：</a:t>
            </a:r>
            <a:r>
              <a:rPr lang="en-US" altLang="zh-CN" dirty="0" smtClean="0">
                <a:solidFill>
                  <a:srgbClr val="0000FF"/>
                </a:solidFill>
              </a:rPr>
              <a:t>Dim  </a:t>
            </a:r>
            <a:r>
              <a:rPr lang="en-US" altLang="zh-CN" dirty="0" err="1" smtClean="0">
                <a:solidFill>
                  <a:srgbClr val="0000FF"/>
                </a:solidFill>
              </a:rPr>
              <a:t>rng</a:t>
            </a:r>
            <a:r>
              <a:rPr lang="en-US" altLang="zh-CN" dirty="0" smtClean="0">
                <a:solidFill>
                  <a:srgbClr val="0000FF"/>
                </a:solidFill>
              </a:rPr>
              <a:t>  as  Range</a:t>
            </a:r>
          </a:p>
          <a:p>
            <a:endParaRPr lang="zh-CN" altLang="en-US" dirty="0"/>
          </a:p>
        </p:txBody>
      </p:sp>
      <p:sp>
        <p:nvSpPr>
          <p:cNvPr id="3" name="标题 2"/>
          <p:cNvSpPr>
            <a:spLocks noGrp="1"/>
          </p:cNvSpPr>
          <p:nvPr>
            <p:ph type="title"/>
          </p:nvPr>
        </p:nvSpPr>
        <p:spPr>
          <a:xfrm>
            <a:off x="34925" y="333375"/>
            <a:ext cx="5394331" cy="647700"/>
          </a:xfrm>
        </p:spPr>
        <p:txBody>
          <a:bodyPr/>
          <a:lstStyle/>
          <a:p>
            <a:r>
              <a:rPr lang="zh-CN" altLang="en-US" dirty="0" smtClean="0"/>
              <a:t>对象变量的声明和赋值</a:t>
            </a:r>
            <a:endParaRPr lang="zh-CN" altLang="en-US" dirty="0"/>
          </a:p>
        </p:txBody>
      </p:sp>
    </p:spTree>
  </p:cSld>
  <p:clrMapOvr>
    <a:masterClrMapping/>
  </p:clrMapOvr>
  <p:transition spd="med"/>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57158" y="1000108"/>
            <a:ext cx="8358246" cy="5286412"/>
          </a:xfrm>
        </p:spPr>
        <p:txBody>
          <a:bodyPr/>
          <a:lstStyle/>
          <a:p>
            <a:r>
              <a:rPr lang="zh-CN" altLang="en-US" dirty="0" smtClean="0">
                <a:solidFill>
                  <a:srgbClr val="0000FF"/>
                </a:solidFill>
                <a:latin typeface="微软雅黑" pitchFamily="34" charset="-122"/>
                <a:ea typeface="微软雅黑" pitchFamily="34" charset="-122"/>
              </a:rPr>
              <a:t>对象变量的赋值，使用</a:t>
            </a:r>
            <a:r>
              <a:rPr lang="en-US" altLang="zh-CN" dirty="0" smtClean="0">
                <a:solidFill>
                  <a:srgbClr val="0000FF"/>
                </a:solidFill>
                <a:latin typeface="微软雅黑" pitchFamily="34" charset="-122"/>
                <a:ea typeface="微软雅黑" pitchFamily="34" charset="-122"/>
              </a:rPr>
              <a:t>Set</a:t>
            </a:r>
            <a:r>
              <a:rPr lang="zh-CN" altLang="en-US" dirty="0" smtClean="0">
                <a:solidFill>
                  <a:srgbClr val="0000FF"/>
                </a:solidFill>
                <a:latin typeface="微软雅黑" pitchFamily="34" charset="-122"/>
                <a:ea typeface="微软雅黑" pitchFamily="34" charset="-122"/>
              </a:rPr>
              <a:t>语句</a:t>
            </a:r>
            <a:endParaRPr lang="en-US" altLang="zh-CN" dirty="0" smtClean="0">
              <a:solidFill>
                <a:srgbClr val="0000FF"/>
              </a:solidFill>
              <a:latin typeface="微软雅黑" pitchFamily="34" charset="-122"/>
              <a:ea typeface="微软雅黑" pitchFamily="34" charset="-122"/>
            </a:endParaRPr>
          </a:p>
          <a:p>
            <a:pPr lvl="1"/>
            <a:r>
              <a:rPr lang="en-US" altLang="zh-CN" dirty="0" smtClean="0">
                <a:solidFill>
                  <a:srgbClr val="CC0000"/>
                </a:solidFill>
                <a:latin typeface="微软雅黑" pitchFamily="34" charset="-122"/>
                <a:ea typeface="微软雅黑" pitchFamily="34" charset="-122"/>
              </a:rPr>
              <a:t>Set  </a:t>
            </a:r>
            <a:r>
              <a:rPr lang="zh-CN" altLang="en-US" dirty="0" smtClean="0">
                <a:solidFill>
                  <a:srgbClr val="CC0000"/>
                </a:solidFill>
                <a:latin typeface="微软雅黑" pitchFamily="34" charset="-122"/>
                <a:ea typeface="微软雅黑" pitchFamily="34" charset="-122"/>
              </a:rPr>
              <a:t>对象变量名</a:t>
            </a:r>
            <a:r>
              <a:rPr lang="en-US" altLang="zh-CN" dirty="0" smtClean="0">
                <a:solidFill>
                  <a:srgbClr val="CC0000"/>
                </a:solidFill>
                <a:latin typeface="微软雅黑" pitchFamily="34" charset="-122"/>
                <a:ea typeface="微软雅黑" pitchFamily="34" charset="-122"/>
              </a:rPr>
              <a:t>=</a:t>
            </a:r>
            <a:r>
              <a:rPr lang="zh-CN" altLang="en-US" dirty="0" smtClean="0">
                <a:solidFill>
                  <a:srgbClr val="CC0000"/>
                </a:solidFill>
                <a:latin typeface="微软雅黑" pitchFamily="34" charset="-122"/>
                <a:ea typeface="微软雅黑" pitchFamily="34" charset="-122"/>
              </a:rPr>
              <a:t>对象</a:t>
            </a:r>
            <a:endParaRPr lang="en-US" altLang="zh-CN" dirty="0" smtClean="0">
              <a:solidFill>
                <a:srgbClr val="CC0000"/>
              </a:solidFill>
              <a:latin typeface="微软雅黑" pitchFamily="34" charset="-122"/>
              <a:ea typeface="微软雅黑" pitchFamily="34" charset="-122"/>
            </a:endParaRPr>
          </a:p>
          <a:p>
            <a:pPr lvl="1"/>
            <a:r>
              <a:rPr lang="zh-CN" altLang="en-US" dirty="0" smtClean="0"/>
              <a:t>如：</a:t>
            </a:r>
            <a:r>
              <a:rPr lang="en-US" altLang="zh-CN" dirty="0" smtClean="0">
                <a:solidFill>
                  <a:srgbClr val="0000FF"/>
                </a:solidFill>
              </a:rPr>
              <a:t>Set  </a:t>
            </a:r>
            <a:r>
              <a:rPr lang="en-US" altLang="zh-CN" dirty="0" err="1" smtClean="0">
                <a:solidFill>
                  <a:srgbClr val="0000FF"/>
                </a:solidFill>
              </a:rPr>
              <a:t>rng</a:t>
            </a:r>
            <a:r>
              <a:rPr lang="en-US" altLang="zh-CN" dirty="0" smtClean="0">
                <a:solidFill>
                  <a:srgbClr val="0000FF"/>
                </a:solidFill>
              </a:rPr>
              <a:t>=Range("a1:c6")</a:t>
            </a:r>
          </a:p>
          <a:p>
            <a:r>
              <a:rPr lang="zh-CN" altLang="en-US" dirty="0" smtClean="0"/>
              <a:t>观察：对象变量与基础数据类型变量赋值的区别在哪儿？</a:t>
            </a:r>
            <a:endParaRPr lang="en-US" altLang="zh-CN" dirty="0" smtClean="0"/>
          </a:p>
          <a:p>
            <a:pPr lvl="1"/>
            <a:r>
              <a:rPr lang="en-US" altLang="zh-CN" dirty="0" smtClean="0">
                <a:solidFill>
                  <a:srgbClr val="CC0000"/>
                </a:solidFill>
              </a:rPr>
              <a:t>Set </a:t>
            </a:r>
            <a:r>
              <a:rPr lang="zh-CN" altLang="en-US" dirty="0" smtClean="0">
                <a:solidFill>
                  <a:srgbClr val="CC0000"/>
                </a:solidFill>
              </a:rPr>
              <a:t>！</a:t>
            </a:r>
            <a:r>
              <a:rPr lang="en-US" altLang="zh-CN" dirty="0" smtClean="0">
                <a:solidFill>
                  <a:srgbClr val="CC0000"/>
                </a:solidFill>
              </a:rPr>
              <a:t>Set</a:t>
            </a:r>
            <a:r>
              <a:rPr lang="zh-CN" altLang="en-US" dirty="0" smtClean="0">
                <a:solidFill>
                  <a:srgbClr val="CC0000"/>
                </a:solidFill>
              </a:rPr>
              <a:t>！！</a:t>
            </a:r>
            <a:r>
              <a:rPr lang="en-US" altLang="zh-CN" dirty="0" smtClean="0">
                <a:solidFill>
                  <a:srgbClr val="CC0000"/>
                </a:solidFill>
              </a:rPr>
              <a:t> Set</a:t>
            </a:r>
            <a:r>
              <a:rPr lang="zh-CN" altLang="en-US" dirty="0" smtClean="0">
                <a:solidFill>
                  <a:srgbClr val="CC0000"/>
                </a:solidFill>
              </a:rPr>
              <a:t>！！！</a:t>
            </a:r>
            <a:endParaRPr lang="en-US" altLang="zh-CN" dirty="0" smtClean="0">
              <a:solidFill>
                <a:srgbClr val="CC0000"/>
              </a:solidFill>
            </a:endParaRPr>
          </a:p>
          <a:p>
            <a:pPr lvl="1"/>
            <a:r>
              <a:rPr lang="zh-CN" altLang="en-US" dirty="0" smtClean="0">
                <a:solidFill>
                  <a:srgbClr val="CC0000"/>
                </a:solidFill>
              </a:rPr>
              <a:t>重要的事情说三遍，漏掉</a:t>
            </a:r>
            <a:r>
              <a:rPr lang="en-US" altLang="zh-CN" dirty="0" smtClean="0">
                <a:solidFill>
                  <a:srgbClr val="CC0000"/>
                </a:solidFill>
              </a:rPr>
              <a:t>Set</a:t>
            </a:r>
            <a:r>
              <a:rPr lang="zh-CN" altLang="en-US" dirty="0" smtClean="0">
                <a:solidFill>
                  <a:srgbClr val="CC0000"/>
                </a:solidFill>
              </a:rPr>
              <a:t>就会出错啊</a:t>
            </a:r>
            <a:r>
              <a:rPr lang="en-US" altLang="zh-CN" dirty="0" smtClean="0">
                <a:solidFill>
                  <a:srgbClr val="CC0000"/>
                </a:solidFill>
              </a:rPr>
              <a:t>!</a:t>
            </a:r>
          </a:p>
          <a:p>
            <a:endParaRPr lang="zh-CN" altLang="en-US" dirty="0"/>
          </a:p>
        </p:txBody>
      </p:sp>
      <p:sp>
        <p:nvSpPr>
          <p:cNvPr id="3" name="标题 2"/>
          <p:cNvSpPr>
            <a:spLocks noGrp="1"/>
          </p:cNvSpPr>
          <p:nvPr>
            <p:ph type="title"/>
          </p:nvPr>
        </p:nvSpPr>
        <p:spPr>
          <a:xfrm>
            <a:off x="34925" y="333375"/>
            <a:ext cx="5394331" cy="647700"/>
          </a:xfrm>
        </p:spPr>
        <p:txBody>
          <a:bodyPr/>
          <a:lstStyle/>
          <a:p>
            <a:r>
              <a:rPr lang="zh-CN" altLang="en-US" dirty="0" smtClean="0"/>
              <a:t>对象变量的声明和赋值</a:t>
            </a:r>
            <a:endParaRPr lang="zh-CN" altLang="en-US" dirty="0"/>
          </a:p>
        </p:txBody>
      </p:sp>
      <p:pic>
        <p:nvPicPr>
          <p:cNvPr id="4098" name="Picture 2"/>
          <p:cNvPicPr>
            <a:picLocks noChangeAspect="1" noChangeArrowheads="1"/>
          </p:cNvPicPr>
          <p:nvPr/>
        </p:nvPicPr>
        <p:blipFill>
          <a:blip r:embed="rId3"/>
          <a:srcRect/>
          <a:stretch>
            <a:fillRect/>
          </a:stretch>
        </p:blipFill>
        <p:spPr bwMode="auto">
          <a:xfrm>
            <a:off x="4929190" y="4214818"/>
            <a:ext cx="3629025" cy="1914525"/>
          </a:xfrm>
          <a:prstGeom prst="rect">
            <a:avLst/>
          </a:prstGeom>
          <a:noFill/>
          <a:ln w="9525">
            <a:noFill/>
            <a:miter lim="800000"/>
            <a:headEnd/>
            <a:tailEnd/>
          </a:ln>
          <a:effectLst/>
        </p:spPr>
      </p:pic>
      <p:grpSp>
        <p:nvGrpSpPr>
          <p:cNvPr id="7" name="组合 6"/>
          <p:cNvGrpSpPr/>
          <p:nvPr/>
        </p:nvGrpSpPr>
        <p:grpSpPr>
          <a:xfrm>
            <a:off x="642910" y="4500570"/>
            <a:ext cx="3786214" cy="928694"/>
            <a:chOff x="642910" y="4500570"/>
            <a:chExt cx="3786214" cy="928694"/>
          </a:xfrm>
        </p:grpSpPr>
        <p:pic>
          <p:nvPicPr>
            <p:cNvPr id="4099" name="Picture 3"/>
            <p:cNvPicPr>
              <a:picLocks noChangeAspect="1" noChangeArrowheads="1"/>
            </p:cNvPicPr>
            <p:nvPr/>
          </p:nvPicPr>
          <p:blipFill>
            <a:blip r:embed="rId4"/>
            <a:srcRect/>
            <a:stretch>
              <a:fillRect/>
            </a:stretch>
          </p:blipFill>
          <p:spPr bwMode="auto">
            <a:xfrm>
              <a:off x="714348" y="4500570"/>
              <a:ext cx="3714776" cy="928694"/>
            </a:xfrm>
            <a:prstGeom prst="rect">
              <a:avLst/>
            </a:prstGeom>
            <a:ln>
              <a:noFill/>
            </a:ln>
            <a:effectLst>
              <a:outerShdw blurRad="292100" dist="139700" dir="2700000" algn="tl" rotWithShape="0">
                <a:srgbClr val="333333">
                  <a:alpha val="65000"/>
                </a:srgbClr>
              </a:outerShdw>
            </a:effectLst>
          </p:spPr>
        </p:pic>
        <p:sp>
          <p:nvSpPr>
            <p:cNvPr id="6" name="椭圆 5"/>
            <p:cNvSpPr/>
            <p:nvPr/>
          </p:nvSpPr>
          <p:spPr bwMode="auto">
            <a:xfrm>
              <a:off x="642910" y="4714884"/>
              <a:ext cx="714380" cy="428628"/>
            </a:xfrm>
            <a:prstGeom prst="ellipse">
              <a:avLst/>
            </a:prstGeom>
            <a:noFill/>
            <a:ln w="28575" cap="flat" cmpd="sng" algn="ctr">
              <a:solidFill>
                <a:srgbClr val="CC0000"/>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ts val="2488"/>
                </a:spcBef>
                <a:spcAft>
                  <a:spcPts val="2488"/>
                </a:spcAft>
                <a:buClrTx/>
                <a:buSzTx/>
                <a:buFontTx/>
                <a:buNone/>
                <a:tabLst/>
              </a:pPr>
              <a:endParaRPr kumimoji="1" lang="zh-CN" altLang="en-US" sz="2000" b="1" i="0" u="none" strike="noStrike" cap="none" normalizeH="0" baseline="0" smtClean="0">
                <a:ln>
                  <a:noFill/>
                </a:ln>
                <a:solidFill>
                  <a:srgbClr val="800000"/>
                </a:solidFill>
                <a:effectLst/>
                <a:latin typeface="Times New Roman" pitchFamily="18" charset="0"/>
                <a:ea typeface="宋体" pitchFamily="2" charset="-122"/>
              </a:endParaRPr>
            </a:p>
          </p:txBody>
        </p:sp>
      </p:grpSp>
    </p:spTree>
  </p:cSld>
  <p:clrMapOvr>
    <a:masterClrMapping/>
  </p:clrMapOvr>
  <p:transition spd="med"/>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285720" y="1000108"/>
            <a:ext cx="8358246" cy="4572016"/>
          </a:xfrm>
        </p:spPr>
        <p:txBody>
          <a:bodyPr/>
          <a:lstStyle/>
          <a:p>
            <a:r>
              <a:rPr lang="en-US" altLang="zh-CN" dirty="0" smtClean="0">
                <a:latin typeface="微软雅黑" pitchFamily="34" charset="-122"/>
                <a:ea typeface="微软雅黑" pitchFamily="34" charset="-122"/>
              </a:rPr>
              <a:t>Range</a:t>
            </a:r>
            <a:r>
              <a:rPr lang="zh-CN" altLang="en-US" dirty="0" smtClean="0">
                <a:latin typeface="微软雅黑" pitchFamily="34" charset="-122"/>
                <a:ea typeface="微软雅黑" pitchFamily="34" charset="-122"/>
              </a:rPr>
              <a:t>（单元格）对象</a:t>
            </a:r>
            <a:endParaRPr lang="en-US" altLang="zh-CN" dirty="0" smtClean="0">
              <a:latin typeface="微软雅黑" pitchFamily="34" charset="-122"/>
              <a:ea typeface="微软雅黑" pitchFamily="34" charset="-122"/>
            </a:endParaRPr>
          </a:p>
          <a:p>
            <a:r>
              <a:rPr lang="zh-CN" altLang="en-US" dirty="0" smtClean="0">
                <a:latin typeface="微软雅黑" pitchFamily="34" charset="-122"/>
                <a:ea typeface="微软雅黑" pitchFamily="34" charset="-122"/>
              </a:rPr>
              <a:t>引用单元格（区域）的几种方式</a:t>
            </a:r>
            <a:endParaRPr lang="en-US" altLang="zh-CN" dirty="0" smtClean="0">
              <a:latin typeface="微软雅黑" pitchFamily="34" charset="-122"/>
              <a:ea typeface="微软雅黑" pitchFamily="34" charset="-122"/>
            </a:endParaRPr>
          </a:p>
          <a:p>
            <a:r>
              <a:rPr lang="zh-CN" altLang="en-US" dirty="0" smtClean="0">
                <a:latin typeface="微软雅黑" pitchFamily="34" charset="-122"/>
                <a:ea typeface="微软雅黑" pitchFamily="34" charset="-122"/>
              </a:rPr>
              <a:t>单元格对象的清除和删除（方法）</a:t>
            </a:r>
            <a:endParaRPr lang="en-US" altLang="zh-CN" dirty="0" smtClean="0">
              <a:latin typeface="微软雅黑" pitchFamily="34" charset="-122"/>
              <a:ea typeface="微软雅黑" pitchFamily="34" charset="-122"/>
            </a:endParaRPr>
          </a:p>
          <a:p>
            <a:r>
              <a:rPr lang="zh-CN" altLang="en-US" dirty="0" smtClean="0">
                <a:latin typeface="微软雅黑" pitchFamily="34" charset="-122"/>
                <a:ea typeface="微软雅黑" pitchFamily="34" charset="-122"/>
              </a:rPr>
              <a:t>单元格对象的行列属性</a:t>
            </a:r>
            <a:r>
              <a:rPr lang="en-US" altLang="zh-CN" dirty="0" smtClean="0">
                <a:latin typeface="微软雅黑" pitchFamily="34" charset="-122"/>
                <a:ea typeface="微软雅黑" pitchFamily="34" charset="-122"/>
              </a:rPr>
              <a:t>(Row, Column)</a:t>
            </a:r>
          </a:p>
          <a:p>
            <a:r>
              <a:rPr lang="zh-CN" altLang="en-US" dirty="0" smtClean="0">
                <a:latin typeface="微软雅黑" pitchFamily="34" charset="-122"/>
                <a:ea typeface="微软雅黑" pitchFamily="34" charset="-122"/>
              </a:rPr>
              <a:t>单元格对象的行列对象</a:t>
            </a:r>
            <a:r>
              <a:rPr lang="en-US" altLang="zh-CN" dirty="0" smtClean="0">
                <a:latin typeface="微软雅黑" pitchFamily="34" charset="-122"/>
                <a:ea typeface="微软雅黑" pitchFamily="34" charset="-122"/>
              </a:rPr>
              <a:t>(Rows, Columns)</a:t>
            </a:r>
          </a:p>
          <a:p>
            <a:r>
              <a:rPr lang="zh-CN" altLang="en-US" dirty="0" smtClean="0">
                <a:latin typeface="微软雅黑" pitchFamily="34" charset="-122"/>
                <a:ea typeface="微软雅黑" pitchFamily="34" charset="-122"/>
              </a:rPr>
              <a:t>单元格边界的界定</a:t>
            </a:r>
            <a:r>
              <a:rPr lang="en-US" altLang="zh-CN" dirty="0" smtClean="0">
                <a:latin typeface="微软雅黑" pitchFamily="34" charset="-122"/>
                <a:ea typeface="微软雅黑" pitchFamily="34" charset="-122"/>
              </a:rPr>
              <a:t>—End </a:t>
            </a:r>
            <a:r>
              <a:rPr lang="zh-CN" altLang="en-US" dirty="0" smtClean="0">
                <a:latin typeface="微软雅黑" pitchFamily="34" charset="-122"/>
                <a:ea typeface="微软雅黑" pitchFamily="34" charset="-122"/>
              </a:rPr>
              <a:t>属性</a:t>
            </a:r>
            <a:endParaRPr lang="en-US" altLang="zh-CN" dirty="0" smtClean="0">
              <a:latin typeface="微软雅黑" pitchFamily="34" charset="-122"/>
              <a:ea typeface="微软雅黑" pitchFamily="34" charset="-122"/>
            </a:endParaRPr>
          </a:p>
          <a:p>
            <a:pPr>
              <a:buNone/>
            </a:pPr>
            <a:endParaRPr lang="en-US" altLang="zh-CN" dirty="0" smtClean="0"/>
          </a:p>
        </p:txBody>
      </p:sp>
      <p:sp>
        <p:nvSpPr>
          <p:cNvPr id="3" name="标题 2"/>
          <p:cNvSpPr>
            <a:spLocks noGrp="1"/>
          </p:cNvSpPr>
          <p:nvPr>
            <p:ph type="title"/>
          </p:nvPr>
        </p:nvSpPr>
        <p:spPr>
          <a:xfrm>
            <a:off x="34925" y="333375"/>
            <a:ext cx="6251587" cy="647700"/>
          </a:xfrm>
        </p:spPr>
        <p:txBody>
          <a:bodyPr/>
          <a:lstStyle/>
          <a:p>
            <a:r>
              <a:rPr lang="zh-CN" altLang="en-US" dirty="0" smtClean="0"/>
              <a:t>使用</a:t>
            </a:r>
            <a:r>
              <a:rPr lang="en-US" altLang="zh-CN" dirty="0" smtClean="0"/>
              <a:t>Range</a:t>
            </a:r>
            <a:r>
              <a:rPr lang="zh-CN" altLang="en-US" dirty="0" smtClean="0"/>
              <a:t>对象</a:t>
            </a:r>
            <a:endParaRPr lang="zh-CN" altLang="en-US" dirty="0"/>
          </a:p>
        </p:txBody>
      </p:sp>
    </p:spTree>
  </p:cSld>
  <p:clrMapOvr>
    <a:masterClrMapping/>
  </p:clrMapOvr>
  <p:transition spd="med"/>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p:txBody>
          <a:bodyPr/>
          <a:lstStyle/>
          <a:p>
            <a:r>
              <a:rPr lang="en-US" altLang="zh-CN" dirty="0" smtClean="0">
                <a:latin typeface="微软雅黑" pitchFamily="34" charset="-122"/>
                <a:ea typeface="微软雅黑" pitchFamily="34" charset="-122"/>
              </a:rPr>
              <a:t>Range</a:t>
            </a:r>
            <a:r>
              <a:rPr lang="zh-CN" altLang="en-US" dirty="0" smtClean="0">
                <a:latin typeface="微软雅黑" pitchFamily="34" charset="-122"/>
                <a:ea typeface="微软雅黑" pitchFamily="34" charset="-122"/>
              </a:rPr>
              <a:t>对象</a:t>
            </a:r>
            <a:r>
              <a:rPr lang="zh-CN" altLang="en-US" dirty="0" smtClean="0"/>
              <a:t>是</a:t>
            </a:r>
            <a:r>
              <a:rPr lang="en-US" altLang="zh-CN" dirty="0" smtClean="0"/>
              <a:t>Excel</a:t>
            </a:r>
            <a:r>
              <a:rPr lang="zh-CN" altLang="en-US" dirty="0" smtClean="0"/>
              <a:t>应用程序中最常用的对象。</a:t>
            </a:r>
            <a:endParaRPr lang="en-US" altLang="zh-CN" dirty="0" smtClean="0"/>
          </a:p>
          <a:p>
            <a:r>
              <a:rPr lang="zh-CN" altLang="en-US" dirty="0" smtClean="0"/>
              <a:t>一个</a:t>
            </a:r>
            <a:r>
              <a:rPr lang="en-US" altLang="zh-CN" dirty="0" smtClean="0"/>
              <a:t>Range</a:t>
            </a:r>
            <a:r>
              <a:rPr lang="zh-CN" altLang="en-US" dirty="0" smtClean="0"/>
              <a:t>对象代表</a:t>
            </a:r>
            <a:r>
              <a:rPr lang="zh-CN" altLang="en-US" dirty="0" smtClean="0">
                <a:solidFill>
                  <a:srgbClr val="FF0000"/>
                </a:solidFill>
              </a:rPr>
              <a:t>一个单元格</a:t>
            </a:r>
            <a:r>
              <a:rPr lang="zh-CN" altLang="en-US" dirty="0" smtClean="0"/>
              <a:t>、</a:t>
            </a:r>
            <a:r>
              <a:rPr lang="zh-CN" altLang="en-US" dirty="0" smtClean="0">
                <a:solidFill>
                  <a:srgbClr val="FF0000"/>
                </a:solidFill>
              </a:rPr>
              <a:t>一行</a:t>
            </a:r>
            <a:r>
              <a:rPr lang="zh-CN" altLang="en-US" dirty="0" smtClean="0"/>
              <a:t>、</a:t>
            </a:r>
            <a:r>
              <a:rPr lang="zh-CN" altLang="en-US" dirty="0" smtClean="0">
                <a:solidFill>
                  <a:srgbClr val="FF0000"/>
                </a:solidFill>
              </a:rPr>
              <a:t>一列</a:t>
            </a:r>
            <a:r>
              <a:rPr lang="zh-CN" altLang="en-US" dirty="0" smtClean="0"/>
              <a:t>、包含一个或者更多</a:t>
            </a:r>
            <a:r>
              <a:rPr lang="zh-CN" altLang="en-US" dirty="0" smtClean="0">
                <a:solidFill>
                  <a:srgbClr val="FF0000"/>
                </a:solidFill>
              </a:rPr>
              <a:t>单元格区域</a:t>
            </a:r>
            <a:r>
              <a:rPr lang="zh-CN" altLang="en-US" dirty="0" smtClean="0"/>
              <a:t>（可以是</a:t>
            </a:r>
            <a:r>
              <a:rPr lang="zh-CN" altLang="en-US" dirty="0" smtClean="0">
                <a:solidFill>
                  <a:srgbClr val="FF0000"/>
                </a:solidFill>
              </a:rPr>
              <a:t>连续</a:t>
            </a:r>
            <a:r>
              <a:rPr lang="zh-CN" altLang="en-US" dirty="0" smtClean="0"/>
              <a:t>的单元格，也可以是</a:t>
            </a:r>
            <a:r>
              <a:rPr lang="zh-CN" altLang="en-US" dirty="0" smtClean="0">
                <a:solidFill>
                  <a:srgbClr val="FF0000"/>
                </a:solidFill>
              </a:rPr>
              <a:t>不连续</a:t>
            </a:r>
            <a:r>
              <a:rPr lang="zh-CN" altLang="en-US" dirty="0" smtClean="0"/>
              <a:t>的单元格）中选定的单元格，甚至是多个工作表上的一组单元格。</a:t>
            </a:r>
            <a:endParaRPr lang="en-US" altLang="zh-CN" dirty="0" smtClean="0"/>
          </a:p>
          <a:p>
            <a:r>
              <a:rPr lang="zh-CN" altLang="en-US" dirty="0" smtClean="0"/>
              <a:t>在操作</a:t>
            </a:r>
            <a:r>
              <a:rPr lang="en-US" altLang="zh-CN" dirty="0" smtClean="0"/>
              <a:t>Excel</a:t>
            </a:r>
            <a:r>
              <a:rPr lang="zh-CN" altLang="en-US" dirty="0" smtClean="0"/>
              <a:t>内的任何区域之前都需要将其表示为一个</a:t>
            </a:r>
            <a:r>
              <a:rPr lang="en-US" altLang="zh-CN" dirty="0" smtClean="0"/>
              <a:t>Range</a:t>
            </a:r>
            <a:r>
              <a:rPr lang="zh-CN" altLang="en-US" dirty="0" smtClean="0"/>
              <a:t>对象，然后使用该</a:t>
            </a:r>
            <a:r>
              <a:rPr lang="en-US" altLang="zh-CN" dirty="0" smtClean="0"/>
              <a:t>Range</a:t>
            </a:r>
            <a:r>
              <a:rPr lang="zh-CN" altLang="en-US" dirty="0" smtClean="0"/>
              <a:t>对象的方法和属性。</a:t>
            </a:r>
          </a:p>
          <a:p>
            <a:endParaRPr lang="zh-CN" altLang="en-US" dirty="0"/>
          </a:p>
        </p:txBody>
      </p:sp>
      <p:sp>
        <p:nvSpPr>
          <p:cNvPr id="3" name="标题 2"/>
          <p:cNvSpPr>
            <a:spLocks noGrp="1"/>
          </p:cNvSpPr>
          <p:nvPr>
            <p:ph type="title"/>
          </p:nvPr>
        </p:nvSpPr>
        <p:spPr/>
        <p:txBody>
          <a:bodyPr/>
          <a:lstStyle/>
          <a:p>
            <a:r>
              <a:rPr lang="en-US" altLang="zh-CN" dirty="0" smtClean="0"/>
              <a:t>Range</a:t>
            </a:r>
            <a:r>
              <a:rPr lang="zh-CN" altLang="en-US" dirty="0" smtClean="0"/>
              <a:t>（单元格）对象</a:t>
            </a:r>
            <a:endParaRPr lang="zh-CN" altLang="en-US" dirty="0"/>
          </a:p>
        </p:txBody>
      </p:sp>
    </p:spTree>
  </p:cSld>
  <p:clrMapOvr>
    <a:masterClrMapping/>
  </p:clrMapOvr>
  <p:transition spd="med"/>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928662" y="1357298"/>
            <a:ext cx="5972188" cy="4525963"/>
          </a:xfrm>
        </p:spPr>
        <p:txBody>
          <a:bodyPr/>
          <a:lstStyle/>
          <a:p>
            <a:pPr marL="0" indent="355600">
              <a:buClr>
                <a:srgbClr val="FF0000"/>
              </a:buClr>
              <a:buFont typeface="Wingdings" pitchFamily="2" charset="2"/>
              <a:buChar char="l"/>
            </a:pPr>
            <a:r>
              <a:rPr lang="zh-CN" altLang="en-US" dirty="0" smtClean="0"/>
              <a:t>第一部分  </a:t>
            </a:r>
            <a:r>
              <a:rPr lang="en-US" altLang="zh-CN" dirty="0" smtClean="0"/>
              <a:t>Excel</a:t>
            </a:r>
            <a:r>
              <a:rPr lang="zh-CN" altLang="en-US" dirty="0" smtClean="0"/>
              <a:t> </a:t>
            </a:r>
            <a:r>
              <a:rPr lang="en-US" altLang="zh-CN" dirty="0" smtClean="0"/>
              <a:t>VBA</a:t>
            </a:r>
            <a:r>
              <a:rPr lang="zh-CN" altLang="en-US" dirty="0" smtClean="0"/>
              <a:t>开发平台概述</a:t>
            </a:r>
            <a:endParaRPr lang="en-US" altLang="zh-CN" dirty="0" smtClean="0"/>
          </a:p>
          <a:p>
            <a:pPr marL="0" indent="355600">
              <a:buClr>
                <a:srgbClr val="FF0000"/>
              </a:buClr>
              <a:buFont typeface="Wingdings" pitchFamily="2" charset="2"/>
              <a:buChar char="l"/>
            </a:pPr>
            <a:r>
              <a:rPr lang="zh-CN" altLang="en-US" dirty="0" smtClean="0"/>
              <a:t>第二部分  </a:t>
            </a:r>
            <a:r>
              <a:rPr lang="en-US" altLang="zh-CN" dirty="0" smtClean="0"/>
              <a:t>VBA</a:t>
            </a:r>
            <a:r>
              <a:rPr lang="zh-CN" altLang="en-US" dirty="0" smtClean="0"/>
              <a:t>基础知识</a:t>
            </a:r>
            <a:endParaRPr lang="en-US" altLang="zh-CN" dirty="0" smtClean="0"/>
          </a:p>
          <a:p>
            <a:pPr marL="0" indent="355600">
              <a:buClr>
                <a:srgbClr val="FF0000"/>
              </a:buClr>
              <a:buFont typeface="Wingdings" pitchFamily="2" charset="2"/>
              <a:buChar char="l"/>
            </a:pPr>
            <a:r>
              <a:rPr lang="zh-CN" altLang="en-US" dirty="0" smtClean="0">
                <a:solidFill>
                  <a:srgbClr val="0000FF"/>
                </a:solidFill>
              </a:rPr>
              <a:t>第三部分  </a:t>
            </a:r>
            <a:r>
              <a:rPr lang="en-US" altLang="zh-CN" dirty="0" smtClean="0">
                <a:solidFill>
                  <a:srgbClr val="0000FF"/>
                </a:solidFill>
              </a:rPr>
              <a:t>Excel</a:t>
            </a:r>
            <a:r>
              <a:rPr lang="zh-CN" altLang="en-US" dirty="0" smtClean="0">
                <a:solidFill>
                  <a:srgbClr val="0000FF"/>
                </a:solidFill>
              </a:rPr>
              <a:t> </a:t>
            </a:r>
            <a:r>
              <a:rPr lang="en-US" altLang="zh-CN" dirty="0" smtClean="0">
                <a:solidFill>
                  <a:srgbClr val="0000FF"/>
                </a:solidFill>
              </a:rPr>
              <a:t>VBA</a:t>
            </a:r>
            <a:r>
              <a:rPr lang="zh-CN" altLang="en-US" dirty="0" smtClean="0">
                <a:solidFill>
                  <a:srgbClr val="0000FF"/>
                </a:solidFill>
              </a:rPr>
              <a:t>对象模型</a:t>
            </a:r>
            <a:endParaRPr lang="en-US" altLang="zh-CN" dirty="0" smtClean="0">
              <a:solidFill>
                <a:srgbClr val="0000FF"/>
              </a:solidFill>
            </a:endParaRPr>
          </a:p>
          <a:p>
            <a:pPr marL="0" indent="355600">
              <a:buClr>
                <a:srgbClr val="FF0000"/>
              </a:buClr>
              <a:buFont typeface="Wingdings" pitchFamily="2" charset="2"/>
              <a:buChar char="l"/>
            </a:pPr>
            <a:r>
              <a:rPr lang="zh-CN" altLang="en-US" dirty="0" smtClean="0"/>
              <a:t>第四部分  用户界面设计</a:t>
            </a:r>
          </a:p>
        </p:txBody>
      </p:sp>
      <p:sp>
        <p:nvSpPr>
          <p:cNvPr id="3" name="标题 2"/>
          <p:cNvSpPr>
            <a:spLocks noGrp="1"/>
          </p:cNvSpPr>
          <p:nvPr>
            <p:ph type="title"/>
          </p:nvPr>
        </p:nvSpPr>
        <p:spPr>
          <a:xfrm>
            <a:off x="34925" y="333375"/>
            <a:ext cx="4537075" cy="647700"/>
          </a:xfrm>
        </p:spPr>
        <p:txBody>
          <a:bodyPr/>
          <a:lstStyle/>
          <a:p>
            <a:r>
              <a:rPr lang="zh-CN" altLang="en-US" dirty="0" smtClean="0"/>
              <a:t>主要内容</a:t>
            </a:r>
            <a:endParaRPr lang="zh-CN" altLang="en-US" dirty="0"/>
          </a:p>
        </p:txBody>
      </p:sp>
      <p:sp>
        <p:nvSpPr>
          <p:cNvPr id="4" name="灯片编号占位符 3"/>
          <p:cNvSpPr>
            <a:spLocks noGrp="1"/>
          </p:cNvSpPr>
          <p:nvPr>
            <p:ph type="sldNum" sz="quarter" idx="4294967295"/>
          </p:nvPr>
        </p:nvSpPr>
        <p:spPr>
          <a:xfrm>
            <a:off x="0" y="6448425"/>
            <a:ext cx="365125" cy="365125"/>
          </a:xfrm>
          <a:prstGeom prst="rect">
            <a:avLst/>
          </a:prstGeom>
        </p:spPr>
        <p:txBody>
          <a:bodyPr/>
          <a:lstStyle/>
          <a:p>
            <a:fld id="{0C913308-F349-4B6D-A68A-DD1791B4A57B}" type="slidenum">
              <a:rPr lang="zh-CN" altLang="en-US" smtClean="0"/>
              <a:pPr/>
              <a:t>2</a:t>
            </a:fld>
            <a:endParaRPr lang="zh-CN" altLang="en-US" dirty="0"/>
          </a:p>
        </p:txBody>
      </p:sp>
    </p:spTree>
  </p:cSld>
  <p:clrMapOvr>
    <a:masterClrMapping/>
  </p:clrMapOvr>
  <p:transition spd="med"/>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57158" y="1000108"/>
            <a:ext cx="8358246" cy="4714892"/>
          </a:xfrm>
        </p:spPr>
        <p:txBody>
          <a:bodyPr/>
          <a:lstStyle/>
          <a:p>
            <a:pPr marL="0" indent="0">
              <a:buNone/>
            </a:pPr>
            <a:r>
              <a:rPr lang="zh-CN" altLang="en-US" dirty="0" smtClean="0"/>
              <a:t>在</a:t>
            </a:r>
            <a:r>
              <a:rPr lang="en-US" altLang="zh-CN" dirty="0" smtClean="0"/>
              <a:t>VBA</a:t>
            </a:r>
            <a:r>
              <a:rPr lang="zh-CN" altLang="en-US" dirty="0" smtClean="0"/>
              <a:t>中经常需要引用单元格或单元格区域，主要有以下几种方法。</a:t>
            </a:r>
            <a:endParaRPr lang="en-US" altLang="zh-CN" dirty="0" smtClean="0">
              <a:solidFill>
                <a:srgbClr val="0000FF"/>
              </a:solidFill>
            </a:endParaRPr>
          </a:p>
          <a:p>
            <a:r>
              <a:rPr lang="zh-CN" altLang="en-US" dirty="0" smtClean="0">
                <a:solidFill>
                  <a:srgbClr val="0000FF"/>
                </a:solidFill>
              </a:rPr>
              <a:t>使用</a:t>
            </a:r>
            <a:r>
              <a:rPr lang="en-US" altLang="zh-CN" dirty="0" smtClean="0">
                <a:solidFill>
                  <a:srgbClr val="0000FF"/>
                </a:solidFill>
              </a:rPr>
              <a:t>Range</a:t>
            </a:r>
            <a:r>
              <a:rPr lang="zh-CN" altLang="en-US" dirty="0" smtClean="0">
                <a:solidFill>
                  <a:srgbClr val="0000FF"/>
                </a:solidFill>
              </a:rPr>
              <a:t>属性</a:t>
            </a:r>
            <a:endParaRPr lang="en-US" altLang="zh-CN" dirty="0" smtClean="0">
              <a:solidFill>
                <a:srgbClr val="0000FF"/>
              </a:solidFill>
            </a:endParaRPr>
          </a:p>
          <a:p>
            <a:r>
              <a:rPr lang="zh-CN" altLang="en-US" dirty="0" smtClean="0">
                <a:solidFill>
                  <a:srgbClr val="0000FF"/>
                </a:solidFill>
              </a:rPr>
              <a:t>使用</a:t>
            </a:r>
            <a:r>
              <a:rPr lang="en-US" altLang="zh-CN" dirty="0" smtClean="0">
                <a:solidFill>
                  <a:srgbClr val="0000FF"/>
                </a:solidFill>
              </a:rPr>
              <a:t>Range</a:t>
            </a:r>
            <a:r>
              <a:rPr lang="zh-CN" altLang="en-US" dirty="0" smtClean="0">
                <a:solidFill>
                  <a:srgbClr val="0000FF"/>
                </a:solidFill>
              </a:rPr>
              <a:t>属性的简写格式 </a:t>
            </a:r>
            <a:r>
              <a:rPr lang="en-US" altLang="zh-CN" dirty="0" smtClean="0">
                <a:solidFill>
                  <a:srgbClr val="0000FF"/>
                </a:solidFill>
              </a:rPr>
              <a:t>[ ]</a:t>
            </a:r>
          </a:p>
          <a:p>
            <a:r>
              <a:rPr lang="zh-CN" altLang="en-US" dirty="0" smtClean="0">
                <a:solidFill>
                  <a:srgbClr val="0000FF"/>
                </a:solidFill>
              </a:rPr>
              <a:t>使用</a:t>
            </a:r>
            <a:r>
              <a:rPr lang="en-US" altLang="zh-CN" dirty="0" smtClean="0">
                <a:solidFill>
                  <a:srgbClr val="0000FF"/>
                </a:solidFill>
              </a:rPr>
              <a:t>Cells</a:t>
            </a:r>
            <a:r>
              <a:rPr lang="zh-CN" altLang="en-US" dirty="0" smtClean="0">
                <a:solidFill>
                  <a:srgbClr val="0000FF"/>
                </a:solidFill>
              </a:rPr>
              <a:t>属性</a:t>
            </a:r>
            <a:endParaRPr lang="en-US" altLang="zh-CN" dirty="0" smtClean="0">
              <a:solidFill>
                <a:srgbClr val="0000FF"/>
              </a:solidFill>
            </a:endParaRPr>
          </a:p>
          <a:p>
            <a:endParaRPr lang="en-US" altLang="zh-CN" dirty="0" smtClean="0">
              <a:solidFill>
                <a:srgbClr val="0000FF"/>
              </a:solidFill>
            </a:endParaRPr>
          </a:p>
          <a:p>
            <a:r>
              <a:rPr lang="zh-CN" altLang="en-US" dirty="0" smtClean="0">
                <a:latin typeface="仿宋" pitchFamily="49" charset="-122"/>
                <a:ea typeface="仿宋" pitchFamily="49" charset="-122"/>
              </a:rPr>
              <a:t>使用</a:t>
            </a:r>
            <a:r>
              <a:rPr lang="en-US" altLang="zh-CN" dirty="0" smtClean="0">
                <a:latin typeface="仿宋" pitchFamily="49" charset="-122"/>
                <a:ea typeface="仿宋" pitchFamily="49" charset="-122"/>
              </a:rPr>
              <a:t>Range</a:t>
            </a:r>
            <a:r>
              <a:rPr lang="zh-CN" altLang="en-US" dirty="0" smtClean="0">
                <a:latin typeface="仿宋" pitchFamily="49" charset="-122"/>
                <a:ea typeface="仿宋" pitchFamily="49" charset="-122"/>
              </a:rPr>
              <a:t>引用单元格，列在前，行在后</a:t>
            </a:r>
            <a:endParaRPr lang="en-US" altLang="zh-CN" dirty="0" smtClean="0">
              <a:latin typeface="仿宋" pitchFamily="49" charset="-122"/>
              <a:ea typeface="仿宋" pitchFamily="49" charset="-122"/>
            </a:endParaRPr>
          </a:p>
          <a:p>
            <a:r>
              <a:rPr lang="zh-CN" altLang="en-US" dirty="0" smtClean="0">
                <a:latin typeface="仿宋" pitchFamily="49" charset="-122"/>
                <a:ea typeface="仿宋" pitchFamily="49" charset="-122"/>
              </a:rPr>
              <a:t>使用</a:t>
            </a:r>
            <a:r>
              <a:rPr lang="en-US" altLang="zh-CN" dirty="0" smtClean="0">
                <a:latin typeface="仿宋" pitchFamily="49" charset="-122"/>
                <a:ea typeface="仿宋" pitchFamily="49" charset="-122"/>
              </a:rPr>
              <a:t>Cells</a:t>
            </a:r>
            <a:r>
              <a:rPr lang="zh-CN" altLang="en-US" dirty="0" smtClean="0">
                <a:latin typeface="仿宋" pitchFamily="49" charset="-122"/>
                <a:ea typeface="仿宋" pitchFamily="49" charset="-122"/>
              </a:rPr>
              <a:t>引用单元格，行在前，列在后</a:t>
            </a:r>
            <a:endParaRPr lang="en-US" altLang="zh-CN" dirty="0" smtClean="0">
              <a:latin typeface="仿宋" pitchFamily="49" charset="-122"/>
              <a:ea typeface="仿宋" pitchFamily="49" charset="-122"/>
            </a:endParaRPr>
          </a:p>
          <a:p>
            <a:r>
              <a:rPr lang="zh-CN" altLang="en-US" dirty="0" smtClean="0">
                <a:latin typeface="仿宋" pitchFamily="49" charset="-122"/>
                <a:ea typeface="仿宋" pitchFamily="49" charset="-122"/>
              </a:rPr>
              <a:t>另外：</a:t>
            </a:r>
            <a:r>
              <a:rPr lang="en-US" altLang="zh-CN" dirty="0" smtClean="0">
                <a:solidFill>
                  <a:srgbClr val="006600"/>
                </a:solidFill>
                <a:latin typeface="仿宋" pitchFamily="49" charset="-122"/>
                <a:ea typeface="仿宋" pitchFamily="49" charset="-122"/>
              </a:rPr>
              <a:t>Cells</a:t>
            </a:r>
            <a:r>
              <a:rPr lang="zh-CN" altLang="en-US" dirty="0" smtClean="0">
                <a:solidFill>
                  <a:srgbClr val="006600"/>
                </a:solidFill>
                <a:latin typeface="仿宋" pitchFamily="49" charset="-122"/>
                <a:ea typeface="仿宋" pitchFamily="49" charset="-122"/>
              </a:rPr>
              <a:t>表示方式和简写格式不支持</a:t>
            </a:r>
            <a:r>
              <a:rPr lang="en-US" altLang="zh-CN" dirty="0" smtClean="0">
                <a:solidFill>
                  <a:srgbClr val="006600"/>
                </a:solidFill>
                <a:latin typeface="仿宋" pitchFamily="49" charset="-122"/>
                <a:ea typeface="仿宋" pitchFamily="49" charset="-122"/>
              </a:rPr>
              <a:t>VBE</a:t>
            </a:r>
            <a:r>
              <a:rPr lang="zh-CN" altLang="en-US" dirty="0" smtClean="0">
                <a:solidFill>
                  <a:srgbClr val="006600"/>
                </a:solidFill>
                <a:latin typeface="仿宋" pitchFamily="49" charset="-122"/>
                <a:ea typeface="仿宋" pitchFamily="49" charset="-122"/>
              </a:rPr>
              <a:t>自动列出成员列表的功能</a:t>
            </a:r>
            <a:r>
              <a:rPr lang="en-US" altLang="zh-CN" dirty="0" smtClean="0">
                <a:solidFill>
                  <a:srgbClr val="006600"/>
                </a:solidFill>
                <a:latin typeface="仿宋" pitchFamily="49" charset="-122"/>
                <a:ea typeface="仿宋" pitchFamily="49" charset="-122"/>
              </a:rPr>
              <a:t>(</a:t>
            </a:r>
            <a:r>
              <a:rPr lang="zh-CN" altLang="en-US" dirty="0" smtClean="0">
                <a:solidFill>
                  <a:srgbClr val="006600"/>
                </a:solidFill>
                <a:latin typeface="仿宋" pitchFamily="49" charset="-122"/>
                <a:ea typeface="仿宋" pitchFamily="49" charset="-122"/>
              </a:rPr>
              <a:t>自动联想，</a:t>
            </a:r>
            <a:r>
              <a:rPr lang="en-US" altLang="zh-CN" dirty="0" err="1" smtClean="0">
                <a:solidFill>
                  <a:srgbClr val="006600"/>
                </a:solidFill>
                <a:latin typeface="仿宋" pitchFamily="49" charset="-122"/>
                <a:ea typeface="仿宋" pitchFamily="49" charset="-122"/>
              </a:rPr>
              <a:t>Ctrl+J</a:t>
            </a:r>
            <a:r>
              <a:rPr lang="en-US" altLang="zh-CN" dirty="0" smtClean="0">
                <a:solidFill>
                  <a:srgbClr val="006600"/>
                </a:solidFill>
                <a:latin typeface="仿宋" pitchFamily="49" charset="-122"/>
                <a:ea typeface="仿宋" pitchFamily="49" charset="-122"/>
              </a:rPr>
              <a:t>)</a:t>
            </a:r>
            <a:endParaRPr lang="zh-CN" altLang="en-US" dirty="0" smtClean="0">
              <a:solidFill>
                <a:srgbClr val="006600"/>
              </a:solidFill>
              <a:latin typeface="仿宋" pitchFamily="49" charset="-122"/>
              <a:ea typeface="仿宋" pitchFamily="49" charset="-122"/>
            </a:endParaRPr>
          </a:p>
          <a:p>
            <a:pPr>
              <a:buNone/>
            </a:pPr>
            <a:endParaRPr lang="en-US" altLang="zh-CN" dirty="0" smtClean="0"/>
          </a:p>
        </p:txBody>
      </p:sp>
      <p:sp>
        <p:nvSpPr>
          <p:cNvPr id="3" name="标题 2"/>
          <p:cNvSpPr>
            <a:spLocks noGrp="1"/>
          </p:cNvSpPr>
          <p:nvPr>
            <p:ph type="title"/>
          </p:nvPr>
        </p:nvSpPr>
        <p:spPr>
          <a:xfrm>
            <a:off x="34925" y="333375"/>
            <a:ext cx="6537339" cy="647700"/>
          </a:xfrm>
        </p:spPr>
        <p:txBody>
          <a:bodyPr/>
          <a:lstStyle/>
          <a:p>
            <a:r>
              <a:rPr lang="zh-CN" altLang="en-US" dirty="0" smtClean="0">
                <a:solidFill>
                  <a:srgbClr val="FF0000"/>
                </a:solidFill>
              </a:rPr>
              <a:t>引用单元格（区域）的几种方式</a:t>
            </a:r>
            <a:endParaRPr lang="en-US" altLang="zh-CN" dirty="0" smtClean="0">
              <a:solidFill>
                <a:srgbClr val="FF0000"/>
              </a:solidFill>
            </a:endParaRPr>
          </a:p>
        </p:txBody>
      </p:sp>
    </p:spTree>
  </p:cSld>
  <p:clrMapOvr>
    <a:masterClrMapping/>
  </p:clrMapOvr>
  <p:transition spd="med"/>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71406" y="928670"/>
            <a:ext cx="8858280" cy="5429288"/>
          </a:xfrm>
        </p:spPr>
        <p:txBody>
          <a:bodyPr/>
          <a:lstStyle/>
          <a:p>
            <a:r>
              <a:rPr lang="zh-CN" altLang="en-US" dirty="0" smtClean="0"/>
              <a:t>方式</a:t>
            </a:r>
            <a:r>
              <a:rPr lang="en-US" altLang="zh-CN" dirty="0" smtClean="0"/>
              <a:t>1</a:t>
            </a:r>
            <a:r>
              <a:rPr lang="zh-CN" altLang="en-US" dirty="0" smtClean="0"/>
              <a:t>：</a:t>
            </a:r>
            <a:r>
              <a:rPr lang="en-US" altLang="zh-CN" dirty="0" smtClean="0">
                <a:solidFill>
                  <a:srgbClr val="C00000"/>
                </a:solidFill>
                <a:latin typeface="微软雅黑" pitchFamily="34" charset="-122"/>
                <a:ea typeface="微软雅黑" pitchFamily="34" charset="-122"/>
              </a:rPr>
              <a:t>Range(“</a:t>
            </a:r>
            <a:r>
              <a:rPr lang="zh-CN" altLang="en-US" dirty="0" smtClean="0">
                <a:solidFill>
                  <a:srgbClr val="C00000"/>
                </a:solidFill>
                <a:latin typeface="微软雅黑" pitchFamily="34" charset="-122"/>
                <a:ea typeface="微软雅黑" pitchFamily="34" charset="-122"/>
              </a:rPr>
              <a:t>地址</a:t>
            </a:r>
            <a:r>
              <a:rPr lang="en-US" altLang="zh-CN" dirty="0" smtClean="0">
                <a:solidFill>
                  <a:srgbClr val="C00000"/>
                </a:solidFill>
                <a:latin typeface="微软雅黑" pitchFamily="34" charset="-122"/>
                <a:ea typeface="微软雅黑" pitchFamily="34" charset="-122"/>
              </a:rPr>
              <a:t>") </a:t>
            </a:r>
          </a:p>
          <a:p>
            <a:pPr marL="712788" lvl="2" indent="-347663">
              <a:buClr>
                <a:srgbClr val="0070C0"/>
              </a:buClr>
              <a:buFont typeface="Wingdings" pitchFamily="2" charset="2"/>
              <a:buChar char="Ø"/>
            </a:pPr>
            <a:r>
              <a:rPr lang="en-US" altLang="zh-CN" dirty="0" smtClean="0">
                <a:solidFill>
                  <a:srgbClr val="0000FF"/>
                </a:solidFill>
              </a:rPr>
              <a:t>Range(“a1”) .Select</a:t>
            </a:r>
          </a:p>
          <a:p>
            <a:pPr marL="712788" lvl="2" indent="-347663">
              <a:buClr>
                <a:srgbClr val="0070C0"/>
              </a:buClr>
              <a:buFont typeface="Wingdings" pitchFamily="2" charset="2"/>
              <a:buChar char="Ø"/>
            </a:pPr>
            <a:r>
              <a:rPr lang="en-US" altLang="zh-CN" dirty="0" smtClean="0">
                <a:solidFill>
                  <a:srgbClr val="0000FF"/>
                </a:solidFill>
              </a:rPr>
              <a:t>Range(“A1:C3”) .Select     </a:t>
            </a:r>
            <a:r>
              <a:rPr lang="en-US" altLang="zh-CN" sz="2000" dirty="0" smtClean="0">
                <a:solidFill>
                  <a:srgbClr val="006600"/>
                </a:solidFill>
              </a:rPr>
              <a:t>‘</a:t>
            </a:r>
            <a:r>
              <a:rPr lang="zh-CN" altLang="en-US" sz="2000" dirty="0" smtClean="0">
                <a:solidFill>
                  <a:srgbClr val="006600"/>
                </a:solidFill>
              </a:rPr>
              <a:t>引用单元格区域</a:t>
            </a:r>
            <a:endParaRPr lang="en-US" altLang="zh-CN" dirty="0" smtClean="0">
              <a:solidFill>
                <a:srgbClr val="006600"/>
              </a:solidFill>
            </a:endParaRPr>
          </a:p>
          <a:p>
            <a:pPr marL="712788" lvl="2" indent="-347663">
              <a:buClr>
                <a:srgbClr val="0070C0"/>
              </a:buClr>
              <a:buFont typeface="Wingdings" pitchFamily="2" charset="2"/>
              <a:buChar char="Ø"/>
            </a:pPr>
            <a:r>
              <a:rPr lang="en-US" altLang="zh-CN" dirty="0" smtClean="0">
                <a:solidFill>
                  <a:srgbClr val="0000FF"/>
                </a:solidFill>
              </a:rPr>
              <a:t>Range(“a1, a2: c3, d2:e4”).Select </a:t>
            </a:r>
            <a:r>
              <a:rPr lang="en-US" altLang="zh-CN" sz="2000" dirty="0" smtClean="0">
                <a:solidFill>
                  <a:srgbClr val="006600"/>
                </a:solidFill>
              </a:rPr>
              <a:t>‘</a:t>
            </a:r>
            <a:r>
              <a:rPr lang="zh-CN" altLang="en-US" sz="2000" dirty="0" smtClean="0">
                <a:solidFill>
                  <a:srgbClr val="006600"/>
                </a:solidFill>
              </a:rPr>
              <a:t>引用不连续的单元格区域</a:t>
            </a:r>
            <a:endParaRPr lang="en-US" altLang="zh-CN" sz="2000" dirty="0" smtClean="0">
              <a:solidFill>
                <a:srgbClr val="006600"/>
              </a:solidFill>
            </a:endParaRPr>
          </a:p>
          <a:p>
            <a:pPr marL="712788" lvl="2" indent="-347663" algn="l">
              <a:buFont typeface="仿宋" pitchFamily="49" charset="-122"/>
              <a:buChar char="-"/>
            </a:pPr>
            <a:r>
              <a:rPr lang="zh-CN" altLang="en-US" sz="2000" dirty="0" smtClean="0">
                <a:latin typeface="仿宋" pitchFamily="49" charset="-122"/>
                <a:ea typeface="仿宋" pitchFamily="49" charset="-122"/>
              </a:rPr>
              <a:t>注意不要写成 </a:t>
            </a:r>
            <a:r>
              <a:rPr lang="en-US" altLang="zh-CN" dirty="0" smtClean="0">
                <a:solidFill>
                  <a:srgbClr val="0000FF"/>
                </a:solidFill>
              </a:rPr>
              <a:t>Range(“a1”, “a2: c3”, “d2:e4”).Select </a:t>
            </a:r>
            <a:endParaRPr lang="en-US" altLang="zh-CN" dirty="0" smtClean="0"/>
          </a:p>
          <a:p>
            <a:r>
              <a:rPr lang="zh-CN" altLang="en-US" dirty="0" smtClean="0"/>
              <a:t>方式</a:t>
            </a:r>
            <a:r>
              <a:rPr lang="en-US" altLang="zh-CN" dirty="0" smtClean="0"/>
              <a:t>2</a:t>
            </a:r>
            <a:r>
              <a:rPr lang="zh-CN" altLang="en-US" dirty="0" smtClean="0"/>
              <a:t>：</a:t>
            </a:r>
            <a:r>
              <a:rPr lang="en-US" altLang="zh-CN" dirty="0" smtClean="0">
                <a:solidFill>
                  <a:srgbClr val="C00000"/>
                </a:solidFill>
                <a:latin typeface="微软雅黑" pitchFamily="34" charset="-122"/>
                <a:ea typeface="微软雅黑" pitchFamily="34" charset="-122"/>
              </a:rPr>
              <a:t>Range( </a:t>
            </a:r>
            <a:r>
              <a:rPr lang="zh-CN" altLang="en-US" dirty="0" smtClean="0">
                <a:solidFill>
                  <a:srgbClr val="C00000"/>
                </a:solidFill>
                <a:latin typeface="微软雅黑" pitchFamily="34" charset="-122"/>
                <a:ea typeface="微软雅黑" pitchFamily="34" charset="-122"/>
              </a:rPr>
              <a:t>起始单元格对象，终止单元格对象）</a:t>
            </a:r>
            <a:r>
              <a:rPr lang="zh-CN" altLang="en-US" dirty="0" smtClean="0">
                <a:latin typeface="微软雅黑" pitchFamily="34" charset="-122"/>
                <a:ea typeface="微软雅黑" pitchFamily="34" charset="-122"/>
              </a:rPr>
              <a:t>   </a:t>
            </a:r>
            <a:endParaRPr lang="en-US" altLang="zh-CN" dirty="0" smtClean="0">
              <a:latin typeface="微软雅黑" pitchFamily="34" charset="-122"/>
              <a:ea typeface="微软雅黑" pitchFamily="34" charset="-122"/>
            </a:endParaRPr>
          </a:p>
          <a:p>
            <a:pPr marL="712788" lvl="2" indent="-347663">
              <a:buClr>
                <a:srgbClr val="0070C0"/>
              </a:buClr>
              <a:buFont typeface="Wingdings" pitchFamily="2" charset="2"/>
              <a:buChar char="Ø"/>
            </a:pPr>
            <a:r>
              <a:rPr lang="zh-CN" altLang="en-US" sz="2000" dirty="0" smtClean="0">
                <a:latin typeface="仿宋" pitchFamily="49" charset="-122"/>
                <a:ea typeface="仿宋" pitchFamily="49" charset="-122"/>
              </a:rPr>
              <a:t>方式</a:t>
            </a:r>
            <a:r>
              <a:rPr lang="en-US" altLang="zh-CN" sz="2000" dirty="0" smtClean="0">
                <a:latin typeface="仿宋" pitchFamily="49" charset="-122"/>
                <a:ea typeface="仿宋" pitchFamily="49" charset="-122"/>
              </a:rPr>
              <a:t>2</a:t>
            </a:r>
            <a:r>
              <a:rPr lang="zh-CN" altLang="en-US" sz="2000" dirty="0" smtClean="0">
                <a:latin typeface="仿宋" pitchFamily="49" charset="-122"/>
                <a:ea typeface="仿宋" pitchFamily="49" charset="-122"/>
              </a:rPr>
              <a:t>又称为</a:t>
            </a:r>
            <a:r>
              <a:rPr lang="zh-CN" altLang="en-US" sz="2000" dirty="0" smtClean="0">
                <a:latin typeface="微软雅黑" pitchFamily="34" charset="-122"/>
                <a:ea typeface="微软雅黑" pitchFamily="34" charset="-122"/>
              </a:rPr>
              <a:t>对角线表示法</a:t>
            </a:r>
            <a:r>
              <a:rPr lang="zh-CN" altLang="en-US" sz="2000" dirty="0" smtClean="0">
                <a:latin typeface="仿宋" pitchFamily="49" charset="-122"/>
                <a:ea typeface="仿宋" pitchFamily="49" charset="-122"/>
              </a:rPr>
              <a:t>，引用的区域是以起始单元格为左上角，终止单元格为右下角的矩形区域，当只知起点，不知终点时，很实用。</a:t>
            </a:r>
            <a:endParaRPr lang="en-US" altLang="zh-CN" sz="2000" dirty="0" smtClean="0">
              <a:latin typeface="仿宋" pitchFamily="49" charset="-122"/>
              <a:ea typeface="仿宋" pitchFamily="49" charset="-122"/>
            </a:endParaRPr>
          </a:p>
          <a:p>
            <a:pPr marL="712788" lvl="2" indent="-347663">
              <a:buClr>
                <a:srgbClr val="0070C0"/>
              </a:buClr>
              <a:buFont typeface="Wingdings" pitchFamily="2" charset="2"/>
              <a:buChar char="Ø"/>
            </a:pPr>
            <a:r>
              <a:rPr lang="en-US" altLang="zh-CN" dirty="0" smtClean="0">
                <a:solidFill>
                  <a:srgbClr val="0000FF"/>
                </a:solidFill>
              </a:rPr>
              <a:t>Range(Range("a1"), Range("c3")).Select</a:t>
            </a:r>
          </a:p>
          <a:p>
            <a:pPr marL="363538" lvl="2" indent="-363538">
              <a:spcBef>
                <a:spcPts val="600"/>
              </a:spcBef>
              <a:spcAft>
                <a:spcPts val="600"/>
              </a:spcAft>
              <a:buClr>
                <a:srgbClr val="0070C0"/>
              </a:buClr>
              <a:buBlip>
                <a:blip r:embed="rId3"/>
              </a:buBlip>
            </a:pPr>
            <a:r>
              <a:rPr lang="zh-CN" altLang="en-US" dirty="0" smtClean="0"/>
              <a:t>方式</a:t>
            </a:r>
            <a:r>
              <a:rPr lang="en-US" altLang="zh-CN" dirty="0" smtClean="0"/>
              <a:t>3</a:t>
            </a:r>
            <a:r>
              <a:rPr lang="zh-CN" altLang="en-US" dirty="0" smtClean="0"/>
              <a:t>： </a:t>
            </a:r>
            <a:r>
              <a:rPr lang="en-US" altLang="zh-CN" dirty="0" smtClean="0">
                <a:solidFill>
                  <a:srgbClr val="CC0000"/>
                </a:solidFill>
                <a:latin typeface="微软雅黑" pitchFamily="34" charset="-122"/>
                <a:ea typeface="微软雅黑" pitchFamily="34" charset="-122"/>
                <a:cs typeface="+mn-cs"/>
              </a:rPr>
              <a:t>Range</a:t>
            </a:r>
            <a:r>
              <a:rPr lang="zh-CN" altLang="en-US" dirty="0" smtClean="0">
                <a:solidFill>
                  <a:srgbClr val="CC0000"/>
                </a:solidFill>
                <a:latin typeface="微软雅黑" pitchFamily="34" charset="-122"/>
                <a:ea typeface="微软雅黑" pitchFamily="34" charset="-122"/>
                <a:cs typeface="+mn-cs"/>
              </a:rPr>
              <a:t>属性的简写方式</a:t>
            </a:r>
            <a:r>
              <a:rPr lang="zh-CN" altLang="en-US" dirty="0" smtClean="0">
                <a:cs typeface="+mn-cs"/>
              </a:rPr>
              <a:t>（</a:t>
            </a:r>
            <a:r>
              <a:rPr lang="zh-CN" altLang="en-US" dirty="0" smtClean="0"/>
              <a:t>使用方括号</a:t>
            </a:r>
            <a:r>
              <a:rPr lang="en-US" altLang="zh-CN" dirty="0" smtClean="0"/>
              <a:t>[ ]</a:t>
            </a:r>
            <a:r>
              <a:rPr lang="zh-CN" altLang="en-US" dirty="0" smtClean="0"/>
              <a:t>）</a:t>
            </a:r>
            <a:endParaRPr lang="en-US" altLang="zh-CN" dirty="0" smtClean="0">
              <a:cs typeface="+mn-cs"/>
            </a:endParaRPr>
          </a:p>
          <a:p>
            <a:pPr marL="712788" lvl="2" indent="-347663">
              <a:buClr>
                <a:srgbClr val="0070C0"/>
              </a:buClr>
              <a:buFont typeface="Wingdings" pitchFamily="2" charset="2"/>
              <a:buChar char="Ø"/>
            </a:pPr>
            <a:r>
              <a:rPr lang="en-US" altLang="zh-CN" dirty="0" smtClean="0">
                <a:solidFill>
                  <a:srgbClr val="0000FF"/>
                </a:solidFill>
              </a:rPr>
              <a:t>Range( [a1],  [c3] ).Select</a:t>
            </a:r>
          </a:p>
          <a:p>
            <a:pPr marL="712788" lvl="2" indent="-347663">
              <a:buClr>
                <a:srgbClr val="0070C0"/>
              </a:buClr>
              <a:buFont typeface="Wingdings" pitchFamily="2" charset="2"/>
              <a:buChar char="Ø"/>
            </a:pPr>
            <a:r>
              <a:rPr lang="zh-CN" altLang="en-US" sz="2000" dirty="0" smtClean="0">
                <a:latin typeface="仿宋" pitchFamily="49" charset="-122"/>
                <a:ea typeface="仿宋" pitchFamily="49" charset="-122"/>
              </a:rPr>
              <a:t>注意：</a:t>
            </a:r>
            <a:r>
              <a:rPr lang="zh-CN" altLang="en-US" sz="2000" dirty="0" smtClean="0">
                <a:solidFill>
                  <a:srgbClr val="006600"/>
                </a:solidFill>
                <a:latin typeface="仿宋" pitchFamily="49" charset="-122"/>
                <a:ea typeface="仿宋" pitchFamily="49" charset="-122"/>
              </a:rPr>
              <a:t>简写形式的方括号内直接写地址，不要引号，且不能有变量。</a:t>
            </a:r>
            <a:endParaRPr lang="en-US" altLang="zh-CN" dirty="0" smtClean="0"/>
          </a:p>
          <a:p>
            <a:endParaRPr lang="zh-CN" altLang="en-US" dirty="0" smtClean="0"/>
          </a:p>
          <a:p>
            <a:endParaRPr lang="zh-CN" altLang="en-US" dirty="0"/>
          </a:p>
        </p:txBody>
      </p:sp>
      <p:sp>
        <p:nvSpPr>
          <p:cNvPr id="3" name="标题 2"/>
          <p:cNvSpPr>
            <a:spLocks noGrp="1"/>
          </p:cNvSpPr>
          <p:nvPr>
            <p:ph type="title"/>
          </p:nvPr>
        </p:nvSpPr>
        <p:spPr>
          <a:xfrm>
            <a:off x="34925" y="333375"/>
            <a:ext cx="8108975" cy="647700"/>
          </a:xfrm>
        </p:spPr>
        <p:txBody>
          <a:bodyPr/>
          <a:lstStyle/>
          <a:p>
            <a:r>
              <a:rPr lang="zh-CN" altLang="en-US" dirty="0" smtClean="0">
                <a:solidFill>
                  <a:srgbClr val="C00000"/>
                </a:solidFill>
              </a:rPr>
              <a:t>使用</a:t>
            </a:r>
            <a:r>
              <a:rPr lang="en-US" altLang="zh-CN" dirty="0" smtClean="0">
                <a:solidFill>
                  <a:srgbClr val="C00000"/>
                </a:solidFill>
              </a:rPr>
              <a:t>Range</a:t>
            </a:r>
            <a:r>
              <a:rPr lang="zh-CN" altLang="en-US" dirty="0" smtClean="0">
                <a:solidFill>
                  <a:srgbClr val="C00000"/>
                </a:solidFill>
              </a:rPr>
              <a:t>属性引用单元格（区域）对象</a:t>
            </a:r>
            <a:endParaRPr lang="zh-CN" altLang="en-US" dirty="0">
              <a:solidFill>
                <a:srgbClr val="C00000"/>
              </a:solidFill>
            </a:endParaRPr>
          </a:p>
        </p:txBody>
      </p:sp>
    </p:spTree>
  </p:cSld>
  <p:clrMapOvr>
    <a:masterClrMapping/>
  </p:clrMapOvr>
  <p:transition spd="med"/>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71406" y="1000108"/>
            <a:ext cx="4643470" cy="1285884"/>
          </a:xfrm>
          <a:solidFill>
            <a:srgbClr val="FFCC99"/>
          </a:solidFill>
          <a:ln>
            <a:solidFill>
              <a:srgbClr val="FFC000"/>
            </a:solidFill>
          </a:ln>
        </p:spPr>
        <p:txBody>
          <a:bodyPr/>
          <a:lstStyle/>
          <a:p>
            <a:pPr marL="0" indent="1588">
              <a:spcBef>
                <a:spcPts val="0"/>
              </a:spcBef>
              <a:buNone/>
            </a:pPr>
            <a:r>
              <a:rPr lang="en-US" altLang="zh-CN" sz="2000" dirty="0" smtClean="0"/>
              <a:t>Sub </a:t>
            </a:r>
            <a:r>
              <a:rPr lang="en-US" altLang="zh-CN" sz="2000" dirty="0" err="1" smtClean="0"/>
              <a:t>RngSelect</a:t>
            </a:r>
            <a:r>
              <a:rPr lang="en-US" altLang="zh-CN" sz="2000" dirty="0" smtClean="0"/>
              <a:t>() </a:t>
            </a:r>
          </a:p>
          <a:p>
            <a:pPr marL="0" indent="1588">
              <a:spcBef>
                <a:spcPts val="0"/>
              </a:spcBef>
              <a:buNone/>
            </a:pPr>
            <a:r>
              <a:rPr lang="en-US" altLang="zh-CN" sz="2000" dirty="0" smtClean="0"/>
              <a:t>    Sheet1.Range("A3:F6, B1:C5").Select</a:t>
            </a:r>
          </a:p>
          <a:p>
            <a:pPr marL="0" indent="1588">
              <a:spcBef>
                <a:spcPts val="0"/>
              </a:spcBef>
              <a:buNone/>
            </a:pPr>
            <a:r>
              <a:rPr lang="en-US" altLang="zh-CN" sz="2000" dirty="0" smtClean="0"/>
              <a:t>End Sub</a:t>
            </a:r>
          </a:p>
          <a:p>
            <a:pPr>
              <a:spcBef>
                <a:spcPts val="0"/>
              </a:spcBef>
            </a:pPr>
            <a:endParaRPr lang="zh-CN" altLang="en-US" sz="2000" dirty="0"/>
          </a:p>
        </p:txBody>
      </p:sp>
      <p:sp>
        <p:nvSpPr>
          <p:cNvPr id="3" name="标题 2"/>
          <p:cNvSpPr>
            <a:spLocks noGrp="1"/>
          </p:cNvSpPr>
          <p:nvPr>
            <p:ph type="title"/>
          </p:nvPr>
        </p:nvSpPr>
        <p:spPr>
          <a:xfrm>
            <a:off x="34925" y="333375"/>
            <a:ext cx="8680479" cy="647700"/>
          </a:xfrm>
        </p:spPr>
        <p:txBody>
          <a:bodyPr/>
          <a:lstStyle/>
          <a:p>
            <a:r>
              <a:rPr lang="zh-CN" altLang="en-US" dirty="0" smtClean="0">
                <a:solidFill>
                  <a:srgbClr val="C00000"/>
                </a:solidFill>
              </a:rPr>
              <a:t>使用</a:t>
            </a:r>
            <a:r>
              <a:rPr lang="en-US" altLang="zh-CN" dirty="0" smtClean="0">
                <a:solidFill>
                  <a:srgbClr val="C00000"/>
                </a:solidFill>
              </a:rPr>
              <a:t>Range</a:t>
            </a:r>
            <a:r>
              <a:rPr lang="zh-CN" altLang="en-US" dirty="0" smtClean="0">
                <a:solidFill>
                  <a:srgbClr val="C00000"/>
                </a:solidFill>
              </a:rPr>
              <a:t>属性引用单元格（区域）对象 的例子</a:t>
            </a:r>
            <a:endParaRPr lang="zh-CN" altLang="en-US" dirty="0"/>
          </a:p>
        </p:txBody>
      </p:sp>
      <p:pic>
        <p:nvPicPr>
          <p:cNvPr id="1026" name="Picture 2" descr="http://files.c.excelhome.net/forum/month_0902/20090209_2bd10dfa1946e7b60a31VzJDE4aD5rPX.jpg"/>
          <p:cNvPicPr>
            <a:picLocks noChangeAspect="1" noChangeArrowheads="1"/>
          </p:cNvPicPr>
          <p:nvPr/>
        </p:nvPicPr>
        <p:blipFill>
          <a:blip r:embed="rId3"/>
          <a:srcRect/>
          <a:stretch>
            <a:fillRect/>
          </a:stretch>
        </p:blipFill>
        <p:spPr bwMode="auto">
          <a:xfrm>
            <a:off x="4857752" y="1000108"/>
            <a:ext cx="4172222" cy="1285884"/>
          </a:xfrm>
          <a:prstGeom prst="rect">
            <a:avLst/>
          </a:prstGeom>
          <a:ln>
            <a:noFill/>
          </a:ln>
          <a:effectLst>
            <a:outerShdw blurRad="292100" dist="139700" dir="2700000" algn="tl" rotWithShape="0">
              <a:srgbClr val="333333">
                <a:alpha val="65000"/>
              </a:srgbClr>
            </a:outerShdw>
          </a:effectLst>
        </p:spPr>
      </p:pic>
      <p:sp>
        <p:nvSpPr>
          <p:cNvPr id="5" name="内容占位符 1"/>
          <p:cNvSpPr txBox="1">
            <a:spLocks/>
          </p:cNvSpPr>
          <p:nvPr/>
        </p:nvSpPr>
        <p:spPr bwMode="auto">
          <a:xfrm>
            <a:off x="71406" y="2643182"/>
            <a:ext cx="4929222" cy="1928826"/>
          </a:xfrm>
          <a:prstGeom prst="rect">
            <a:avLst/>
          </a:prstGeom>
          <a:solidFill>
            <a:srgbClr val="FFCC99"/>
          </a:solidFill>
          <a:ln w="9525">
            <a:solidFill>
              <a:srgbClr val="FFC000"/>
            </a:solidFill>
            <a:miter lim="800000"/>
            <a:headEnd/>
            <a:tailEnd/>
          </a:ln>
        </p:spPr>
        <p:txBody>
          <a:bodyPr vert="horz" wrap="square" lIns="91440" tIns="45720" rIns="91440" bIns="45720" numCol="1" anchor="t" anchorCtr="0" compatLnSpc="1">
            <a:prstTxWarp prst="textNoShape">
              <a:avLst/>
            </a:prstTxWarp>
          </a:bodyPr>
          <a:lstStyle/>
          <a:p>
            <a:pPr lvl="0" indent="1588" algn="just" eaLnBrk="0" fontAlgn="base" hangingPunct="0">
              <a:spcAft>
                <a:spcPts val="600"/>
              </a:spcAft>
            </a:pPr>
            <a:r>
              <a:rPr kumimoji="1" lang="en-US" altLang="zh-CN" sz="2000" b="1" kern="0" dirty="0" smtClean="0"/>
              <a:t>Public Sub </a:t>
            </a:r>
            <a:r>
              <a:rPr kumimoji="1" lang="en-US" altLang="zh-CN" sz="2000" b="1" kern="0" dirty="0" err="1" smtClean="0"/>
              <a:t>WbMsg</a:t>
            </a:r>
            <a:r>
              <a:rPr kumimoji="1" lang="en-US" altLang="zh-CN" sz="2000" b="1" kern="0" dirty="0" smtClean="0"/>
              <a:t>()</a:t>
            </a:r>
          </a:p>
          <a:p>
            <a:pPr lvl="0" indent="1588" algn="just" eaLnBrk="0" fontAlgn="base" hangingPunct="0">
              <a:spcAft>
                <a:spcPts val="600"/>
              </a:spcAft>
            </a:pPr>
            <a:r>
              <a:rPr kumimoji="1" lang="en-US" altLang="zh-CN" sz="2000" b="1" kern="0" dirty="0" smtClean="0"/>
              <a:t>    Range("b2") = </a:t>
            </a:r>
            <a:r>
              <a:rPr kumimoji="1" lang="en-US" altLang="zh-CN" sz="2000" b="1" kern="0" dirty="0" err="1" smtClean="0"/>
              <a:t>ThisWorkbook.Name</a:t>
            </a:r>
            <a:endParaRPr kumimoji="1" lang="en-US" altLang="zh-CN" sz="2000" b="1" kern="0" dirty="0" smtClean="0"/>
          </a:p>
          <a:p>
            <a:pPr lvl="0" indent="1588" algn="just" eaLnBrk="0" fontAlgn="base" hangingPunct="0">
              <a:spcAft>
                <a:spcPts val="600"/>
              </a:spcAft>
            </a:pPr>
            <a:r>
              <a:rPr kumimoji="1" lang="en-US" altLang="zh-CN" sz="2000" b="1" kern="0" dirty="0" smtClean="0"/>
              <a:t>    Range("b3") = </a:t>
            </a:r>
            <a:r>
              <a:rPr kumimoji="1" lang="en-US" altLang="zh-CN" sz="2000" b="1" kern="0" dirty="0" err="1" smtClean="0"/>
              <a:t>ThisWorkbook.Path</a:t>
            </a:r>
            <a:endParaRPr kumimoji="1" lang="en-US" altLang="zh-CN" sz="2000" b="1" kern="0" dirty="0" smtClean="0"/>
          </a:p>
          <a:p>
            <a:pPr lvl="0" indent="1588" algn="just" eaLnBrk="0" fontAlgn="base" hangingPunct="0">
              <a:spcAft>
                <a:spcPts val="600"/>
              </a:spcAft>
            </a:pPr>
            <a:r>
              <a:rPr kumimoji="1" lang="en-US" altLang="zh-CN" sz="2000" b="1" kern="0" dirty="0" smtClean="0"/>
              <a:t>    Range("b4") = </a:t>
            </a:r>
            <a:r>
              <a:rPr kumimoji="1" lang="en-US" altLang="zh-CN" sz="2000" b="1" kern="0" dirty="0" err="1" smtClean="0"/>
              <a:t>ThisWorkbook.FullName</a:t>
            </a:r>
            <a:endParaRPr kumimoji="1" lang="en-US" altLang="zh-CN" sz="2000" b="1" kern="0" dirty="0" smtClean="0"/>
          </a:p>
          <a:p>
            <a:pPr lvl="0" indent="1588" algn="just" eaLnBrk="0" fontAlgn="base" hangingPunct="0">
              <a:spcAft>
                <a:spcPts val="600"/>
              </a:spcAft>
            </a:pPr>
            <a:r>
              <a:rPr kumimoji="1" lang="en-US" altLang="zh-CN" sz="2000" b="1" kern="0" dirty="0" smtClean="0"/>
              <a:t>End Sub</a:t>
            </a:r>
            <a:endParaRPr kumimoji="1" lang="zh-CN" altLang="en-US" sz="2000" b="1" i="0" u="none" strike="noStrike" kern="0" cap="none" spc="0" normalizeH="0" baseline="0" noProof="0" dirty="0">
              <a:ln>
                <a:noFill/>
              </a:ln>
              <a:solidFill>
                <a:schemeClr val="tx1"/>
              </a:solidFill>
              <a:effectLst/>
              <a:uLnTx/>
              <a:uFillTx/>
              <a:latin typeface="+mn-lt"/>
              <a:ea typeface="+mn-ea"/>
              <a:cs typeface="+mn-cs"/>
            </a:endParaRPr>
          </a:p>
        </p:txBody>
      </p:sp>
      <p:pic>
        <p:nvPicPr>
          <p:cNvPr id="1027" name="Picture 3"/>
          <p:cNvPicPr>
            <a:picLocks noChangeAspect="1" noChangeArrowheads="1"/>
          </p:cNvPicPr>
          <p:nvPr/>
        </p:nvPicPr>
        <p:blipFill>
          <a:blip r:embed="rId4"/>
          <a:srcRect/>
          <a:stretch>
            <a:fillRect/>
          </a:stretch>
        </p:blipFill>
        <p:spPr bwMode="auto">
          <a:xfrm>
            <a:off x="4714876" y="2643181"/>
            <a:ext cx="4293501" cy="1214447"/>
          </a:xfrm>
          <a:prstGeom prst="rect">
            <a:avLst/>
          </a:prstGeom>
          <a:ln>
            <a:noFill/>
          </a:ln>
          <a:effectLst>
            <a:outerShdw blurRad="292100" dist="139700" dir="2700000" algn="tl" rotWithShape="0">
              <a:srgbClr val="333333">
                <a:alpha val="65000"/>
              </a:srgbClr>
            </a:outerShdw>
          </a:effectLst>
        </p:spPr>
      </p:pic>
      <p:sp>
        <p:nvSpPr>
          <p:cNvPr id="7" name="内容占位符 1"/>
          <p:cNvSpPr txBox="1">
            <a:spLocks/>
          </p:cNvSpPr>
          <p:nvPr/>
        </p:nvSpPr>
        <p:spPr bwMode="auto">
          <a:xfrm>
            <a:off x="142844" y="4714884"/>
            <a:ext cx="2357454" cy="1285884"/>
          </a:xfrm>
          <a:prstGeom prst="rect">
            <a:avLst/>
          </a:prstGeom>
          <a:solidFill>
            <a:srgbClr val="FFCC99"/>
          </a:solidFill>
          <a:ln w="9525">
            <a:solidFill>
              <a:srgbClr val="FFC000"/>
            </a:solidFill>
            <a:miter lim="800000"/>
            <a:headEnd/>
            <a:tailEnd/>
          </a:ln>
        </p:spPr>
        <p:txBody>
          <a:bodyPr vert="horz" wrap="square" lIns="91440" tIns="45720" rIns="91440" bIns="45720" numCol="1" anchor="t" anchorCtr="0" compatLnSpc="1">
            <a:prstTxWarp prst="textNoShape">
              <a:avLst/>
            </a:prstTxWarp>
          </a:bodyPr>
          <a:lstStyle/>
          <a:p>
            <a:pPr lvl="0" indent="1588" eaLnBrk="0" fontAlgn="base" hangingPunct="0">
              <a:spcAft>
                <a:spcPts val="600"/>
              </a:spcAft>
            </a:pPr>
            <a:r>
              <a:rPr kumimoji="1" lang="en-US" altLang="zh-CN" sz="2000" b="1" kern="0" dirty="0" smtClean="0"/>
              <a:t>Sub </a:t>
            </a:r>
            <a:r>
              <a:rPr kumimoji="1" lang="en-US" altLang="zh-CN" sz="2000" b="1" kern="0" dirty="0" err="1" smtClean="0"/>
              <a:t>Fastmark</a:t>
            </a:r>
            <a:r>
              <a:rPr kumimoji="1" lang="en-US" altLang="zh-CN" sz="2000" b="1" kern="0" dirty="0" smtClean="0"/>
              <a:t>()</a:t>
            </a:r>
            <a:br>
              <a:rPr kumimoji="1" lang="en-US" altLang="zh-CN" sz="2000" b="1" kern="0" dirty="0" smtClean="0"/>
            </a:br>
            <a:r>
              <a:rPr kumimoji="1" lang="en-US" altLang="zh-CN" sz="2000" b="1" kern="0" dirty="0" smtClean="0"/>
              <a:t>    [A1</a:t>
            </a:r>
            <a:r>
              <a:rPr kumimoji="1" lang="zh-CN" altLang="en-US" sz="2000" b="1" kern="0" dirty="0" smtClean="0"/>
              <a:t>：</a:t>
            </a:r>
            <a:r>
              <a:rPr kumimoji="1" lang="en-US" altLang="zh-CN" sz="2000" b="1" kern="0" dirty="0" smtClean="0"/>
              <a:t>A5] = 2</a:t>
            </a:r>
            <a:br>
              <a:rPr kumimoji="1" lang="en-US" altLang="zh-CN" sz="2000" b="1" kern="0" dirty="0" smtClean="0"/>
            </a:br>
            <a:r>
              <a:rPr kumimoji="1" lang="en-US" altLang="zh-CN" sz="2000" b="1" kern="0" dirty="0" smtClean="0"/>
              <a:t>    [Fast] = 4</a:t>
            </a:r>
            <a:br>
              <a:rPr kumimoji="1" lang="en-US" altLang="zh-CN" sz="2000" b="1" kern="0" dirty="0" smtClean="0"/>
            </a:br>
            <a:r>
              <a:rPr kumimoji="1" lang="en-US" altLang="zh-CN" sz="2000" b="1" kern="0" dirty="0" smtClean="0"/>
              <a:t>End Sub</a:t>
            </a:r>
          </a:p>
          <a:p>
            <a:pPr marL="363538" marR="0" lvl="0" indent="-363538" defTabSz="914400" rtl="0" eaLnBrk="0" fontAlgn="base" latinLnBrk="0" hangingPunct="0">
              <a:lnSpc>
                <a:spcPct val="100000"/>
              </a:lnSpc>
              <a:spcBef>
                <a:spcPts val="0"/>
              </a:spcBef>
              <a:spcAft>
                <a:spcPts val="600"/>
              </a:spcAft>
              <a:buClrTx/>
              <a:buSzTx/>
              <a:buFontTx/>
              <a:buBlip>
                <a:blip r:embed="rId5"/>
              </a:buBlip>
              <a:tabLst/>
              <a:defRPr/>
            </a:pPr>
            <a:endParaRPr kumimoji="1" lang="zh-CN" altLang="en-US" sz="2000" b="1" i="0" u="none" strike="noStrike" kern="0" cap="none" spc="0" normalizeH="0" baseline="0" noProof="0" dirty="0">
              <a:ln>
                <a:noFill/>
              </a:ln>
              <a:solidFill>
                <a:schemeClr val="tx1"/>
              </a:solidFill>
              <a:effectLst/>
              <a:uLnTx/>
              <a:uFillTx/>
              <a:latin typeface="+mn-lt"/>
              <a:ea typeface="+mn-ea"/>
              <a:cs typeface="+mn-cs"/>
            </a:endParaRPr>
          </a:p>
        </p:txBody>
      </p:sp>
      <p:sp>
        <p:nvSpPr>
          <p:cNvPr id="8" name="TextBox 7"/>
          <p:cNvSpPr txBox="1"/>
          <p:nvPr/>
        </p:nvSpPr>
        <p:spPr>
          <a:xfrm>
            <a:off x="2714612" y="4643446"/>
            <a:ext cx="6286544" cy="1938992"/>
          </a:xfrm>
          <a:prstGeom prst="rect">
            <a:avLst/>
          </a:prstGeom>
          <a:noFill/>
        </p:spPr>
        <p:txBody>
          <a:bodyPr wrap="square" rtlCol="0">
            <a:spAutoFit/>
          </a:bodyPr>
          <a:lstStyle/>
          <a:p>
            <a:r>
              <a:rPr lang="zh-CN" altLang="en-US" sz="2000" b="1" dirty="0" smtClean="0">
                <a:solidFill>
                  <a:srgbClr val="002060"/>
                </a:solidFill>
                <a:latin typeface="仿宋" pitchFamily="49" charset="-122"/>
                <a:ea typeface="仿宋" pitchFamily="49" charset="-122"/>
              </a:rPr>
              <a:t>代码解析： </a:t>
            </a:r>
            <a:r>
              <a:rPr lang="en-US" altLang="zh-CN" sz="2000" b="1" dirty="0" err="1" smtClean="0">
                <a:solidFill>
                  <a:srgbClr val="002060"/>
                </a:solidFill>
                <a:latin typeface="仿宋" pitchFamily="49" charset="-122"/>
                <a:ea typeface="仿宋" pitchFamily="49" charset="-122"/>
              </a:rPr>
              <a:t>Fastmark</a:t>
            </a:r>
            <a:r>
              <a:rPr lang="zh-CN" altLang="en-US" sz="2000" b="1" dirty="0" smtClean="0">
                <a:solidFill>
                  <a:srgbClr val="002060"/>
                </a:solidFill>
                <a:latin typeface="仿宋" pitchFamily="49" charset="-122"/>
                <a:ea typeface="仿宋" pitchFamily="49" charset="-122"/>
              </a:rPr>
              <a:t>过程使用简写方式（快捷记号）为单元格区域赋值。</a:t>
            </a:r>
            <a:endParaRPr lang="en-US" altLang="zh-CN" sz="2000" b="1" dirty="0" smtClean="0">
              <a:solidFill>
                <a:srgbClr val="002060"/>
              </a:solidFill>
              <a:latin typeface="仿宋" pitchFamily="49" charset="-122"/>
              <a:ea typeface="仿宋" pitchFamily="49" charset="-122"/>
            </a:endParaRPr>
          </a:p>
          <a:p>
            <a:pPr marL="258763" indent="-258763">
              <a:buFont typeface="Wingdings" pitchFamily="2" charset="2"/>
              <a:buChar char="l"/>
            </a:pPr>
            <a:r>
              <a:rPr lang="zh-CN" altLang="en-US" sz="2000" b="1" dirty="0" smtClean="0">
                <a:solidFill>
                  <a:srgbClr val="002060"/>
                </a:solidFill>
                <a:latin typeface="仿宋" pitchFamily="49" charset="-122"/>
                <a:ea typeface="仿宋" pitchFamily="49" charset="-122"/>
              </a:rPr>
              <a:t>第</a:t>
            </a:r>
            <a:r>
              <a:rPr lang="en-US" altLang="zh-CN" sz="2000" b="1" dirty="0" smtClean="0">
                <a:solidFill>
                  <a:srgbClr val="002060"/>
                </a:solidFill>
                <a:latin typeface="仿宋" pitchFamily="49" charset="-122"/>
                <a:ea typeface="仿宋" pitchFamily="49" charset="-122"/>
              </a:rPr>
              <a:t>2</a:t>
            </a:r>
            <a:r>
              <a:rPr lang="zh-CN" altLang="en-US" sz="2000" b="1" dirty="0" smtClean="0">
                <a:solidFill>
                  <a:srgbClr val="002060"/>
                </a:solidFill>
                <a:latin typeface="仿宋" pitchFamily="49" charset="-122"/>
                <a:ea typeface="仿宋" pitchFamily="49" charset="-122"/>
              </a:rPr>
              <a:t>行代码使用快捷记号将活动工作表中的</a:t>
            </a:r>
            <a:r>
              <a:rPr lang="en-US" altLang="zh-CN" sz="2000" b="1" dirty="0" smtClean="0">
                <a:solidFill>
                  <a:srgbClr val="002060"/>
                </a:solidFill>
                <a:latin typeface="仿宋" pitchFamily="49" charset="-122"/>
                <a:ea typeface="仿宋" pitchFamily="49" charset="-122"/>
              </a:rPr>
              <a:t>A1</a:t>
            </a:r>
            <a:r>
              <a:rPr lang="zh-CN" altLang="en-US" sz="2000" b="1" dirty="0" smtClean="0">
                <a:solidFill>
                  <a:srgbClr val="002060"/>
                </a:solidFill>
                <a:latin typeface="仿宋" pitchFamily="49" charset="-122"/>
                <a:ea typeface="仿宋" pitchFamily="49" charset="-122"/>
              </a:rPr>
              <a:t>：</a:t>
            </a:r>
            <a:r>
              <a:rPr lang="en-US" altLang="zh-CN" sz="2000" b="1" dirty="0" smtClean="0">
                <a:solidFill>
                  <a:srgbClr val="002060"/>
                </a:solidFill>
                <a:latin typeface="仿宋" pitchFamily="49" charset="-122"/>
                <a:ea typeface="仿宋" pitchFamily="49" charset="-122"/>
              </a:rPr>
              <a:t>A5</a:t>
            </a:r>
            <a:r>
              <a:rPr lang="zh-CN" altLang="en-US" sz="2000" b="1" dirty="0" smtClean="0">
                <a:solidFill>
                  <a:srgbClr val="002060"/>
                </a:solidFill>
                <a:latin typeface="仿宋" pitchFamily="49" charset="-122"/>
                <a:ea typeface="仿宋" pitchFamily="49" charset="-122"/>
              </a:rPr>
              <a:t>单元格赋值为</a:t>
            </a:r>
            <a:r>
              <a:rPr lang="en-US" altLang="zh-CN" sz="2000" b="1" dirty="0" smtClean="0">
                <a:solidFill>
                  <a:srgbClr val="002060"/>
                </a:solidFill>
                <a:latin typeface="仿宋" pitchFamily="49" charset="-122"/>
                <a:ea typeface="仿宋" pitchFamily="49" charset="-122"/>
              </a:rPr>
              <a:t>2</a:t>
            </a:r>
            <a:r>
              <a:rPr lang="zh-CN" altLang="en-US" sz="2000" b="1" dirty="0" smtClean="0">
                <a:solidFill>
                  <a:srgbClr val="002060"/>
                </a:solidFill>
                <a:latin typeface="仿宋" pitchFamily="49" charset="-122"/>
                <a:ea typeface="仿宋" pitchFamily="49" charset="-122"/>
              </a:rPr>
              <a:t>。</a:t>
            </a:r>
            <a:endParaRPr lang="en-US" altLang="zh-CN" sz="2000" b="1" dirty="0" smtClean="0">
              <a:solidFill>
                <a:srgbClr val="002060"/>
              </a:solidFill>
              <a:latin typeface="仿宋" pitchFamily="49" charset="-122"/>
              <a:ea typeface="仿宋" pitchFamily="49" charset="-122"/>
            </a:endParaRPr>
          </a:p>
          <a:p>
            <a:pPr marL="258763" indent="-258763">
              <a:buFont typeface="Wingdings" pitchFamily="2" charset="2"/>
              <a:buChar char="l"/>
            </a:pPr>
            <a:r>
              <a:rPr lang="zh-CN" altLang="en-US" sz="2000" b="1" dirty="0" smtClean="0">
                <a:solidFill>
                  <a:srgbClr val="002060"/>
                </a:solidFill>
                <a:latin typeface="仿宋" pitchFamily="49" charset="-122"/>
                <a:ea typeface="仿宋" pitchFamily="49" charset="-122"/>
              </a:rPr>
              <a:t>第</a:t>
            </a:r>
            <a:r>
              <a:rPr lang="en-US" altLang="zh-CN" sz="2000" b="1" dirty="0" smtClean="0">
                <a:solidFill>
                  <a:srgbClr val="002060"/>
                </a:solidFill>
                <a:latin typeface="仿宋" pitchFamily="49" charset="-122"/>
                <a:ea typeface="仿宋" pitchFamily="49" charset="-122"/>
              </a:rPr>
              <a:t>3</a:t>
            </a:r>
            <a:r>
              <a:rPr lang="zh-CN" altLang="en-US" sz="2000" b="1" dirty="0" smtClean="0">
                <a:solidFill>
                  <a:srgbClr val="002060"/>
                </a:solidFill>
                <a:latin typeface="仿宋" pitchFamily="49" charset="-122"/>
                <a:ea typeface="仿宋" pitchFamily="49" charset="-122"/>
              </a:rPr>
              <a:t>行代码将工作簿中已命名为“</a:t>
            </a:r>
            <a:r>
              <a:rPr lang="en-US" altLang="zh-CN" sz="2000" b="1" dirty="0" smtClean="0">
                <a:solidFill>
                  <a:srgbClr val="002060"/>
                </a:solidFill>
                <a:latin typeface="仿宋" pitchFamily="49" charset="-122"/>
                <a:ea typeface="仿宋" pitchFamily="49" charset="-122"/>
              </a:rPr>
              <a:t>Fast”</a:t>
            </a:r>
            <a:r>
              <a:rPr lang="zh-CN" altLang="en-US" sz="2000" b="1" dirty="0" smtClean="0">
                <a:solidFill>
                  <a:srgbClr val="002060"/>
                </a:solidFill>
                <a:latin typeface="仿宋" pitchFamily="49" charset="-122"/>
                <a:ea typeface="仿宋" pitchFamily="49" charset="-122"/>
              </a:rPr>
              <a:t>的单元格区域赋值为</a:t>
            </a:r>
            <a:r>
              <a:rPr lang="en-US" altLang="zh-CN" sz="2000" b="1" dirty="0" smtClean="0">
                <a:solidFill>
                  <a:srgbClr val="002060"/>
                </a:solidFill>
                <a:latin typeface="仿宋" pitchFamily="49" charset="-122"/>
                <a:ea typeface="仿宋" pitchFamily="49" charset="-122"/>
              </a:rPr>
              <a:t>4</a:t>
            </a:r>
            <a:r>
              <a:rPr lang="zh-CN" altLang="en-US" sz="2000" b="1" dirty="0" smtClean="0">
                <a:solidFill>
                  <a:srgbClr val="002060"/>
                </a:solidFill>
                <a:latin typeface="仿宋" pitchFamily="49" charset="-122"/>
                <a:ea typeface="仿宋" pitchFamily="49" charset="-122"/>
              </a:rPr>
              <a:t>。</a:t>
            </a:r>
            <a:endParaRPr lang="zh-CN" altLang="en-US" sz="2000" b="1" dirty="0">
              <a:solidFill>
                <a:srgbClr val="002060"/>
              </a:solidFill>
              <a:latin typeface="仿宋" pitchFamily="49" charset="-122"/>
              <a:ea typeface="仿宋" pitchFamily="49" charset="-122"/>
            </a:endParaRPr>
          </a:p>
        </p:txBody>
      </p:sp>
    </p:spTree>
  </p:cSld>
  <p:clrMapOvr>
    <a:masterClrMapping/>
  </p:clrMapOvr>
  <p:transition spd="med"/>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142844" y="928694"/>
            <a:ext cx="8786874" cy="5786454"/>
          </a:xfrm>
        </p:spPr>
        <p:txBody>
          <a:bodyPr/>
          <a:lstStyle/>
          <a:p>
            <a:r>
              <a:rPr lang="en-US" altLang="zh-CN" dirty="0" smtClean="0">
                <a:solidFill>
                  <a:srgbClr val="0000FF"/>
                </a:solidFill>
                <a:latin typeface="微软雅黑" pitchFamily="34" charset="-122"/>
                <a:ea typeface="微软雅黑" pitchFamily="34" charset="-122"/>
              </a:rPr>
              <a:t>Cells</a:t>
            </a:r>
            <a:r>
              <a:rPr lang="zh-CN" altLang="en-US" dirty="0" smtClean="0">
                <a:solidFill>
                  <a:srgbClr val="0000FF"/>
                </a:solidFill>
                <a:latin typeface="微软雅黑" pitchFamily="34" charset="-122"/>
                <a:ea typeface="微软雅黑" pitchFamily="34" charset="-122"/>
              </a:rPr>
              <a:t>带参数，用来引用一个单元格，参数：先行号后列号</a:t>
            </a:r>
            <a:endParaRPr lang="en-US" altLang="zh-CN" dirty="0" smtClean="0">
              <a:solidFill>
                <a:srgbClr val="0000FF"/>
              </a:solidFill>
              <a:latin typeface="微软雅黑" pitchFamily="34" charset="-122"/>
              <a:ea typeface="微软雅黑" pitchFamily="34" charset="-122"/>
            </a:endParaRPr>
          </a:p>
          <a:p>
            <a:r>
              <a:rPr lang="zh-CN" altLang="en-US" dirty="0" smtClean="0"/>
              <a:t>格式：</a:t>
            </a:r>
            <a:r>
              <a:rPr lang="en-US" altLang="zh-CN" dirty="0" smtClean="0">
                <a:solidFill>
                  <a:srgbClr val="C00000"/>
                </a:solidFill>
              </a:rPr>
              <a:t> Cells (</a:t>
            </a:r>
            <a:r>
              <a:rPr lang="zh-CN" altLang="en-US" dirty="0" smtClean="0">
                <a:solidFill>
                  <a:srgbClr val="C00000"/>
                </a:solidFill>
              </a:rPr>
              <a:t>行号，列号</a:t>
            </a:r>
            <a:r>
              <a:rPr lang="en-US" altLang="zh-CN" dirty="0" smtClean="0">
                <a:solidFill>
                  <a:srgbClr val="C00000"/>
                </a:solidFill>
              </a:rPr>
              <a:t>) </a:t>
            </a:r>
            <a:r>
              <a:rPr lang="zh-CN" altLang="en-US" dirty="0" smtClean="0"/>
              <a:t>或</a:t>
            </a:r>
            <a:r>
              <a:rPr lang="zh-CN" altLang="en-US" dirty="0" smtClean="0">
                <a:solidFill>
                  <a:srgbClr val="C00000"/>
                </a:solidFill>
              </a:rPr>
              <a:t>   </a:t>
            </a:r>
            <a:r>
              <a:rPr lang="en-US" altLang="zh-CN" dirty="0" smtClean="0">
                <a:solidFill>
                  <a:srgbClr val="C00000"/>
                </a:solidFill>
              </a:rPr>
              <a:t> Cells (</a:t>
            </a:r>
            <a:r>
              <a:rPr lang="zh-CN" altLang="en-US" dirty="0" smtClean="0">
                <a:solidFill>
                  <a:srgbClr val="C00000"/>
                </a:solidFill>
              </a:rPr>
              <a:t>行号，</a:t>
            </a:r>
            <a:r>
              <a:rPr lang="en-US" altLang="zh-CN" dirty="0" smtClean="0">
                <a:solidFill>
                  <a:srgbClr val="C00000"/>
                </a:solidFill>
              </a:rPr>
              <a:t>"</a:t>
            </a:r>
            <a:r>
              <a:rPr lang="zh-CN" altLang="en-US" dirty="0" smtClean="0">
                <a:solidFill>
                  <a:srgbClr val="C00000"/>
                </a:solidFill>
              </a:rPr>
              <a:t>列标</a:t>
            </a:r>
            <a:r>
              <a:rPr lang="en-US" altLang="zh-CN" dirty="0" smtClean="0">
                <a:solidFill>
                  <a:srgbClr val="C00000"/>
                </a:solidFill>
              </a:rPr>
              <a:t>") </a:t>
            </a:r>
          </a:p>
          <a:p>
            <a:pPr marL="793750" lvl="1" indent="-457200">
              <a:buNone/>
            </a:pPr>
            <a:r>
              <a:rPr lang="zh-CN" altLang="en-US" dirty="0" smtClean="0"/>
              <a:t>如 ：</a:t>
            </a:r>
            <a:r>
              <a:rPr lang="en-US" altLang="zh-CN" dirty="0" smtClean="0">
                <a:solidFill>
                  <a:srgbClr val="CC0000"/>
                </a:solidFill>
              </a:rPr>
              <a:t>Cells(1, 1)</a:t>
            </a:r>
            <a:r>
              <a:rPr lang="en-US" altLang="zh-CN" dirty="0" smtClean="0">
                <a:solidFill>
                  <a:srgbClr val="0000FF"/>
                </a:solidFill>
              </a:rPr>
              <a:t> </a:t>
            </a:r>
            <a:r>
              <a:rPr lang="zh-CN" altLang="en-US" dirty="0" smtClean="0">
                <a:solidFill>
                  <a:srgbClr val="0000FF"/>
                </a:solidFill>
              </a:rPr>
              <a:t>、</a:t>
            </a:r>
            <a:r>
              <a:rPr lang="en-US" altLang="zh-CN" dirty="0" smtClean="0">
                <a:solidFill>
                  <a:srgbClr val="CC0000"/>
                </a:solidFill>
              </a:rPr>
              <a:t>Cells(1,</a:t>
            </a:r>
            <a:r>
              <a:rPr lang="en-US" altLang="zh-CN" dirty="0" smtClean="0">
                <a:solidFill>
                  <a:srgbClr val="C00000"/>
                </a:solidFill>
              </a:rPr>
              <a:t> "</a:t>
            </a:r>
            <a:r>
              <a:rPr lang="en-US" altLang="zh-CN" dirty="0" smtClean="0">
                <a:solidFill>
                  <a:srgbClr val="CC0000"/>
                </a:solidFill>
              </a:rPr>
              <a:t>a</a:t>
            </a:r>
            <a:r>
              <a:rPr lang="en-US" altLang="zh-CN" dirty="0" smtClean="0">
                <a:solidFill>
                  <a:srgbClr val="C00000"/>
                </a:solidFill>
              </a:rPr>
              <a:t>"</a:t>
            </a:r>
            <a:r>
              <a:rPr lang="en-US" altLang="zh-CN" dirty="0" smtClean="0">
                <a:solidFill>
                  <a:srgbClr val="CC0000"/>
                </a:solidFill>
              </a:rPr>
              <a:t>) </a:t>
            </a:r>
            <a:r>
              <a:rPr lang="zh-CN" altLang="en-US" dirty="0" smtClean="0">
                <a:solidFill>
                  <a:srgbClr val="0000FF"/>
                </a:solidFill>
              </a:rPr>
              <a:t>、</a:t>
            </a:r>
            <a:r>
              <a:rPr lang="en-US" altLang="zh-CN" dirty="0" smtClean="0">
                <a:solidFill>
                  <a:srgbClr val="0000FF"/>
                </a:solidFill>
              </a:rPr>
              <a:t>Range("a1")  </a:t>
            </a:r>
            <a:r>
              <a:rPr lang="zh-CN" altLang="en-US" sz="2000" dirty="0" smtClean="0">
                <a:solidFill>
                  <a:srgbClr val="006600"/>
                </a:solidFill>
              </a:rPr>
              <a:t>都表示</a:t>
            </a:r>
            <a:r>
              <a:rPr lang="en-US" altLang="zh-CN" sz="2000" dirty="0" smtClean="0">
                <a:solidFill>
                  <a:srgbClr val="006600"/>
                </a:solidFill>
              </a:rPr>
              <a:t>A1</a:t>
            </a:r>
            <a:r>
              <a:rPr lang="zh-CN" altLang="en-US" sz="2000" dirty="0" smtClean="0">
                <a:solidFill>
                  <a:srgbClr val="006600"/>
                </a:solidFill>
              </a:rPr>
              <a:t>单元格</a:t>
            </a:r>
            <a:endParaRPr lang="en-US" altLang="zh-CN" dirty="0" smtClean="0"/>
          </a:p>
          <a:p>
            <a:r>
              <a:rPr lang="zh-CN" altLang="en-US" dirty="0" smtClean="0">
                <a:solidFill>
                  <a:srgbClr val="0000FF"/>
                </a:solidFill>
                <a:latin typeface="微软雅黑" pitchFamily="34" charset="-122"/>
                <a:ea typeface="微软雅黑" pitchFamily="34" charset="-122"/>
              </a:rPr>
              <a:t>若</a:t>
            </a:r>
            <a:r>
              <a:rPr lang="en-US" altLang="zh-CN" dirty="0" smtClean="0">
                <a:solidFill>
                  <a:srgbClr val="0000FF"/>
                </a:solidFill>
                <a:latin typeface="微软雅黑" pitchFamily="34" charset="-122"/>
                <a:ea typeface="微软雅黑" pitchFamily="34" charset="-122"/>
              </a:rPr>
              <a:t>Cells</a:t>
            </a:r>
            <a:r>
              <a:rPr lang="zh-CN" altLang="en-US" dirty="0" smtClean="0">
                <a:solidFill>
                  <a:srgbClr val="0000FF"/>
                </a:solidFill>
                <a:latin typeface="微软雅黑" pitchFamily="34" charset="-122"/>
                <a:ea typeface="微软雅黑" pitchFamily="34" charset="-122"/>
              </a:rPr>
              <a:t>后面没有参数，则表示所有单元格</a:t>
            </a:r>
            <a:endParaRPr lang="en-US" altLang="zh-CN" dirty="0" smtClean="0">
              <a:solidFill>
                <a:srgbClr val="0000FF"/>
              </a:solidFill>
              <a:latin typeface="微软雅黑" pitchFamily="34" charset="-122"/>
              <a:ea typeface="微软雅黑" pitchFamily="34" charset="-122"/>
            </a:endParaRPr>
          </a:p>
          <a:p>
            <a:pPr marL="712788" lvl="2" indent="-347663">
              <a:buClr>
                <a:srgbClr val="0070C0"/>
              </a:buClr>
              <a:buFont typeface="Wingdings" pitchFamily="2" charset="2"/>
              <a:buChar char="Ø"/>
            </a:pPr>
            <a:r>
              <a:rPr lang="en-US" altLang="zh-CN" dirty="0" smtClean="0">
                <a:solidFill>
                  <a:srgbClr val="CC0000"/>
                </a:solidFill>
              </a:rPr>
              <a:t> </a:t>
            </a:r>
            <a:r>
              <a:rPr lang="en-US" altLang="zh-CN" dirty="0" err="1" smtClean="0">
                <a:solidFill>
                  <a:srgbClr val="CC0000"/>
                </a:solidFill>
              </a:rPr>
              <a:t>Cells.Select</a:t>
            </a:r>
            <a:r>
              <a:rPr lang="en-US" altLang="zh-CN" dirty="0" smtClean="0">
                <a:solidFill>
                  <a:srgbClr val="CC0000"/>
                </a:solidFill>
              </a:rPr>
              <a:t>        </a:t>
            </a:r>
            <a:r>
              <a:rPr lang="en-US" altLang="zh-CN" sz="2000" dirty="0" smtClean="0">
                <a:solidFill>
                  <a:srgbClr val="006600"/>
                </a:solidFill>
              </a:rPr>
              <a:t>‘</a:t>
            </a:r>
            <a:r>
              <a:rPr lang="zh-CN" altLang="en-US" sz="2000" dirty="0" smtClean="0">
                <a:solidFill>
                  <a:srgbClr val="006600"/>
                </a:solidFill>
              </a:rPr>
              <a:t>选中当前工作表中的所有单元格</a:t>
            </a:r>
            <a:endParaRPr lang="en-US" altLang="zh-CN" dirty="0" smtClean="0">
              <a:solidFill>
                <a:srgbClr val="006600"/>
              </a:solidFill>
            </a:endParaRPr>
          </a:p>
          <a:p>
            <a:r>
              <a:rPr lang="en-US" altLang="zh-CN" dirty="0" smtClean="0">
                <a:latin typeface="仿宋" pitchFamily="49" charset="-122"/>
                <a:ea typeface="仿宋" pitchFamily="49" charset="-122"/>
              </a:rPr>
              <a:t>Cells</a:t>
            </a:r>
            <a:r>
              <a:rPr lang="zh-CN" altLang="en-US" dirty="0" smtClean="0">
                <a:latin typeface="仿宋" pitchFamily="49" charset="-122"/>
                <a:ea typeface="仿宋" pitchFamily="49" charset="-122"/>
              </a:rPr>
              <a:t>属性的参数可以使用变量，因此经常应用于在单元格区域中循环</a:t>
            </a:r>
            <a:endParaRPr lang="en-US" altLang="zh-CN" dirty="0" smtClean="0">
              <a:latin typeface="仿宋" pitchFamily="49" charset="-122"/>
              <a:ea typeface="仿宋" pitchFamily="49" charset="-122"/>
            </a:endParaRPr>
          </a:p>
          <a:p>
            <a:pPr lvl="2">
              <a:buNone/>
            </a:pPr>
            <a:r>
              <a:rPr lang="en-US" altLang="zh-CN" dirty="0" smtClean="0">
                <a:solidFill>
                  <a:srgbClr val="0000FF"/>
                </a:solidFill>
              </a:rPr>
              <a:t> For </a:t>
            </a:r>
            <a:r>
              <a:rPr lang="en-US" altLang="zh-CN" dirty="0" err="1" smtClean="0">
                <a:solidFill>
                  <a:srgbClr val="0000FF"/>
                </a:solidFill>
              </a:rPr>
              <a:t>i</a:t>
            </a:r>
            <a:r>
              <a:rPr lang="en-US" altLang="zh-CN" dirty="0" smtClean="0">
                <a:solidFill>
                  <a:srgbClr val="0000FF"/>
                </a:solidFill>
              </a:rPr>
              <a:t> = 1 To 4</a:t>
            </a:r>
          </a:p>
          <a:p>
            <a:pPr lvl="2">
              <a:buNone/>
            </a:pPr>
            <a:r>
              <a:rPr lang="en-US" altLang="zh-CN" dirty="0" smtClean="0">
                <a:solidFill>
                  <a:srgbClr val="0000FF"/>
                </a:solidFill>
              </a:rPr>
              <a:t>        Cells(1, </a:t>
            </a:r>
            <a:r>
              <a:rPr lang="en-US" altLang="zh-CN" dirty="0" err="1" smtClean="0">
                <a:solidFill>
                  <a:srgbClr val="0000FF"/>
                </a:solidFill>
              </a:rPr>
              <a:t>i</a:t>
            </a:r>
            <a:r>
              <a:rPr lang="en-US" altLang="zh-CN" dirty="0" smtClean="0">
                <a:solidFill>
                  <a:srgbClr val="0000FF"/>
                </a:solidFill>
              </a:rPr>
              <a:t>).Value =</a:t>
            </a:r>
            <a:r>
              <a:rPr lang="en-US" altLang="zh-CN" dirty="0" err="1" smtClean="0">
                <a:solidFill>
                  <a:srgbClr val="0000FF"/>
                </a:solidFill>
              </a:rPr>
              <a:t>i</a:t>
            </a:r>
            <a:endParaRPr lang="en-US" altLang="zh-CN" dirty="0" smtClean="0">
              <a:solidFill>
                <a:srgbClr val="0000FF"/>
              </a:solidFill>
            </a:endParaRPr>
          </a:p>
          <a:p>
            <a:pPr lvl="2">
              <a:buNone/>
            </a:pPr>
            <a:r>
              <a:rPr lang="en-US" altLang="zh-CN" dirty="0" smtClean="0">
                <a:solidFill>
                  <a:srgbClr val="0000FF"/>
                </a:solidFill>
              </a:rPr>
              <a:t>  Next</a:t>
            </a:r>
          </a:p>
          <a:p>
            <a:pPr marL="363538" lvl="2" indent="-363538">
              <a:spcBef>
                <a:spcPts val="600"/>
              </a:spcBef>
              <a:spcAft>
                <a:spcPts val="600"/>
              </a:spcAft>
              <a:buBlip>
                <a:blip r:embed="rId3"/>
              </a:buBlip>
            </a:pPr>
            <a:r>
              <a:rPr lang="zh-CN" altLang="en-US" dirty="0" smtClean="0">
                <a:cs typeface="+mn-cs"/>
              </a:rPr>
              <a:t>混用</a:t>
            </a:r>
            <a:r>
              <a:rPr lang="en-US" altLang="zh-CN" dirty="0" smtClean="0">
                <a:cs typeface="+mn-cs"/>
              </a:rPr>
              <a:t>Range , Cells </a:t>
            </a:r>
            <a:r>
              <a:rPr lang="zh-CN" altLang="en-US" dirty="0" smtClean="0">
                <a:cs typeface="+mn-cs"/>
              </a:rPr>
              <a:t>来表示单元格区域</a:t>
            </a:r>
          </a:p>
          <a:p>
            <a:pPr marL="712788" lvl="2" indent="-347663">
              <a:buClr>
                <a:srgbClr val="0070C0"/>
              </a:buClr>
              <a:buFont typeface="Wingdings" pitchFamily="2" charset="2"/>
              <a:buChar char="Ø"/>
            </a:pPr>
            <a:r>
              <a:rPr lang="en-US" altLang="zh-CN" dirty="0" smtClean="0">
                <a:solidFill>
                  <a:srgbClr val="CC0000"/>
                </a:solidFill>
              </a:rPr>
              <a:t>Range( cells(1,1), cells(5,3))    </a:t>
            </a:r>
            <a:r>
              <a:rPr lang="zh-CN" altLang="en-US" sz="2000" dirty="0" smtClean="0">
                <a:solidFill>
                  <a:srgbClr val="006600"/>
                </a:solidFill>
                <a:latin typeface="仿宋" pitchFamily="49" charset="-122"/>
                <a:ea typeface="仿宋" pitchFamily="49" charset="-122"/>
              </a:rPr>
              <a:t>想一下，引用哪个单元格区域？</a:t>
            </a:r>
            <a:endParaRPr lang="en-US" altLang="zh-CN" dirty="0" smtClean="0">
              <a:solidFill>
                <a:srgbClr val="006600"/>
              </a:solidFill>
              <a:latin typeface="仿宋" pitchFamily="49" charset="-122"/>
              <a:ea typeface="仿宋" pitchFamily="49" charset="-122"/>
            </a:endParaRPr>
          </a:p>
          <a:p>
            <a:pPr lvl="2">
              <a:buNone/>
            </a:pPr>
            <a:endParaRPr lang="en-US" altLang="zh-CN" dirty="0" smtClean="0">
              <a:solidFill>
                <a:srgbClr val="0000FF"/>
              </a:solidFill>
            </a:endParaRPr>
          </a:p>
        </p:txBody>
      </p:sp>
      <p:sp>
        <p:nvSpPr>
          <p:cNvPr id="3" name="标题 2"/>
          <p:cNvSpPr>
            <a:spLocks noGrp="1"/>
          </p:cNvSpPr>
          <p:nvPr>
            <p:ph type="title"/>
          </p:nvPr>
        </p:nvSpPr>
        <p:spPr>
          <a:xfrm>
            <a:off x="34925" y="333375"/>
            <a:ext cx="6465901" cy="647700"/>
          </a:xfrm>
        </p:spPr>
        <p:txBody>
          <a:bodyPr/>
          <a:lstStyle/>
          <a:p>
            <a:r>
              <a:rPr lang="zh-CN" altLang="en-US" dirty="0" smtClean="0">
                <a:solidFill>
                  <a:srgbClr val="C00000"/>
                </a:solidFill>
              </a:rPr>
              <a:t>使用</a:t>
            </a:r>
            <a:r>
              <a:rPr lang="en-US" altLang="zh-CN" dirty="0" smtClean="0">
                <a:solidFill>
                  <a:srgbClr val="C00000"/>
                </a:solidFill>
              </a:rPr>
              <a:t>Cells</a:t>
            </a:r>
            <a:r>
              <a:rPr lang="zh-CN" altLang="en-US" dirty="0" smtClean="0">
                <a:solidFill>
                  <a:srgbClr val="C00000"/>
                </a:solidFill>
              </a:rPr>
              <a:t>属性引用单元格对象</a:t>
            </a:r>
            <a:endParaRPr lang="zh-CN" altLang="en-US" dirty="0">
              <a:solidFill>
                <a:srgbClr val="C00000"/>
              </a:solidFill>
            </a:endParaRPr>
          </a:p>
        </p:txBody>
      </p:sp>
    </p:spTree>
  </p:cSld>
  <p:clrMapOvr>
    <a:masterClrMapping/>
  </p:clrMapOvr>
  <p:transition spd="med"/>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57158" y="4000504"/>
            <a:ext cx="8358246" cy="1714496"/>
          </a:xfrm>
        </p:spPr>
        <p:txBody>
          <a:bodyPr/>
          <a:lstStyle/>
          <a:p>
            <a:pPr algn="l">
              <a:buNone/>
            </a:pPr>
            <a:r>
              <a:rPr lang="zh-CN" altLang="en-US" dirty="0" smtClean="0"/>
              <a:t>代码解析：</a:t>
            </a:r>
            <a:br>
              <a:rPr lang="zh-CN" altLang="en-US" dirty="0" smtClean="0"/>
            </a:br>
            <a:r>
              <a:rPr lang="en-US" altLang="zh-CN" dirty="0" smtClean="0"/>
              <a:t>Cell</a:t>
            </a:r>
            <a:r>
              <a:rPr lang="zh-CN" altLang="en-US" dirty="0" smtClean="0"/>
              <a:t>过程使用</a:t>
            </a:r>
            <a:r>
              <a:rPr lang="en-US" altLang="zh-CN" dirty="0" smtClean="0"/>
              <a:t>For...Next</a:t>
            </a:r>
            <a:r>
              <a:rPr lang="zh-CN" altLang="en-US" dirty="0" smtClean="0"/>
              <a:t>语句为工作表中的</a:t>
            </a:r>
            <a:r>
              <a:rPr lang="en-US" altLang="zh-CN" dirty="0" smtClean="0"/>
              <a:t>A1:A100</a:t>
            </a:r>
            <a:r>
              <a:rPr lang="zh-CN" altLang="en-US" dirty="0" smtClean="0"/>
              <a:t>单元格区域填入序号。</a:t>
            </a:r>
          </a:p>
          <a:p>
            <a:endParaRPr lang="zh-CN" altLang="en-US" b="0" dirty="0"/>
          </a:p>
        </p:txBody>
      </p:sp>
      <p:sp>
        <p:nvSpPr>
          <p:cNvPr id="3" name="标题 2"/>
          <p:cNvSpPr>
            <a:spLocks noGrp="1"/>
          </p:cNvSpPr>
          <p:nvPr>
            <p:ph type="title"/>
          </p:nvPr>
        </p:nvSpPr>
        <p:spPr>
          <a:xfrm>
            <a:off x="34925" y="333375"/>
            <a:ext cx="8680479" cy="647700"/>
          </a:xfrm>
        </p:spPr>
        <p:txBody>
          <a:bodyPr/>
          <a:lstStyle/>
          <a:p>
            <a:r>
              <a:rPr lang="zh-CN" altLang="en-US" dirty="0" smtClean="0">
                <a:solidFill>
                  <a:srgbClr val="C00000"/>
                </a:solidFill>
              </a:rPr>
              <a:t>使用</a:t>
            </a:r>
            <a:r>
              <a:rPr lang="en-US" altLang="zh-CN" dirty="0" smtClean="0">
                <a:solidFill>
                  <a:srgbClr val="C00000"/>
                </a:solidFill>
              </a:rPr>
              <a:t>Cells</a:t>
            </a:r>
            <a:r>
              <a:rPr lang="zh-CN" altLang="en-US" dirty="0" smtClean="0">
                <a:solidFill>
                  <a:srgbClr val="C00000"/>
                </a:solidFill>
              </a:rPr>
              <a:t>属性引用单元格对象的例子</a:t>
            </a:r>
            <a:endParaRPr lang="zh-CN" altLang="en-US" dirty="0"/>
          </a:p>
        </p:txBody>
      </p:sp>
      <p:sp>
        <p:nvSpPr>
          <p:cNvPr id="4" name="内容占位符 1"/>
          <p:cNvSpPr txBox="1">
            <a:spLocks/>
          </p:cNvSpPr>
          <p:nvPr/>
        </p:nvSpPr>
        <p:spPr bwMode="auto">
          <a:xfrm>
            <a:off x="500034" y="1000108"/>
            <a:ext cx="6500858" cy="2714644"/>
          </a:xfrm>
          <a:prstGeom prst="rect">
            <a:avLst/>
          </a:prstGeom>
          <a:solidFill>
            <a:srgbClr val="FFCC99"/>
          </a:solidFill>
          <a:ln w="9525">
            <a:solidFill>
              <a:srgbClr val="FFC000"/>
            </a:solidFill>
            <a:miter lim="800000"/>
            <a:headEnd/>
            <a:tailEnd/>
          </a:ln>
        </p:spPr>
        <p:txBody>
          <a:bodyPr vert="horz" wrap="square" lIns="91440" tIns="45720" rIns="91440" bIns="45720" numCol="1" anchor="t" anchorCtr="0" compatLnSpc="1">
            <a:prstTxWarp prst="textNoShape">
              <a:avLst/>
            </a:prstTxWarp>
          </a:bodyPr>
          <a:lstStyle/>
          <a:p>
            <a:pPr lvl="0" indent="1588" algn="just" eaLnBrk="0" fontAlgn="base" hangingPunct="0">
              <a:spcAft>
                <a:spcPts val="600"/>
              </a:spcAft>
            </a:pPr>
            <a:r>
              <a:rPr kumimoji="1" lang="en-US" altLang="zh-CN" sz="2400" b="1" kern="0" dirty="0" smtClean="0"/>
              <a:t>Sub Cell()</a:t>
            </a:r>
          </a:p>
          <a:p>
            <a:pPr lvl="0" indent="1588" algn="just" eaLnBrk="0" fontAlgn="base" hangingPunct="0">
              <a:spcAft>
                <a:spcPts val="600"/>
              </a:spcAft>
            </a:pPr>
            <a:r>
              <a:rPr kumimoji="1" lang="en-US" altLang="zh-CN" sz="2400" b="1" kern="0" dirty="0" smtClean="0"/>
              <a:t>   Dim </a:t>
            </a:r>
            <a:r>
              <a:rPr kumimoji="1" lang="en-US" altLang="zh-CN" sz="2400" b="1" kern="0" dirty="0" err="1" smtClean="0"/>
              <a:t>icell</a:t>
            </a:r>
            <a:r>
              <a:rPr kumimoji="1" lang="en-US" altLang="zh-CN" sz="2400" b="1" kern="0" dirty="0" smtClean="0"/>
              <a:t> As Integer</a:t>
            </a:r>
          </a:p>
          <a:p>
            <a:pPr lvl="0" indent="1588" algn="just" eaLnBrk="0" fontAlgn="base" hangingPunct="0">
              <a:spcAft>
                <a:spcPts val="600"/>
              </a:spcAft>
            </a:pPr>
            <a:r>
              <a:rPr kumimoji="1" lang="en-US" altLang="zh-CN" sz="2400" b="1" kern="0" dirty="0" smtClean="0"/>
              <a:t>   For  </a:t>
            </a:r>
            <a:r>
              <a:rPr kumimoji="1" lang="en-US" altLang="zh-CN" sz="2400" b="1" kern="0" dirty="0" err="1" smtClean="0"/>
              <a:t>icell</a:t>
            </a:r>
            <a:r>
              <a:rPr kumimoji="1" lang="en-US" altLang="zh-CN" sz="2400" b="1" kern="0" dirty="0" smtClean="0"/>
              <a:t> = 1 To 100</a:t>
            </a:r>
          </a:p>
          <a:p>
            <a:pPr lvl="0" indent="1588" algn="just" eaLnBrk="0" fontAlgn="base" hangingPunct="0">
              <a:spcAft>
                <a:spcPts val="600"/>
              </a:spcAft>
            </a:pPr>
            <a:r>
              <a:rPr kumimoji="1" lang="en-US" altLang="zh-CN" sz="2400" b="1" kern="0" dirty="0" smtClean="0"/>
              <a:t>           Sheet2.Cells(</a:t>
            </a:r>
            <a:r>
              <a:rPr kumimoji="1" lang="en-US" altLang="zh-CN" sz="2400" b="1" kern="0" dirty="0" err="1" smtClean="0"/>
              <a:t>icell</a:t>
            </a:r>
            <a:r>
              <a:rPr kumimoji="1" lang="en-US" altLang="zh-CN" sz="2400" b="1" kern="0" dirty="0" smtClean="0"/>
              <a:t>, 1).Value = </a:t>
            </a:r>
            <a:r>
              <a:rPr kumimoji="1" lang="en-US" altLang="zh-CN" sz="2400" b="1" kern="0" dirty="0" err="1" smtClean="0"/>
              <a:t>icell</a:t>
            </a:r>
            <a:endParaRPr kumimoji="1" lang="en-US" altLang="zh-CN" sz="2400" b="1" kern="0" dirty="0" smtClean="0"/>
          </a:p>
          <a:p>
            <a:pPr lvl="0" indent="1588" algn="just" eaLnBrk="0" fontAlgn="base" hangingPunct="0">
              <a:spcAft>
                <a:spcPts val="600"/>
              </a:spcAft>
            </a:pPr>
            <a:r>
              <a:rPr kumimoji="1" lang="en-US" altLang="zh-CN" sz="2400" b="1" kern="0" dirty="0" smtClean="0"/>
              <a:t>   Next</a:t>
            </a:r>
          </a:p>
          <a:p>
            <a:pPr lvl="0" indent="1588" algn="just" eaLnBrk="0" fontAlgn="base" hangingPunct="0">
              <a:spcAft>
                <a:spcPts val="600"/>
              </a:spcAft>
            </a:pPr>
            <a:r>
              <a:rPr kumimoji="1" lang="en-US" altLang="zh-CN" sz="2400" b="1" kern="0" dirty="0" smtClean="0"/>
              <a:t>End Sub</a:t>
            </a:r>
          </a:p>
          <a:p>
            <a:pPr marL="363538" marR="0" lvl="0" indent="-363538" algn="just" defTabSz="914400" rtl="0" eaLnBrk="0" fontAlgn="base" latinLnBrk="0" hangingPunct="0">
              <a:lnSpc>
                <a:spcPct val="100000"/>
              </a:lnSpc>
              <a:spcBef>
                <a:spcPts val="0"/>
              </a:spcBef>
              <a:spcAft>
                <a:spcPts val="600"/>
              </a:spcAft>
              <a:buClrTx/>
              <a:buSzTx/>
              <a:buFontTx/>
              <a:buBlip>
                <a:blip r:embed="rId3"/>
              </a:buBlip>
              <a:tabLst/>
              <a:defRPr/>
            </a:pPr>
            <a:endParaRPr kumimoji="1" lang="zh-CN" altLang="en-US" sz="2400" b="1" i="0" u="none" strike="noStrike" kern="0" cap="none" spc="0" normalizeH="0" baseline="0" noProof="0" dirty="0">
              <a:ln>
                <a:noFill/>
              </a:ln>
              <a:solidFill>
                <a:schemeClr val="tx1"/>
              </a:solidFill>
              <a:effectLst/>
              <a:uLnTx/>
              <a:uFillTx/>
              <a:latin typeface="+mn-lt"/>
              <a:ea typeface="+mn-ea"/>
              <a:cs typeface="+mn-cs"/>
            </a:endParaRPr>
          </a:p>
        </p:txBody>
      </p:sp>
    </p:spTree>
  </p:cSld>
  <p:clrMapOvr>
    <a:masterClrMapping/>
  </p:clrMapOvr>
  <p:transition spd="med"/>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214282" y="928670"/>
            <a:ext cx="8929718" cy="5857892"/>
          </a:xfrm>
        </p:spPr>
        <p:txBody>
          <a:bodyPr/>
          <a:lstStyle/>
          <a:p>
            <a:r>
              <a:rPr lang="zh-CN" altLang="en-US" dirty="0" smtClean="0"/>
              <a:t>其实早已不知不觉的使用这个属性很久了</a:t>
            </a:r>
            <a:r>
              <a:rPr lang="zh-CN" altLang="en-US" dirty="0" smtClean="0">
                <a:sym typeface="Wingdings" pitchFamily="2" charset="2"/>
              </a:rPr>
              <a:t></a:t>
            </a:r>
            <a:endParaRPr lang="en-US" altLang="zh-CN" dirty="0" smtClean="0"/>
          </a:p>
          <a:p>
            <a:r>
              <a:rPr lang="zh-CN" altLang="en-US" dirty="0" smtClean="0"/>
              <a:t>单元格对象的默认属性是值属性</a:t>
            </a:r>
            <a:r>
              <a:rPr lang="en-US" altLang="zh-CN" dirty="0" smtClean="0"/>
              <a:t>.Value </a:t>
            </a:r>
            <a:r>
              <a:rPr lang="zh-CN" altLang="en-US" dirty="0" smtClean="0"/>
              <a:t>，使用时</a:t>
            </a:r>
            <a:r>
              <a:rPr lang="en-US" altLang="zh-CN" dirty="0" smtClean="0"/>
              <a:t>.Value</a:t>
            </a:r>
            <a:r>
              <a:rPr lang="zh-CN" altLang="en-US" dirty="0" smtClean="0"/>
              <a:t>可以省略不写。</a:t>
            </a:r>
            <a:endParaRPr lang="en-US" altLang="zh-CN" dirty="0" smtClean="0"/>
          </a:p>
          <a:p>
            <a:pPr lvl="1"/>
            <a:r>
              <a:rPr lang="en-US" altLang="zh-CN" dirty="0" smtClean="0">
                <a:solidFill>
                  <a:srgbClr val="0000FF"/>
                </a:solidFill>
              </a:rPr>
              <a:t> Cells(1, 1).Value =50  </a:t>
            </a:r>
          </a:p>
          <a:p>
            <a:r>
              <a:rPr lang="zh-CN" altLang="en-US" dirty="0" smtClean="0"/>
              <a:t>表示将</a:t>
            </a:r>
            <a:r>
              <a:rPr lang="en-US" altLang="zh-CN" dirty="0" smtClean="0"/>
              <a:t>50</a:t>
            </a:r>
            <a:r>
              <a:rPr lang="zh-CN" altLang="en-US" dirty="0" smtClean="0"/>
              <a:t>填入单元格</a:t>
            </a:r>
            <a:r>
              <a:rPr lang="en-US" altLang="zh-CN" dirty="0" smtClean="0"/>
              <a:t>A1</a:t>
            </a:r>
            <a:r>
              <a:rPr lang="zh-CN" altLang="en-US" dirty="0" smtClean="0"/>
              <a:t>，可以直接写为：</a:t>
            </a:r>
            <a:endParaRPr lang="en-US" altLang="zh-CN" dirty="0" smtClean="0"/>
          </a:p>
          <a:p>
            <a:pPr lvl="1"/>
            <a:r>
              <a:rPr lang="en-US" altLang="zh-CN" dirty="0" smtClean="0">
                <a:solidFill>
                  <a:srgbClr val="0000FF"/>
                </a:solidFill>
              </a:rPr>
              <a:t>Cells(1, 1) =50</a:t>
            </a:r>
          </a:p>
          <a:p>
            <a:r>
              <a:rPr lang="zh-CN" altLang="en-US" dirty="0" smtClean="0">
                <a:solidFill>
                  <a:srgbClr val="FF0000"/>
                </a:solidFill>
              </a:rPr>
              <a:t>注意：</a:t>
            </a:r>
            <a:endParaRPr lang="en-US" altLang="zh-CN" dirty="0" smtClean="0">
              <a:solidFill>
                <a:srgbClr val="FF0000"/>
              </a:solidFill>
            </a:endParaRPr>
          </a:p>
          <a:p>
            <a:pPr lvl="1">
              <a:spcBef>
                <a:spcPts val="0"/>
              </a:spcBef>
            </a:pPr>
            <a:r>
              <a:rPr lang="zh-CN" altLang="en-US" sz="2000" dirty="0" smtClean="0">
                <a:solidFill>
                  <a:srgbClr val="CC0000"/>
                </a:solidFill>
              </a:rPr>
              <a:t>读取</a:t>
            </a:r>
            <a:r>
              <a:rPr lang="en-US" altLang="zh-CN" sz="2000" dirty="0" smtClean="0">
                <a:solidFill>
                  <a:srgbClr val="CC0000"/>
                </a:solidFill>
              </a:rPr>
              <a:t>Value</a:t>
            </a:r>
            <a:r>
              <a:rPr lang="zh-CN" altLang="en-US" sz="2000" dirty="0" smtClean="0">
                <a:solidFill>
                  <a:srgbClr val="CC0000"/>
                </a:solidFill>
              </a:rPr>
              <a:t>属性</a:t>
            </a:r>
            <a:r>
              <a:rPr lang="zh-CN" altLang="en-US" sz="2000" dirty="0" smtClean="0"/>
              <a:t>时，只能读取单个单元格的</a:t>
            </a:r>
            <a:r>
              <a:rPr lang="en-US" altLang="zh-CN" sz="2000" dirty="0" smtClean="0"/>
              <a:t>Range</a:t>
            </a:r>
            <a:r>
              <a:rPr lang="zh-CN" altLang="en-US" sz="2000" dirty="0" smtClean="0"/>
              <a:t>对象的</a:t>
            </a:r>
            <a:r>
              <a:rPr lang="en-US" altLang="zh-CN" sz="2000" dirty="0" smtClean="0"/>
              <a:t>Value</a:t>
            </a:r>
            <a:r>
              <a:rPr lang="zh-CN" altLang="en-US" sz="2000" dirty="0" smtClean="0"/>
              <a:t>值；</a:t>
            </a:r>
            <a:endParaRPr lang="en-US" altLang="zh-CN" sz="2000" dirty="0" smtClean="0"/>
          </a:p>
          <a:p>
            <a:pPr lvl="1">
              <a:spcBef>
                <a:spcPts val="0"/>
              </a:spcBef>
            </a:pPr>
            <a:r>
              <a:rPr lang="zh-CN" altLang="en-US" sz="2000" dirty="0" smtClean="0">
                <a:solidFill>
                  <a:srgbClr val="CC0000"/>
                </a:solidFill>
              </a:rPr>
              <a:t>写入</a:t>
            </a:r>
            <a:r>
              <a:rPr lang="en-US" altLang="zh-CN" sz="2000" dirty="0" smtClean="0">
                <a:solidFill>
                  <a:srgbClr val="CC0000"/>
                </a:solidFill>
              </a:rPr>
              <a:t>Value</a:t>
            </a:r>
            <a:r>
              <a:rPr lang="zh-CN" altLang="en-US" sz="2000" dirty="0" smtClean="0">
                <a:solidFill>
                  <a:srgbClr val="CC0000"/>
                </a:solidFill>
              </a:rPr>
              <a:t>属性</a:t>
            </a:r>
            <a:r>
              <a:rPr lang="zh-CN" altLang="en-US" sz="2000" dirty="0" smtClean="0"/>
              <a:t>（赋值）时，则可以写入多单元格</a:t>
            </a:r>
            <a:r>
              <a:rPr lang="en-US" altLang="zh-CN" sz="2000" dirty="0" smtClean="0"/>
              <a:t>Range</a:t>
            </a:r>
            <a:r>
              <a:rPr lang="zh-CN" altLang="en-US" sz="2000" dirty="0" smtClean="0"/>
              <a:t>对象的</a:t>
            </a:r>
            <a:r>
              <a:rPr lang="en-US" altLang="zh-CN" sz="2000" dirty="0" smtClean="0"/>
              <a:t>Value</a:t>
            </a:r>
            <a:r>
              <a:rPr lang="zh-CN" altLang="en-US" sz="2000" dirty="0" smtClean="0"/>
              <a:t>值</a:t>
            </a:r>
            <a:endParaRPr lang="en-US" altLang="zh-CN" sz="2000" dirty="0" smtClean="0"/>
          </a:p>
          <a:p>
            <a:pPr lvl="1">
              <a:spcBef>
                <a:spcPts val="0"/>
              </a:spcBef>
            </a:pPr>
            <a:r>
              <a:rPr lang="zh-CN" altLang="en-US" sz="2000" dirty="0" smtClean="0">
                <a:solidFill>
                  <a:srgbClr val="006600"/>
                </a:solidFill>
              </a:rPr>
              <a:t>如下面的代码，第一条是有效的，第二条无效，运行会报错。</a:t>
            </a:r>
            <a:endParaRPr lang="en-US" altLang="zh-CN" sz="2000" dirty="0" smtClean="0">
              <a:solidFill>
                <a:srgbClr val="006600"/>
              </a:solidFill>
            </a:endParaRPr>
          </a:p>
          <a:p>
            <a:pPr lvl="2">
              <a:spcBef>
                <a:spcPts val="0"/>
              </a:spcBef>
            </a:pPr>
            <a:r>
              <a:rPr lang="en-US" altLang="zh-CN" sz="2000" dirty="0" smtClean="0">
                <a:solidFill>
                  <a:srgbClr val="0000FF"/>
                </a:solidFill>
              </a:rPr>
              <a:t>Range(“H1:H12”).Value = 99    </a:t>
            </a:r>
            <a:r>
              <a:rPr lang="en-US" altLang="zh-CN" sz="1800" dirty="0" smtClean="0">
                <a:solidFill>
                  <a:srgbClr val="00B050"/>
                </a:solidFill>
                <a:latin typeface="仿宋" pitchFamily="49" charset="-122"/>
                <a:ea typeface="仿宋" pitchFamily="49" charset="-122"/>
              </a:rPr>
              <a:t>‘</a:t>
            </a:r>
            <a:r>
              <a:rPr lang="zh-CN" altLang="en-US" sz="1800" dirty="0" smtClean="0">
                <a:solidFill>
                  <a:srgbClr val="00B050"/>
                </a:solidFill>
                <a:latin typeface="仿宋" pitchFamily="49" charset="-122"/>
                <a:ea typeface="仿宋" pitchFamily="49" charset="-122"/>
              </a:rPr>
              <a:t>同时给区域中所有单元格赋值</a:t>
            </a:r>
            <a:r>
              <a:rPr lang="en-US" altLang="zh-CN" sz="1800" dirty="0" smtClean="0">
                <a:solidFill>
                  <a:srgbClr val="00B050"/>
                </a:solidFill>
                <a:latin typeface="仿宋" pitchFamily="49" charset="-122"/>
                <a:ea typeface="仿宋" pitchFamily="49" charset="-122"/>
              </a:rPr>
              <a:t>99</a:t>
            </a:r>
            <a:endParaRPr lang="en-US" altLang="zh-CN" sz="2000" dirty="0" smtClean="0">
              <a:solidFill>
                <a:srgbClr val="00B050"/>
              </a:solidFill>
              <a:latin typeface="仿宋" pitchFamily="49" charset="-122"/>
              <a:ea typeface="仿宋" pitchFamily="49" charset="-122"/>
            </a:endParaRPr>
          </a:p>
          <a:p>
            <a:pPr lvl="2">
              <a:spcBef>
                <a:spcPts val="0"/>
              </a:spcBef>
            </a:pPr>
            <a:r>
              <a:rPr lang="en-US" altLang="zh-CN" sz="2000" dirty="0" err="1" smtClean="0">
                <a:solidFill>
                  <a:srgbClr val="CC0000"/>
                </a:solidFill>
              </a:rPr>
              <a:t>MsgBox</a:t>
            </a:r>
            <a:r>
              <a:rPr lang="en-US" altLang="zh-CN" sz="2000" dirty="0" smtClean="0">
                <a:solidFill>
                  <a:srgbClr val="CC0000"/>
                </a:solidFill>
              </a:rPr>
              <a:t> Range(“H1:H12”).Value </a:t>
            </a:r>
            <a:r>
              <a:rPr lang="en-US" altLang="zh-CN" sz="2000" dirty="0" smtClean="0">
                <a:solidFill>
                  <a:srgbClr val="00B050"/>
                </a:solidFill>
                <a:latin typeface="仿宋" pitchFamily="49" charset="-122"/>
                <a:ea typeface="仿宋" pitchFamily="49" charset="-122"/>
              </a:rPr>
              <a:t>‘</a:t>
            </a:r>
            <a:r>
              <a:rPr lang="zh-CN" altLang="en-US" sz="2000" dirty="0" smtClean="0">
                <a:solidFill>
                  <a:srgbClr val="00B050"/>
                </a:solidFill>
                <a:latin typeface="仿宋" pitchFamily="49" charset="-122"/>
                <a:ea typeface="仿宋" pitchFamily="49" charset="-122"/>
              </a:rPr>
              <a:t>运行报错</a:t>
            </a:r>
            <a:endParaRPr lang="en-US" altLang="zh-CN" sz="2000" dirty="0" smtClean="0">
              <a:solidFill>
                <a:srgbClr val="CC0000"/>
              </a:solidFill>
            </a:endParaRPr>
          </a:p>
          <a:p>
            <a:endParaRPr lang="en-US" altLang="zh-CN" dirty="0" smtClean="0">
              <a:solidFill>
                <a:srgbClr val="0000FF"/>
              </a:solidFill>
            </a:endParaRPr>
          </a:p>
          <a:p>
            <a:endParaRPr lang="zh-CN" altLang="en-US" dirty="0"/>
          </a:p>
        </p:txBody>
      </p:sp>
      <p:sp>
        <p:nvSpPr>
          <p:cNvPr id="3" name="标题 2"/>
          <p:cNvSpPr>
            <a:spLocks noGrp="1"/>
          </p:cNvSpPr>
          <p:nvPr>
            <p:ph type="title"/>
          </p:nvPr>
        </p:nvSpPr>
        <p:spPr>
          <a:xfrm>
            <a:off x="34925" y="333375"/>
            <a:ext cx="7180281" cy="647700"/>
          </a:xfrm>
        </p:spPr>
        <p:txBody>
          <a:bodyPr/>
          <a:lstStyle/>
          <a:p>
            <a:r>
              <a:rPr lang="zh-CN" altLang="en-US" dirty="0" smtClean="0">
                <a:solidFill>
                  <a:srgbClr val="FF0000"/>
                </a:solidFill>
              </a:rPr>
              <a:t>单元格对象的默认属性  </a:t>
            </a:r>
            <a:r>
              <a:rPr lang="en-US" altLang="zh-CN" dirty="0" smtClean="0">
                <a:solidFill>
                  <a:srgbClr val="FF0000"/>
                </a:solidFill>
              </a:rPr>
              <a:t>.Value</a:t>
            </a:r>
            <a:endParaRPr lang="zh-CN" altLang="en-US" dirty="0">
              <a:solidFill>
                <a:srgbClr val="FF0000"/>
              </a:solidFill>
            </a:endParaRPr>
          </a:p>
        </p:txBody>
      </p:sp>
    </p:spTree>
  </p:cSld>
  <p:clrMapOvr>
    <a:masterClrMapping/>
  </p:clrMapOvr>
  <p:transition spd="med"/>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p:txBody>
          <a:bodyPr/>
          <a:lstStyle/>
          <a:p>
            <a:r>
              <a:rPr lang="zh-CN" altLang="en-US" dirty="0" smtClean="0">
                <a:latin typeface="微软雅黑" pitchFamily="34" charset="-122"/>
                <a:ea typeface="微软雅黑" pitchFamily="34" charset="-122"/>
              </a:rPr>
              <a:t>例</a:t>
            </a:r>
            <a:r>
              <a:rPr lang="en-US" altLang="zh-CN" dirty="0" smtClean="0">
                <a:latin typeface="微软雅黑" pitchFamily="34" charset="-122"/>
                <a:ea typeface="微软雅黑" pitchFamily="34" charset="-122"/>
              </a:rPr>
              <a:t>: </a:t>
            </a:r>
            <a:r>
              <a:rPr lang="zh-CN" altLang="en-US" dirty="0" smtClean="0">
                <a:latin typeface="微软雅黑" pitchFamily="34" charset="-122"/>
                <a:ea typeface="微软雅黑" pitchFamily="34" charset="-122"/>
              </a:rPr>
              <a:t>编程实现九九乘法表</a:t>
            </a:r>
          </a:p>
          <a:p>
            <a:pPr lvl="1">
              <a:buNone/>
            </a:pPr>
            <a:r>
              <a:rPr lang="en-US" altLang="zh-CN" dirty="0" smtClean="0">
                <a:solidFill>
                  <a:srgbClr val="0000FF"/>
                </a:solidFill>
                <a:latin typeface="微软雅黑" pitchFamily="34" charset="-122"/>
                <a:ea typeface="微软雅黑" pitchFamily="34" charset="-122"/>
              </a:rPr>
              <a:t>Sub </a:t>
            </a:r>
            <a:r>
              <a:rPr lang="zh-CN" altLang="en-US" dirty="0" smtClean="0">
                <a:solidFill>
                  <a:srgbClr val="0000FF"/>
                </a:solidFill>
                <a:latin typeface="微软雅黑" pitchFamily="34" charset="-122"/>
                <a:ea typeface="微软雅黑" pitchFamily="34" charset="-122"/>
              </a:rPr>
              <a:t>九九乘法表</a:t>
            </a:r>
            <a:r>
              <a:rPr lang="en-US" altLang="zh-CN" dirty="0" smtClean="0">
                <a:solidFill>
                  <a:srgbClr val="0000FF"/>
                </a:solidFill>
                <a:latin typeface="微软雅黑" pitchFamily="34" charset="-122"/>
                <a:ea typeface="微软雅黑" pitchFamily="34" charset="-122"/>
              </a:rPr>
              <a:t>()</a:t>
            </a:r>
          </a:p>
          <a:p>
            <a:pPr lvl="1">
              <a:buNone/>
            </a:pPr>
            <a:r>
              <a:rPr lang="en-US" altLang="zh-CN" dirty="0" smtClean="0">
                <a:solidFill>
                  <a:srgbClr val="0000FF"/>
                </a:solidFill>
                <a:latin typeface="微软雅黑" pitchFamily="34" charset="-122"/>
                <a:ea typeface="微软雅黑" pitchFamily="34" charset="-122"/>
              </a:rPr>
              <a:t>    Dim </a:t>
            </a:r>
            <a:r>
              <a:rPr lang="en-US" altLang="zh-CN" dirty="0" err="1" smtClean="0">
                <a:solidFill>
                  <a:srgbClr val="0000FF"/>
                </a:solidFill>
                <a:latin typeface="微软雅黑" pitchFamily="34" charset="-122"/>
                <a:ea typeface="微软雅黑" pitchFamily="34" charset="-122"/>
              </a:rPr>
              <a:t>i</a:t>
            </a:r>
            <a:r>
              <a:rPr lang="en-US" altLang="zh-CN" dirty="0" smtClean="0">
                <a:solidFill>
                  <a:srgbClr val="0000FF"/>
                </a:solidFill>
                <a:latin typeface="微软雅黑" pitchFamily="34" charset="-122"/>
                <a:ea typeface="微软雅黑" pitchFamily="34" charset="-122"/>
              </a:rPr>
              <a:t> As Long, j As Long</a:t>
            </a:r>
          </a:p>
          <a:p>
            <a:pPr lvl="1">
              <a:buNone/>
            </a:pPr>
            <a:r>
              <a:rPr lang="en-US" altLang="zh-CN" dirty="0" smtClean="0">
                <a:solidFill>
                  <a:srgbClr val="0000FF"/>
                </a:solidFill>
                <a:latin typeface="微软雅黑" pitchFamily="34" charset="-122"/>
                <a:ea typeface="微软雅黑" pitchFamily="34" charset="-122"/>
              </a:rPr>
              <a:t>    For </a:t>
            </a:r>
            <a:r>
              <a:rPr lang="en-US" altLang="zh-CN" dirty="0" err="1" smtClean="0">
                <a:solidFill>
                  <a:srgbClr val="0000FF"/>
                </a:solidFill>
                <a:latin typeface="微软雅黑" pitchFamily="34" charset="-122"/>
                <a:ea typeface="微软雅黑" pitchFamily="34" charset="-122"/>
              </a:rPr>
              <a:t>i</a:t>
            </a:r>
            <a:r>
              <a:rPr lang="en-US" altLang="zh-CN" dirty="0" smtClean="0">
                <a:solidFill>
                  <a:srgbClr val="0000FF"/>
                </a:solidFill>
                <a:latin typeface="微软雅黑" pitchFamily="34" charset="-122"/>
                <a:ea typeface="微软雅黑" pitchFamily="34" charset="-122"/>
              </a:rPr>
              <a:t> = 1 To 9</a:t>
            </a:r>
          </a:p>
          <a:p>
            <a:pPr lvl="1">
              <a:buNone/>
            </a:pPr>
            <a:r>
              <a:rPr lang="en-US" altLang="zh-CN" dirty="0" smtClean="0">
                <a:solidFill>
                  <a:srgbClr val="0000FF"/>
                </a:solidFill>
                <a:latin typeface="微软雅黑" pitchFamily="34" charset="-122"/>
                <a:ea typeface="微软雅黑" pitchFamily="34" charset="-122"/>
              </a:rPr>
              <a:t>        For j = 1 To </a:t>
            </a:r>
            <a:r>
              <a:rPr lang="en-US" altLang="zh-CN" dirty="0" err="1" smtClean="0">
                <a:solidFill>
                  <a:srgbClr val="0000FF"/>
                </a:solidFill>
                <a:latin typeface="微软雅黑" pitchFamily="34" charset="-122"/>
                <a:ea typeface="微软雅黑" pitchFamily="34" charset="-122"/>
              </a:rPr>
              <a:t>i</a:t>
            </a:r>
            <a:endParaRPr lang="en-US" altLang="zh-CN" dirty="0" smtClean="0">
              <a:solidFill>
                <a:srgbClr val="0000FF"/>
              </a:solidFill>
              <a:latin typeface="微软雅黑" pitchFamily="34" charset="-122"/>
              <a:ea typeface="微软雅黑" pitchFamily="34" charset="-122"/>
            </a:endParaRPr>
          </a:p>
          <a:p>
            <a:pPr lvl="1">
              <a:buNone/>
            </a:pPr>
            <a:r>
              <a:rPr lang="en-US" altLang="zh-CN" dirty="0" smtClean="0">
                <a:solidFill>
                  <a:srgbClr val="0000FF"/>
                </a:solidFill>
                <a:latin typeface="微软雅黑" pitchFamily="34" charset="-122"/>
                <a:ea typeface="微软雅黑" pitchFamily="34" charset="-122"/>
              </a:rPr>
              <a:t>            Cells(</a:t>
            </a:r>
            <a:r>
              <a:rPr lang="en-US" altLang="zh-CN" dirty="0" err="1" smtClean="0">
                <a:solidFill>
                  <a:srgbClr val="0000FF"/>
                </a:solidFill>
                <a:latin typeface="微软雅黑" pitchFamily="34" charset="-122"/>
                <a:ea typeface="微软雅黑" pitchFamily="34" charset="-122"/>
              </a:rPr>
              <a:t>i</a:t>
            </a:r>
            <a:r>
              <a:rPr lang="en-US" altLang="zh-CN" dirty="0" smtClean="0">
                <a:solidFill>
                  <a:srgbClr val="0000FF"/>
                </a:solidFill>
                <a:latin typeface="微软雅黑" pitchFamily="34" charset="-122"/>
                <a:ea typeface="微软雅黑" pitchFamily="34" charset="-122"/>
              </a:rPr>
              <a:t>, j) = j &amp; "x" &amp; </a:t>
            </a:r>
            <a:r>
              <a:rPr lang="en-US" altLang="zh-CN" dirty="0" err="1" smtClean="0">
                <a:solidFill>
                  <a:srgbClr val="0000FF"/>
                </a:solidFill>
                <a:latin typeface="微软雅黑" pitchFamily="34" charset="-122"/>
                <a:ea typeface="微软雅黑" pitchFamily="34" charset="-122"/>
              </a:rPr>
              <a:t>i</a:t>
            </a:r>
            <a:r>
              <a:rPr lang="en-US" altLang="zh-CN" dirty="0" smtClean="0">
                <a:solidFill>
                  <a:srgbClr val="0000FF"/>
                </a:solidFill>
                <a:latin typeface="微软雅黑" pitchFamily="34" charset="-122"/>
                <a:ea typeface="微软雅黑" pitchFamily="34" charset="-122"/>
              </a:rPr>
              <a:t> &amp; "=" &amp; </a:t>
            </a:r>
            <a:r>
              <a:rPr lang="en-US" altLang="zh-CN" dirty="0" err="1" smtClean="0">
                <a:solidFill>
                  <a:srgbClr val="0000FF"/>
                </a:solidFill>
                <a:latin typeface="微软雅黑" pitchFamily="34" charset="-122"/>
                <a:ea typeface="微软雅黑" pitchFamily="34" charset="-122"/>
              </a:rPr>
              <a:t>i</a:t>
            </a:r>
            <a:r>
              <a:rPr lang="en-US" altLang="zh-CN" dirty="0" smtClean="0">
                <a:solidFill>
                  <a:srgbClr val="0000FF"/>
                </a:solidFill>
                <a:latin typeface="微软雅黑" pitchFamily="34" charset="-122"/>
                <a:ea typeface="微软雅黑" pitchFamily="34" charset="-122"/>
              </a:rPr>
              <a:t> * j</a:t>
            </a:r>
          </a:p>
          <a:p>
            <a:pPr lvl="1">
              <a:buNone/>
            </a:pPr>
            <a:r>
              <a:rPr lang="en-US" altLang="zh-CN" dirty="0" smtClean="0">
                <a:solidFill>
                  <a:srgbClr val="0000FF"/>
                </a:solidFill>
                <a:latin typeface="微软雅黑" pitchFamily="34" charset="-122"/>
                <a:ea typeface="微软雅黑" pitchFamily="34" charset="-122"/>
              </a:rPr>
              <a:t>        Next</a:t>
            </a:r>
          </a:p>
          <a:p>
            <a:pPr lvl="1">
              <a:buNone/>
            </a:pPr>
            <a:r>
              <a:rPr lang="en-US" altLang="zh-CN" dirty="0" smtClean="0">
                <a:solidFill>
                  <a:srgbClr val="0000FF"/>
                </a:solidFill>
                <a:latin typeface="微软雅黑" pitchFamily="34" charset="-122"/>
                <a:ea typeface="微软雅黑" pitchFamily="34" charset="-122"/>
              </a:rPr>
              <a:t>    Next</a:t>
            </a:r>
          </a:p>
          <a:p>
            <a:pPr lvl="1">
              <a:buNone/>
            </a:pPr>
            <a:r>
              <a:rPr lang="en-US" altLang="zh-CN" dirty="0" smtClean="0">
                <a:solidFill>
                  <a:srgbClr val="0000FF"/>
                </a:solidFill>
                <a:latin typeface="微软雅黑" pitchFamily="34" charset="-122"/>
                <a:ea typeface="微软雅黑" pitchFamily="34" charset="-122"/>
              </a:rPr>
              <a:t>End Sub</a:t>
            </a:r>
            <a:endParaRPr lang="zh-CN" altLang="en-US" dirty="0">
              <a:solidFill>
                <a:srgbClr val="0000FF"/>
              </a:solidFill>
              <a:latin typeface="微软雅黑" pitchFamily="34" charset="-122"/>
              <a:ea typeface="微软雅黑" pitchFamily="34" charset="-122"/>
            </a:endParaRPr>
          </a:p>
        </p:txBody>
      </p:sp>
      <p:sp>
        <p:nvSpPr>
          <p:cNvPr id="3" name="标题 2"/>
          <p:cNvSpPr>
            <a:spLocks noGrp="1"/>
          </p:cNvSpPr>
          <p:nvPr>
            <p:ph type="title"/>
          </p:nvPr>
        </p:nvSpPr>
        <p:spPr>
          <a:xfrm>
            <a:off x="34925" y="333375"/>
            <a:ext cx="7394595" cy="647700"/>
          </a:xfrm>
        </p:spPr>
        <p:txBody>
          <a:bodyPr/>
          <a:lstStyle/>
          <a:p>
            <a:r>
              <a:rPr lang="zh-CN" altLang="en-US" dirty="0" smtClean="0">
                <a:solidFill>
                  <a:srgbClr val="C00000"/>
                </a:solidFill>
              </a:rPr>
              <a:t>双层循环</a:t>
            </a:r>
            <a:r>
              <a:rPr lang="en-US" altLang="zh-CN" dirty="0" smtClean="0">
                <a:solidFill>
                  <a:srgbClr val="C00000"/>
                </a:solidFill>
              </a:rPr>
              <a:t>+Cells</a:t>
            </a:r>
            <a:r>
              <a:rPr lang="zh-CN" altLang="en-US" dirty="0" smtClean="0">
                <a:solidFill>
                  <a:srgbClr val="C00000"/>
                </a:solidFill>
              </a:rPr>
              <a:t>属性引用单元格对象的例子</a:t>
            </a:r>
            <a:endParaRPr lang="zh-CN" altLang="en-US" dirty="0"/>
          </a:p>
        </p:txBody>
      </p:sp>
      <p:pic>
        <p:nvPicPr>
          <p:cNvPr id="4" name="Picture 2"/>
          <p:cNvPicPr>
            <a:picLocks noChangeAspect="1" noChangeArrowheads="1"/>
          </p:cNvPicPr>
          <p:nvPr/>
        </p:nvPicPr>
        <p:blipFill>
          <a:blip r:embed="rId2"/>
          <a:srcRect/>
          <a:stretch>
            <a:fillRect/>
          </a:stretch>
        </p:blipFill>
        <p:spPr bwMode="auto">
          <a:xfrm>
            <a:off x="3000364" y="4286256"/>
            <a:ext cx="5643602" cy="1798712"/>
          </a:xfrm>
          <a:prstGeom prst="rect">
            <a:avLst/>
          </a:prstGeom>
          <a:ln>
            <a:solidFill>
              <a:schemeClr val="tx1">
                <a:lumMod val="50000"/>
                <a:lumOff val="50000"/>
              </a:schemeClr>
            </a:solidFill>
          </a:ln>
          <a:effectLst>
            <a:outerShdw blurRad="292100" dist="139700" dir="2700000" algn="tl" rotWithShape="0">
              <a:srgbClr val="333333">
                <a:alpha val="65000"/>
              </a:srgbClr>
            </a:outerShdw>
          </a:effectLst>
        </p:spPr>
      </p:pic>
    </p:spTree>
  </p:cSld>
  <p:clrMapOvr>
    <a:masterClrMapping/>
  </p:clrMapOvr>
  <p:transition spd="med"/>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57158" y="1071546"/>
            <a:ext cx="8358246" cy="3071834"/>
          </a:xfrm>
        </p:spPr>
        <p:txBody>
          <a:bodyPr/>
          <a:lstStyle/>
          <a:p>
            <a:r>
              <a:rPr lang="zh-CN" altLang="en-US" dirty="0" smtClean="0">
                <a:solidFill>
                  <a:srgbClr val="FF0000"/>
                </a:solidFill>
              </a:rPr>
              <a:t>练习</a:t>
            </a:r>
            <a:r>
              <a:rPr lang="en-US" altLang="zh-CN" dirty="0" smtClean="0">
                <a:solidFill>
                  <a:srgbClr val="FF0000"/>
                </a:solidFill>
              </a:rPr>
              <a:t>1</a:t>
            </a:r>
            <a:r>
              <a:rPr lang="zh-CN" altLang="en-US" dirty="0" smtClean="0"/>
              <a:t>：编写程序，在单元格区域</a:t>
            </a:r>
            <a:r>
              <a:rPr lang="en-US" altLang="zh-CN" dirty="0" smtClean="0"/>
              <a:t>A1</a:t>
            </a:r>
            <a:r>
              <a:rPr lang="zh-CN" altLang="en-US" dirty="0" smtClean="0"/>
              <a:t>：</a:t>
            </a:r>
            <a:r>
              <a:rPr lang="en-US" altLang="zh-CN" dirty="0" smtClean="0"/>
              <a:t>D5</a:t>
            </a:r>
            <a:r>
              <a:rPr lang="zh-CN" altLang="en-US" dirty="0" smtClean="0"/>
              <a:t>的单元格内分别填入图示中的数据。</a:t>
            </a:r>
            <a:endParaRPr lang="en-US" altLang="zh-CN" dirty="0" smtClean="0"/>
          </a:p>
          <a:p>
            <a:r>
              <a:rPr lang="zh-CN" altLang="en-US" dirty="0" smtClean="0"/>
              <a:t>提示：</a:t>
            </a:r>
            <a:endParaRPr lang="en-US" altLang="zh-CN" dirty="0" smtClean="0"/>
          </a:p>
          <a:p>
            <a:pPr lvl="1"/>
            <a:r>
              <a:rPr lang="zh-CN" altLang="en-US" dirty="0" smtClean="0"/>
              <a:t>采用双层</a:t>
            </a:r>
            <a:r>
              <a:rPr lang="en-US" altLang="zh-CN" dirty="0" smtClean="0"/>
              <a:t>For</a:t>
            </a:r>
            <a:r>
              <a:rPr lang="zh-CN" altLang="en-US" dirty="0" smtClean="0"/>
              <a:t>循环结构</a:t>
            </a:r>
            <a:endParaRPr lang="en-US" altLang="zh-CN" dirty="0" smtClean="0"/>
          </a:p>
          <a:p>
            <a:pPr lvl="1"/>
            <a:r>
              <a:rPr lang="zh-CN" altLang="en-US" dirty="0" smtClean="0"/>
              <a:t>采用</a:t>
            </a:r>
            <a:r>
              <a:rPr lang="en-US" altLang="zh-CN" dirty="0" smtClean="0">
                <a:solidFill>
                  <a:srgbClr val="0000FF"/>
                </a:solidFill>
              </a:rPr>
              <a:t>Cells (</a:t>
            </a:r>
            <a:r>
              <a:rPr lang="zh-CN" altLang="en-US" dirty="0" smtClean="0">
                <a:solidFill>
                  <a:srgbClr val="0000FF"/>
                </a:solidFill>
              </a:rPr>
              <a:t>行号，列号</a:t>
            </a:r>
            <a:r>
              <a:rPr lang="en-US" altLang="zh-CN" dirty="0" smtClean="0">
                <a:solidFill>
                  <a:srgbClr val="0000FF"/>
                </a:solidFill>
              </a:rPr>
              <a:t>) </a:t>
            </a:r>
            <a:r>
              <a:rPr lang="zh-CN" altLang="en-US" dirty="0" smtClean="0">
                <a:solidFill>
                  <a:srgbClr val="0000FF"/>
                </a:solidFill>
              </a:rPr>
              <a:t>格式</a:t>
            </a:r>
            <a:r>
              <a:rPr lang="zh-CN" altLang="en-US" dirty="0" smtClean="0"/>
              <a:t>引用单元格</a:t>
            </a:r>
            <a:endParaRPr lang="zh-CN" altLang="en-US" dirty="0"/>
          </a:p>
        </p:txBody>
      </p:sp>
      <p:sp>
        <p:nvSpPr>
          <p:cNvPr id="3" name="标题 2"/>
          <p:cNvSpPr>
            <a:spLocks noGrp="1"/>
          </p:cNvSpPr>
          <p:nvPr>
            <p:ph type="title"/>
          </p:nvPr>
        </p:nvSpPr>
        <p:spPr>
          <a:xfrm>
            <a:off x="34925" y="333375"/>
            <a:ext cx="6323025" cy="647700"/>
          </a:xfrm>
        </p:spPr>
        <p:txBody>
          <a:bodyPr/>
          <a:lstStyle/>
          <a:p>
            <a:r>
              <a:rPr lang="zh-CN" altLang="en-US" dirty="0" smtClean="0"/>
              <a:t>引用单元格对象课堂练习</a:t>
            </a:r>
            <a:endParaRPr lang="zh-CN" altLang="en-US" dirty="0"/>
          </a:p>
        </p:txBody>
      </p:sp>
      <p:pic>
        <p:nvPicPr>
          <p:cNvPr id="5122" name="Picture 2"/>
          <p:cNvPicPr>
            <a:picLocks noChangeAspect="1" noChangeArrowheads="1"/>
          </p:cNvPicPr>
          <p:nvPr/>
        </p:nvPicPr>
        <p:blipFill>
          <a:blip r:embed="rId3"/>
          <a:srcRect/>
          <a:stretch>
            <a:fillRect/>
          </a:stretch>
        </p:blipFill>
        <p:spPr bwMode="auto">
          <a:xfrm>
            <a:off x="1785918" y="3786190"/>
            <a:ext cx="4159842" cy="1428760"/>
          </a:xfrm>
          <a:prstGeom prst="rect">
            <a:avLst/>
          </a:prstGeom>
          <a:ln>
            <a:noFill/>
          </a:ln>
          <a:effectLst>
            <a:outerShdw blurRad="292100" dist="139700" dir="2700000" algn="tl" rotWithShape="0">
              <a:srgbClr val="333333">
                <a:alpha val="65000"/>
              </a:srgbClr>
            </a:outerShdw>
          </a:effectLst>
        </p:spPr>
      </p:pic>
    </p:spTree>
  </p:cSld>
  <p:clrMapOvr>
    <a:masterClrMapping/>
  </p:clrMapOvr>
  <p:transition spd="med"/>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214282" y="928670"/>
            <a:ext cx="8358246" cy="5572164"/>
          </a:xfrm>
        </p:spPr>
        <p:txBody>
          <a:bodyPr/>
          <a:lstStyle/>
          <a:p>
            <a:pPr>
              <a:spcBef>
                <a:spcPts val="0"/>
              </a:spcBef>
            </a:pPr>
            <a:r>
              <a:rPr lang="en-US" altLang="zh-CN" dirty="0" smtClean="0">
                <a:solidFill>
                  <a:srgbClr val="0000FF"/>
                </a:solidFill>
              </a:rPr>
              <a:t>clear </a:t>
            </a:r>
            <a:r>
              <a:rPr lang="zh-CN" altLang="en-US" dirty="0" smtClean="0">
                <a:solidFill>
                  <a:srgbClr val="0000FF"/>
                </a:solidFill>
              </a:rPr>
              <a:t>方法 </a:t>
            </a:r>
            <a:endParaRPr lang="en-US" altLang="zh-CN" dirty="0" smtClean="0">
              <a:solidFill>
                <a:srgbClr val="0000FF"/>
              </a:solidFill>
            </a:endParaRPr>
          </a:p>
          <a:p>
            <a:pPr lvl="1">
              <a:spcBef>
                <a:spcPts val="0"/>
              </a:spcBef>
            </a:pPr>
            <a:r>
              <a:rPr lang="en-US" altLang="zh-CN" dirty="0" smtClean="0">
                <a:solidFill>
                  <a:srgbClr val="CC0000"/>
                </a:solidFill>
              </a:rPr>
              <a:t>Range(“k1”).Clear   </a:t>
            </a:r>
            <a:r>
              <a:rPr lang="zh-CN" altLang="en-US" sz="2000" dirty="0" smtClean="0">
                <a:latin typeface="仿宋" pitchFamily="49" charset="-122"/>
                <a:ea typeface="仿宋" pitchFamily="49" charset="-122"/>
              </a:rPr>
              <a:t>清除单元格的一切</a:t>
            </a:r>
            <a:r>
              <a:rPr lang="en-US" altLang="zh-CN" sz="2000" dirty="0" smtClean="0">
                <a:latin typeface="仿宋" pitchFamily="49" charset="-122"/>
                <a:ea typeface="仿宋" pitchFamily="49" charset="-122"/>
              </a:rPr>
              <a:t>(</a:t>
            </a:r>
            <a:r>
              <a:rPr lang="zh-CN" altLang="en-US" sz="2000" dirty="0" smtClean="0">
                <a:latin typeface="仿宋" pitchFamily="49" charset="-122"/>
                <a:ea typeface="仿宋" pitchFamily="49" charset="-122"/>
              </a:rPr>
              <a:t>值和格式</a:t>
            </a:r>
            <a:r>
              <a:rPr lang="en-US" altLang="zh-CN" sz="2000" dirty="0" smtClean="0">
                <a:latin typeface="仿宋" pitchFamily="49" charset="-122"/>
                <a:ea typeface="仿宋" pitchFamily="49" charset="-122"/>
              </a:rPr>
              <a:t>)</a:t>
            </a:r>
          </a:p>
          <a:p>
            <a:pPr>
              <a:spcBef>
                <a:spcPts val="0"/>
              </a:spcBef>
            </a:pPr>
            <a:r>
              <a:rPr lang="en-US" altLang="zh-CN" dirty="0" err="1" smtClean="0">
                <a:solidFill>
                  <a:srgbClr val="0000FF"/>
                </a:solidFill>
              </a:rPr>
              <a:t>clearcontents</a:t>
            </a:r>
            <a:r>
              <a:rPr lang="en-US" altLang="zh-CN" dirty="0" smtClean="0">
                <a:solidFill>
                  <a:srgbClr val="0000FF"/>
                </a:solidFill>
              </a:rPr>
              <a:t> </a:t>
            </a:r>
            <a:r>
              <a:rPr lang="zh-CN" altLang="en-US" dirty="0" smtClean="0">
                <a:solidFill>
                  <a:srgbClr val="0000FF"/>
                </a:solidFill>
              </a:rPr>
              <a:t>方法</a:t>
            </a:r>
            <a:endParaRPr lang="en-US" altLang="zh-CN" dirty="0" smtClean="0">
              <a:solidFill>
                <a:srgbClr val="0000FF"/>
              </a:solidFill>
            </a:endParaRPr>
          </a:p>
          <a:p>
            <a:pPr lvl="1">
              <a:spcBef>
                <a:spcPts val="0"/>
              </a:spcBef>
            </a:pPr>
            <a:r>
              <a:rPr lang="en-US" altLang="zh-CN" dirty="0" smtClean="0">
                <a:solidFill>
                  <a:srgbClr val="CC0000"/>
                </a:solidFill>
              </a:rPr>
              <a:t>Range(“k2”).</a:t>
            </a:r>
            <a:r>
              <a:rPr lang="en-US" altLang="zh-CN" dirty="0" err="1" smtClean="0">
                <a:solidFill>
                  <a:srgbClr val="CC0000"/>
                </a:solidFill>
              </a:rPr>
              <a:t>ClearContents</a:t>
            </a:r>
            <a:r>
              <a:rPr lang="en-US" altLang="zh-CN" dirty="0" smtClean="0">
                <a:solidFill>
                  <a:srgbClr val="CC0000"/>
                </a:solidFill>
              </a:rPr>
              <a:t>  </a:t>
            </a:r>
          </a:p>
          <a:p>
            <a:pPr lvl="1">
              <a:spcBef>
                <a:spcPts val="0"/>
              </a:spcBef>
            </a:pPr>
            <a:r>
              <a:rPr lang="zh-CN" altLang="en-US" sz="2000" dirty="0" smtClean="0">
                <a:latin typeface="仿宋" pitchFamily="49" charset="-122"/>
                <a:ea typeface="仿宋" pitchFamily="49" charset="-122"/>
              </a:rPr>
              <a:t>清除单元格的值属性，其他属性保留，使用较多</a:t>
            </a:r>
            <a:endParaRPr lang="en-US" altLang="zh-CN" sz="2000" dirty="0" smtClean="0">
              <a:latin typeface="仿宋" pitchFamily="49" charset="-122"/>
              <a:ea typeface="仿宋" pitchFamily="49" charset="-122"/>
            </a:endParaRPr>
          </a:p>
          <a:p>
            <a:pPr marL="363538" lvl="1" indent="-363538">
              <a:spcBef>
                <a:spcPts val="0"/>
              </a:spcBef>
              <a:buBlip>
                <a:blip r:embed="rId3"/>
              </a:buBlip>
            </a:pPr>
            <a:r>
              <a:rPr lang="en-US" altLang="zh-CN" dirty="0" err="1" smtClean="0">
                <a:solidFill>
                  <a:srgbClr val="0000FF"/>
                </a:solidFill>
                <a:cs typeface="+mn-cs"/>
              </a:rPr>
              <a:t>ClearFormats</a:t>
            </a:r>
            <a:r>
              <a:rPr lang="zh-CN" altLang="en-US" dirty="0" smtClean="0">
                <a:solidFill>
                  <a:srgbClr val="0000FF"/>
                </a:solidFill>
                <a:cs typeface="+mn-cs"/>
              </a:rPr>
              <a:t>方法</a:t>
            </a:r>
            <a:endParaRPr lang="en-US" altLang="zh-CN" dirty="0" smtClean="0">
              <a:solidFill>
                <a:srgbClr val="0000FF"/>
              </a:solidFill>
              <a:cs typeface="+mn-cs"/>
            </a:endParaRPr>
          </a:p>
          <a:p>
            <a:pPr lvl="1">
              <a:spcBef>
                <a:spcPts val="0"/>
              </a:spcBef>
            </a:pPr>
            <a:r>
              <a:rPr lang="en-US" altLang="zh-CN" dirty="0" smtClean="0">
                <a:solidFill>
                  <a:srgbClr val="CC0000"/>
                </a:solidFill>
              </a:rPr>
              <a:t>Range("k3").</a:t>
            </a:r>
            <a:r>
              <a:rPr lang="en-US" altLang="zh-CN" dirty="0" err="1" smtClean="0">
                <a:solidFill>
                  <a:srgbClr val="CC0000"/>
                </a:solidFill>
              </a:rPr>
              <a:t>ClearFormats</a:t>
            </a:r>
            <a:r>
              <a:rPr lang="en-US" altLang="zh-CN" dirty="0" smtClean="0">
                <a:solidFill>
                  <a:srgbClr val="CC0000"/>
                </a:solidFill>
              </a:rPr>
              <a:t>   </a:t>
            </a:r>
            <a:r>
              <a:rPr lang="zh-CN" altLang="en-US" sz="2000" dirty="0" smtClean="0">
                <a:latin typeface="仿宋" pitchFamily="49" charset="-122"/>
                <a:ea typeface="仿宋" pitchFamily="49" charset="-122"/>
              </a:rPr>
              <a:t>清除单元格的格式属性</a:t>
            </a:r>
            <a:endParaRPr lang="en-US" altLang="zh-CN" sz="2000" dirty="0" smtClean="0">
              <a:latin typeface="仿宋" pitchFamily="49" charset="-122"/>
              <a:ea typeface="仿宋" pitchFamily="49" charset="-122"/>
            </a:endParaRPr>
          </a:p>
          <a:p>
            <a:pPr marL="363538" lvl="1" indent="-363538">
              <a:spcBef>
                <a:spcPts val="0"/>
              </a:spcBef>
              <a:buBlip>
                <a:blip r:embed="rId3"/>
              </a:buBlip>
            </a:pPr>
            <a:r>
              <a:rPr lang="en-US" altLang="zh-CN" dirty="0" err="1" smtClean="0">
                <a:solidFill>
                  <a:srgbClr val="0000FF"/>
                </a:solidFill>
                <a:cs typeface="+mn-cs"/>
              </a:rPr>
              <a:t>ClearComments</a:t>
            </a:r>
            <a:r>
              <a:rPr lang="zh-CN" altLang="en-US" dirty="0" smtClean="0">
                <a:solidFill>
                  <a:srgbClr val="0000FF"/>
                </a:solidFill>
                <a:cs typeface="+mn-cs"/>
              </a:rPr>
              <a:t>方法</a:t>
            </a:r>
            <a:endParaRPr lang="en-US" altLang="zh-CN" sz="2000" dirty="0" smtClean="0">
              <a:latin typeface="仿宋" pitchFamily="49" charset="-122"/>
              <a:ea typeface="仿宋" pitchFamily="49" charset="-122"/>
            </a:endParaRPr>
          </a:p>
          <a:p>
            <a:pPr lvl="1">
              <a:spcBef>
                <a:spcPts val="0"/>
              </a:spcBef>
            </a:pPr>
            <a:r>
              <a:rPr lang="en-US" altLang="zh-CN" dirty="0" smtClean="0">
                <a:solidFill>
                  <a:srgbClr val="CC0000"/>
                </a:solidFill>
              </a:rPr>
              <a:t>Range(“k3”).</a:t>
            </a:r>
            <a:r>
              <a:rPr lang="en-US" altLang="zh-CN" dirty="0" err="1" smtClean="0">
                <a:solidFill>
                  <a:srgbClr val="CC0000"/>
                </a:solidFill>
              </a:rPr>
              <a:t>ClearComments</a:t>
            </a:r>
            <a:r>
              <a:rPr lang="en-US" altLang="zh-CN" dirty="0" smtClean="0">
                <a:solidFill>
                  <a:srgbClr val="CC0000"/>
                </a:solidFill>
              </a:rPr>
              <a:t>   </a:t>
            </a:r>
            <a:r>
              <a:rPr lang="zh-CN" altLang="en-US" sz="2000" dirty="0" smtClean="0">
                <a:latin typeface="仿宋" pitchFamily="49" charset="-122"/>
                <a:ea typeface="仿宋" pitchFamily="49" charset="-122"/>
              </a:rPr>
              <a:t>清除单元格的批注信息</a:t>
            </a:r>
            <a:endParaRPr lang="en-US" altLang="zh-CN" sz="2000" dirty="0" smtClean="0">
              <a:latin typeface="仿宋" pitchFamily="49" charset="-122"/>
              <a:ea typeface="仿宋" pitchFamily="49" charset="-122"/>
            </a:endParaRPr>
          </a:p>
          <a:p>
            <a:pPr marL="363538" lvl="1" indent="-363538">
              <a:spcBef>
                <a:spcPts val="0"/>
              </a:spcBef>
              <a:buBlip>
                <a:blip r:embed="rId3"/>
              </a:buBlip>
            </a:pPr>
            <a:r>
              <a:rPr lang="en-US" altLang="zh-CN" dirty="0" smtClean="0">
                <a:solidFill>
                  <a:srgbClr val="0000FF"/>
                </a:solidFill>
                <a:cs typeface="+mn-cs"/>
              </a:rPr>
              <a:t>Delete</a:t>
            </a:r>
            <a:r>
              <a:rPr lang="zh-CN" altLang="en-US" dirty="0" smtClean="0">
                <a:solidFill>
                  <a:srgbClr val="0000FF"/>
                </a:solidFill>
                <a:cs typeface="+mn-cs"/>
              </a:rPr>
              <a:t>方法</a:t>
            </a:r>
            <a:endParaRPr lang="en-US" altLang="zh-CN" sz="2000" dirty="0" smtClean="0">
              <a:latin typeface="仿宋" pitchFamily="49" charset="-122"/>
              <a:ea typeface="仿宋" pitchFamily="49" charset="-122"/>
            </a:endParaRPr>
          </a:p>
          <a:p>
            <a:pPr lvl="1">
              <a:spcBef>
                <a:spcPts val="0"/>
              </a:spcBef>
            </a:pPr>
            <a:r>
              <a:rPr lang="en-US" altLang="zh-CN" dirty="0" smtClean="0">
                <a:solidFill>
                  <a:srgbClr val="CC0000"/>
                </a:solidFill>
              </a:rPr>
              <a:t>Range("k2").Delete   </a:t>
            </a:r>
            <a:r>
              <a:rPr lang="zh-CN" altLang="en-US" sz="2000" dirty="0" smtClean="0">
                <a:latin typeface="仿宋" pitchFamily="49" charset="-122"/>
                <a:ea typeface="仿宋" pitchFamily="49" charset="-122"/>
              </a:rPr>
              <a:t>删除单元格</a:t>
            </a:r>
          </a:p>
        </p:txBody>
      </p:sp>
      <p:sp>
        <p:nvSpPr>
          <p:cNvPr id="3" name="标题 2"/>
          <p:cNvSpPr>
            <a:spLocks noGrp="1"/>
          </p:cNvSpPr>
          <p:nvPr>
            <p:ph type="title"/>
          </p:nvPr>
        </p:nvSpPr>
        <p:spPr/>
        <p:txBody>
          <a:bodyPr/>
          <a:lstStyle/>
          <a:p>
            <a:r>
              <a:rPr lang="zh-CN" altLang="en-US" dirty="0" smtClean="0"/>
              <a:t>单元格对象的清除和删除</a:t>
            </a:r>
            <a:endParaRPr lang="zh-CN" altLang="en-US" dirty="0"/>
          </a:p>
        </p:txBody>
      </p:sp>
    </p:spTree>
  </p:cSld>
  <p:clrMapOvr>
    <a:masterClrMapping/>
  </p:clrMapOvr>
  <p:transition spd="med"/>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57158" y="1142984"/>
            <a:ext cx="8429684" cy="4572016"/>
          </a:xfrm>
        </p:spPr>
        <p:txBody>
          <a:bodyPr/>
          <a:lstStyle/>
          <a:p>
            <a:r>
              <a:rPr lang="en-US" altLang="zh-CN" dirty="0" smtClean="0">
                <a:solidFill>
                  <a:srgbClr val="CC0000"/>
                </a:solidFill>
              </a:rPr>
              <a:t>.Row</a:t>
            </a:r>
            <a:r>
              <a:rPr lang="zh-CN" altLang="en-US" dirty="0" smtClean="0">
                <a:solidFill>
                  <a:srgbClr val="CC0000"/>
                </a:solidFill>
              </a:rPr>
              <a:t>返回行号，</a:t>
            </a:r>
            <a:r>
              <a:rPr lang="en-US" altLang="zh-CN" dirty="0" smtClean="0">
                <a:solidFill>
                  <a:srgbClr val="CC0000"/>
                </a:solidFill>
              </a:rPr>
              <a:t>. Column</a:t>
            </a:r>
            <a:r>
              <a:rPr lang="zh-CN" altLang="en-US" dirty="0" smtClean="0">
                <a:solidFill>
                  <a:srgbClr val="CC0000"/>
                </a:solidFill>
              </a:rPr>
              <a:t>返回列号</a:t>
            </a:r>
            <a:r>
              <a:rPr lang="zh-CN" altLang="en-US" dirty="0" smtClean="0">
                <a:solidFill>
                  <a:srgbClr val="0000FF"/>
                </a:solidFill>
              </a:rPr>
              <a:t>（返回的是数值）</a:t>
            </a:r>
            <a:endParaRPr lang="en-US" altLang="zh-CN" dirty="0" smtClean="0">
              <a:solidFill>
                <a:srgbClr val="0000FF"/>
              </a:solidFill>
            </a:endParaRPr>
          </a:p>
          <a:p>
            <a:pPr>
              <a:buNone/>
            </a:pPr>
            <a:r>
              <a:rPr lang="en-US" altLang="zh-CN" dirty="0" smtClean="0"/>
              <a:t>Sub </a:t>
            </a:r>
            <a:r>
              <a:rPr lang="zh-CN" altLang="en-US" dirty="0" smtClean="0"/>
              <a:t>单元格对象的行列属性</a:t>
            </a:r>
            <a:r>
              <a:rPr lang="en-US" altLang="zh-CN" dirty="0" smtClean="0"/>
              <a:t>()</a:t>
            </a:r>
          </a:p>
          <a:p>
            <a:pPr>
              <a:buNone/>
            </a:pPr>
            <a:r>
              <a:rPr lang="en-US" altLang="zh-CN" dirty="0" smtClean="0"/>
              <a:t>    </a:t>
            </a:r>
            <a:r>
              <a:rPr lang="en-US" altLang="zh-CN" dirty="0" err="1" smtClean="0"/>
              <a:t>MsgBox</a:t>
            </a:r>
            <a:r>
              <a:rPr lang="en-US" altLang="zh-CN" dirty="0" smtClean="0"/>
              <a:t> </a:t>
            </a:r>
            <a:r>
              <a:rPr lang="en-US" altLang="zh-CN" dirty="0" smtClean="0">
                <a:solidFill>
                  <a:srgbClr val="0000FF"/>
                </a:solidFill>
              </a:rPr>
              <a:t>Range("A6").Row   </a:t>
            </a:r>
            <a:r>
              <a:rPr lang="en-US" altLang="zh-CN" dirty="0" smtClean="0"/>
              <a:t>     </a:t>
            </a:r>
            <a:r>
              <a:rPr lang="en-US" altLang="zh-CN" dirty="0" smtClean="0">
                <a:solidFill>
                  <a:srgbClr val="006600"/>
                </a:solidFill>
              </a:rPr>
              <a:t>'</a:t>
            </a:r>
            <a:r>
              <a:rPr lang="zh-CN" altLang="en-US" dirty="0" smtClean="0">
                <a:solidFill>
                  <a:srgbClr val="006600"/>
                </a:solidFill>
              </a:rPr>
              <a:t>返回</a:t>
            </a:r>
            <a:r>
              <a:rPr lang="en-US" altLang="zh-CN" dirty="0" smtClean="0">
                <a:solidFill>
                  <a:srgbClr val="006600"/>
                </a:solidFill>
              </a:rPr>
              <a:t>6</a:t>
            </a:r>
          </a:p>
          <a:p>
            <a:pPr>
              <a:buNone/>
            </a:pPr>
            <a:r>
              <a:rPr lang="en-US" altLang="zh-CN" dirty="0" smtClean="0"/>
              <a:t>    </a:t>
            </a:r>
            <a:r>
              <a:rPr lang="en-US" altLang="zh-CN" dirty="0" err="1" smtClean="0"/>
              <a:t>MsgBox</a:t>
            </a:r>
            <a:r>
              <a:rPr lang="en-US" altLang="zh-CN" dirty="0" smtClean="0"/>
              <a:t> </a:t>
            </a:r>
            <a:r>
              <a:rPr lang="en-US" altLang="zh-CN" dirty="0" smtClean="0">
                <a:solidFill>
                  <a:srgbClr val="0000FF"/>
                </a:solidFill>
              </a:rPr>
              <a:t>Range("C9").Column</a:t>
            </a:r>
            <a:r>
              <a:rPr lang="en-US" altLang="zh-CN" dirty="0" smtClean="0"/>
              <a:t>  </a:t>
            </a:r>
            <a:r>
              <a:rPr lang="en-US" altLang="zh-CN" dirty="0" smtClean="0">
                <a:solidFill>
                  <a:srgbClr val="006600"/>
                </a:solidFill>
              </a:rPr>
              <a:t>'</a:t>
            </a:r>
            <a:r>
              <a:rPr lang="zh-CN" altLang="en-US" dirty="0" smtClean="0">
                <a:solidFill>
                  <a:srgbClr val="006600"/>
                </a:solidFill>
              </a:rPr>
              <a:t>返回</a:t>
            </a:r>
            <a:r>
              <a:rPr lang="en-US" altLang="zh-CN" dirty="0" smtClean="0">
                <a:solidFill>
                  <a:srgbClr val="006600"/>
                </a:solidFill>
              </a:rPr>
              <a:t>3</a:t>
            </a:r>
          </a:p>
          <a:p>
            <a:pPr>
              <a:buNone/>
            </a:pPr>
            <a:r>
              <a:rPr lang="en-US" altLang="zh-CN" dirty="0" smtClean="0"/>
              <a:t>    </a:t>
            </a:r>
            <a:r>
              <a:rPr lang="en-US" altLang="zh-CN" dirty="0" err="1" smtClean="0"/>
              <a:t>MsgBox</a:t>
            </a:r>
            <a:r>
              <a:rPr lang="en-US" altLang="zh-CN" dirty="0" smtClean="0"/>
              <a:t> </a:t>
            </a:r>
            <a:r>
              <a:rPr lang="en-US" altLang="zh-CN" dirty="0" smtClean="0">
                <a:solidFill>
                  <a:srgbClr val="0000FF"/>
                </a:solidFill>
              </a:rPr>
              <a:t>Range("a2:e7").Row</a:t>
            </a:r>
            <a:r>
              <a:rPr lang="en-US" altLang="zh-CN" dirty="0" smtClean="0"/>
              <a:t>    </a:t>
            </a:r>
            <a:r>
              <a:rPr lang="en-US" altLang="zh-CN" dirty="0" smtClean="0">
                <a:solidFill>
                  <a:srgbClr val="006600"/>
                </a:solidFill>
              </a:rPr>
              <a:t>'</a:t>
            </a:r>
            <a:r>
              <a:rPr lang="zh-CN" altLang="en-US" dirty="0" smtClean="0">
                <a:solidFill>
                  <a:srgbClr val="006600"/>
                </a:solidFill>
              </a:rPr>
              <a:t>返回区域起始行的行号</a:t>
            </a:r>
            <a:r>
              <a:rPr lang="en-US" altLang="zh-CN" dirty="0" smtClean="0">
                <a:solidFill>
                  <a:srgbClr val="006600"/>
                </a:solidFill>
              </a:rPr>
              <a:t>2</a:t>
            </a:r>
          </a:p>
          <a:p>
            <a:pPr>
              <a:buNone/>
            </a:pPr>
            <a:r>
              <a:rPr lang="en-US" altLang="zh-CN" dirty="0" smtClean="0"/>
              <a:t>End Sub</a:t>
            </a:r>
            <a:endParaRPr lang="zh-CN" altLang="en-US" dirty="0" smtClean="0"/>
          </a:p>
          <a:p>
            <a:pPr>
              <a:buNone/>
            </a:pPr>
            <a:endParaRPr lang="en-US" altLang="zh-CN" dirty="0" smtClean="0"/>
          </a:p>
          <a:p>
            <a:endParaRPr lang="zh-CN" altLang="en-US" dirty="0"/>
          </a:p>
        </p:txBody>
      </p:sp>
      <p:sp>
        <p:nvSpPr>
          <p:cNvPr id="3" name="标题 2"/>
          <p:cNvSpPr>
            <a:spLocks noGrp="1"/>
          </p:cNvSpPr>
          <p:nvPr>
            <p:ph type="title"/>
          </p:nvPr>
        </p:nvSpPr>
        <p:spPr>
          <a:xfrm>
            <a:off x="34925" y="333375"/>
            <a:ext cx="7537471" cy="647700"/>
          </a:xfrm>
        </p:spPr>
        <p:txBody>
          <a:bodyPr/>
          <a:lstStyle/>
          <a:p>
            <a:r>
              <a:rPr lang="zh-CN" altLang="en-US" dirty="0" smtClean="0"/>
              <a:t>单元格对象的行列属性</a:t>
            </a:r>
            <a:r>
              <a:rPr lang="en-US" altLang="zh-CN" dirty="0" smtClean="0"/>
              <a:t>(Row, Column)</a:t>
            </a:r>
            <a:endParaRPr lang="zh-CN" altLang="en-US" dirty="0"/>
          </a:p>
        </p:txBody>
      </p:sp>
    </p:spTree>
  </p:cSld>
  <p:clrMapOvr>
    <a:masterClrMapping/>
  </p:clrMapOvr>
  <p:transition spd="med"/>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428596" y="1142984"/>
            <a:ext cx="8029604" cy="4572016"/>
          </a:xfrm>
        </p:spPr>
        <p:txBody>
          <a:bodyPr/>
          <a:lstStyle/>
          <a:p>
            <a:pPr marL="0" indent="361950" algn="l" eaLnBrk="1" hangingPunct="1">
              <a:lnSpc>
                <a:spcPct val="135000"/>
              </a:lnSpc>
              <a:spcBef>
                <a:spcPct val="0"/>
              </a:spcBef>
              <a:spcAft>
                <a:spcPct val="0"/>
              </a:spcAft>
              <a:buClr>
                <a:srgbClr val="FF0000"/>
              </a:buClr>
              <a:buFont typeface="Wingdings" pitchFamily="2" charset="2"/>
              <a:buChar char="Ø"/>
              <a:defRPr/>
            </a:pPr>
            <a:r>
              <a:rPr lang="zh-CN" altLang="en-US" dirty="0" smtClean="0">
                <a:solidFill>
                  <a:srgbClr val="0000FF"/>
                </a:solidFill>
              </a:rPr>
              <a:t>基本概念（对象、属性、方法、事件）</a:t>
            </a:r>
            <a:endParaRPr lang="en-US" altLang="zh-CN" dirty="0" smtClean="0">
              <a:solidFill>
                <a:srgbClr val="0000FF"/>
              </a:solidFill>
            </a:endParaRPr>
          </a:p>
          <a:p>
            <a:pPr marL="0" indent="361950" algn="l" eaLnBrk="1" hangingPunct="1">
              <a:lnSpc>
                <a:spcPct val="135000"/>
              </a:lnSpc>
              <a:spcBef>
                <a:spcPct val="0"/>
              </a:spcBef>
              <a:spcAft>
                <a:spcPct val="0"/>
              </a:spcAft>
              <a:buClr>
                <a:srgbClr val="FF0000"/>
              </a:buClr>
              <a:buFont typeface="Wingdings" pitchFamily="2" charset="2"/>
              <a:buChar char="Ø"/>
              <a:defRPr/>
            </a:pPr>
            <a:r>
              <a:rPr lang="en-US" dirty="0" smtClean="0">
                <a:solidFill>
                  <a:srgbClr val="0000FF"/>
                </a:solidFill>
              </a:rPr>
              <a:t>Excel</a:t>
            </a:r>
            <a:r>
              <a:rPr lang="zh-CN" altLang="en-US" dirty="0" smtClean="0">
                <a:solidFill>
                  <a:srgbClr val="0000FF"/>
                </a:solidFill>
              </a:rPr>
              <a:t>的对象层次模型和常用对象</a:t>
            </a:r>
            <a:endParaRPr lang="en-US" altLang="zh-CN" dirty="0" smtClean="0">
              <a:solidFill>
                <a:srgbClr val="0000FF"/>
              </a:solidFill>
            </a:endParaRPr>
          </a:p>
          <a:p>
            <a:pPr marL="0" indent="361950" algn="l" eaLnBrk="1" hangingPunct="1">
              <a:lnSpc>
                <a:spcPct val="135000"/>
              </a:lnSpc>
              <a:spcBef>
                <a:spcPct val="0"/>
              </a:spcBef>
              <a:spcAft>
                <a:spcPct val="0"/>
              </a:spcAft>
              <a:buClr>
                <a:srgbClr val="FF0000"/>
              </a:buClr>
              <a:buFont typeface="Wingdings" pitchFamily="2" charset="2"/>
              <a:buChar char="Ø"/>
              <a:defRPr/>
            </a:pPr>
            <a:r>
              <a:rPr lang="zh-CN" altLang="en-US" kern="1200" dirty="0" smtClean="0">
                <a:solidFill>
                  <a:srgbClr val="0000FF"/>
                </a:solidFill>
              </a:rPr>
              <a:t>集合对象</a:t>
            </a:r>
            <a:endParaRPr lang="en-US" altLang="zh-CN" kern="1200" dirty="0" smtClean="0">
              <a:solidFill>
                <a:srgbClr val="0000FF"/>
              </a:solidFill>
            </a:endParaRPr>
          </a:p>
          <a:p>
            <a:pPr marL="0" indent="361950" algn="l" eaLnBrk="1" hangingPunct="1">
              <a:lnSpc>
                <a:spcPct val="135000"/>
              </a:lnSpc>
              <a:spcBef>
                <a:spcPct val="0"/>
              </a:spcBef>
              <a:spcAft>
                <a:spcPct val="0"/>
              </a:spcAft>
              <a:buClr>
                <a:srgbClr val="FF0000"/>
              </a:buClr>
              <a:buFont typeface="Wingdings" pitchFamily="2" charset="2"/>
              <a:buChar char="Ø"/>
              <a:defRPr/>
            </a:pPr>
            <a:r>
              <a:rPr lang="zh-CN" altLang="en-US" dirty="0" smtClean="0">
                <a:solidFill>
                  <a:srgbClr val="0000FF"/>
                </a:solidFill>
              </a:rPr>
              <a:t>对象变量的声明和赋值</a:t>
            </a:r>
            <a:endParaRPr lang="en-US" altLang="zh-CN" dirty="0" smtClean="0">
              <a:solidFill>
                <a:srgbClr val="0000FF"/>
              </a:solidFill>
            </a:endParaRPr>
          </a:p>
          <a:p>
            <a:pPr marL="0" indent="361950" algn="l" eaLnBrk="1" hangingPunct="1">
              <a:lnSpc>
                <a:spcPct val="135000"/>
              </a:lnSpc>
              <a:spcBef>
                <a:spcPct val="0"/>
              </a:spcBef>
              <a:spcAft>
                <a:spcPct val="0"/>
              </a:spcAft>
              <a:buClr>
                <a:srgbClr val="FF0000"/>
              </a:buClr>
              <a:buFont typeface="Wingdings" pitchFamily="2" charset="2"/>
              <a:buChar char="Ø"/>
              <a:defRPr/>
            </a:pPr>
            <a:r>
              <a:rPr lang="zh-CN" altLang="en-US" dirty="0" smtClean="0">
                <a:solidFill>
                  <a:srgbClr val="0000FF"/>
                </a:solidFill>
              </a:rPr>
              <a:t>使用</a:t>
            </a:r>
            <a:r>
              <a:rPr lang="en-US" altLang="zh-CN" dirty="0" smtClean="0">
                <a:solidFill>
                  <a:srgbClr val="0000FF"/>
                </a:solidFill>
              </a:rPr>
              <a:t>Range</a:t>
            </a:r>
            <a:r>
              <a:rPr lang="zh-CN" altLang="en-US" dirty="0" smtClean="0">
                <a:solidFill>
                  <a:srgbClr val="0000FF"/>
                </a:solidFill>
              </a:rPr>
              <a:t>对象</a:t>
            </a:r>
            <a:endParaRPr lang="en-US" altLang="zh-CN" kern="1200" dirty="0" smtClean="0">
              <a:solidFill>
                <a:srgbClr val="0000FF"/>
              </a:solidFill>
            </a:endParaRPr>
          </a:p>
          <a:p>
            <a:pPr marL="0" indent="361950" algn="l" eaLnBrk="1" hangingPunct="1">
              <a:lnSpc>
                <a:spcPct val="135000"/>
              </a:lnSpc>
              <a:spcBef>
                <a:spcPct val="0"/>
              </a:spcBef>
              <a:spcAft>
                <a:spcPct val="0"/>
              </a:spcAft>
              <a:buClr>
                <a:srgbClr val="FF0000"/>
              </a:buClr>
              <a:buFont typeface="Wingdings" pitchFamily="2" charset="2"/>
              <a:buChar char="Ø"/>
              <a:defRPr/>
            </a:pPr>
            <a:r>
              <a:rPr lang="zh-CN" altLang="en-US" dirty="0" smtClean="0"/>
              <a:t>使用</a:t>
            </a:r>
            <a:r>
              <a:rPr lang="en-US" altLang="zh-CN" dirty="0" smtClean="0"/>
              <a:t>Application</a:t>
            </a:r>
            <a:r>
              <a:rPr lang="zh-CN" altLang="en-US" dirty="0" smtClean="0"/>
              <a:t>对象</a:t>
            </a:r>
            <a:endParaRPr lang="en-US" altLang="zh-CN" dirty="0" smtClean="0"/>
          </a:p>
          <a:p>
            <a:pPr marL="0" indent="361950" algn="l" eaLnBrk="1" hangingPunct="1">
              <a:lnSpc>
                <a:spcPct val="135000"/>
              </a:lnSpc>
              <a:spcBef>
                <a:spcPct val="0"/>
              </a:spcBef>
              <a:spcAft>
                <a:spcPct val="0"/>
              </a:spcAft>
              <a:buClr>
                <a:srgbClr val="FF0000"/>
              </a:buClr>
              <a:buFont typeface="Wingdings" pitchFamily="2" charset="2"/>
              <a:buChar char="Ø"/>
              <a:defRPr/>
            </a:pPr>
            <a:r>
              <a:rPr lang="zh-CN" altLang="en-US" dirty="0" smtClean="0"/>
              <a:t>使用</a:t>
            </a:r>
            <a:r>
              <a:rPr lang="en-US" altLang="zh-CN" dirty="0" smtClean="0"/>
              <a:t>Workbook</a:t>
            </a:r>
            <a:r>
              <a:rPr lang="zh-CN" altLang="en-US" dirty="0" smtClean="0"/>
              <a:t>对象</a:t>
            </a:r>
            <a:endParaRPr lang="en-US" altLang="zh-CN" dirty="0" smtClean="0"/>
          </a:p>
          <a:p>
            <a:pPr marL="0" indent="361950" algn="l" eaLnBrk="1" hangingPunct="1">
              <a:lnSpc>
                <a:spcPct val="135000"/>
              </a:lnSpc>
              <a:spcBef>
                <a:spcPct val="0"/>
              </a:spcBef>
              <a:spcAft>
                <a:spcPct val="0"/>
              </a:spcAft>
              <a:buClr>
                <a:srgbClr val="FF0000"/>
              </a:buClr>
              <a:buFont typeface="Wingdings" pitchFamily="2" charset="2"/>
              <a:buChar char="Ø"/>
              <a:defRPr/>
            </a:pPr>
            <a:r>
              <a:rPr lang="zh-CN" altLang="en-US" dirty="0" smtClean="0"/>
              <a:t>使用</a:t>
            </a:r>
            <a:r>
              <a:rPr lang="en-US" altLang="zh-CN" dirty="0" smtClean="0"/>
              <a:t>Worksheet</a:t>
            </a:r>
            <a:r>
              <a:rPr lang="zh-CN" altLang="en-US" dirty="0" smtClean="0"/>
              <a:t>对象</a:t>
            </a:r>
            <a:endParaRPr lang="en-US" altLang="zh-CN" kern="1200" dirty="0" smtClean="0">
              <a:solidFill>
                <a:srgbClr val="0000CC"/>
              </a:solidFill>
            </a:endParaRPr>
          </a:p>
        </p:txBody>
      </p:sp>
      <p:sp>
        <p:nvSpPr>
          <p:cNvPr id="3" name="标题 2"/>
          <p:cNvSpPr>
            <a:spLocks noGrp="1"/>
          </p:cNvSpPr>
          <p:nvPr>
            <p:ph type="title"/>
          </p:nvPr>
        </p:nvSpPr>
        <p:spPr>
          <a:xfrm>
            <a:off x="34925" y="333375"/>
            <a:ext cx="7680347" cy="647700"/>
          </a:xfrm>
        </p:spPr>
        <p:txBody>
          <a:bodyPr/>
          <a:lstStyle/>
          <a:p>
            <a:r>
              <a:rPr lang="zh-CN" altLang="en-US" dirty="0" smtClean="0">
                <a:solidFill>
                  <a:srgbClr val="FF0000"/>
                </a:solidFill>
              </a:rPr>
              <a:t>第三部分  </a:t>
            </a:r>
            <a:r>
              <a:rPr lang="en-US" altLang="zh-CN" dirty="0" smtClean="0">
                <a:solidFill>
                  <a:srgbClr val="FF0000"/>
                </a:solidFill>
              </a:rPr>
              <a:t>Excel VBA</a:t>
            </a:r>
            <a:r>
              <a:rPr lang="zh-CN" altLang="en-US" dirty="0" smtClean="0">
                <a:solidFill>
                  <a:srgbClr val="FF0000"/>
                </a:solidFill>
              </a:rPr>
              <a:t>对象模型</a:t>
            </a:r>
            <a:r>
              <a:rPr lang="en-US" altLang="zh-CN" dirty="0" smtClean="0">
                <a:solidFill>
                  <a:srgbClr val="FF0000"/>
                </a:solidFill>
              </a:rPr>
              <a:t>(1)</a:t>
            </a:r>
            <a:endParaRPr lang="zh-CN" altLang="en-US" dirty="0" smtClean="0">
              <a:solidFill>
                <a:srgbClr val="FF0000"/>
              </a:solidFill>
            </a:endParaRPr>
          </a:p>
        </p:txBody>
      </p:sp>
      <p:sp>
        <p:nvSpPr>
          <p:cNvPr id="5" name="灯片编号占位符 4"/>
          <p:cNvSpPr>
            <a:spLocks noGrp="1"/>
          </p:cNvSpPr>
          <p:nvPr>
            <p:ph type="sldNum" sz="quarter" idx="4294967295"/>
          </p:nvPr>
        </p:nvSpPr>
        <p:spPr>
          <a:xfrm>
            <a:off x="0" y="6448425"/>
            <a:ext cx="365125" cy="365125"/>
          </a:xfrm>
          <a:prstGeom prst="rect">
            <a:avLst/>
          </a:prstGeom>
        </p:spPr>
        <p:txBody>
          <a:bodyPr/>
          <a:lstStyle/>
          <a:p>
            <a:fld id="{0C913308-F349-4B6D-A68A-DD1791B4A57B}" type="slidenum">
              <a:rPr lang="zh-CN" altLang="en-US" smtClean="0"/>
              <a:pPr/>
              <a:t>3</a:t>
            </a:fld>
            <a:endParaRPr lang="zh-CN" altLang="en-US"/>
          </a:p>
        </p:txBody>
      </p:sp>
    </p:spTree>
  </p:cSld>
  <p:clrMapOvr>
    <a:masterClrMapping/>
  </p:clrMapOvr>
  <p:transition spd="med"/>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142844" y="1000108"/>
            <a:ext cx="8786842" cy="5143536"/>
          </a:xfrm>
        </p:spPr>
        <p:txBody>
          <a:bodyPr/>
          <a:lstStyle/>
          <a:p>
            <a:r>
              <a:rPr lang="en-US" altLang="zh-CN" dirty="0" smtClean="0">
                <a:solidFill>
                  <a:srgbClr val="FF0000"/>
                </a:solidFill>
              </a:rPr>
              <a:t>.Rows</a:t>
            </a:r>
            <a:r>
              <a:rPr lang="zh-CN" altLang="en-US" dirty="0" smtClean="0">
                <a:solidFill>
                  <a:srgbClr val="FF0000"/>
                </a:solidFill>
              </a:rPr>
              <a:t>返回行对象，</a:t>
            </a:r>
            <a:r>
              <a:rPr lang="en-US" altLang="zh-CN" dirty="0" smtClean="0">
                <a:solidFill>
                  <a:srgbClr val="FF0000"/>
                </a:solidFill>
              </a:rPr>
              <a:t>. Columns</a:t>
            </a:r>
            <a:r>
              <a:rPr lang="zh-CN" altLang="en-US" dirty="0" smtClean="0">
                <a:solidFill>
                  <a:srgbClr val="FF0000"/>
                </a:solidFill>
              </a:rPr>
              <a:t>返回列对象</a:t>
            </a:r>
            <a:r>
              <a:rPr lang="zh-CN" altLang="en-US" dirty="0" smtClean="0">
                <a:solidFill>
                  <a:srgbClr val="0000FF"/>
                </a:solidFill>
              </a:rPr>
              <a:t>（返回的是对象）</a:t>
            </a:r>
            <a:endParaRPr lang="en-US" altLang="zh-CN" dirty="0" smtClean="0">
              <a:solidFill>
                <a:srgbClr val="FF0000"/>
              </a:solidFill>
            </a:endParaRPr>
          </a:p>
          <a:p>
            <a:pPr>
              <a:spcBef>
                <a:spcPts val="0"/>
              </a:spcBef>
              <a:spcAft>
                <a:spcPts val="0"/>
              </a:spcAft>
              <a:buNone/>
            </a:pPr>
            <a:endParaRPr lang="en-US" altLang="zh-CN" dirty="0" smtClean="0"/>
          </a:p>
          <a:p>
            <a:pPr>
              <a:buNone/>
            </a:pPr>
            <a:r>
              <a:rPr lang="en-US" altLang="zh-CN" dirty="0" smtClean="0"/>
              <a:t>Sub </a:t>
            </a:r>
            <a:r>
              <a:rPr lang="zh-CN" altLang="en-US" dirty="0" smtClean="0"/>
              <a:t>行对象与列对象</a:t>
            </a:r>
            <a:r>
              <a:rPr lang="en-US" altLang="zh-CN" dirty="0" smtClean="0"/>
              <a:t>( )</a:t>
            </a:r>
            <a:endParaRPr lang="zh-CN" altLang="en-US" dirty="0" smtClean="0"/>
          </a:p>
          <a:p>
            <a:pPr>
              <a:buNone/>
            </a:pPr>
            <a:r>
              <a:rPr lang="en-US" altLang="zh-CN" dirty="0" smtClean="0"/>
              <a:t>  Range(“a2:c6”).</a:t>
            </a:r>
            <a:r>
              <a:rPr lang="en-US" altLang="zh-CN" dirty="0" smtClean="0">
                <a:solidFill>
                  <a:srgbClr val="0000FF"/>
                </a:solidFill>
              </a:rPr>
              <a:t>Rows(1).</a:t>
            </a:r>
            <a:r>
              <a:rPr lang="en-US" altLang="zh-CN" dirty="0" smtClean="0"/>
              <a:t>Select  </a:t>
            </a:r>
            <a:r>
              <a:rPr lang="en-US" altLang="zh-CN" sz="2000" dirty="0" smtClean="0">
                <a:solidFill>
                  <a:srgbClr val="006600"/>
                </a:solidFill>
              </a:rPr>
              <a:t> '</a:t>
            </a:r>
            <a:r>
              <a:rPr lang="zh-CN" altLang="en-US" sz="2000" dirty="0" smtClean="0">
                <a:solidFill>
                  <a:srgbClr val="006600"/>
                </a:solidFill>
              </a:rPr>
              <a:t>返回区域的第</a:t>
            </a:r>
            <a:r>
              <a:rPr lang="en-US" altLang="zh-CN" sz="2000" dirty="0" smtClean="0">
                <a:solidFill>
                  <a:srgbClr val="006600"/>
                </a:solidFill>
              </a:rPr>
              <a:t>1</a:t>
            </a:r>
            <a:r>
              <a:rPr lang="zh-CN" altLang="en-US" sz="2000" dirty="0" smtClean="0">
                <a:solidFill>
                  <a:srgbClr val="006600"/>
                </a:solidFill>
              </a:rPr>
              <a:t>行</a:t>
            </a:r>
            <a:r>
              <a:rPr lang="en-US" altLang="zh-CN" sz="2000" dirty="0" smtClean="0">
                <a:solidFill>
                  <a:srgbClr val="006600"/>
                </a:solidFill>
              </a:rPr>
              <a:t>(A2:C2)</a:t>
            </a:r>
            <a:endParaRPr lang="en-US" altLang="zh-CN" dirty="0" smtClean="0">
              <a:solidFill>
                <a:srgbClr val="006600"/>
              </a:solidFill>
            </a:endParaRPr>
          </a:p>
          <a:p>
            <a:pPr>
              <a:buNone/>
            </a:pPr>
            <a:r>
              <a:rPr lang="en-US" altLang="zh-CN" dirty="0" smtClean="0"/>
              <a:t>  </a:t>
            </a:r>
            <a:r>
              <a:rPr lang="en-US" altLang="zh-CN" dirty="0" err="1" smtClean="0"/>
              <a:t>MsgBox</a:t>
            </a:r>
            <a:r>
              <a:rPr lang="en-US" altLang="zh-CN" dirty="0" smtClean="0"/>
              <a:t> Range(“a2:c6”)</a:t>
            </a:r>
            <a:r>
              <a:rPr lang="en-US" altLang="zh-CN" dirty="0" smtClean="0">
                <a:solidFill>
                  <a:srgbClr val="0000FF"/>
                </a:solidFill>
              </a:rPr>
              <a:t>.</a:t>
            </a:r>
            <a:r>
              <a:rPr lang="en-US" altLang="zh-CN" dirty="0" err="1" smtClean="0">
                <a:solidFill>
                  <a:srgbClr val="0000FF"/>
                </a:solidFill>
              </a:rPr>
              <a:t>Rows</a:t>
            </a:r>
            <a:r>
              <a:rPr lang="en-US" altLang="zh-CN" dirty="0" err="1" smtClean="0"/>
              <a:t>.Count</a:t>
            </a:r>
            <a:r>
              <a:rPr lang="en-US" altLang="zh-CN" dirty="0" smtClean="0"/>
              <a:t>  </a:t>
            </a:r>
            <a:r>
              <a:rPr lang="en-US" altLang="zh-CN" sz="2000" dirty="0" smtClean="0">
                <a:solidFill>
                  <a:srgbClr val="006600"/>
                </a:solidFill>
              </a:rPr>
              <a:t> ‘</a:t>
            </a:r>
            <a:r>
              <a:rPr lang="zh-CN" altLang="en-US" sz="2000" dirty="0" smtClean="0">
                <a:solidFill>
                  <a:srgbClr val="006600"/>
                </a:solidFill>
              </a:rPr>
              <a:t>返回区域所有行的行数</a:t>
            </a:r>
            <a:r>
              <a:rPr lang="en-US" altLang="zh-CN" sz="2000" dirty="0" smtClean="0">
                <a:solidFill>
                  <a:srgbClr val="006600"/>
                </a:solidFill>
              </a:rPr>
              <a:t>5</a:t>
            </a:r>
            <a:endParaRPr lang="en-US" altLang="zh-CN" dirty="0" smtClean="0">
              <a:solidFill>
                <a:srgbClr val="006600"/>
              </a:solidFill>
            </a:endParaRPr>
          </a:p>
          <a:p>
            <a:pPr>
              <a:buNone/>
            </a:pPr>
            <a:r>
              <a:rPr lang="en-US" altLang="zh-CN" dirty="0" smtClean="0"/>
              <a:t> </a:t>
            </a:r>
            <a:r>
              <a:rPr lang="en-US" altLang="zh-CN" dirty="0" smtClean="0">
                <a:solidFill>
                  <a:srgbClr val="0000FF"/>
                </a:solidFill>
              </a:rPr>
              <a:t> </a:t>
            </a:r>
            <a:r>
              <a:rPr lang="en-US" altLang="zh-CN" dirty="0" err="1" smtClean="0">
                <a:solidFill>
                  <a:srgbClr val="0000FF"/>
                </a:solidFill>
              </a:rPr>
              <a:t>Rows</a:t>
            </a:r>
            <a:r>
              <a:rPr lang="en-US" altLang="zh-CN" dirty="0" err="1" smtClean="0"/>
              <a:t>.Select</a:t>
            </a:r>
            <a:r>
              <a:rPr lang="en-US" altLang="zh-CN" dirty="0" smtClean="0"/>
              <a:t>                         </a:t>
            </a:r>
            <a:r>
              <a:rPr lang="en-US" altLang="zh-CN" sz="2000" dirty="0" smtClean="0"/>
              <a:t> </a:t>
            </a:r>
            <a:r>
              <a:rPr lang="en-US" altLang="zh-CN" sz="1800" dirty="0" smtClean="0">
                <a:solidFill>
                  <a:srgbClr val="006600"/>
                </a:solidFill>
              </a:rPr>
              <a:t>'</a:t>
            </a:r>
            <a:r>
              <a:rPr lang="zh-CN" altLang="en-US" sz="2000" dirty="0" smtClean="0">
                <a:solidFill>
                  <a:srgbClr val="006600"/>
                </a:solidFill>
              </a:rPr>
              <a:t>选中当前工作表中的全部行对象</a:t>
            </a:r>
          </a:p>
          <a:p>
            <a:pPr>
              <a:buNone/>
            </a:pPr>
            <a:r>
              <a:rPr lang="en-US" altLang="zh-CN" dirty="0" smtClean="0"/>
              <a:t>  </a:t>
            </a:r>
            <a:r>
              <a:rPr lang="en-US" altLang="zh-CN" dirty="0" smtClean="0">
                <a:solidFill>
                  <a:srgbClr val="0000FF"/>
                </a:solidFill>
              </a:rPr>
              <a:t>Rows(1)</a:t>
            </a:r>
            <a:r>
              <a:rPr lang="en-US" altLang="zh-CN" dirty="0" smtClean="0"/>
              <a:t>.Select                     </a:t>
            </a:r>
            <a:r>
              <a:rPr lang="en-US" altLang="zh-CN" sz="2000" dirty="0" smtClean="0">
                <a:solidFill>
                  <a:srgbClr val="006600"/>
                </a:solidFill>
              </a:rPr>
              <a:t>'</a:t>
            </a:r>
            <a:r>
              <a:rPr lang="zh-CN" altLang="en-US" sz="2000" dirty="0" smtClean="0">
                <a:solidFill>
                  <a:srgbClr val="006600"/>
                </a:solidFill>
              </a:rPr>
              <a:t>第</a:t>
            </a:r>
            <a:r>
              <a:rPr lang="en-US" altLang="zh-CN" sz="2000" dirty="0" smtClean="0">
                <a:solidFill>
                  <a:srgbClr val="006600"/>
                </a:solidFill>
              </a:rPr>
              <a:t>1</a:t>
            </a:r>
            <a:r>
              <a:rPr lang="zh-CN" altLang="en-US" sz="2000" dirty="0" smtClean="0">
                <a:solidFill>
                  <a:srgbClr val="006600"/>
                </a:solidFill>
              </a:rPr>
              <a:t>行全部选中</a:t>
            </a:r>
          </a:p>
          <a:p>
            <a:pPr>
              <a:buNone/>
            </a:pPr>
            <a:r>
              <a:rPr lang="en-US" altLang="zh-CN" dirty="0" smtClean="0"/>
              <a:t>  </a:t>
            </a:r>
            <a:r>
              <a:rPr lang="en-US" altLang="zh-CN" dirty="0" smtClean="0">
                <a:solidFill>
                  <a:srgbClr val="0000FF"/>
                </a:solidFill>
              </a:rPr>
              <a:t>Columns("a")</a:t>
            </a:r>
            <a:r>
              <a:rPr lang="en-US" altLang="zh-CN" dirty="0" smtClean="0"/>
              <a:t>.Select           </a:t>
            </a:r>
            <a:r>
              <a:rPr lang="en-US" altLang="zh-CN" sz="2000" dirty="0" smtClean="0">
                <a:solidFill>
                  <a:srgbClr val="006600"/>
                </a:solidFill>
              </a:rPr>
              <a:t>'</a:t>
            </a:r>
            <a:r>
              <a:rPr lang="zh-CN" altLang="en-US" sz="2000" dirty="0" smtClean="0">
                <a:solidFill>
                  <a:srgbClr val="006600"/>
                </a:solidFill>
              </a:rPr>
              <a:t>第</a:t>
            </a:r>
            <a:r>
              <a:rPr lang="en-US" altLang="zh-CN" sz="2000" dirty="0" smtClean="0">
                <a:solidFill>
                  <a:srgbClr val="006600"/>
                </a:solidFill>
              </a:rPr>
              <a:t>1</a:t>
            </a:r>
            <a:r>
              <a:rPr lang="zh-CN" altLang="en-US" sz="2000" dirty="0" smtClean="0">
                <a:solidFill>
                  <a:srgbClr val="006600"/>
                </a:solidFill>
              </a:rPr>
              <a:t>列全选中</a:t>
            </a:r>
          </a:p>
          <a:p>
            <a:pPr>
              <a:buNone/>
            </a:pPr>
            <a:r>
              <a:rPr lang="en-US" altLang="zh-CN" dirty="0" smtClean="0"/>
              <a:t>End Sub</a:t>
            </a:r>
          </a:p>
        </p:txBody>
      </p:sp>
      <p:sp>
        <p:nvSpPr>
          <p:cNvPr id="3" name="标题 2"/>
          <p:cNvSpPr>
            <a:spLocks noGrp="1"/>
          </p:cNvSpPr>
          <p:nvPr>
            <p:ph type="title"/>
          </p:nvPr>
        </p:nvSpPr>
        <p:spPr>
          <a:xfrm>
            <a:off x="34925" y="333375"/>
            <a:ext cx="7537471" cy="647700"/>
          </a:xfrm>
        </p:spPr>
        <p:txBody>
          <a:bodyPr/>
          <a:lstStyle/>
          <a:p>
            <a:r>
              <a:rPr lang="zh-CN" altLang="en-US" dirty="0" smtClean="0"/>
              <a:t>单元格对象的行列对象</a:t>
            </a:r>
            <a:r>
              <a:rPr lang="en-US" altLang="zh-CN" dirty="0" smtClean="0"/>
              <a:t>(Rows, Columns)</a:t>
            </a:r>
            <a:endParaRPr lang="zh-CN" altLang="en-US" dirty="0"/>
          </a:p>
        </p:txBody>
      </p:sp>
    </p:spTree>
  </p:cSld>
  <p:clrMapOvr>
    <a:masterClrMapping/>
  </p:clrMapOvr>
  <p:transition spd="med"/>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57158" y="1000108"/>
            <a:ext cx="8501122" cy="4714892"/>
          </a:xfrm>
        </p:spPr>
        <p:txBody>
          <a:bodyPr/>
          <a:lstStyle/>
          <a:p>
            <a:r>
              <a:rPr lang="zh-CN" altLang="en-US" dirty="0" smtClean="0">
                <a:latin typeface="仿宋" pitchFamily="49" charset="-122"/>
                <a:ea typeface="仿宋" pitchFamily="49" charset="-122"/>
              </a:rPr>
              <a:t>两个都返回数值</a:t>
            </a:r>
            <a:endParaRPr lang="en-US" altLang="zh-CN" dirty="0" smtClean="0">
              <a:latin typeface="仿宋" pitchFamily="49" charset="-122"/>
              <a:ea typeface="仿宋" pitchFamily="49" charset="-122"/>
            </a:endParaRPr>
          </a:p>
          <a:p>
            <a:pPr lvl="1"/>
            <a:r>
              <a:rPr lang="en-US" altLang="zh-CN" dirty="0" err="1" smtClean="0">
                <a:latin typeface="仿宋" pitchFamily="49" charset="-122"/>
                <a:ea typeface="仿宋" pitchFamily="49" charset="-122"/>
              </a:rPr>
              <a:t>Rows.Count</a:t>
            </a:r>
            <a:r>
              <a:rPr lang="en-US" altLang="zh-CN" dirty="0" smtClean="0">
                <a:latin typeface="仿宋" pitchFamily="49" charset="-122"/>
                <a:ea typeface="仿宋" pitchFamily="49" charset="-122"/>
              </a:rPr>
              <a:t>    </a:t>
            </a:r>
            <a:r>
              <a:rPr lang="zh-CN" altLang="en-US" dirty="0" smtClean="0">
                <a:latin typeface="仿宋" pitchFamily="49" charset="-122"/>
                <a:ea typeface="仿宋" pitchFamily="49" charset="-122"/>
              </a:rPr>
              <a:t>返回工作表的总行数</a:t>
            </a:r>
          </a:p>
          <a:p>
            <a:pPr lvl="1"/>
            <a:r>
              <a:rPr lang="en-US" altLang="zh-CN" dirty="0" err="1" smtClean="0">
                <a:latin typeface="仿宋" pitchFamily="49" charset="-122"/>
                <a:ea typeface="仿宋" pitchFamily="49" charset="-122"/>
              </a:rPr>
              <a:t>Columns.Count</a:t>
            </a:r>
            <a:r>
              <a:rPr lang="en-US" altLang="zh-CN" dirty="0" smtClean="0">
                <a:latin typeface="仿宋" pitchFamily="49" charset="-122"/>
                <a:ea typeface="仿宋" pitchFamily="49" charset="-122"/>
              </a:rPr>
              <a:t> </a:t>
            </a:r>
            <a:r>
              <a:rPr lang="zh-CN" altLang="en-US" dirty="0" smtClean="0">
                <a:latin typeface="仿宋" pitchFamily="49" charset="-122"/>
                <a:ea typeface="仿宋" pitchFamily="49" charset="-122"/>
              </a:rPr>
              <a:t>返回工作表的总列数</a:t>
            </a:r>
          </a:p>
          <a:p>
            <a:endParaRPr lang="zh-CN" altLang="en-US" dirty="0" smtClean="0"/>
          </a:p>
          <a:p>
            <a:pPr>
              <a:buNone/>
            </a:pPr>
            <a:r>
              <a:rPr lang="en-US" altLang="zh-CN" dirty="0" smtClean="0"/>
              <a:t>Sub Excel</a:t>
            </a:r>
            <a:r>
              <a:rPr lang="zh-CN" altLang="en-US" dirty="0" smtClean="0"/>
              <a:t>有几行几列</a:t>
            </a:r>
            <a:r>
              <a:rPr lang="en-US" altLang="zh-CN" dirty="0" smtClean="0"/>
              <a:t>()</a:t>
            </a:r>
          </a:p>
          <a:p>
            <a:pPr>
              <a:buNone/>
            </a:pPr>
            <a:r>
              <a:rPr lang="en-US" altLang="zh-CN" dirty="0" smtClean="0"/>
              <a:t>    </a:t>
            </a:r>
            <a:r>
              <a:rPr lang="en-US" altLang="zh-CN" dirty="0" err="1" smtClean="0"/>
              <a:t>MsgBox</a:t>
            </a:r>
            <a:r>
              <a:rPr lang="en-US" altLang="zh-CN" dirty="0" smtClean="0"/>
              <a:t> </a:t>
            </a:r>
            <a:r>
              <a:rPr lang="en-US" altLang="zh-CN" dirty="0" err="1" smtClean="0">
                <a:solidFill>
                  <a:srgbClr val="0000FF"/>
                </a:solidFill>
              </a:rPr>
              <a:t>Rows.Count</a:t>
            </a:r>
            <a:r>
              <a:rPr lang="en-US" altLang="zh-CN" dirty="0" smtClean="0"/>
              <a:t> &amp; " </a:t>
            </a:r>
            <a:r>
              <a:rPr lang="zh-CN" altLang="en-US" dirty="0" smtClean="0"/>
              <a:t>行  </a:t>
            </a:r>
            <a:r>
              <a:rPr lang="en-US" altLang="zh-CN" dirty="0" smtClean="0"/>
              <a:t>" &amp; </a:t>
            </a:r>
            <a:r>
              <a:rPr lang="en-US" altLang="zh-CN" dirty="0" err="1" smtClean="0">
                <a:solidFill>
                  <a:srgbClr val="0000FF"/>
                </a:solidFill>
              </a:rPr>
              <a:t>Columns.Count</a:t>
            </a:r>
            <a:r>
              <a:rPr lang="en-US" altLang="zh-CN" dirty="0" smtClean="0"/>
              <a:t> &amp; "  </a:t>
            </a:r>
            <a:r>
              <a:rPr lang="zh-CN" altLang="en-US" dirty="0" smtClean="0"/>
              <a:t>列</a:t>
            </a:r>
            <a:r>
              <a:rPr lang="en-US" altLang="zh-CN" dirty="0" smtClean="0"/>
              <a:t>"</a:t>
            </a:r>
          </a:p>
          <a:p>
            <a:pPr>
              <a:buNone/>
            </a:pPr>
            <a:r>
              <a:rPr lang="en-US" altLang="zh-CN" dirty="0" smtClean="0"/>
              <a:t>End Sub</a:t>
            </a:r>
          </a:p>
          <a:p>
            <a:endParaRPr lang="zh-CN" altLang="en-US" dirty="0"/>
          </a:p>
        </p:txBody>
      </p:sp>
      <p:sp>
        <p:nvSpPr>
          <p:cNvPr id="3" name="标题 2"/>
          <p:cNvSpPr>
            <a:spLocks noGrp="1"/>
          </p:cNvSpPr>
          <p:nvPr>
            <p:ph type="title"/>
          </p:nvPr>
        </p:nvSpPr>
        <p:spPr>
          <a:xfrm>
            <a:off x="34925" y="333375"/>
            <a:ext cx="7323157" cy="647700"/>
          </a:xfrm>
        </p:spPr>
        <p:txBody>
          <a:bodyPr/>
          <a:lstStyle/>
          <a:p>
            <a:r>
              <a:rPr lang="en-US" altLang="zh-CN" dirty="0" err="1" smtClean="0">
                <a:solidFill>
                  <a:srgbClr val="FF0000"/>
                </a:solidFill>
              </a:rPr>
              <a:t>Rows.Count</a:t>
            </a:r>
            <a:r>
              <a:rPr lang="en-US" altLang="zh-CN" dirty="0" smtClean="0">
                <a:solidFill>
                  <a:srgbClr val="FF0000"/>
                </a:solidFill>
              </a:rPr>
              <a:t> </a:t>
            </a:r>
            <a:r>
              <a:rPr lang="zh-CN" altLang="en-US" dirty="0" smtClean="0">
                <a:solidFill>
                  <a:srgbClr val="FF0000"/>
                </a:solidFill>
              </a:rPr>
              <a:t>和</a:t>
            </a:r>
            <a:r>
              <a:rPr lang="en-US" altLang="zh-CN" dirty="0" err="1" smtClean="0">
                <a:solidFill>
                  <a:srgbClr val="FF0000"/>
                </a:solidFill>
              </a:rPr>
              <a:t>Columns.Count</a:t>
            </a:r>
            <a:endParaRPr lang="zh-CN" altLang="en-US" dirty="0">
              <a:solidFill>
                <a:srgbClr val="FF0000"/>
              </a:solidFill>
            </a:endParaRPr>
          </a:p>
        </p:txBody>
      </p:sp>
    </p:spTree>
  </p:cSld>
  <p:clrMapOvr>
    <a:masterClrMapping/>
  </p:clrMapOvr>
  <p:transition spd="med"/>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p:txBody>
          <a:bodyPr/>
          <a:lstStyle/>
          <a:p>
            <a:r>
              <a:rPr lang="en-US" altLang="zh-CN" sz="2000" dirty="0" smtClean="0">
                <a:solidFill>
                  <a:srgbClr val="0000FF"/>
                </a:solidFill>
              </a:rPr>
              <a:t>End </a:t>
            </a:r>
            <a:r>
              <a:rPr lang="zh-CN" altLang="en-US" sz="2000" dirty="0" smtClean="0">
                <a:solidFill>
                  <a:srgbClr val="0000FF"/>
                </a:solidFill>
              </a:rPr>
              <a:t>属性</a:t>
            </a:r>
            <a:r>
              <a:rPr lang="zh-CN" altLang="en-US" sz="2000" dirty="0" smtClean="0"/>
              <a:t>的</a:t>
            </a:r>
            <a:r>
              <a:rPr lang="en-US" altLang="zh-CN" sz="2000" dirty="0" smtClean="0"/>
              <a:t>4</a:t>
            </a:r>
            <a:r>
              <a:rPr lang="zh-CN" altLang="en-US" sz="2000" dirty="0" smtClean="0"/>
              <a:t>个方向</a:t>
            </a:r>
            <a:r>
              <a:rPr lang="en-US" altLang="zh-CN" sz="2000" dirty="0" smtClean="0"/>
              <a:t>( </a:t>
            </a:r>
            <a:r>
              <a:rPr lang="en-US" altLang="zh-CN" sz="2000" dirty="0" err="1" smtClean="0">
                <a:solidFill>
                  <a:srgbClr val="FF0000"/>
                </a:solidFill>
              </a:rPr>
              <a:t>xlDown</a:t>
            </a:r>
            <a:r>
              <a:rPr lang="en-US" altLang="zh-CN" sz="2000" dirty="0" smtClean="0">
                <a:solidFill>
                  <a:srgbClr val="FF0000"/>
                </a:solidFill>
              </a:rPr>
              <a:t>, </a:t>
            </a:r>
            <a:r>
              <a:rPr lang="en-US" altLang="zh-CN" sz="2000" dirty="0" err="1" smtClean="0">
                <a:solidFill>
                  <a:srgbClr val="FF0000"/>
                </a:solidFill>
              </a:rPr>
              <a:t>xlToLeft</a:t>
            </a:r>
            <a:r>
              <a:rPr lang="en-US" altLang="zh-CN" sz="2000" dirty="0" smtClean="0">
                <a:solidFill>
                  <a:srgbClr val="FF0000"/>
                </a:solidFill>
              </a:rPr>
              <a:t>, </a:t>
            </a:r>
            <a:r>
              <a:rPr lang="en-US" altLang="zh-CN" sz="2000" dirty="0" err="1" smtClean="0">
                <a:solidFill>
                  <a:srgbClr val="FF0000"/>
                </a:solidFill>
              </a:rPr>
              <a:t>xlToRight</a:t>
            </a:r>
            <a:r>
              <a:rPr lang="en-US" altLang="zh-CN" sz="2000" dirty="0" smtClean="0">
                <a:solidFill>
                  <a:srgbClr val="FF0000"/>
                </a:solidFill>
              </a:rPr>
              <a:t>, </a:t>
            </a:r>
            <a:r>
              <a:rPr lang="en-US" altLang="zh-CN" sz="2000" dirty="0" err="1" smtClean="0">
                <a:solidFill>
                  <a:srgbClr val="FF0000"/>
                </a:solidFill>
              </a:rPr>
              <a:t>xlUp</a:t>
            </a:r>
            <a:r>
              <a:rPr lang="en-US" altLang="zh-CN" sz="2000" dirty="0" smtClean="0">
                <a:solidFill>
                  <a:srgbClr val="FF0000"/>
                </a:solidFill>
              </a:rPr>
              <a:t> </a:t>
            </a:r>
            <a:r>
              <a:rPr lang="en-US" altLang="zh-CN" sz="2000" dirty="0" smtClean="0"/>
              <a:t>)</a:t>
            </a:r>
          </a:p>
          <a:p>
            <a:pPr lvl="1"/>
            <a:r>
              <a:rPr lang="en-US" altLang="zh-CN" sz="2000" dirty="0" smtClean="0"/>
              <a:t>End </a:t>
            </a:r>
            <a:r>
              <a:rPr lang="zh-CN" altLang="en-US" sz="2000" dirty="0" smtClean="0"/>
              <a:t>属性直接求出的是边界单元格对象</a:t>
            </a:r>
            <a:endParaRPr lang="en-US" altLang="zh-CN" sz="2000" dirty="0" smtClean="0"/>
          </a:p>
          <a:p>
            <a:pPr lvl="1"/>
            <a:r>
              <a:rPr lang="zh-CN" altLang="en-US" sz="2000" dirty="0" smtClean="0"/>
              <a:t>如果是求取边界单元格的行号，代码如下：</a:t>
            </a:r>
            <a:endParaRPr lang="en-US" altLang="zh-CN" sz="2000" dirty="0" smtClean="0"/>
          </a:p>
          <a:p>
            <a:pPr marL="608013" lvl="2" indent="0" algn="l">
              <a:buNone/>
            </a:pPr>
            <a:r>
              <a:rPr lang="en-US" altLang="zh-CN" sz="2000" dirty="0" smtClean="0"/>
              <a:t>  Cells(Rows.count,“a”).End(xlup).Row</a:t>
            </a:r>
            <a:r>
              <a:rPr lang="zh-CN" altLang="en-US" sz="2000" dirty="0" smtClean="0"/>
              <a:t>  </a:t>
            </a:r>
            <a:r>
              <a:rPr lang="en-US" altLang="zh-CN" sz="2000" dirty="0" smtClean="0"/>
              <a:t/>
            </a:r>
            <a:br>
              <a:rPr lang="en-US" altLang="zh-CN" sz="2000" dirty="0" smtClean="0"/>
            </a:br>
            <a:r>
              <a:rPr lang="en-US" altLang="zh-CN" sz="2000" dirty="0" smtClean="0"/>
              <a:t>  </a:t>
            </a:r>
            <a:r>
              <a:rPr lang="zh-CN" altLang="en-US" sz="2000" dirty="0" smtClean="0">
                <a:solidFill>
                  <a:srgbClr val="006600"/>
                </a:solidFill>
              </a:rPr>
              <a:t>表示</a:t>
            </a:r>
            <a:r>
              <a:rPr lang="en-US" altLang="zh-CN" sz="2000" dirty="0" smtClean="0">
                <a:solidFill>
                  <a:srgbClr val="006600"/>
                </a:solidFill>
              </a:rPr>
              <a:t>A</a:t>
            </a:r>
            <a:r>
              <a:rPr lang="zh-CN" altLang="en-US" sz="2000" dirty="0" smtClean="0">
                <a:solidFill>
                  <a:srgbClr val="006600"/>
                </a:solidFill>
              </a:rPr>
              <a:t>列最后一个非空单元格所在的行号</a:t>
            </a:r>
            <a:endParaRPr lang="en-US" altLang="zh-CN" sz="2000" dirty="0" smtClean="0">
              <a:solidFill>
                <a:srgbClr val="006600"/>
              </a:solidFill>
            </a:endParaRPr>
          </a:p>
          <a:p>
            <a:pPr lvl="1"/>
            <a:r>
              <a:rPr lang="zh-CN" altLang="en-US" sz="2000" dirty="0" smtClean="0"/>
              <a:t>如果是求取边界单元格的列号，代码如下：</a:t>
            </a:r>
            <a:endParaRPr lang="en-US" altLang="zh-CN" sz="2000" dirty="0" smtClean="0"/>
          </a:p>
          <a:p>
            <a:pPr marL="608520" lvl="2" indent="0">
              <a:buNone/>
            </a:pPr>
            <a:r>
              <a:rPr lang="en-US" altLang="zh-CN" sz="2000" dirty="0" smtClean="0"/>
              <a:t> Cells(1, Columns.Count).End(</a:t>
            </a:r>
            <a:r>
              <a:rPr lang="en-US" altLang="zh-CN" sz="2000" dirty="0" err="1" smtClean="0"/>
              <a:t>xlToleft</a:t>
            </a:r>
            <a:r>
              <a:rPr lang="en-US" altLang="zh-CN" sz="2000" dirty="0" smtClean="0"/>
              <a:t>).Column </a:t>
            </a:r>
          </a:p>
          <a:p>
            <a:pPr marL="608520" lvl="2" indent="0">
              <a:buNone/>
            </a:pPr>
            <a:r>
              <a:rPr lang="en-US" altLang="zh-CN" sz="2000" dirty="0" smtClean="0"/>
              <a:t> </a:t>
            </a:r>
            <a:r>
              <a:rPr lang="zh-CN" altLang="en-US" sz="2000" dirty="0" smtClean="0">
                <a:solidFill>
                  <a:srgbClr val="006600"/>
                </a:solidFill>
              </a:rPr>
              <a:t>表示第一行最后一个非空单元格所在的列号</a:t>
            </a:r>
            <a:endParaRPr lang="en-US" altLang="zh-CN" sz="2000" dirty="0" smtClean="0">
              <a:solidFill>
                <a:srgbClr val="006600"/>
              </a:solidFill>
            </a:endParaRPr>
          </a:p>
          <a:p>
            <a:pPr lvl="1"/>
            <a:r>
              <a:rPr lang="zh-CN" altLang="en-US" sz="2000" dirty="0" smtClean="0"/>
              <a:t>通常使用最大行数和最大列数进行反向求取。</a:t>
            </a:r>
            <a:endParaRPr lang="zh-CN" altLang="en-US" sz="3200" dirty="0"/>
          </a:p>
        </p:txBody>
      </p:sp>
      <p:sp>
        <p:nvSpPr>
          <p:cNvPr id="3" name="标题 2"/>
          <p:cNvSpPr>
            <a:spLocks noGrp="1"/>
          </p:cNvSpPr>
          <p:nvPr>
            <p:ph type="title"/>
          </p:nvPr>
        </p:nvSpPr>
        <p:spPr>
          <a:xfrm>
            <a:off x="34925" y="333375"/>
            <a:ext cx="6965967" cy="647700"/>
          </a:xfrm>
        </p:spPr>
        <p:txBody>
          <a:bodyPr/>
          <a:lstStyle/>
          <a:p>
            <a:r>
              <a:rPr lang="zh-CN" altLang="en-US" dirty="0" smtClean="0"/>
              <a:t>单元格边界的界定</a:t>
            </a:r>
            <a:r>
              <a:rPr lang="en-US" altLang="zh-CN" dirty="0" smtClean="0"/>
              <a:t>—End </a:t>
            </a:r>
            <a:r>
              <a:rPr lang="zh-CN" altLang="en-US" dirty="0" smtClean="0"/>
              <a:t>属性</a:t>
            </a:r>
            <a:endParaRPr lang="zh-CN" altLang="en-US" dirty="0"/>
          </a:p>
        </p:txBody>
      </p:sp>
    </p:spTree>
  </p:cSld>
  <p:clrMapOvr>
    <a:masterClrMapping/>
  </p:clrMapOvr>
  <p:transition spd="med"/>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57158" y="1000108"/>
            <a:ext cx="8358246" cy="5286412"/>
          </a:xfrm>
        </p:spPr>
        <p:txBody>
          <a:bodyPr/>
          <a:lstStyle/>
          <a:p>
            <a:pPr>
              <a:spcAft>
                <a:spcPts val="0"/>
              </a:spcAft>
            </a:pPr>
            <a:r>
              <a:rPr lang="en-US" altLang="zh-CN" dirty="0" smtClean="0">
                <a:solidFill>
                  <a:srgbClr val="0000FF"/>
                </a:solidFill>
              </a:rPr>
              <a:t>Range</a:t>
            </a:r>
            <a:r>
              <a:rPr lang="zh-CN" altLang="en-US" dirty="0" smtClean="0">
                <a:solidFill>
                  <a:srgbClr val="0000FF"/>
                </a:solidFill>
              </a:rPr>
              <a:t>对象的</a:t>
            </a:r>
            <a:r>
              <a:rPr lang="en-US" altLang="zh-CN" dirty="0" smtClean="0">
                <a:solidFill>
                  <a:srgbClr val="0000FF"/>
                </a:solidFill>
              </a:rPr>
              <a:t>Address </a:t>
            </a:r>
            <a:r>
              <a:rPr lang="zh-CN" altLang="en-US" dirty="0" smtClean="0">
                <a:solidFill>
                  <a:srgbClr val="0000FF"/>
                </a:solidFill>
              </a:rPr>
              <a:t>属性</a:t>
            </a:r>
            <a:endParaRPr lang="en-US" altLang="zh-CN" dirty="0" smtClean="0">
              <a:solidFill>
                <a:srgbClr val="0000FF"/>
              </a:solidFill>
            </a:endParaRPr>
          </a:p>
          <a:p>
            <a:pPr>
              <a:spcAft>
                <a:spcPts val="0"/>
              </a:spcAft>
            </a:pPr>
            <a:r>
              <a:rPr lang="en-US" altLang="zh-CN" dirty="0" smtClean="0">
                <a:solidFill>
                  <a:srgbClr val="0000FF"/>
                </a:solidFill>
              </a:rPr>
              <a:t>Range</a:t>
            </a:r>
            <a:r>
              <a:rPr lang="zh-CN" altLang="en-US" dirty="0" smtClean="0">
                <a:solidFill>
                  <a:srgbClr val="0000FF"/>
                </a:solidFill>
              </a:rPr>
              <a:t>对象的</a:t>
            </a:r>
            <a:r>
              <a:rPr lang="en-US" altLang="en-US" dirty="0" smtClean="0">
                <a:solidFill>
                  <a:srgbClr val="0000FF"/>
                </a:solidFill>
              </a:rPr>
              <a:t>Offset</a:t>
            </a:r>
            <a:r>
              <a:rPr lang="zh-CN" altLang="en-US" dirty="0" smtClean="0">
                <a:solidFill>
                  <a:srgbClr val="0000FF"/>
                </a:solidFill>
              </a:rPr>
              <a:t>属性</a:t>
            </a:r>
            <a:endParaRPr lang="en-US" altLang="zh-CN" dirty="0" smtClean="0">
              <a:solidFill>
                <a:srgbClr val="0000FF"/>
              </a:solidFill>
            </a:endParaRPr>
          </a:p>
          <a:p>
            <a:pPr>
              <a:spcAft>
                <a:spcPts val="0"/>
              </a:spcAft>
            </a:pPr>
            <a:r>
              <a:rPr lang="en-US" altLang="zh-CN" dirty="0" smtClean="0">
                <a:solidFill>
                  <a:srgbClr val="0000FF"/>
                </a:solidFill>
              </a:rPr>
              <a:t>Range</a:t>
            </a:r>
            <a:r>
              <a:rPr lang="zh-CN" altLang="en-US" dirty="0" smtClean="0">
                <a:solidFill>
                  <a:srgbClr val="0000FF"/>
                </a:solidFill>
              </a:rPr>
              <a:t>对象的</a:t>
            </a:r>
            <a:r>
              <a:rPr lang="en-US" altLang="zh-CN" dirty="0" smtClean="0">
                <a:solidFill>
                  <a:srgbClr val="0000FF"/>
                </a:solidFill>
              </a:rPr>
              <a:t>Resize</a:t>
            </a:r>
            <a:r>
              <a:rPr lang="zh-CN" altLang="en-US" dirty="0" smtClean="0">
                <a:solidFill>
                  <a:srgbClr val="0000FF"/>
                </a:solidFill>
              </a:rPr>
              <a:t>属性</a:t>
            </a:r>
            <a:endParaRPr lang="en-US" altLang="zh-CN" dirty="0" smtClean="0">
              <a:solidFill>
                <a:srgbClr val="0000FF"/>
              </a:solidFill>
            </a:endParaRPr>
          </a:p>
          <a:p>
            <a:pPr>
              <a:spcAft>
                <a:spcPts val="0"/>
              </a:spcAft>
            </a:pPr>
            <a:r>
              <a:rPr lang="en-US" altLang="zh-CN" dirty="0" smtClean="0">
                <a:solidFill>
                  <a:srgbClr val="0000FF"/>
                </a:solidFill>
              </a:rPr>
              <a:t>Worksheet</a:t>
            </a:r>
            <a:r>
              <a:rPr lang="zh-CN" altLang="en-US" dirty="0" smtClean="0">
                <a:solidFill>
                  <a:srgbClr val="0000FF"/>
                </a:solidFill>
              </a:rPr>
              <a:t>对象的</a:t>
            </a:r>
            <a:r>
              <a:rPr lang="en-US" altLang="zh-CN" dirty="0" err="1" smtClean="0">
                <a:solidFill>
                  <a:srgbClr val="0000FF"/>
                </a:solidFill>
              </a:rPr>
              <a:t>UsedRange</a:t>
            </a:r>
            <a:r>
              <a:rPr lang="zh-CN" altLang="en-US" dirty="0" smtClean="0">
                <a:solidFill>
                  <a:srgbClr val="0000FF"/>
                </a:solidFill>
              </a:rPr>
              <a:t>属性</a:t>
            </a:r>
            <a:endParaRPr lang="en-US" altLang="zh-CN" dirty="0" smtClean="0">
              <a:solidFill>
                <a:srgbClr val="0000FF"/>
              </a:solidFill>
            </a:endParaRPr>
          </a:p>
          <a:p>
            <a:pPr>
              <a:spcAft>
                <a:spcPts val="0"/>
              </a:spcAft>
            </a:pPr>
            <a:r>
              <a:rPr lang="en-US" altLang="zh-CN" dirty="0" smtClean="0">
                <a:solidFill>
                  <a:srgbClr val="0000FF"/>
                </a:solidFill>
              </a:rPr>
              <a:t>Range</a:t>
            </a:r>
            <a:r>
              <a:rPr lang="zh-CN" altLang="en-US" dirty="0" smtClean="0">
                <a:solidFill>
                  <a:srgbClr val="0000FF"/>
                </a:solidFill>
              </a:rPr>
              <a:t>对象的</a:t>
            </a:r>
            <a:r>
              <a:rPr lang="en-US" altLang="zh-CN" dirty="0" err="1" smtClean="0">
                <a:solidFill>
                  <a:srgbClr val="0000FF"/>
                </a:solidFill>
              </a:rPr>
              <a:t>CurrentRegion</a:t>
            </a:r>
            <a:r>
              <a:rPr lang="zh-CN" altLang="en-US" dirty="0" smtClean="0">
                <a:solidFill>
                  <a:srgbClr val="0000FF"/>
                </a:solidFill>
              </a:rPr>
              <a:t>属性</a:t>
            </a:r>
            <a:endParaRPr lang="en-US" altLang="zh-CN" dirty="0" smtClean="0">
              <a:solidFill>
                <a:srgbClr val="0000FF"/>
              </a:solidFill>
            </a:endParaRPr>
          </a:p>
          <a:p>
            <a:pPr marL="363538" lvl="2" indent="-363538">
              <a:spcBef>
                <a:spcPts val="600"/>
              </a:spcBef>
              <a:spcAft>
                <a:spcPts val="0"/>
              </a:spcAft>
              <a:buClrTx/>
              <a:buBlip>
                <a:blip r:embed="rId3"/>
              </a:buBlip>
            </a:pPr>
            <a:r>
              <a:rPr lang="en-US" altLang="zh-CN" dirty="0" smtClean="0">
                <a:solidFill>
                  <a:srgbClr val="0000FF"/>
                </a:solidFill>
              </a:rPr>
              <a:t>Range</a:t>
            </a:r>
            <a:r>
              <a:rPr lang="zh-CN" altLang="en-US" dirty="0" smtClean="0">
                <a:solidFill>
                  <a:srgbClr val="0000FF"/>
                </a:solidFill>
              </a:rPr>
              <a:t>对象的</a:t>
            </a:r>
            <a:r>
              <a:rPr lang="en-US" altLang="zh-CN" dirty="0" smtClean="0">
                <a:solidFill>
                  <a:srgbClr val="0000FF"/>
                </a:solidFill>
              </a:rPr>
              <a:t>Borders </a:t>
            </a:r>
            <a:r>
              <a:rPr lang="zh-CN" altLang="en-US" dirty="0" smtClean="0">
                <a:solidFill>
                  <a:srgbClr val="0000FF"/>
                </a:solidFill>
              </a:rPr>
              <a:t>属性</a:t>
            </a:r>
            <a:endParaRPr lang="en-US" altLang="zh-CN" dirty="0" smtClean="0">
              <a:solidFill>
                <a:srgbClr val="0000FF"/>
              </a:solidFill>
            </a:endParaRPr>
          </a:p>
          <a:p>
            <a:pPr marL="363538" lvl="2" indent="-363538">
              <a:spcBef>
                <a:spcPts val="600"/>
              </a:spcBef>
              <a:spcAft>
                <a:spcPts val="0"/>
              </a:spcAft>
              <a:buClrTx/>
              <a:buBlip>
                <a:blip r:embed="rId3"/>
              </a:buBlip>
            </a:pPr>
            <a:r>
              <a:rPr lang="en-US" altLang="zh-CN" dirty="0" smtClean="0">
                <a:solidFill>
                  <a:srgbClr val="0000FF"/>
                </a:solidFill>
              </a:rPr>
              <a:t>Range</a:t>
            </a:r>
            <a:r>
              <a:rPr lang="zh-CN" altLang="en-US" dirty="0" smtClean="0">
                <a:solidFill>
                  <a:srgbClr val="0000FF"/>
                </a:solidFill>
              </a:rPr>
              <a:t>对象的</a:t>
            </a:r>
            <a:r>
              <a:rPr lang="en-US" altLang="zh-CN" dirty="0" err="1" smtClean="0">
                <a:solidFill>
                  <a:srgbClr val="0000FF"/>
                </a:solidFill>
              </a:rPr>
              <a:t>BorderAround</a:t>
            </a:r>
            <a:r>
              <a:rPr lang="zh-CN" altLang="en-US" dirty="0" smtClean="0">
                <a:solidFill>
                  <a:srgbClr val="0000FF"/>
                </a:solidFill>
              </a:rPr>
              <a:t>方法</a:t>
            </a:r>
            <a:endParaRPr lang="en-US" altLang="zh-CN" dirty="0" smtClean="0">
              <a:solidFill>
                <a:srgbClr val="0000FF"/>
              </a:solidFill>
            </a:endParaRPr>
          </a:p>
          <a:p>
            <a:pPr marL="363538" lvl="2" indent="-363538">
              <a:spcBef>
                <a:spcPts val="600"/>
              </a:spcBef>
              <a:spcAft>
                <a:spcPts val="0"/>
              </a:spcAft>
              <a:buClrTx/>
              <a:buBlip>
                <a:blip r:embed="rId3"/>
              </a:buBlip>
            </a:pPr>
            <a:r>
              <a:rPr lang="en-US" altLang="zh-CN" dirty="0" smtClean="0">
                <a:solidFill>
                  <a:srgbClr val="0000FF"/>
                </a:solidFill>
              </a:rPr>
              <a:t>Range</a:t>
            </a:r>
            <a:r>
              <a:rPr lang="zh-CN" altLang="en-US" dirty="0" smtClean="0">
                <a:solidFill>
                  <a:srgbClr val="0000FF"/>
                </a:solidFill>
              </a:rPr>
              <a:t>对象的</a:t>
            </a:r>
            <a:r>
              <a:rPr lang="en-US" altLang="zh-CN" dirty="0" smtClean="0">
                <a:solidFill>
                  <a:srgbClr val="0000FF"/>
                </a:solidFill>
              </a:rPr>
              <a:t>Text </a:t>
            </a:r>
            <a:r>
              <a:rPr lang="zh-CN" altLang="en-US" dirty="0" smtClean="0">
                <a:solidFill>
                  <a:srgbClr val="0000FF"/>
                </a:solidFill>
              </a:rPr>
              <a:t>属性</a:t>
            </a:r>
            <a:endParaRPr lang="en-US" altLang="zh-CN" dirty="0" smtClean="0">
              <a:solidFill>
                <a:srgbClr val="0000FF"/>
              </a:solidFill>
            </a:endParaRPr>
          </a:p>
          <a:p>
            <a:pPr marL="363538" lvl="2" indent="-363538">
              <a:spcBef>
                <a:spcPts val="600"/>
              </a:spcBef>
              <a:spcAft>
                <a:spcPts val="0"/>
              </a:spcAft>
              <a:buClrTx/>
              <a:buBlip>
                <a:blip r:embed="rId3"/>
              </a:buBlip>
            </a:pPr>
            <a:r>
              <a:rPr lang="en-US" altLang="zh-CN" dirty="0" smtClean="0">
                <a:solidFill>
                  <a:srgbClr val="0000FF"/>
                </a:solidFill>
              </a:rPr>
              <a:t>Range</a:t>
            </a:r>
            <a:r>
              <a:rPr lang="zh-CN" altLang="en-US" dirty="0" smtClean="0">
                <a:solidFill>
                  <a:srgbClr val="0000FF"/>
                </a:solidFill>
              </a:rPr>
              <a:t>对象的</a:t>
            </a:r>
            <a:r>
              <a:rPr lang="en-US" altLang="zh-CN" dirty="0" smtClean="0">
                <a:solidFill>
                  <a:srgbClr val="0000FF"/>
                </a:solidFill>
              </a:rPr>
              <a:t>Font</a:t>
            </a:r>
            <a:r>
              <a:rPr lang="zh-CN" altLang="en-US" dirty="0" smtClean="0">
                <a:solidFill>
                  <a:srgbClr val="0000FF"/>
                </a:solidFill>
              </a:rPr>
              <a:t>属性</a:t>
            </a:r>
            <a:endParaRPr lang="en-US" altLang="zh-CN" dirty="0" smtClean="0">
              <a:solidFill>
                <a:srgbClr val="0000FF"/>
              </a:solidFill>
            </a:endParaRPr>
          </a:p>
          <a:p>
            <a:pPr>
              <a:spcAft>
                <a:spcPts val="0"/>
              </a:spcAft>
            </a:pPr>
            <a:r>
              <a:rPr lang="en-US" altLang="zh-CN" dirty="0" smtClean="0">
                <a:solidFill>
                  <a:srgbClr val="0000FF"/>
                </a:solidFill>
              </a:rPr>
              <a:t>……</a:t>
            </a:r>
          </a:p>
        </p:txBody>
      </p:sp>
      <p:sp>
        <p:nvSpPr>
          <p:cNvPr id="3" name="标题 2"/>
          <p:cNvSpPr>
            <a:spLocks noGrp="1"/>
          </p:cNvSpPr>
          <p:nvPr>
            <p:ph type="title"/>
          </p:nvPr>
        </p:nvSpPr>
        <p:spPr>
          <a:xfrm>
            <a:off x="34925" y="333375"/>
            <a:ext cx="7680347" cy="647700"/>
          </a:xfrm>
        </p:spPr>
        <p:txBody>
          <a:bodyPr/>
          <a:lstStyle/>
          <a:p>
            <a:r>
              <a:rPr lang="en-US" altLang="zh-CN" dirty="0" smtClean="0"/>
              <a:t>Range</a:t>
            </a:r>
            <a:r>
              <a:rPr lang="zh-CN" altLang="en-US" dirty="0" smtClean="0"/>
              <a:t>对象的几种属性和方法</a:t>
            </a:r>
            <a:endParaRPr lang="zh-CN" altLang="en-US" dirty="0"/>
          </a:p>
        </p:txBody>
      </p:sp>
    </p:spTree>
  </p:cSld>
  <p:clrMapOvr>
    <a:masterClrMapping/>
  </p:clrMapOvr>
  <p:transition spd="med"/>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71406" y="928670"/>
            <a:ext cx="8786874" cy="5857892"/>
          </a:xfrm>
        </p:spPr>
        <p:txBody>
          <a:bodyPr/>
          <a:lstStyle/>
          <a:p>
            <a:r>
              <a:rPr lang="zh-CN" altLang="en-US" dirty="0" smtClean="0"/>
              <a:t>作用：返回在</a:t>
            </a:r>
            <a:r>
              <a:rPr lang="en-US" altLang="zh-CN" dirty="0" smtClean="0"/>
              <a:t>excel </a:t>
            </a:r>
            <a:r>
              <a:rPr lang="zh-CN" altLang="en-US" dirty="0" smtClean="0"/>
              <a:t>表格中的地址。</a:t>
            </a:r>
            <a:endParaRPr lang="en-US" altLang="zh-CN" dirty="0" smtClean="0"/>
          </a:p>
          <a:p>
            <a:r>
              <a:rPr lang="zh-CN" altLang="en-US" dirty="0" smtClean="0"/>
              <a:t>语法格式：</a:t>
            </a:r>
            <a:r>
              <a:rPr lang="en-US" altLang="zh-CN" dirty="0" err="1" smtClean="0">
                <a:solidFill>
                  <a:srgbClr val="0000FF"/>
                </a:solidFill>
              </a:rPr>
              <a:t>Range.</a:t>
            </a:r>
            <a:r>
              <a:rPr lang="en-US" dirty="0" err="1" smtClean="0">
                <a:solidFill>
                  <a:srgbClr val="0000FF"/>
                </a:solidFill>
              </a:rPr>
              <a:t>Address</a:t>
            </a:r>
            <a:r>
              <a:rPr lang="en-US" dirty="0" smtClean="0">
                <a:solidFill>
                  <a:srgbClr val="0000FF"/>
                </a:solidFill>
              </a:rPr>
              <a:t>(</a:t>
            </a:r>
            <a:r>
              <a:rPr lang="en-US" i="1" dirty="0" err="1" smtClean="0">
                <a:solidFill>
                  <a:srgbClr val="0000FF"/>
                </a:solidFill>
              </a:rPr>
              <a:t>RowAbsolute</a:t>
            </a:r>
            <a:r>
              <a:rPr lang="en-US" dirty="0" smtClean="0">
                <a:solidFill>
                  <a:srgbClr val="0000FF"/>
                </a:solidFill>
              </a:rPr>
              <a:t>, </a:t>
            </a:r>
            <a:r>
              <a:rPr lang="en-US" i="1" dirty="0" err="1" smtClean="0">
                <a:solidFill>
                  <a:srgbClr val="0000FF"/>
                </a:solidFill>
              </a:rPr>
              <a:t>ColumnAbsolute</a:t>
            </a:r>
            <a:r>
              <a:rPr lang="en-US" dirty="0" smtClean="0">
                <a:solidFill>
                  <a:srgbClr val="0000FF"/>
                </a:solidFill>
              </a:rPr>
              <a:t>)</a:t>
            </a:r>
            <a:endParaRPr lang="en-US" altLang="zh-CN" dirty="0" smtClean="0">
              <a:solidFill>
                <a:srgbClr val="0000FF"/>
              </a:solidFill>
            </a:endParaRPr>
          </a:p>
          <a:p>
            <a:r>
              <a:rPr lang="zh-CN" altLang="en-US" dirty="0" smtClean="0">
                <a:solidFill>
                  <a:schemeClr val="tx1">
                    <a:lumMod val="50000"/>
                    <a:lumOff val="50000"/>
                  </a:schemeClr>
                </a:solidFill>
              </a:rPr>
              <a:t>完整语法格式见备注页</a:t>
            </a:r>
            <a:endParaRPr lang="en-US" altLang="zh-CN" dirty="0" smtClean="0">
              <a:solidFill>
                <a:schemeClr val="tx1">
                  <a:lumMod val="50000"/>
                  <a:lumOff val="50000"/>
                </a:schemeClr>
              </a:solidFill>
            </a:endParaRPr>
          </a:p>
          <a:p>
            <a:r>
              <a:rPr lang="zh-CN" altLang="en-US" dirty="0" smtClean="0"/>
              <a:t>用法：</a:t>
            </a:r>
            <a:endParaRPr lang="en-US" altLang="zh-CN" dirty="0" smtClean="0"/>
          </a:p>
          <a:p>
            <a:pPr lvl="1"/>
            <a:r>
              <a:rPr lang="en-US" altLang="zh-CN" dirty="0" smtClean="0">
                <a:solidFill>
                  <a:srgbClr val="CC0000"/>
                </a:solidFill>
              </a:rPr>
              <a:t>Address(0,0)  </a:t>
            </a:r>
            <a:r>
              <a:rPr lang="zh-CN" altLang="en-US" sz="2000" dirty="0" smtClean="0">
                <a:solidFill>
                  <a:srgbClr val="006600"/>
                </a:solidFill>
                <a:latin typeface="仿宋" pitchFamily="49" charset="-122"/>
                <a:ea typeface="仿宋" pitchFamily="49" charset="-122"/>
              </a:rPr>
              <a:t>返回区域的相对引用类型地址。</a:t>
            </a:r>
            <a:endParaRPr lang="en-US" altLang="zh-CN" dirty="0" smtClean="0">
              <a:solidFill>
                <a:srgbClr val="006600"/>
              </a:solidFill>
              <a:latin typeface="仿宋" pitchFamily="49" charset="-122"/>
              <a:ea typeface="仿宋" pitchFamily="49" charset="-122"/>
            </a:endParaRPr>
          </a:p>
          <a:p>
            <a:pPr lvl="1"/>
            <a:r>
              <a:rPr lang="en-US" altLang="zh-CN" dirty="0" smtClean="0">
                <a:solidFill>
                  <a:srgbClr val="CC0000"/>
                </a:solidFill>
              </a:rPr>
              <a:t>Address</a:t>
            </a:r>
            <a:r>
              <a:rPr lang="en-US" altLang="zh-CN" dirty="0" smtClean="0"/>
              <a:t>  </a:t>
            </a:r>
            <a:r>
              <a:rPr lang="zh-CN" altLang="en-US" sz="2000" dirty="0" smtClean="0">
                <a:solidFill>
                  <a:srgbClr val="006600"/>
                </a:solidFill>
                <a:latin typeface="仿宋" pitchFamily="49" charset="-122"/>
                <a:ea typeface="仿宋" pitchFamily="49" charset="-122"/>
              </a:rPr>
              <a:t>不加任何参数，返回区域的绝对引用类型地址。</a:t>
            </a:r>
            <a:endParaRPr lang="en-US" altLang="zh-CN" sz="2000" dirty="0" smtClean="0">
              <a:solidFill>
                <a:srgbClr val="006600"/>
              </a:solidFill>
              <a:latin typeface="仿宋" pitchFamily="49" charset="-122"/>
              <a:ea typeface="仿宋" pitchFamily="49" charset="-122"/>
            </a:endParaRPr>
          </a:p>
          <a:p>
            <a:pPr lvl="1"/>
            <a:r>
              <a:rPr lang="en-US" altLang="zh-CN" dirty="0" smtClean="0">
                <a:solidFill>
                  <a:srgbClr val="CC0000"/>
                </a:solidFill>
                <a:cs typeface="+mn-cs"/>
              </a:rPr>
              <a:t>Address </a:t>
            </a:r>
            <a:r>
              <a:rPr lang="zh-CN" altLang="en-US" dirty="0" smtClean="0">
                <a:cs typeface="+mn-cs"/>
              </a:rPr>
              <a:t>等价于</a:t>
            </a:r>
            <a:r>
              <a:rPr lang="zh-CN" altLang="en-US" dirty="0" smtClean="0">
                <a:solidFill>
                  <a:srgbClr val="CC0000"/>
                </a:solidFill>
                <a:cs typeface="+mn-cs"/>
              </a:rPr>
              <a:t>  </a:t>
            </a:r>
            <a:r>
              <a:rPr lang="en-US" altLang="zh-CN" dirty="0" smtClean="0">
                <a:solidFill>
                  <a:srgbClr val="CC0000"/>
                </a:solidFill>
                <a:cs typeface="+mn-cs"/>
              </a:rPr>
              <a:t>Address (1,1)</a:t>
            </a:r>
          </a:p>
          <a:p>
            <a:r>
              <a:rPr lang="zh-CN" altLang="en-US" dirty="0" smtClean="0"/>
              <a:t>例子：</a:t>
            </a:r>
            <a:endParaRPr lang="en-US" altLang="zh-CN" dirty="0" smtClean="0"/>
          </a:p>
          <a:p>
            <a:pPr lvl="1"/>
            <a:r>
              <a:rPr lang="en-US" altLang="zh-CN" dirty="0" smtClean="0"/>
              <a:t>Set mc = Worksheets("Sheet1").Cells(1, 1) </a:t>
            </a:r>
          </a:p>
          <a:p>
            <a:pPr lvl="1"/>
            <a:r>
              <a:rPr lang="en-US" altLang="zh-CN" dirty="0" err="1" smtClean="0"/>
              <a:t>MsgBox</a:t>
            </a:r>
            <a:r>
              <a:rPr lang="en-US" altLang="zh-CN" dirty="0" smtClean="0"/>
              <a:t> </a:t>
            </a:r>
            <a:r>
              <a:rPr lang="en-US" altLang="zh-CN" dirty="0" err="1" smtClean="0"/>
              <a:t>mc.Address</a:t>
            </a:r>
            <a:r>
              <a:rPr lang="en-US" altLang="zh-CN" dirty="0" smtClean="0"/>
              <a:t>( )         </a:t>
            </a:r>
            <a:r>
              <a:rPr lang="en-US" altLang="zh-CN" dirty="0" smtClean="0">
                <a:solidFill>
                  <a:srgbClr val="006600"/>
                </a:solidFill>
              </a:rPr>
              <a:t>' $A$1 </a:t>
            </a:r>
          </a:p>
          <a:p>
            <a:pPr lvl="1"/>
            <a:r>
              <a:rPr lang="en-US" altLang="zh-CN" dirty="0" err="1" smtClean="0"/>
              <a:t>MsgBox</a:t>
            </a:r>
            <a:r>
              <a:rPr lang="en-US" altLang="zh-CN" dirty="0" smtClean="0"/>
              <a:t> </a:t>
            </a:r>
            <a:r>
              <a:rPr lang="en-US" altLang="zh-CN" dirty="0" err="1" smtClean="0"/>
              <a:t>mc.Address</a:t>
            </a:r>
            <a:r>
              <a:rPr lang="en-US" altLang="zh-CN" dirty="0" smtClean="0"/>
              <a:t>(0,0 )    </a:t>
            </a:r>
            <a:r>
              <a:rPr lang="en-US" altLang="zh-CN" dirty="0" smtClean="0">
                <a:solidFill>
                  <a:srgbClr val="006600"/>
                </a:solidFill>
              </a:rPr>
              <a:t>' A1 </a:t>
            </a:r>
          </a:p>
          <a:p>
            <a:pPr lvl="1"/>
            <a:endParaRPr lang="en-US" altLang="zh-CN" dirty="0" smtClean="0">
              <a:solidFill>
                <a:srgbClr val="006600"/>
              </a:solidFill>
            </a:endParaRPr>
          </a:p>
          <a:p>
            <a:endParaRPr lang="zh-CN" altLang="en-US" sz="2000" dirty="0" smtClean="0">
              <a:solidFill>
                <a:srgbClr val="006600"/>
              </a:solidFill>
              <a:latin typeface="仿宋" pitchFamily="49" charset="-122"/>
              <a:ea typeface="仿宋" pitchFamily="49" charset="-122"/>
            </a:endParaRPr>
          </a:p>
        </p:txBody>
      </p:sp>
      <p:sp>
        <p:nvSpPr>
          <p:cNvPr id="3" name="标题 2"/>
          <p:cNvSpPr>
            <a:spLocks noGrp="1"/>
          </p:cNvSpPr>
          <p:nvPr>
            <p:ph type="title"/>
          </p:nvPr>
        </p:nvSpPr>
        <p:spPr/>
        <p:txBody>
          <a:bodyPr/>
          <a:lstStyle/>
          <a:p>
            <a:r>
              <a:rPr lang="en-US" altLang="zh-CN" dirty="0" err="1" smtClean="0"/>
              <a:t>Range.Address</a:t>
            </a:r>
            <a:r>
              <a:rPr lang="en-US" altLang="zh-CN" dirty="0" smtClean="0"/>
              <a:t> </a:t>
            </a:r>
            <a:r>
              <a:rPr lang="zh-CN" altLang="en-US" dirty="0" smtClean="0"/>
              <a:t>属性</a:t>
            </a:r>
            <a:endParaRPr lang="zh-CN" altLang="en-US" dirty="0"/>
          </a:p>
        </p:txBody>
      </p:sp>
    </p:spTree>
  </p:cSld>
  <p:clrMapOvr>
    <a:masterClrMapping/>
  </p:clrMapOvr>
  <p:transition spd="med"/>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57158" y="1000108"/>
            <a:ext cx="8429684" cy="4714892"/>
          </a:xfrm>
        </p:spPr>
        <p:txBody>
          <a:bodyPr/>
          <a:lstStyle/>
          <a:p>
            <a:r>
              <a:rPr lang="zh-CN" altLang="en-US" dirty="0" smtClean="0"/>
              <a:t>作用：返回一个相对于指定单元格区域（</a:t>
            </a:r>
            <a:r>
              <a:rPr lang="en-US" dirty="0" smtClean="0"/>
              <a:t>Range</a:t>
            </a:r>
            <a:r>
              <a:rPr lang="zh-CN" altLang="en-US" dirty="0" smtClean="0"/>
              <a:t>对象）按一定的行、列偏移量进行偏移后的单元格区域。</a:t>
            </a:r>
            <a:endParaRPr lang="en-US" altLang="zh-CN" dirty="0" smtClean="0"/>
          </a:p>
          <a:p>
            <a:r>
              <a:rPr lang="zh-CN" altLang="en-US" dirty="0" smtClean="0"/>
              <a:t>语法：</a:t>
            </a:r>
            <a:endParaRPr lang="en-US" altLang="zh-CN" dirty="0" smtClean="0"/>
          </a:p>
          <a:p>
            <a:pPr lvl="1" algn="l">
              <a:buNone/>
            </a:pPr>
            <a:r>
              <a:rPr lang="en-US" altLang="zh-CN" i="1" dirty="0" err="1" smtClean="0">
                <a:solidFill>
                  <a:srgbClr val="CC0000"/>
                </a:solidFill>
              </a:rPr>
              <a:t>Range.Offset</a:t>
            </a:r>
            <a:r>
              <a:rPr lang="en-US" altLang="zh-CN" i="1" dirty="0" smtClean="0">
                <a:solidFill>
                  <a:srgbClr val="CC0000"/>
                </a:solidFill>
              </a:rPr>
              <a:t>(</a:t>
            </a:r>
            <a:r>
              <a:rPr lang="en-US" altLang="zh-CN" i="1" dirty="0" err="1" smtClean="0">
                <a:solidFill>
                  <a:srgbClr val="CC0000"/>
                </a:solidFill>
              </a:rPr>
              <a:t>RowOffset</a:t>
            </a:r>
            <a:r>
              <a:rPr lang="en-US" altLang="zh-CN" i="1" dirty="0" smtClean="0">
                <a:solidFill>
                  <a:srgbClr val="CC0000"/>
                </a:solidFill>
              </a:rPr>
              <a:t>, </a:t>
            </a:r>
            <a:r>
              <a:rPr lang="en-US" altLang="zh-CN" i="1" dirty="0" err="1" smtClean="0">
                <a:solidFill>
                  <a:srgbClr val="CC0000"/>
                </a:solidFill>
              </a:rPr>
              <a:t>ColumnOffset</a:t>
            </a:r>
            <a:r>
              <a:rPr lang="en-US" altLang="zh-CN" i="1" dirty="0" smtClean="0">
                <a:solidFill>
                  <a:srgbClr val="CC0000"/>
                </a:solidFill>
              </a:rPr>
              <a:t>)</a:t>
            </a:r>
          </a:p>
          <a:p>
            <a:pPr lvl="1" algn="l"/>
            <a:r>
              <a:rPr lang="en-US" altLang="zh-CN" sz="2000" dirty="0" err="1" smtClean="0">
                <a:latin typeface="仿宋" pitchFamily="49" charset="-122"/>
                <a:ea typeface="仿宋" pitchFamily="49" charset="-122"/>
              </a:rPr>
              <a:t>RowOffset</a:t>
            </a:r>
            <a:r>
              <a:rPr lang="zh-CN" altLang="en-US" sz="2000" dirty="0" smtClean="0">
                <a:latin typeface="仿宋" pitchFamily="49" charset="-122"/>
                <a:ea typeface="仿宋" pitchFamily="49" charset="-122"/>
              </a:rPr>
              <a:t>，可选，区域偏移的行数（正值、负值或 </a:t>
            </a:r>
            <a:r>
              <a:rPr lang="en-US" altLang="zh-CN" sz="2000" dirty="0" smtClean="0">
                <a:latin typeface="仿宋" pitchFamily="49" charset="-122"/>
                <a:ea typeface="仿宋" pitchFamily="49" charset="-122"/>
              </a:rPr>
              <a:t>0</a:t>
            </a:r>
            <a:r>
              <a:rPr lang="zh-CN" altLang="en-US" sz="2000" dirty="0" smtClean="0">
                <a:latin typeface="仿宋" pitchFamily="49" charset="-122"/>
                <a:ea typeface="仿宋" pitchFamily="49" charset="-122"/>
              </a:rPr>
              <a:t>）。正值表示向下偏移，负值表示向上偏移，默认值为 </a:t>
            </a:r>
            <a:r>
              <a:rPr lang="en-US" altLang="zh-CN" sz="2000" dirty="0" smtClean="0">
                <a:latin typeface="仿宋" pitchFamily="49" charset="-122"/>
                <a:ea typeface="仿宋" pitchFamily="49" charset="-122"/>
              </a:rPr>
              <a:t>0</a:t>
            </a:r>
            <a:r>
              <a:rPr lang="zh-CN" altLang="en-US" sz="2000" dirty="0" smtClean="0">
                <a:latin typeface="仿宋" pitchFamily="49" charset="-122"/>
                <a:ea typeface="仿宋" pitchFamily="49" charset="-122"/>
              </a:rPr>
              <a:t>。</a:t>
            </a:r>
            <a:endParaRPr lang="en-US" altLang="zh-CN" sz="2000" dirty="0" smtClean="0">
              <a:latin typeface="仿宋" pitchFamily="49" charset="-122"/>
              <a:ea typeface="仿宋" pitchFamily="49" charset="-122"/>
            </a:endParaRPr>
          </a:p>
          <a:p>
            <a:pPr lvl="1" algn="l"/>
            <a:r>
              <a:rPr lang="en-US" altLang="zh-CN" sz="2000" dirty="0" err="1" smtClean="0">
                <a:latin typeface="仿宋" pitchFamily="49" charset="-122"/>
                <a:ea typeface="仿宋" pitchFamily="49" charset="-122"/>
              </a:rPr>
              <a:t>ColumnOffset</a:t>
            </a:r>
            <a:r>
              <a:rPr lang="zh-CN" altLang="en-US" sz="2000" dirty="0" smtClean="0">
                <a:latin typeface="仿宋" pitchFamily="49" charset="-122"/>
                <a:ea typeface="仿宋" pitchFamily="49" charset="-122"/>
              </a:rPr>
              <a:t>，可选的，区域偏移的列数（正值、负值或 </a:t>
            </a:r>
            <a:r>
              <a:rPr lang="en-US" altLang="zh-CN" sz="2000" dirty="0" smtClean="0">
                <a:latin typeface="仿宋" pitchFamily="49" charset="-122"/>
                <a:ea typeface="仿宋" pitchFamily="49" charset="-122"/>
              </a:rPr>
              <a:t>0</a:t>
            </a:r>
            <a:r>
              <a:rPr lang="zh-CN" altLang="en-US" sz="2000" dirty="0" smtClean="0">
                <a:latin typeface="仿宋" pitchFamily="49" charset="-122"/>
                <a:ea typeface="仿宋" pitchFamily="49" charset="-122"/>
              </a:rPr>
              <a:t>）。正值表示向右偏移，负值表示向左偏移，默认值为 </a:t>
            </a:r>
            <a:r>
              <a:rPr lang="en-US" altLang="zh-CN" sz="2000" dirty="0" smtClean="0">
                <a:latin typeface="仿宋" pitchFamily="49" charset="-122"/>
                <a:ea typeface="仿宋" pitchFamily="49" charset="-122"/>
              </a:rPr>
              <a:t>0</a:t>
            </a:r>
            <a:r>
              <a:rPr lang="zh-CN" altLang="en-US" sz="2000" dirty="0" smtClean="0">
                <a:latin typeface="仿宋" pitchFamily="49" charset="-122"/>
                <a:ea typeface="仿宋" pitchFamily="49" charset="-122"/>
              </a:rPr>
              <a:t>。</a:t>
            </a:r>
            <a:br>
              <a:rPr lang="zh-CN" altLang="en-US" sz="2000" dirty="0" smtClean="0">
                <a:latin typeface="仿宋" pitchFamily="49" charset="-122"/>
                <a:ea typeface="仿宋" pitchFamily="49" charset="-122"/>
              </a:rPr>
            </a:br>
            <a:endParaRPr lang="zh-CN" altLang="en-US" sz="2000" dirty="0" smtClean="0">
              <a:latin typeface="仿宋" pitchFamily="49" charset="-122"/>
              <a:ea typeface="仿宋" pitchFamily="49" charset="-122"/>
            </a:endParaRPr>
          </a:p>
        </p:txBody>
      </p:sp>
      <p:sp>
        <p:nvSpPr>
          <p:cNvPr id="3" name="标题 2"/>
          <p:cNvSpPr>
            <a:spLocks noGrp="1"/>
          </p:cNvSpPr>
          <p:nvPr>
            <p:ph type="title"/>
          </p:nvPr>
        </p:nvSpPr>
        <p:spPr/>
        <p:txBody>
          <a:bodyPr/>
          <a:lstStyle/>
          <a:p>
            <a:r>
              <a:rPr lang="en-US" altLang="zh-CN" dirty="0" smtClean="0">
                <a:solidFill>
                  <a:srgbClr val="CC0000"/>
                </a:solidFill>
              </a:rPr>
              <a:t>Range</a:t>
            </a:r>
            <a:r>
              <a:rPr lang="zh-CN" altLang="en-US" dirty="0" smtClean="0">
                <a:solidFill>
                  <a:srgbClr val="CC0000"/>
                </a:solidFill>
              </a:rPr>
              <a:t>对象的</a:t>
            </a:r>
            <a:r>
              <a:rPr lang="en-US" altLang="zh-CN" dirty="0" smtClean="0">
                <a:solidFill>
                  <a:srgbClr val="CC0000"/>
                </a:solidFill>
              </a:rPr>
              <a:t>Offset</a:t>
            </a:r>
            <a:r>
              <a:rPr lang="zh-CN" altLang="en-US" dirty="0" smtClean="0">
                <a:solidFill>
                  <a:srgbClr val="CC0000"/>
                </a:solidFill>
              </a:rPr>
              <a:t>属性</a:t>
            </a:r>
            <a:endParaRPr lang="zh-CN" altLang="en-US" dirty="0">
              <a:solidFill>
                <a:srgbClr val="CC0000"/>
              </a:solidFill>
            </a:endParaRPr>
          </a:p>
        </p:txBody>
      </p:sp>
    </p:spTree>
  </p:cSld>
  <p:clrMapOvr>
    <a:masterClrMapping/>
  </p:clrMapOvr>
  <p:transition spd="med"/>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71406" y="1000108"/>
            <a:ext cx="8786874" cy="3071834"/>
          </a:xfrm>
          <a:solidFill>
            <a:srgbClr val="FFCC99"/>
          </a:solidFill>
          <a:ln>
            <a:solidFill>
              <a:srgbClr val="FFC000"/>
            </a:solidFill>
          </a:ln>
        </p:spPr>
        <p:txBody>
          <a:bodyPr/>
          <a:lstStyle/>
          <a:p>
            <a:pPr marL="0" indent="1588">
              <a:spcBef>
                <a:spcPts val="0"/>
              </a:spcBef>
              <a:buNone/>
            </a:pPr>
            <a:r>
              <a:rPr lang="zh-CN" altLang="en-US" sz="2000" dirty="0" smtClean="0">
                <a:solidFill>
                  <a:srgbClr val="0000FF"/>
                </a:solidFill>
              </a:rPr>
              <a:t>示例</a:t>
            </a:r>
            <a:r>
              <a:rPr lang="en-US" altLang="zh-CN" sz="2000" dirty="0" smtClean="0">
                <a:solidFill>
                  <a:srgbClr val="0000FF"/>
                </a:solidFill>
              </a:rPr>
              <a:t>1</a:t>
            </a:r>
            <a:r>
              <a:rPr lang="zh-CN" altLang="en-US" sz="2000" dirty="0" smtClean="0">
                <a:solidFill>
                  <a:srgbClr val="0000FF"/>
                </a:solidFill>
              </a:rPr>
              <a:t>：</a:t>
            </a:r>
            <a:r>
              <a:rPr lang="zh-CN" altLang="en-US" sz="2000" dirty="0" smtClean="0"/>
              <a:t>选中</a:t>
            </a:r>
            <a:r>
              <a:rPr lang="en-US" altLang="zh-CN" sz="2000" dirty="0" smtClean="0"/>
              <a:t>A1</a:t>
            </a:r>
            <a:r>
              <a:rPr lang="zh-CN" altLang="en-US" sz="2000" dirty="0" smtClean="0"/>
              <a:t>：</a:t>
            </a:r>
            <a:r>
              <a:rPr lang="en-US" altLang="zh-CN" sz="2000" dirty="0" smtClean="0"/>
              <a:t>A3</a:t>
            </a:r>
            <a:r>
              <a:rPr lang="zh-CN" altLang="en-US" sz="2000" dirty="0" smtClean="0"/>
              <a:t>区域偏移三行三列后的区域，并输出区域的相对地址。</a:t>
            </a:r>
            <a:endParaRPr lang="en-US" altLang="zh-CN" sz="2000" dirty="0" smtClean="0"/>
          </a:p>
          <a:p>
            <a:pPr marL="0" indent="1588">
              <a:spcBef>
                <a:spcPts val="0"/>
              </a:spcBef>
              <a:buNone/>
            </a:pPr>
            <a:r>
              <a:rPr lang="en-US" altLang="zh-CN" dirty="0" smtClean="0"/>
              <a:t>Sub Offset()</a:t>
            </a:r>
          </a:p>
          <a:p>
            <a:pPr marL="0" indent="1588">
              <a:spcBef>
                <a:spcPts val="0"/>
              </a:spcBef>
              <a:buNone/>
            </a:pPr>
            <a:r>
              <a:rPr lang="en-US" altLang="zh-CN" dirty="0" smtClean="0"/>
              <a:t>    Dim </a:t>
            </a:r>
            <a:r>
              <a:rPr lang="en-US" altLang="zh-CN" dirty="0" err="1" smtClean="0"/>
              <a:t>myRange</a:t>
            </a:r>
            <a:r>
              <a:rPr lang="en-US" altLang="zh-CN" dirty="0" smtClean="0"/>
              <a:t> As Range</a:t>
            </a:r>
          </a:p>
          <a:p>
            <a:pPr marL="0" indent="1588">
              <a:spcBef>
                <a:spcPts val="0"/>
              </a:spcBef>
              <a:buNone/>
            </a:pPr>
            <a:r>
              <a:rPr lang="en-US" altLang="zh-CN" dirty="0" smtClean="0">
                <a:solidFill>
                  <a:srgbClr val="0000FF"/>
                </a:solidFill>
              </a:rPr>
              <a:t>    Set </a:t>
            </a:r>
            <a:r>
              <a:rPr lang="en-US" altLang="zh-CN" dirty="0" err="1" smtClean="0"/>
              <a:t>myRange</a:t>
            </a:r>
            <a:r>
              <a:rPr lang="en-US" altLang="zh-CN" dirty="0" smtClean="0"/>
              <a:t> = Worksheets(1).</a:t>
            </a:r>
            <a:r>
              <a:rPr lang="en-US" altLang="zh-CN" dirty="0" smtClean="0">
                <a:solidFill>
                  <a:srgbClr val="CC0000"/>
                </a:solidFill>
              </a:rPr>
              <a:t>Range("A1:C3").Offset(3, 3)</a:t>
            </a:r>
          </a:p>
          <a:p>
            <a:pPr marL="0" indent="1588">
              <a:spcBef>
                <a:spcPts val="0"/>
              </a:spcBef>
              <a:buNone/>
            </a:pPr>
            <a:r>
              <a:rPr lang="en-US" altLang="zh-CN" dirty="0" smtClean="0"/>
              <a:t>    </a:t>
            </a:r>
            <a:r>
              <a:rPr lang="en-US" altLang="zh-CN" dirty="0" err="1" smtClean="0"/>
              <a:t>myRange.Select</a:t>
            </a:r>
            <a:endParaRPr lang="en-US" altLang="zh-CN" dirty="0" smtClean="0"/>
          </a:p>
          <a:p>
            <a:pPr marL="0" indent="1588">
              <a:spcBef>
                <a:spcPts val="0"/>
              </a:spcBef>
              <a:buNone/>
            </a:pPr>
            <a:r>
              <a:rPr lang="en-US" altLang="zh-CN" dirty="0" smtClean="0"/>
              <a:t>    </a:t>
            </a:r>
            <a:r>
              <a:rPr lang="en-US" altLang="zh-CN" dirty="0" err="1" smtClean="0"/>
              <a:t>Debug.Print</a:t>
            </a:r>
            <a:r>
              <a:rPr lang="en-US" altLang="zh-CN" dirty="0" smtClean="0"/>
              <a:t> </a:t>
            </a:r>
            <a:r>
              <a:rPr lang="en-US" altLang="zh-CN" dirty="0" err="1" smtClean="0"/>
              <a:t>myRange.Address</a:t>
            </a:r>
            <a:r>
              <a:rPr lang="en-US" altLang="zh-CN" dirty="0" smtClean="0"/>
              <a:t>(0, 0)</a:t>
            </a:r>
          </a:p>
          <a:p>
            <a:pPr marL="0" indent="1588">
              <a:spcBef>
                <a:spcPts val="0"/>
              </a:spcBef>
              <a:buNone/>
            </a:pPr>
            <a:r>
              <a:rPr lang="en-US" altLang="zh-CN" dirty="0" smtClean="0"/>
              <a:t>End Sub</a:t>
            </a:r>
            <a:endParaRPr lang="zh-CN" altLang="en-US" dirty="0"/>
          </a:p>
        </p:txBody>
      </p:sp>
      <p:sp>
        <p:nvSpPr>
          <p:cNvPr id="3" name="标题 2"/>
          <p:cNvSpPr>
            <a:spLocks noGrp="1"/>
          </p:cNvSpPr>
          <p:nvPr>
            <p:ph type="title"/>
          </p:nvPr>
        </p:nvSpPr>
        <p:spPr>
          <a:xfrm>
            <a:off x="34925" y="333375"/>
            <a:ext cx="8680479" cy="647700"/>
          </a:xfrm>
        </p:spPr>
        <p:txBody>
          <a:bodyPr/>
          <a:lstStyle/>
          <a:p>
            <a:r>
              <a:rPr lang="zh-CN" altLang="en-US" dirty="0" smtClean="0">
                <a:solidFill>
                  <a:srgbClr val="C00000"/>
                </a:solidFill>
              </a:rPr>
              <a:t>使用</a:t>
            </a:r>
            <a:r>
              <a:rPr lang="en-US" altLang="zh-CN" dirty="0" smtClean="0">
                <a:solidFill>
                  <a:srgbClr val="CC0000"/>
                </a:solidFill>
              </a:rPr>
              <a:t>Offset</a:t>
            </a:r>
            <a:r>
              <a:rPr lang="zh-CN" altLang="en-US" dirty="0" smtClean="0">
                <a:solidFill>
                  <a:srgbClr val="CC0000"/>
                </a:solidFill>
              </a:rPr>
              <a:t>属性</a:t>
            </a:r>
            <a:r>
              <a:rPr lang="zh-CN" altLang="en-US" dirty="0" smtClean="0">
                <a:solidFill>
                  <a:srgbClr val="C00000"/>
                </a:solidFill>
              </a:rPr>
              <a:t>的示例</a:t>
            </a:r>
            <a:endParaRPr lang="zh-CN" altLang="en-US" dirty="0"/>
          </a:p>
        </p:txBody>
      </p:sp>
      <p:sp>
        <p:nvSpPr>
          <p:cNvPr id="8" name="TextBox 7"/>
          <p:cNvSpPr txBox="1"/>
          <p:nvPr/>
        </p:nvSpPr>
        <p:spPr>
          <a:xfrm>
            <a:off x="71406" y="4143380"/>
            <a:ext cx="8715436" cy="2169825"/>
          </a:xfrm>
          <a:prstGeom prst="rect">
            <a:avLst/>
          </a:prstGeom>
          <a:noFill/>
        </p:spPr>
        <p:txBody>
          <a:bodyPr wrap="square" rtlCol="0">
            <a:spAutoFit/>
          </a:bodyPr>
          <a:lstStyle/>
          <a:p>
            <a:pPr>
              <a:spcBef>
                <a:spcPts val="600"/>
              </a:spcBef>
            </a:pPr>
            <a:r>
              <a:rPr lang="zh-CN" altLang="en-US" sz="2000" b="1" dirty="0" smtClean="0">
                <a:solidFill>
                  <a:srgbClr val="002060"/>
                </a:solidFill>
                <a:latin typeface="仿宋" pitchFamily="49" charset="-122"/>
                <a:ea typeface="仿宋" pitchFamily="49" charset="-122"/>
              </a:rPr>
              <a:t>代码解析： </a:t>
            </a:r>
            <a:endParaRPr lang="en-US" altLang="zh-CN" sz="2000" b="1" dirty="0" smtClean="0">
              <a:solidFill>
                <a:srgbClr val="002060"/>
              </a:solidFill>
              <a:latin typeface="仿宋" pitchFamily="49" charset="-122"/>
              <a:ea typeface="仿宋" pitchFamily="49" charset="-122"/>
            </a:endParaRPr>
          </a:p>
          <a:p>
            <a:pPr marL="258763" indent="-258763">
              <a:spcBef>
                <a:spcPts val="600"/>
              </a:spcBef>
              <a:buFont typeface="Wingdings" pitchFamily="2" charset="2"/>
              <a:buChar char="l"/>
            </a:pPr>
            <a:r>
              <a:rPr lang="zh-CN" altLang="en-US" sz="2000" b="1" dirty="0" smtClean="0">
                <a:solidFill>
                  <a:srgbClr val="002060"/>
                </a:solidFill>
                <a:latin typeface="仿宋" pitchFamily="49" charset="-122"/>
                <a:ea typeface="仿宋" pitchFamily="49" charset="-122"/>
              </a:rPr>
              <a:t>运行</a:t>
            </a:r>
            <a:r>
              <a:rPr lang="en-US" altLang="zh-CN" sz="2000" b="1" dirty="0" smtClean="0">
                <a:solidFill>
                  <a:srgbClr val="002060"/>
                </a:solidFill>
                <a:latin typeface="仿宋" pitchFamily="49" charset="-122"/>
                <a:ea typeface="仿宋" pitchFamily="49" charset="-122"/>
              </a:rPr>
              <a:t>Offset</a:t>
            </a:r>
            <a:r>
              <a:rPr lang="zh-CN" altLang="en-US" sz="2000" b="1" dirty="0" smtClean="0">
                <a:solidFill>
                  <a:srgbClr val="002060"/>
                </a:solidFill>
                <a:latin typeface="仿宋" pitchFamily="49" charset="-122"/>
                <a:ea typeface="仿宋" pitchFamily="49" charset="-122"/>
              </a:rPr>
              <a:t>过程，使用</a:t>
            </a:r>
            <a:r>
              <a:rPr lang="en-US" altLang="zh-CN" sz="2000" b="1" dirty="0" smtClean="0">
                <a:solidFill>
                  <a:srgbClr val="002060"/>
                </a:solidFill>
                <a:latin typeface="仿宋" pitchFamily="49" charset="-122"/>
                <a:ea typeface="仿宋" pitchFamily="49" charset="-122"/>
              </a:rPr>
              <a:t>Range</a:t>
            </a:r>
            <a:r>
              <a:rPr lang="zh-CN" altLang="en-US" sz="2000" b="1" dirty="0" smtClean="0">
                <a:solidFill>
                  <a:srgbClr val="002060"/>
                </a:solidFill>
                <a:latin typeface="仿宋" pitchFamily="49" charset="-122"/>
                <a:ea typeface="仿宋" pitchFamily="49" charset="-122"/>
              </a:rPr>
              <a:t>对象的</a:t>
            </a:r>
            <a:r>
              <a:rPr lang="en-US" altLang="zh-CN" sz="2000" b="1" dirty="0" smtClean="0">
                <a:solidFill>
                  <a:srgbClr val="002060"/>
                </a:solidFill>
                <a:latin typeface="仿宋" pitchFamily="49" charset="-122"/>
                <a:ea typeface="仿宋" pitchFamily="49" charset="-122"/>
              </a:rPr>
              <a:t>Offset</a:t>
            </a:r>
            <a:r>
              <a:rPr lang="zh-CN" altLang="en-US" sz="2000" b="1" dirty="0" smtClean="0">
                <a:solidFill>
                  <a:srgbClr val="002060"/>
                </a:solidFill>
                <a:latin typeface="仿宋" pitchFamily="49" charset="-122"/>
                <a:ea typeface="仿宋" pitchFamily="49" charset="-122"/>
              </a:rPr>
              <a:t>属性，选中</a:t>
            </a:r>
            <a:r>
              <a:rPr lang="en-US" altLang="zh-CN" sz="2000" b="1" dirty="0" smtClean="0">
                <a:solidFill>
                  <a:srgbClr val="002060"/>
                </a:solidFill>
                <a:latin typeface="仿宋" pitchFamily="49" charset="-122"/>
                <a:ea typeface="仿宋" pitchFamily="49" charset="-122"/>
              </a:rPr>
              <a:t>A1</a:t>
            </a:r>
            <a:r>
              <a:rPr lang="zh-CN" altLang="en-US" sz="2000" b="1" dirty="0" smtClean="0">
                <a:solidFill>
                  <a:srgbClr val="002060"/>
                </a:solidFill>
                <a:latin typeface="仿宋" pitchFamily="49" charset="-122"/>
                <a:ea typeface="仿宋" pitchFamily="49" charset="-122"/>
              </a:rPr>
              <a:t>：</a:t>
            </a:r>
            <a:r>
              <a:rPr lang="en-US" altLang="zh-CN" sz="2000" b="1" dirty="0" smtClean="0">
                <a:solidFill>
                  <a:srgbClr val="002060"/>
                </a:solidFill>
                <a:latin typeface="仿宋" pitchFamily="49" charset="-122"/>
                <a:ea typeface="仿宋" pitchFamily="49" charset="-122"/>
              </a:rPr>
              <a:t>A3</a:t>
            </a:r>
            <a:r>
              <a:rPr lang="zh-CN" altLang="en-US" sz="2000" b="1" dirty="0" smtClean="0">
                <a:solidFill>
                  <a:srgbClr val="002060"/>
                </a:solidFill>
                <a:latin typeface="仿宋" pitchFamily="49" charset="-122"/>
                <a:ea typeface="仿宋" pitchFamily="49" charset="-122"/>
              </a:rPr>
              <a:t>单元格偏移三行三列后的区域</a:t>
            </a:r>
            <a:r>
              <a:rPr lang="en-US" altLang="zh-CN" sz="2000" b="1" dirty="0" smtClean="0">
                <a:solidFill>
                  <a:srgbClr val="FF0000"/>
                </a:solidFill>
                <a:latin typeface="仿宋" pitchFamily="49" charset="-122"/>
                <a:ea typeface="仿宋" pitchFamily="49" charset="-122"/>
              </a:rPr>
              <a:t>D4</a:t>
            </a:r>
            <a:r>
              <a:rPr lang="zh-CN" altLang="en-US" sz="2000" b="1" dirty="0" smtClean="0">
                <a:solidFill>
                  <a:srgbClr val="FF0000"/>
                </a:solidFill>
                <a:latin typeface="仿宋" pitchFamily="49" charset="-122"/>
                <a:ea typeface="仿宋" pitchFamily="49" charset="-122"/>
              </a:rPr>
              <a:t>：</a:t>
            </a:r>
            <a:r>
              <a:rPr lang="en-US" altLang="zh-CN" sz="2000" b="1" dirty="0" smtClean="0">
                <a:solidFill>
                  <a:srgbClr val="FF0000"/>
                </a:solidFill>
                <a:latin typeface="仿宋" pitchFamily="49" charset="-122"/>
                <a:ea typeface="仿宋" pitchFamily="49" charset="-122"/>
              </a:rPr>
              <a:t>F6</a:t>
            </a:r>
            <a:r>
              <a:rPr lang="zh-CN" altLang="en-US" sz="2000" b="1" dirty="0" smtClean="0">
                <a:solidFill>
                  <a:srgbClr val="002060"/>
                </a:solidFill>
                <a:latin typeface="仿宋" pitchFamily="49" charset="-122"/>
                <a:ea typeface="仿宋" pitchFamily="49" charset="-122"/>
              </a:rPr>
              <a:t>，并输出该区域的相对地址。</a:t>
            </a:r>
            <a:endParaRPr lang="en-US" altLang="zh-CN" sz="2000" b="1" dirty="0" smtClean="0">
              <a:solidFill>
                <a:srgbClr val="002060"/>
              </a:solidFill>
              <a:latin typeface="仿宋" pitchFamily="49" charset="-122"/>
              <a:ea typeface="仿宋" pitchFamily="49" charset="-122"/>
            </a:endParaRPr>
          </a:p>
          <a:p>
            <a:pPr marL="258763" indent="-258763">
              <a:spcBef>
                <a:spcPts val="600"/>
              </a:spcBef>
              <a:buFont typeface="Wingdings" pitchFamily="2" charset="2"/>
              <a:buChar char="l"/>
            </a:pPr>
            <a:r>
              <a:rPr lang="zh-CN" altLang="en-US" sz="2000" b="1" dirty="0" smtClean="0">
                <a:solidFill>
                  <a:srgbClr val="002060"/>
                </a:solidFill>
                <a:latin typeface="仿宋" pitchFamily="49" charset="-122"/>
                <a:ea typeface="仿宋" pitchFamily="49" charset="-122"/>
              </a:rPr>
              <a:t>注意：代码中给对象变量</a:t>
            </a:r>
            <a:r>
              <a:rPr lang="en-US" altLang="zh-CN" sz="2000" b="1" dirty="0" err="1" smtClean="0">
                <a:solidFill>
                  <a:srgbClr val="002060"/>
                </a:solidFill>
                <a:latin typeface="仿宋" pitchFamily="49" charset="-122"/>
                <a:ea typeface="仿宋" pitchFamily="49" charset="-122"/>
              </a:rPr>
              <a:t>myRange</a:t>
            </a:r>
            <a:r>
              <a:rPr lang="zh-CN" altLang="en-US" sz="2000" b="1" dirty="0" smtClean="0">
                <a:solidFill>
                  <a:srgbClr val="002060"/>
                </a:solidFill>
                <a:latin typeface="仿宋" pitchFamily="49" charset="-122"/>
                <a:ea typeface="仿宋" pitchFamily="49" charset="-122"/>
              </a:rPr>
              <a:t>赋值时，前面要有 </a:t>
            </a:r>
            <a:r>
              <a:rPr lang="en-US" altLang="zh-CN" sz="2000" b="1" dirty="0" smtClean="0">
                <a:solidFill>
                  <a:srgbClr val="002060"/>
                </a:solidFill>
                <a:latin typeface="仿宋" pitchFamily="49" charset="-122"/>
                <a:ea typeface="仿宋" pitchFamily="49" charset="-122"/>
              </a:rPr>
              <a:t>Set</a:t>
            </a:r>
            <a:r>
              <a:rPr lang="zh-CN" altLang="en-US" sz="2000" b="1" dirty="0" smtClean="0">
                <a:solidFill>
                  <a:srgbClr val="002060"/>
                </a:solidFill>
                <a:latin typeface="仿宋" pitchFamily="49" charset="-122"/>
                <a:ea typeface="仿宋" pitchFamily="49" charset="-122"/>
              </a:rPr>
              <a:t>。</a:t>
            </a:r>
            <a:endParaRPr lang="en-US" altLang="zh-CN" sz="2000" b="1" dirty="0" smtClean="0">
              <a:solidFill>
                <a:srgbClr val="002060"/>
              </a:solidFill>
              <a:latin typeface="仿宋" pitchFamily="49" charset="-122"/>
              <a:ea typeface="仿宋" pitchFamily="49" charset="-122"/>
            </a:endParaRPr>
          </a:p>
          <a:p>
            <a:pPr marL="258763" indent="-258763">
              <a:spcBef>
                <a:spcPts val="600"/>
              </a:spcBef>
              <a:buFont typeface="Wingdings" pitchFamily="2" charset="2"/>
              <a:buChar char="l"/>
            </a:pPr>
            <a:r>
              <a:rPr lang="en-US" altLang="zh-CN" sz="2000" b="1" dirty="0" err="1" smtClean="0">
                <a:solidFill>
                  <a:srgbClr val="002060"/>
                </a:solidFill>
                <a:latin typeface="仿宋" pitchFamily="49" charset="-122"/>
                <a:ea typeface="仿宋" pitchFamily="49" charset="-122"/>
              </a:rPr>
              <a:t>myRange.Address</a:t>
            </a:r>
            <a:r>
              <a:rPr lang="en-US" altLang="zh-CN" sz="2000" b="1" dirty="0" smtClean="0">
                <a:solidFill>
                  <a:srgbClr val="002060"/>
                </a:solidFill>
                <a:latin typeface="仿宋" pitchFamily="49" charset="-122"/>
                <a:ea typeface="仿宋" pitchFamily="49" charset="-122"/>
              </a:rPr>
              <a:t>(0, 0)</a:t>
            </a:r>
            <a:r>
              <a:rPr lang="zh-CN" altLang="en-US" sz="2000" b="1" dirty="0" smtClean="0">
                <a:solidFill>
                  <a:srgbClr val="002060"/>
                </a:solidFill>
                <a:latin typeface="仿宋" pitchFamily="49" charset="-122"/>
                <a:ea typeface="仿宋" pitchFamily="49" charset="-122"/>
              </a:rPr>
              <a:t>输出区域的相对地址。</a:t>
            </a:r>
            <a:endParaRPr lang="en-US" altLang="zh-CN" sz="2000" b="1" dirty="0" smtClean="0">
              <a:solidFill>
                <a:srgbClr val="002060"/>
              </a:solidFill>
              <a:latin typeface="仿宋" pitchFamily="49" charset="-122"/>
              <a:ea typeface="仿宋" pitchFamily="49" charset="-122"/>
            </a:endParaRPr>
          </a:p>
          <a:p>
            <a:pPr marL="258763" indent="-258763">
              <a:buFont typeface="Wingdings" pitchFamily="2" charset="2"/>
              <a:buChar char="l"/>
            </a:pPr>
            <a:endParaRPr lang="en-US" altLang="zh-CN" sz="2000" b="1" dirty="0" smtClean="0">
              <a:solidFill>
                <a:srgbClr val="002060"/>
              </a:solidFill>
              <a:latin typeface="仿宋" pitchFamily="49" charset="-122"/>
              <a:ea typeface="仿宋" pitchFamily="49" charset="-122"/>
            </a:endParaRPr>
          </a:p>
        </p:txBody>
      </p:sp>
    </p:spTree>
  </p:cSld>
  <p:clrMapOvr>
    <a:masterClrMapping/>
  </p:clrMapOvr>
  <p:transition spd="med"/>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57158" y="1000108"/>
            <a:ext cx="8429684" cy="4714892"/>
          </a:xfrm>
        </p:spPr>
        <p:txBody>
          <a:bodyPr/>
          <a:lstStyle/>
          <a:p>
            <a:r>
              <a:rPr lang="zh-CN" altLang="en-US" dirty="0" smtClean="0"/>
              <a:t>作用：调整指定区域的大小，并返回调整大小后的单元格区域。</a:t>
            </a:r>
            <a:endParaRPr lang="en-US" altLang="zh-CN" dirty="0" smtClean="0"/>
          </a:p>
          <a:p>
            <a:r>
              <a:rPr lang="zh-CN" altLang="en-US" dirty="0" smtClean="0"/>
              <a:t>语法：</a:t>
            </a:r>
            <a:endParaRPr lang="en-US" altLang="zh-CN" dirty="0" smtClean="0"/>
          </a:p>
          <a:p>
            <a:pPr lvl="1" algn="l">
              <a:buNone/>
            </a:pPr>
            <a:r>
              <a:rPr lang="en-US" altLang="zh-CN" i="1" dirty="0" err="1" smtClean="0">
                <a:solidFill>
                  <a:srgbClr val="CC0000"/>
                </a:solidFill>
              </a:rPr>
              <a:t>Range.Resize</a:t>
            </a:r>
            <a:r>
              <a:rPr lang="en-US" altLang="zh-CN" i="1" dirty="0" smtClean="0">
                <a:solidFill>
                  <a:srgbClr val="CC0000"/>
                </a:solidFill>
              </a:rPr>
              <a:t>(</a:t>
            </a:r>
            <a:r>
              <a:rPr lang="en-US" altLang="zh-CN" i="1" dirty="0" err="1" smtClean="0">
                <a:solidFill>
                  <a:srgbClr val="CC0000"/>
                </a:solidFill>
              </a:rPr>
              <a:t>RowSize</a:t>
            </a:r>
            <a:r>
              <a:rPr lang="en-US" altLang="zh-CN" i="1" dirty="0" smtClean="0">
                <a:solidFill>
                  <a:srgbClr val="CC0000"/>
                </a:solidFill>
              </a:rPr>
              <a:t>, </a:t>
            </a:r>
            <a:r>
              <a:rPr lang="en-US" altLang="zh-CN" i="1" dirty="0" err="1" smtClean="0">
                <a:solidFill>
                  <a:srgbClr val="CC0000"/>
                </a:solidFill>
              </a:rPr>
              <a:t>ColumnSize</a:t>
            </a:r>
            <a:r>
              <a:rPr lang="en-US" altLang="zh-CN" i="1" dirty="0" smtClean="0">
                <a:solidFill>
                  <a:srgbClr val="CC0000"/>
                </a:solidFill>
              </a:rPr>
              <a:t>) </a:t>
            </a:r>
          </a:p>
          <a:p>
            <a:pPr lvl="1" algn="l"/>
            <a:r>
              <a:rPr lang="en-US" altLang="zh-CN" sz="2000" dirty="0" err="1" smtClean="0">
                <a:latin typeface="仿宋" pitchFamily="49" charset="-122"/>
                <a:ea typeface="仿宋" pitchFamily="49" charset="-122"/>
              </a:rPr>
              <a:t>RowSize</a:t>
            </a:r>
            <a:r>
              <a:rPr lang="zh-CN" altLang="en-US" sz="2000" dirty="0" smtClean="0">
                <a:latin typeface="仿宋" pitchFamily="49" charset="-122"/>
                <a:ea typeface="仿宋" pitchFamily="49" charset="-122"/>
              </a:rPr>
              <a:t>，可选的，新区域中的行数。省略则行数保持不变。</a:t>
            </a:r>
            <a:endParaRPr lang="en-US" altLang="zh-CN" sz="2000" dirty="0" smtClean="0">
              <a:latin typeface="仿宋" pitchFamily="49" charset="-122"/>
              <a:ea typeface="仿宋" pitchFamily="49" charset="-122"/>
            </a:endParaRPr>
          </a:p>
          <a:p>
            <a:pPr lvl="1" algn="l"/>
            <a:r>
              <a:rPr lang="en-US" altLang="zh-CN" sz="2000" dirty="0" err="1" smtClean="0">
                <a:latin typeface="仿宋" pitchFamily="49" charset="-122"/>
                <a:ea typeface="仿宋" pitchFamily="49" charset="-122"/>
              </a:rPr>
              <a:t>ColumnSize</a:t>
            </a:r>
            <a:r>
              <a:rPr lang="zh-CN" altLang="en-US" sz="2000" dirty="0" smtClean="0">
                <a:latin typeface="仿宋" pitchFamily="49" charset="-122"/>
                <a:ea typeface="仿宋" pitchFamily="49" charset="-122"/>
              </a:rPr>
              <a:t>，可选的，新区域中的列数。省略则列数保持不变。</a:t>
            </a:r>
            <a:endParaRPr lang="en-US" altLang="zh-CN" sz="2000" dirty="0" smtClean="0">
              <a:latin typeface="仿宋" pitchFamily="49" charset="-122"/>
              <a:ea typeface="仿宋" pitchFamily="49" charset="-122"/>
            </a:endParaRPr>
          </a:p>
          <a:p>
            <a:pPr lvl="1" algn="l"/>
            <a:r>
              <a:rPr lang="en-US" altLang="zh-CN" sz="2000" dirty="0" err="1" smtClean="0">
                <a:latin typeface="仿宋" pitchFamily="49" charset="-122"/>
                <a:ea typeface="仿宋" pitchFamily="49" charset="-122"/>
              </a:rPr>
              <a:t>RowSize</a:t>
            </a:r>
            <a:r>
              <a:rPr lang="zh-CN" altLang="en-US" sz="2000" dirty="0" smtClean="0">
                <a:latin typeface="仿宋" pitchFamily="49" charset="-122"/>
                <a:ea typeface="仿宋" pitchFamily="49" charset="-122"/>
              </a:rPr>
              <a:t>和</a:t>
            </a:r>
            <a:r>
              <a:rPr lang="en-US" altLang="zh-CN" sz="2000" dirty="0" err="1" smtClean="0">
                <a:latin typeface="仿宋" pitchFamily="49" charset="-122"/>
                <a:ea typeface="仿宋" pitchFamily="49" charset="-122"/>
              </a:rPr>
              <a:t>ColumnSize</a:t>
            </a:r>
            <a:r>
              <a:rPr lang="zh-CN" altLang="en-US" sz="2000" dirty="0" smtClean="0">
                <a:latin typeface="仿宋" pitchFamily="49" charset="-122"/>
                <a:ea typeface="仿宋" pitchFamily="49" charset="-122"/>
              </a:rPr>
              <a:t>参数，不能是</a:t>
            </a:r>
            <a:r>
              <a:rPr lang="en-US" altLang="zh-CN" sz="2000" dirty="0" smtClean="0">
                <a:latin typeface="仿宋" pitchFamily="49" charset="-122"/>
                <a:ea typeface="仿宋" pitchFamily="49" charset="-122"/>
              </a:rPr>
              <a:t>0 </a:t>
            </a:r>
            <a:r>
              <a:rPr lang="zh-CN" altLang="en-US" sz="2000" dirty="0" smtClean="0">
                <a:latin typeface="仿宋" pitchFamily="49" charset="-122"/>
                <a:ea typeface="仿宋" pitchFamily="49" charset="-122"/>
              </a:rPr>
              <a:t>和负数</a:t>
            </a:r>
            <a:endParaRPr lang="en-US" altLang="zh-CN" sz="2000" dirty="0" smtClean="0">
              <a:latin typeface="仿宋" pitchFamily="49" charset="-122"/>
              <a:ea typeface="仿宋" pitchFamily="49" charset="-122"/>
            </a:endParaRPr>
          </a:p>
          <a:p>
            <a:r>
              <a:rPr lang="zh-CN" altLang="en-US" dirty="0" smtClean="0"/>
              <a:t>注意：</a:t>
            </a:r>
            <a:endParaRPr lang="en-US" altLang="zh-CN" dirty="0" smtClean="0"/>
          </a:p>
          <a:p>
            <a:pPr lvl="1"/>
            <a:r>
              <a:rPr lang="en-US" altLang="zh-CN" dirty="0" smtClean="0"/>
              <a:t>offset </a:t>
            </a:r>
            <a:r>
              <a:rPr lang="zh-CN" altLang="en-US" dirty="0" smtClean="0"/>
              <a:t>和</a:t>
            </a:r>
            <a:r>
              <a:rPr lang="en-US" altLang="zh-CN" dirty="0" smtClean="0"/>
              <a:t>resize </a:t>
            </a:r>
            <a:r>
              <a:rPr lang="zh-CN" altLang="en-US" dirty="0" smtClean="0"/>
              <a:t>属性，返回的都是</a:t>
            </a:r>
            <a:r>
              <a:rPr lang="en-US" altLang="zh-CN" dirty="0" smtClean="0"/>
              <a:t>Range</a:t>
            </a:r>
            <a:r>
              <a:rPr lang="zh-CN" altLang="en-US" dirty="0" smtClean="0"/>
              <a:t>对象</a:t>
            </a:r>
            <a:endParaRPr lang="en-US" altLang="zh-CN" dirty="0" smtClean="0"/>
          </a:p>
          <a:p>
            <a:pPr lvl="1" algn="l">
              <a:buNone/>
            </a:pPr>
            <a:r>
              <a:rPr lang="zh-CN" altLang="en-US" sz="2000" dirty="0" smtClean="0">
                <a:latin typeface="仿宋" pitchFamily="49" charset="-122"/>
                <a:ea typeface="仿宋" pitchFamily="49" charset="-122"/>
              </a:rPr>
              <a:t/>
            </a:r>
            <a:br>
              <a:rPr lang="zh-CN" altLang="en-US" sz="2000" dirty="0" smtClean="0">
                <a:latin typeface="仿宋" pitchFamily="49" charset="-122"/>
                <a:ea typeface="仿宋" pitchFamily="49" charset="-122"/>
              </a:rPr>
            </a:br>
            <a:endParaRPr lang="zh-CN" altLang="en-US" sz="2000" dirty="0" smtClean="0">
              <a:latin typeface="仿宋" pitchFamily="49" charset="-122"/>
              <a:ea typeface="仿宋" pitchFamily="49" charset="-122"/>
            </a:endParaRPr>
          </a:p>
        </p:txBody>
      </p:sp>
      <p:sp>
        <p:nvSpPr>
          <p:cNvPr id="3" name="标题 2"/>
          <p:cNvSpPr>
            <a:spLocks noGrp="1"/>
          </p:cNvSpPr>
          <p:nvPr>
            <p:ph type="title"/>
          </p:nvPr>
        </p:nvSpPr>
        <p:spPr/>
        <p:txBody>
          <a:bodyPr/>
          <a:lstStyle/>
          <a:p>
            <a:r>
              <a:rPr lang="en-US" altLang="zh-CN" dirty="0" smtClean="0">
                <a:solidFill>
                  <a:srgbClr val="CC0000"/>
                </a:solidFill>
              </a:rPr>
              <a:t>Range</a:t>
            </a:r>
            <a:r>
              <a:rPr lang="zh-CN" altLang="en-US" dirty="0" smtClean="0">
                <a:solidFill>
                  <a:srgbClr val="CC0000"/>
                </a:solidFill>
              </a:rPr>
              <a:t>对象的</a:t>
            </a:r>
            <a:r>
              <a:rPr lang="en-US" altLang="zh-CN" dirty="0" smtClean="0">
                <a:solidFill>
                  <a:srgbClr val="CC0000"/>
                </a:solidFill>
              </a:rPr>
              <a:t>Resize</a:t>
            </a:r>
            <a:r>
              <a:rPr lang="zh-CN" altLang="en-US" dirty="0" smtClean="0">
                <a:solidFill>
                  <a:srgbClr val="CC0000"/>
                </a:solidFill>
              </a:rPr>
              <a:t>属性</a:t>
            </a:r>
            <a:endParaRPr lang="zh-CN" altLang="en-US" dirty="0">
              <a:solidFill>
                <a:srgbClr val="CC0000"/>
              </a:solidFill>
            </a:endParaRPr>
          </a:p>
        </p:txBody>
      </p:sp>
    </p:spTree>
  </p:cSld>
  <p:clrMapOvr>
    <a:masterClrMapping/>
  </p:clrMapOvr>
  <p:transition spd="med"/>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71406" y="1000108"/>
            <a:ext cx="7000924" cy="1643074"/>
          </a:xfrm>
          <a:solidFill>
            <a:srgbClr val="FFCC99"/>
          </a:solidFill>
          <a:ln>
            <a:solidFill>
              <a:srgbClr val="FFC000"/>
            </a:solidFill>
          </a:ln>
        </p:spPr>
        <p:txBody>
          <a:bodyPr/>
          <a:lstStyle/>
          <a:p>
            <a:pPr marL="0" indent="1588">
              <a:spcBef>
                <a:spcPts val="0"/>
              </a:spcBef>
              <a:buNone/>
            </a:pPr>
            <a:r>
              <a:rPr lang="zh-CN" altLang="en-US" sz="2000" dirty="0" smtClean="0">
                <a:solidFill>
                  <a:srgbClr val="0000FF"/>
                </a:solidFill>
              </a:rPr>
              <a:t>示例</a:t>
            </a:r>
            <a:r>
              <a:rPr lang="en-US" altLang="zh-CN" sz="2000" dirty="0" smtClean="0">
                <a:solidFill>
                  <a:srgbClr val="0000FF"/>
                </a:solidFill>
              </a:rPr>
              <a:t>2</a:t>
            </a:r>
            <a:r>
              <a:rPr lang="zh-CN" altLang="en-US" sz="2000" dirty="0" smtClean="0">
                <a:solidFill>
                  <a:srgbClr val="0000FF"/>
                </a:solidFill>
              </a:rPr>
              <a:t>：</a:t>
            </a:r>
            <a:r>
              <a:rPr lang="zh-CN" altLang="en-US" sz="2000" dirty="0" smtClean="0"/>
              <a:t>选中以</a:t>
            </a:r>
            <a:r>
              <a:rPr lang="en-US" altLang="zh-CN" sz="2000" dirty="0" smtClean="0"/>
              <a:t>A1</a:t>
            </a:r>
            <a:r>
              <a:rPr lang="zh-CN" altLang="en-US" sz="2000" dirty="0" smtClean="0"/>
              <a:t>为起点的</a:t>
            </a:r>
            <a:r>
              <a:rPr lang="en-US" altLang="zh-CN" sz="2000" dirty="0" smtClean="0"/>
              <a:t>3</a:t>
            </a:r>
            <a:r>
              <a:rPr lang="zh-CN" altLang="en-US" sz="2000" dirty="0" smtClean="0"/>
              <a:t>行</a:t>
            </a:r>
            <a:r>
              <a:rPr lang="en-US" altLang="zh-CN" sz="2000" dirty="0" smtClean="0"/>
              <a:t>3</a:t>
            </a:r>
            <a:r>
              <a:rPr lang="zh-CN" altLang="en-US" sz="2000" dirty="0" smtClean="0"/>
              <a:t>列的区域。</a:t>
            </a:r>
            <a:endParaRPr lang="en-US" altLang="zh-CN" sz="2000" dirty="0" smtClean="0"/>
          </a:p>
          <a:p>
            <a:pPr marL="0" indent="0" algn="l" eaLnBrk="1" fontAlgn="auto" hangingPunct="1">
              <a:spcBef>
                <a:spcPts val="0"/>
              </a:spcBef>
              <a:spcAft>
                <a:spcPts val="0"/>
              </a:spcAft>
              <a:buNone/>
              <a:defRPr/>
            </a:pPr>
            <a:r>
              <a:rPr lang="en-US" dirty="0" smtClean="0"/>
              <a:t>Sub Resize()</a:t>
            </a:r>
          </a:p>
          <a:p>
            <a:pPr marL="0" indent="0" algn="l" eaLnBrk="1" fontAlgn="auto" hangingPunct="1">
              <a:spcBef>
                <a:spcPts val="0"/>
              </a:spcBef>
              <a:spcAft>
                <a:spcPts val="0"/>
              </a:spcAft>
              <a:buNone/>
              <a:defRPr/>
            </a:pPr>
            <a:r>
              <a:rPr lang="en-US" dirty="0" smtClean="0"/>
              <a:t>    Worksheets(1).Range("A1").Resize(3, 3).Select</a:t>
            </a:r>
            <a:endParaRPr lang="zh-CN" altLang="en-US" dirty="0" smtClean="0"/>
          </a:p>
          <a:p>
            <a:pPr marL="0" indent="0" algn="l" eaLnBrk="1" fontAlgn="auto" hangingPunct="1">
              <a:spcBef>
                <a:spcPts val="0"/>
              </a:spcBef>
              <a:spcAft>
                <a:spcPts val="0"/>
              </a:spcAft>
              <a:buNone/>
              <a:defRPr/>
            </a:pPr>
            <a:r>
              <a:rPr lang="en-US" dirty="0" smtClean="0"/>
              <a:t>End Sub</a:t>
            </a:r>
          </a:p>
        </p:txBody>
      </p:sp>
      <p:sp>
        <p:nvSpPr>
          <p:cNvPr id="3" name="标题 2"/>
          <p:cNvSpPr>
            <a:spLocks noGrp="1"/>
          </p:cNvSpPr>
          <p:nvPr>
            <p:ph type="title"/>
          </p:nvPr>
        </p:nvSpPr>
        <p:spPr>
          <a:xfrm>
            <a:off x="34925" y="333375"/>
            <a:ext cx="8680479" cy="647700"/>
          </a:xfrm>
        </p:spPr>
        <p:txBody>
          <a:bodyPr/>
          <a:lstStyle/>
          <a:p>
            <a:r>
              <a:rPr lang="zh-CN" altLang="en-US" dirty="0" smtClean="0">
                <a:solidFill>
                  <a:srgbClr val="C00000"/>
                </a:solidFill>
              </a:rPr>
              <a:t>使用</a:t>
            </a:r>
            <a:r>
              <a:rPr lang="en-US" altLang="zh-CN" dirty="0" smtClean="0">
                <a:solidFill>
                  <a:srgbClr val="CC0000"/>
                </a:solidFill>
              </a:rPr>
              <a:t>Resize</a:t>
            </a:r>
            <a:r>
              <a:rPr lang="zh-CN" altLang="en-US" dirty="0" smtClean="0">
                <a:solidFill>
                  <a:srgbClr val="CC0000"/>
                </a:solidFill>
              </a:rPr>
              <a:t>属性</a:t>
            </a:r>
            <a:r>
              <a:rPr lang="zh-CN" altLang="en-US" dirty="0" smtClean="0">
                <a:solidFill>
                  <a:srgbClr val="C00000"/>
                </a:solidFill>
              </a:rPr>
              <a:t>的示例</a:t>
            </a:r>
            <a:endParaRPr lang="zh-CN" altLang="en-US" dirty="0"/>
          </a:p>
        </p:txBody>
      </p:sp>
      <p:sp>
        <p:nvSpPr>
          <p:cNvPr id="8" name="TextBox 7"/>
          <p:cNvSpPr txBox="1"/>
          <p:nvPr/>
        </p:nvSpPr>
        <p:spPr>
          <a:xfrm>
            <a:off x="71406" y="2714620"/>
            <a:ext cx="8715436" cy="784830"/>
          </a:xfrm>
          <a:prstGeom prst="rect">
            <a:avLst/>
          </a:prstGeom>
          <a:noFill/>
        </p:spPr>
        <p:txBody>
          <a:bodyPr wrap="square" rtlCol="0">
            <a:spAutoFit/>
          </a:bodyPr>
          <a:lstStyle/>
          <a:p>
            <a:pPr>
              <a:spcBef>
                <a:spcPts val="600"/>
              </a:spcBef>
            </a:pPr>
            <a:r>
              <a:rPr lang="zh-CN" altLang="en-US" sz="2000" b="1" dirty="0" smtClean="0">
                <a:solidFill>
                  <a:srgbClr val="002060"/>
                </a:solidFill>
                <a:latin typeface="仿宋" pitchFamily="49" charset="-122"/>
                <a:ea typeface="仿宋" pitchFamily="49" charset="-122"/>
              </a:rPr>
              <a:t>代码解析： </a:t>
            </a:r>
            <a:endParaRPr lang="en-US" altLang="zh-CN" sz="2000" b="1" dirty="0" smtClean="0">
              <a:solidFill>
                <a:srgbClr val="002060"/>
              </a:solidFill>
              <a:latin typeface="仿宋" pitchFamily="49" charset="-122"/>
              <a:ea typeface="仿宋" pitchFamily="49" charset="-122"/>
            </a:endParaRPr>
          </a:p>
          <a:p>
            <a:pPr marL="258763" indent="-258763">
              <a:spcBef>
                <a:spcPts val="600"/>
              </a:spcBef>
              <a:buFont typeface="Wingdings" pitchFamily="2" charset="2"/>
              <a:buChar char="l"/>
            </a:pPr>
            <a:r>
              <a:rPr lang="zh-CN" altLang="en-US" sz="2000" b="1" dirty="0" smtClean="0">
                <a:solidFill>
                  <a:srgbClr val="002060"/>
                </a:solidFill>
                <a:latin typeface="仿宋" pitchFamily="49" charset="-122"/>
                <a:ea typeface="仿宋" pitchFamily="49" charset="-122"/>
              </a:rPr>
              <a:t>以</a:t>
            </a:r>
            <a:r>
              <a:rPr lang="en-US" altLang="zh-CN" sz="2000" b="1" dirty="0" smtClean="0">
                <a:solidFill>
                  <a:srgbClr val="002060"/>
                </a:solidFill>
                <a:latin typeface="仿宋" pitchFamily="49" charset="-122"/>
                <a:ea typeface="仿宋" pitchFamily="49" charset="-122"/>
              </a:rPr>
              <a:t>A1</a:t>
            </a:r>
            <a:r>
              <a:rPr lang="zh-CN" altLang="en-US" sz="2000" b="1" dirty="0" smtClean="0">
                <a:solidFill>
                  <a:srgbClr val="002060"/>
                </a:solidFill>
                <a:latin typeface="仿宋" pitchFamily="49" charset="-122"/>
                <a:ea typeface="仿宋" pitchFamily="49" charset="-122"/>
              </a:rPr>
              <a:t>为起点，</a:t>
            </a:r>
            <a:r>
              <a:rPr lang="en-US" altLang="zh-CN" sz="2000" b="1" dirty="0" smtClean="0">
                <a:solidFill>
                  <a:srgbClr val="002060"/>
                </a:solidFill>
                <a:latin typeface="仿宋" pitchFamily="49" charset="-122"/>
                <a:ea typeface="仿宋" pitchFamily="49" charset="-122"/>
              </a:rPr>
              <a:t>3</a:t>
            </a:r>
            <a:r>
              <a:rPr lang="zh-CN" altLang="en-US" sz="2000" b="1" dirty="0" smtClean="0">
                <a:solidFill>
                  <a:srgbClr val="002060"/>
                </a:solidFill>
                <a:latin typeface="仿宋" pitchFamily="49" charset="-122"/>
                <a:ea typeface="仿宋" pitchFamily="49" charset="-122"/>
              </a:rPr>
              <a:t>行</a:t>
            </a:r>
            <a:r>
              <a:rPr lang="en-US" altLang="zh-CN" sz="2000" b="1" dirty="0" smtClean="0">
                <a:solidFill>
                  <a:srgbClr val="002060"/>
                </a:solidFill>
                <a:latin typeface="仿宋" pitchFamily="49" charset="-122"/>
                <a:ea typeface="仿宋" pitchFamily="49" charset="-122"/>
              </a:rPr>
              <a:t>3</a:t>
            </a:r>
            <a:r>
              <a:rPr lang="zh-CN" altLang="en-US" sz="2000" b="1" dirty="0" smtClean="0">
                <a:solidFill>
                  <a:srgbClr val="002060"/>
                </a:solidFill>
                <a:latin typeface="仿宋" pitchFamily="49" charset="-122"/>
                <a:ea typeface="仿宋" pitchFamily="49" charset="-122"/>
              </a:rPr>
              <a:t>列，选中调整大小后的</a:t>
            </a:r>
            <a:r>
              <a:rPr lang="en-US" altLang="zh-CN" sz="2000" b="1" dirty="0" smtClean="0">
                <a:solidFill>
                  <a:srgbClr val="002060"/>
                </a:solidFill>
                <a:latin typeface="仿宋" pitchFamily="49" charset="-122"/>
                <a:ea typeface="仿宋" pitchFamily="49" charset="-122"/>
              </a:rPr>
              <a:t>A1</a:t>
            </a:r>
            <a:r>
              <a:rPr lang="zh-CN" altLang="en-US" sz="2000" b="1" dirty="0" smtClean="0">
                <a:solidFill>
                  <a:srgbClr val="002060"/>
                </a:solidFill>
                <a:latin typeface="仿宋" pitchFamily="49" charset="-122"/>
                <a:ea typeface="仿宋" pitchFamily="49" charset="-122"/>
              </a:rPr>
              <a:t>：</a:t>
            </a:r>
            <a:r>
              <a:rPr lang="en-US" altLang="zh-CN" sz="2000" b="1" dirty="0" smtClean="0">
                <a:solidFill>
                  <a:srgbClr val="002060"/>
                </a:solidFill>
                <a:latin typeface="仿宋" pitchFamily="49" charset="-122"/>
                <a:ea typeface="仿宋" pitchFamily="49" charset="-122"/>
              </a:rPr>
              <a:t>C3</a:t>
            </a:r>
            <a:r>
              <a:rPr lang="zh-CN" altLang="en-US" sz="2000" b="1" dirty="0" smtClean="0">
                <a:solidFill>
                  <a:srgbClr val="002060"/>
                </a:solidFill>
                <a:latin typeface="仿宋" pitchFamily="49" charset="-122"/>
                <a:ea typeface="仿宋" pitchFamily="49" charset="-122"/>
              </a:rPr>
              <a:t>单元格区域。</a:t>
            </a:r>
          </a:p>
        </p:txBody>
      </p:sp>
      <p:sp>
        <p:nvSpPr>
          <p:cNvPr id="5" name="内容占位符 1"/>
          <p:cNvSpPr txBox="1">
            <a:spLocks/>
          </p:cNvSpPr>
          <p:nvPr/>
        </p:nvSpPr>
        <p:spPr bwMode="auto">
          <a:xfrm>
            <a:off x="71406" y="3571876"/>
            <a:ext cx="8786874" cy="1643074"/>
          </a:xfrm>
          <a:prstGeom prst="rect">
            <a:avLst/>
          </a:prstGeom>
          <a:solidFill>
            <a:srgbClr val="FFCC99"/>
          </a:solidFill>
          <a:ln w="9525">
            <a:solidFill>
              <a:srgbClr val="FFC000"/>
            </a:solidFill>
            <a:miter lim="800000"/>
            <a:headEnd/>
            <a:tailEnd/>
          </a:ln>
        </p:spPr>
        <p:txBody>
          <a:bodyPr vert="horz" wrap="square" lIns="91440" tIns="45720" rIns="91440" bIns="45720" numCol="1" anchor="t" anchorCtr="0" compatLnSpc="1">
            <a:prstTxWarp prst="textNoShape">
              <a:avLst/>
            </a:prstTxWarp>
          </a:bodyPr>
          <a:lstStyle/>
          <a:p>
            <a:pPr lvl="0" indent="1588" algn="just" eaLnBrk="0" fontAlgn="base" hangingPunct="0">
              <a:spcAft>
                <a:spcPts val="600"/>
              </a:spcAft>
            </a:pPr>
            <a:r>
              <a:rPr kumimoji="1" lang="zh-CN" altLang="en-US" sz="2000" b="1" i="0" u="none" strike="noStrike" kern="0" cap="none" spc="0" normalizeH="0" baseline="0" noProof="0" dirty="0" smtClean="0">
                <a:ln>
                  <a:noFill/>
                </a:ln>
                <a:solidFill>
                  <a:srgbClr val="0000FF"/>
                </a:solidFill>
                <a:effectLst/>
                <a:uLnTx/>
                <a:uFillTx/>
                <a:latin typeface="+mn-lt"/>
                <a:ea typeface="+mn-ea"/>
                <a:cs typeface="+mn-cs"/>
              </a:rPr>
              <a:t>示例</a:t>
            </a:r>
            <a:r>
              <a:rPr kumimoji="1" lang="en-US" altLang="zh-CN" sz="2000" b="1" i="0" u="none" strike="noStrike" kern="0" cap="none" spc="0" normalizeH="0" baseline="0" noProof="0" dirty="0" smtClean="0">
                <a:ln>
                  <a:noFill/>
                </a:ln>
                <a:solidFill>
                  <a:srgbClr val="0000FF"/>
                </a:solidFill>
                <a:effectLst/>
                <a:uLnTx/>
                <a:uFillTx/>
                <a:latin typeface="+mn-lt"/>
                <a:ea typeface="+mn-ea"/>
                <a:cs typeface="+mn-cs"/>
              </a:rPr>
              <a:t>3</a:t>
            </a:r>
            <a:r>
              <a:rPr kumimoji="1" lang="zh-CN" altLang="en-US" sz="2000" b="1" i="0" u="none" strike="noStrike" kern="0" cap="none" spc="0" normalizeH="0" baseline="0" noProof="0" dirty="0" smtClean="0">
                <a:ln>
                  <a:noFill/>
                </a:ln>
                <a:solidFill>
                  <a:srgbClr val="0000FF"/>
                </a:solidFill>
                <a:effectLst/>
                <a:uLnTx/>
                <a:uFillTx/>
                <a:latin typeface="+mn-lt"/>
                <a:ea typeface="+mn-ea"/>
                <a:cs typeface="+mn-cs"/>
              </a:rPr>
              <a:t>：</a:t>
            </a:r>
            <a:r>
              <a:rPr kumimoji="1" lang="zh-CN" altLang="en-US" sz="2000" b="1" i="0" u="none" strike="noStrike" kern="0" cap="none" spc="0" normalizeH="0" baseline="0" noProof="0" dirty="0" smtClean="0">
                <a:ln>
                  <a:noFill/>
                </a:ln>
                <a:solidFill>
                  <a:schemeClr val="tx1"/>
                </a:solidFill>
                <a:effectLst/>
                <a:uLnTx/>
                <a:uFillTx/>
                <a:latin typeface="+mn-lt"/>
                <a:ea typeface="+mn-ea"/>
                <a:cs typeface="+mn-cs"/>
              </a:rPr>
              <a:t>选中对</a:t>
            </a:r>
            <a:r>
              <a:rPr kumimoji="1" lang="en-US" sz="2000" b="1" kern="0" dirty="0" smtClean="0"/>
              <a:t>A1</a:t>
            </a:r>
            <a:r>
              <a:rPr kumimoji="1" lang="zh-CN" altLang="en-US" sz="2000" b="1" kern="0" dirty="0" smtClean="0"/>
              <a:t>：</a:t>
            </a:r>
            <a:r>
              <a:rPr kumimoji="1" lang="en-US" altLang="zh-CN" sz="2000" b="1" kern="0" dirty="0" smtClean="0"/>
              <a:t>C3</a:t>
            </a:r>
            <a:r>
              <a:rPr kumimoji="1" lang="zh-CN" altLang="en-US" sz="2000" b="1" kern="0" dirty="0" smtClean="0"/>
              <a:t>区域对象调整大小为</a:t>
            </a:r>
            <a:r>
              <a:rPr kumimoji="1" lang="en-US" altLang="zh-CN" sz="2000" b="1" i="0" u="none" strike="noStrike" kern="0" cap="none" spc="0" normalizeH="0" baseline="0" noProof="0" dirty="0" smtClean="0">
                <a:ln>
                  <a:noFill/>
                </a:ln>
                <a:solidFill>
                  <a:schemeClr val="tx1"/>
                </a:solidFill>
                <a:effectLst/>
                <a:uLnTx/>
                <a:uFillTx/>
                <a:latin typeface="+mn-lt"/>
                <a:ea typeface="+mn-ea"/>
                <a:cs typeface="+mn-cs"/>
              </a:rPr>
              <a:t>3</a:t>
            </a:r>
            <a:r>
              <a:rPr kumimoji="1" lang="zh-CN" altLang="en-US" sz="2000" b="1" i="0" u="none" strike="noStrike" kern="0" cap="none" spc="0" normalizeH="0" baseline="0" noProof="0" dirty="0" smtClean="0">
                <a:ln>
                  <a:noFill/>
                </a:ln>
                <a:solidFill>
                  <a:schemeClr val="tx1"/>
                </a:solidFill>
                <a:effectLst/>
                <a:uLnTx/>
                <a:uFillTx/>
                <a:latin typeface="+mn-lt"/>
                <a:ea typeface="+mn-ea"/>
                <a:cs typeface="+mn-cs"/>
              </a:rPr>
              <a:t>行</a:t>
            </a:r>
            <a:r>
              <a:rPr kumimoji="1" lang="en-US" altLang="zh-CN" sz="2000" b="1" i="0" u="none" strike="noStrike" kern="0" cap="none" spc="0" normalizeH="0" baseline="0" noProof="0" dirty="0" smtClean="0">
                <a:ln>
                  <a:noFill/>
                </a:ln>
                <a:solidFill>
                  <a:schemeClr val="tx1"/>
                </a:solidFill>
                <a:effectLst/>
                <a:uLnTx/>
                <a:uFillTx/>
                <a:latin typeface="+mn-lt"/>
                <a:ea typeface="+mn-ea"/>
                <a:cs typeface="+mn-cs"/>
              </a:rPr>
              <a:t>3</a:t>
            </a:r>
            <a:r>
              <a:rPr kumimoji="1" lang="zh-CN" altLang="en-US" sz="2000" b="1" i="0" u="none" strike="noStrike" kern="0" cap="none" spc="0" normalizeH="0" baseline="0" noProof="0" dirty="0" smtClean="0">
                <a:ln>
                  <a:noFill/>
                </a:ln>
                <a:solidFill>
                  <a:schemeClr val="tx1"/>
                </a:solidFill>
                <a:effectLst/>
                <a:uLnTx/>
                <a:uFillTx/>
                <a:latin typeface="+mn-lt"/>
                <a:ea typeface="+mn-ea"/>
                <a:cs typeface="+mn-cs"/>
              </a:rPr>
              <a:t>列的区域。</a:t>
            </a:r>
            <a:endParaRPr kumimoji="1" lang="en-US" altLang="zh-CN" sz="2000" b="1" i="0" u="none" strike="noStrike" kern="0" cap="none" spc="0" normalizeH="0" baseline="0" noProof="0" dirty="0" smtClean="0">
              <a:ln>
                <a:noFill/>
              </a:ln>
              <a:solidFill>
                <a:schemeClr val="tx1"/>
              </a:solidFill>
              <a:effectLst/>
              <a:uLnTx/>
              <a:uFillTx/>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sz="2400" b="1" i="0" u="none" strike="noStrike" kern="0" cap="none" spc="0" normalizeH="0" baseline="0" noProof="0" dirty="0" smtClean="0">
                <a:ln>
                  <a:noFill/>
                </a:ln>
                <a:solidFill>
                  <a:schemeClr val="tx1"/>
                </a:solidFill>
                <a:effectLst/>
                <a:uLnTx/>
                <a:uFillTx/>
                <a:latin typeface="+mn-lt"/>
                <a:ea typeface="+mn-ea"/>
                <a:cs typeface="+mn-cs"/>
              </a:rPr>
              <a:t>Sub Resize()</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sz="2400" b="1" i="0" u="none" strike="noStrike" kern="0" cap="none" spc="0" normalizeH="0" baseline="0" noProof="0" dirty="0" smtClean="0">
                <a:ln>
                  <a:noFill/>
                </a:ln>
                <a:solidFill>
                  <a:schemeClr val="tx1"/>
                </a:solidFill>
                <a:effectLst/>
                <a:uLnTx/>
                <a:uFillTx/>
                <a:latin typeface="+mn-lt"/>
                <a:ea typeface="+mn-ea"/>
                <a:cs typeface="+mn-cs"/>
              </a:rPr>
              <a:t>    Worksheets(1).Range(“A1</a:t>
            </a:r>
            <a:r>
              <a:rPr kumimoji="1" lang="zh-CN" altLang="en-US" sz="2400" b="1" i="0" u="none" strike="noStrike" kern="0" cap="none" spc="0" normalizeH="0" baseline="0" noProof="0" dirty="0" smtClean="0">
                <a:ln>
                  <a:noFill/>
                </a:ln>
                <a:solidFill>
                  <a:schemeClr val="tx1"/>
                </a:solidFill>
                <a:effectLst/>
                <a:uLnTx/>
                <a:uFillTx/>
                <a:latin typeface="+mn-lt"/>
                <a:ea typeface="+mn-ea"/>
                <a:cs typeface="+mn-cs"/>
              </a:rPr>
              <a:t>：</a:t>
            </a:r>
            <a:r>
              <a:rPr kumimoji="1" lang="en-US" altLang="zh-CN" sz="2400" b="1" i="0" u="none" strike="noStrike" kern="0" cap="none" spc="0" normalizeH="0" baseline="0" noProof="0" dirty="0" smtClean="0">
                <a:ln>
                  <a:noFill/>
                </a:ln>
                <a:solidFill>
                  <a:schemeClr val="tx1"/>
                </a:solidFill>
                <a:effectLst/>
                <a:uLnTx/>
                <a:uFillTx/>
                <a:latin typeface="+mn-lt"/>
                <a:ea typeface="+mn-ea"/>
                <a:cs typeface="+mn-cs"/>
              </a:rPr>
              <a:t>C3</a:t>
            </a:r>
            <a:r>
              <a:rPr kumimoji="1" lang="en-US" sz="2400" b="1" i="0" u="none" strike="noStrike" kern="0" cap="none" spc="0" normalizeH="0" baseline="0" noProof="0" dirty="0" smtClean="0">
                <a:ln>
                  <a:noFill/>
                </a:ln>
                <a:solidFill>
                  <a:schemeClr val="tx1"/>
                </a:solidFill>
                <a:effectLst/>
                <a:uLnTx/>
                <a:uFillTx/>
                <a:latin typeface="+mn-lt"/>
                <a:ea typeface="+mn-ea"/>
                <a:cs typeface="+mn-cs"/>
              </a:rPr>
              <a:t>").Resize(3, 3).Select</a:t>
            </a:r>
            <a:endParaRPr kumimoji="1" lang="zh-CN" altLang="en-US" sz="2400" b="1" i="0" u="none" strike="noStrike" kern="0" cap="none" spc="0" normalizeH="0" baseline="0" noProof="0" dirty="0" smtClean="0">
              <a:ln>
                <a:noFill/>
              </a:ln>
              <a:solidFill>
                <a:schemeClr val="tx1"/>
              </a:solidFill>
              <a:effectLst/>
              <a:uLnTx/>
              <a:uFillTx/>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sz="2400" b="1" i="0" u="none" strike="noStrike" kern="0" cap="none" spc="0" normalizeH="0" baseline="0" noProof="0" dirty="0" smtClean="0">
                <a:ln>
                  <a:noFill/>
                </a:ln>
                <a:solidFill>
                  <a:schemeClr val="tx1"/>
                </a:solidFill>
                <a:effectLst/>
                <a:uLnTx/>
                <a:uFillTx/>
                <a:latin typeface="+mn-lt"/>
                <a:ea typeface="+mn-ea"/>
                <a:cs typeface="+mn-cs"/>
              </a:rPr>
              <a:t>End Sub</a:t>
            </a:r>
          </a:p>
        </p:txBody>
      </p:sp>
      <p:sp>
        <p:nvSpPr>
          <p:cNvPr id="6" name="TextBox 5"/>
          <p:cNvSpPr txBox="1"/>
          <p:nvPr/>
        </p:nvSpPr>
        <p:spPr>
          <a:xfrm>
            <a:off x="71406" y="5287376"/>
            <a:ext cx="8715436" cy="1169551"/>
          </a:xfrm>
          <a:prstGeom prst="rect">
            <a:avLst/>
          </a:prstGeom>
          <a:noFill/>
        </p:spPr>
        <p:txBody>
          <a:bodyPr wrap="square" rtlCol="0">
            <a:spAutoFit/>
          </a:bodyPr>
          <a:lstStyle/>
          <a:p>
            <a:pPr>
              <a:spcBef>
                <a:spcPts val="600"/>
              </a:spcBef>
            </a:pPr>
            <a:r>
              <a:rPr lang="zh-CN" altLang="en-US" sz="2000" b="1" dirty="0" smtClean="0">
                <a:solidFill>
                  <a:srgbClr val="002060"/>
                </a:solidFill>
                <a:latin typeface="仿宋" pitchFamily="49" charset="-122"/>
                <a:ea typeface="仿宋" pitchFamily="49" charset="-122"/>
              </a:rPr>
              <a:t>代码解析： </a:t>
            </a:r>
            <a:endParaRPr lang="en-US" altLang="zh-CN" sz="2000" b="1" dirty="0" smtClean="0">
              <a:solidFill>
                <a:srgbClr val="002060"/>
              </a:solidFill>
              <a:latin typeface="仿宋" pitchFamily="49" charset="-122"/>
              <a:ea typeface="仿宋" pitchFamily="49" charset="-122"/>
            </a:endParaRPr>
          </a:p>
          <a:p>
            <a:pPr marL="258763" indent="-258763">
              <a:spcBef>
                <a:spcPts val="600"/>
              </a:spcBef>
              <a:buFont typeface="Wingdings" pitchFamily="2" charset="2"/>
              <a:buChar char="l"/>
            </a:pPr>
            <a:r>
              <a:rPr lang="zh-CN" altLang="en-US" sz="2000" b="1" dirty="0" smtClean="0">
                <a:solidFill>
                  <a:srgbClr val="002060"/>
                </a:solidFill>
                <a:latin typeface="仿宋" pitchFamily="49" charset="-122"/>
                <a:ea typeface="仿宋" pitchFamily="49" charset="-122"/>
              </a:rPr>
              <a:t>以</a:t>
            </a:r>
            <a:r>
              <a:rPr lang="en-US" altLang="zh-CN" sz="2000" b="1" dirty="0" smtClean="0">
                <a:solidFill>
                  <a:srgbClr val="002060"/>
                </a:solidFill>
                <a:latin typeface="仿宋" pitchFamily="49" charset="-122"/>
                <a:ea typeface="仿宋" pitchFamily="49" charset="-122"/>
              </a:rPr>
              <a:t>A1</a:t>
            </a:r>
            <a:r>
              <a:rPr lang="zh-CN" altLang="en-US" sz="2000" b="1" dirty="0" smtClean="0">
                <a:solidFill>
                  <a:srgbClr val="002060"/>
                </a:solidFill>
                <a:latin typeface="仿宋" pitchFamily="49" charset="-122"/>
                <a:ea typeface="仿宋" pitchFamily="49" charset="-122"/>
              </a:rPr>
              <a:t>为起点，</a:t>
            </a:r>
            <a:r>
              <a:rPr lang="en-US" altLang="zh-CN" sz="2000" b="1" dirty="0" smtClean="0">
                <a:solidFill>
                  <a:srgbClr val="002060"/>
                </a:solidFill>
                <a:latin typeface="仿宋" pitchFamily="49" charset="-122"/>
                <a:ea typeface="仿宋" pitchFamily="49" charset="-122"/>
              </a:rPr>
              <a:t>3</a:t>
            </a:r>
            <a:r>
              <a:rPr lang="zh-CN" altLang="en-US" sz="2000" b="1" dirty="0" smtClean="0">
                <a:solidFill>
                  <a:srgbClr val="002060"/>
                </a:solidFill>
                <a:latin typeface="仿宋" pitchFamily="49" charset="-122"/>
                <a:ea typeface="仿宋" pitchFamily="49" charset="-122"/>
              </a:rPr>
              <a:t>行</a:t>
            </a:r>
            <a:r>
              <a:rPr lang="en-US" altLang="zh-CN" sz="2000" b="1" dirty="0" smtClean="0">
                <a:solidFill>
                  <a:srgbClr val="002060"/>
                </a:solidFill>
                <a:latin typeface="仿宋" pitchFamily="49" charset="-122"/>
                <a:ea typeface="仿宋" pitchFamily="49" charset="-122"/>
              </a:rPr>
              <a:t>3</a:t>
            </a:r>
            <a:r>
              <a:rPr lang="zh-CN" altLang="en-US" sz="2000" b="1" dirty="0" smtClean="0">
                <a:solidFill>
                  <a:srgbClr val="002060"/>
                </a:solidFill>
                <a:latin typeface="仿宋" pitchFamily="49" charset="-122"/>
                <a:ea typeface="仿宋" pitchFamily="49" charset="-122"/>
              </a:rPr>
              <a:t>列，选中</a:t>
            </a:r>
            <a:r>
              <a:rPr lang="en-US" altLang="zh-CN" sz="2000" b="1" dirty="0" smtClean="0">
                <a:solidFill>
                  <a:srgbClr val="002060"/>
                </a:solidFill>
                <a:latin typeface="仿宋" pitchFamily="49" charset="-122"/>
                <a:ea typeface="仿宋" pitchFamily="49" charset="-122"/>
              </a:rPr>
              <a:t>A1</a:t>
            </a:r>
            <a:r>
              <a:rPr lang="zh-CN" altLang="en-US" sz="2000" b="1" dirty="0" smtClean="0">
                <a:solidFill>
                  <a:srgbClr val="002060"/>
                </a:solidFill>
                <a:latin typeface="仿宋" pitchFamily="49" charset="-122"/>
                <a:ea typeface="仿宋" pitchFamily="49" charset="-122"/>
              </a:rPr>
              <a:t>：</a:t>
            </a:r>
            <a:r>
              <a:rPr lang="en-US" altLang="zh-CN" sz="2000" b="1" dirty="0" smtClean="0">
                <a:solidFill>
                  <a:srgbClr val="002060"/>
                </a:solidFill>
                <a:latin typeface="仿宋" pitchFamily="49" charset="-122"/>
                <a:ea typeface="仿宋" pitchFamily="49" charset="-122"/>
              </a:rPr>
              <a:t>C3</a:t>
            </a:r>
            <a:r>
              <a:rPr lang="zh-CN" altLang="en-US" sz="2000" b="1" dirty="0" smtClean="0">
                <a:solidFill>
                  <a:srgbClr val="002060"/>
                </a:solidFill>
                <a:latin typeface="仿宋" pitchFamily="49" charset="-122"/>
                <a:ea typeface="仿宋" pitchFamily="49" charset="-122"/>
              </a:rPr>
              <a:t>单元格区域。区域大小没有变化。</a:t>
            </a:r>
            <a:endParaRPr lang="en-US" altLang="zh-CN" sz="2000" b="1" dirty="0" smtClean="0">
              <a:solidFill>
                <a:srgbClr val="002060"/>
              </a:solidFill>
              <a:latin typeface="仿宋" pitchFamily="49" charset="-122"/>
              <a:ea typeface="仿宋" pitchFamily="49" charset="-122"/>
            </a:endParaRPr>
          </a:p>
          <a:p>
            <a:pPr marL="258763" indent="-258763">
              <a:spcBef>
                <a:spcPts val="600"/>
              </a:spcBef>
              <a:buFont typeface="Wingdings" pitchFamily="2" charset="2"/>
              <a:buChar char="l"/>
            </a:pPr>
            <a:r>
              <a:rPr lang="zh-CN" altLang="en-US" sz="2000" b="1" dirty="0" smtClean="0">
                <a:solidFill>
                  <a:srgbClr val="002060"/>
                </a:solidFill>
                <a:latin typeface="仿宋" pitchFamily="49" charset="-122"/>
                <a:ea typeface="仿宋" pitchFamily="49" charset="-122"/>
              </a:rPr>
              <a:t>使用</a:t>
            </a:r>
            <a:r>
              <a:rPr lang="en-US" altLang="zh-CN" sz="2000" b="1" dirty="0" smtClean="0">
                <a:solidFill>
                  <a:srgbClr val="002060"/>
                </a:solidFill>
                <a:latin typeface="仿宋" pitchFamily="49" charset="-122"/>
                <a:ea typeface="仿宋" pitchFamily="49" charset="-122"/>
              </a:rPr>
              <a:t>Resize</a:t>
            </a:r>
            <a:r>
              <a:rPr lang="zh-CN" altLang="en-US" sz="2000" b="1" dirty="0" smtClean="0">
                <a:solidFill>
                  <a:srgbClr val="002060"/>
                </a:solidFill>
                <a:latin typeface="仿宋" pitchFamily="49" charset="-122"/>
                <a:ea typeface="仿宋" pitchFamily="49" charset="-122"/>
              </a:rPr>
              <a:t>属性</a:t>
            </a:r>
            <a:r>
              <a:rPr lang="zh-CN" altLang="en-US" sz="2000" b="1" dirty="0" smtClean="0">
                <a:solidFill>
                  <a:srgbClr val="FF0000"/>
                </a:solidFill>
                <a:latin typeface="仿宋" pitchFamily="49" charset="-122"/>
                <a:ea typeface="仿宋" pitchFamily="49" charset="-122"/>
              </a:rPr>
              <a:t>扩展一个单元格区域，仅以区域左上角的单元格为起点。</a:t>
            </a:r>
          </a:p>
        </p:txBody>
      </p:sp>
      <p:pic>
        <p:nvPicPr>
          <p:cNvPr id="5122" name="Picture 2" descr="http://files.c.excelhome.net/forum/month_0902/20090209_0845232bec49b30e36d4Xn9YCGM09J6x.jpg"/>
          <p:cNvPicPr>
            <a:picLocks noChangeAspect="1" noChangeArrowheads="1"/>
          </p:cNvPicPr>
          <p:nvPr/>
        </p:nvPicPr>
        <p:blipFill>
          <a:blip r:embed="rId3"/>
          <a:srcRect r="38543" b="21641"/>
          <a:stretch>
            <a:fillRect/>
          </a:stretch>
        </p:blipFill>
        <p:spPr bwMode="auto">
          <a:xfrm>
            <a:off x="6072198" y="714356"/>
            <a:ext cx="2733695" cy="1000132"/>
          </a:xfrm>
          <a:prstGeom prst="rect">
            <a:avLst/>
          </a:prstGeom>
          <a:ln>
            <a:noFill/>
          </a:ln>
          <a:effectLst>
            <a:outerShdw blurRad="292100" dist="139700" dir="2700000" algn="tl" rotWithShape="0">
              <a:srgbClr val="333333">
                <a:alpha val="65000"/>
              </a:srgbClr>
            </a:outerShdw>
          </a:effectLst>
        </p:spPr>
      </p:pic>
    </p:spTree>
  </p:cSld>
  <p:clrMapOvr>
    <a:masterClrMapping/>
  </p:clrMapOvr>
  <p:transition spd="med"/>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57158" y="1000108"/>
            <a:ext cx="8572560" cy="4714892"/>
          </a:xfrm>
        </p:spPr>
        <p:txBody>
          <a:bodyPr/>
          <a:lstStyle/>
          <a:p>
            <a:r>
              <a:rPr lang="zh-CN" altLang="en-US" dirty="0" smtClean="0"/>
              <a:t>作用：返回</a:t>
            </a:r>
            <a:r>
              <a:rPr lang="zh-CN" altLang="en-US" dirty="0" smtClean="0">
                <a:solidFill>
                  <a:srgbClr val="0000FF"/>
                </a:solidFill>
              </a:rPr>
              <a:t>指定工作表</a:t>
            </a:r>
            <a:r>
              <a:rPr lang="zh-CN" altLang="en-US" dirty="0" smtClean="0"/>
              <a:t>上已使用单元格组成的区域。</a:t>
            </a:r>
            <a:endParaRPr lang="en-US" altLang="zh-CN" dirty="0" smtClean="0"/>
          </a:p>
          <a:p>
            <a:r>
              <a:rPr lang="zh-CN" altLang="en-US" dirty="0" smtClean="0"/>
              <a:t>语法：</a:t>
            </a:r>
            <a:endParaRPr lang="en-US" altLang="zh-CN" dirty="0" smtClean="0"/>
          </a:p>
          <a:p>
            <a:pPr lvl="1" algn="l">
              <a:buNone/>
            </a:pPr>
            <a:r>
              <a:rPr lang="en-US" altLang="zh-CN" i="1" dirty="0" smtClean="0">
                <a:solidFill>
                  <a:srgbClr val="CC0000"/>
                </a:solidFill>
              </a:rPr>
              <a:t>Worksheet. </a:t>
            </a:r>
            <a:r>
              <a:rPr lang="en-US" altLang="zh-CN" i="1" dirty="0" err="1" smtClean="0">
                <a:solidFill>
                  <a:srgbClr val="CC0000"/>
                </a:solidFill>
              </a:rPr>
              <a:t>UsedRange</a:t>
            </a:r>
            <a:r>
              <a:rPr lang="en-US" altLang="zh-CN" i="1" dirty="0" smtClean="0">
                <a:solidFill>
                  <a:srgbClr val="CC0000"/>
                </a:solidFill>
              </a:rPr>
              <a:t> </a:t>
            </a:r>
          </a:p>
          <a:p>
            <a:r>
              <a:rPr lang="zh-CN" altLang="en-US" dirty="0" smtClean="0"/>
              <a:t>注意：</a:t>
            </a:r>
            <a:endParaRPr lang="en-US" altLang="zh-CN" dirty="0" smtClean="0"/>
          </a:p>
          <a:p>
            <a:pPr lvl="1"/>
            <a:r>
              <a:rPr lang="en-US" altLang="zh-CN" dirty="0" smtClean="0"/>
              <a:t>.</a:t>
            </a:r>
            <a:r>
              <a:rPr lang="en-US" altLang="zh-CN" dirty="0" err="1" smtClean="0"/>
              <a:t>UsedRange</a:t>
            </a:r>
            <a:r>
              <a:rPr lang="zh-CN" altLang="en-US" dirty="0" smtClean="0"/>
              <a:t>属性是</a:t>
            </a:r>
            <a:r>
              <a:rPr lang="zh-CN" altLang="en-US" dirty="0" smtClean="0">
                <a:solidFill>
                  <a:srgbClr val="0000FF"/>
                </a:solidFill>
              </a:rPr>
              <a:t>工作表的属性，</a:t>
            </a:r>
            <a:r>
              <a:rPr lang="zh-CN" altLang="en-US" dirty="0" smtClean="0">
                <a:solidFill>
                  <a:srgbClr val="CC0000"/>
                </a:solidFill>
              </a:rPr>
              <a:t>返回一个</a:t>
            </a:r>
            <a:r>
              <a:rPr lang="en-US" altLang="zh-CN" dirty="0" smtClean="0">
                <a:solidFill>
                  <a:srgbClr val="CC0000"/>
                </a:solidFill>
              </a:rPr>
              <a:t>Range </a:t>
            </a:r>
            <a:r>
              <a:rPr lang="zh-CN" altLang="en-US" dirty="0" smtClean="0">
                <a:solidFill>
                  <a:srgbClr val="CC0000"/>
                </a:solidFill>
              </a:rPr>
              <a:t>对象</a:t>
            </a:r>
            <a:endParaRPr lang="en-US" altLang="zh-CN" dirty="0" smtClean="0"/>
          </a:p>
          <a:p>
            <a:pPr lvl="1" algn="l">
              <a:buNone/>
            </a:pPr>
            <a:r>
              <a:rPr lang="zh-CN" altLang="en-US" sz="2000" dirty="0" smtClean="0">
                <a:latin typeface="仿宋" pitchFamily="49" charset="-122"/>
                <a:ea typeface="仿宋" pitchFamily="49" charset="-122"/>
              </a:rPr>
              <a:t/>
            </a:r>
            <a:br>
              <a:rPr lang="zh-CN" altLang="en-US" sz="2000" dirty="0" smtClean="0">
                <a:latin typeface="仿宋" pitchFamily="49" charset="-122"/>
                <a:ea typeface="仿宋" pitchFamily="49" charset="-122"/>
              </a:rPr>
            </a:br>
            <a:endParaRPr lang="zh-CN" altLang="en-US" sz="2000" dirty="0" smtClean="0">
              <a:latin typeface="仿宋" pitchFamily="49" charset="-122"/>
              <a:ea typeface="仿宋" pitchFamily="49" charset="-122"/>
            </a:endParaRPr>
          </a:p>
        </p:txBody>
      </p:sp>
      <p:sp>
        <p:nvSpPr>
          <p:cNvPr id="3" name="标题 2"/>
          <p:cNvSpPr>
            <a:spLocks noGrp="1"/>
          </p:cNvSpPr>
          <p:nvPr>
            <p:ph type="title"/>
          </p:nvPr>
        </p:nvSpPr>
        <p:spPr>
          <a:xfrm>
            <a:off x="34925" y="333375"/>
            <a:ext cx="6894529" cy="647700"/>
          </a:xfrm>
        </p:spPr>
        <p:txBody>
          <a:bodyPr/>
          <a:lstStyle/>
          <a:p>
            <a:r>
              <a:rPr lang="en-US" altLang="zh-CN" dirty="0" smtClean="0">
                <a:solidFill>
                  <a:srgbClr val="CC0000"/>
                </a:solidFill>
              </a:rPr>
              <a:t>Worksheet</a:t>
            </a:r>
            <a:r>
              <a:rPr lang="zh-CN" altLang="en-US" dirty="0" smtClean="0">
                <a:solidFill>
                  <a:srgbClr val="CC0000"/>
                </a:solidFill>
              </a:rPr>
              <a:t>对象的</a:t>
            </a:r>
            <a:r>
              <a:rPr lang="en-US" altLang="zh-CN" dirty="0" err="1" smtClean="0">
                <a:solidFill>
                  <a:srgbClr val="CC0000"/>
                </a:solidFill>
              </a:rPr>
              <a:t>UsedRange</a:t>
            </a:r>
            <a:r>
              <a:rPr lang="zh-CN" altLang="en-US" dirty="0" smtClean="0">
                <a:solidFill>
                  <a:srgbClr val="CC0000"/>
                </a:solidFill>
              </a:rPr>
              <a:t>属性</a:t>
            </a:r>
            <a:endParaRPr lang="zh-CN" altLang="en-US" dirty="0">
              <a:solidFill>
                <a:srgbClr val="CC0000"/>
              </a:solidFill>
            </a:endParaRPr>
          </a:p>
        </p:txBody>
      </p:sp>
    </p:spTree>
  </p:cSld>
  <p:clrMapOvr>
    <a:masterClrMapping/>
  </p:clrMapOvr>
  <p:transition spd="med"/>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a:xfrm>
            <a:off x="34925" y="333375"/>
            <a:ext cx="8037537" cy="647700"/>
          </a:xfrm>
        </p:spPr>
        <p:txBody>
          <a:bodyPr/>
          <a:lstStyle/>
          <a:p>
            <a:r>
              <a:rPr lang="zh-CN" altLang="en-US" dirty="0" smtClean="0"/>
              <a:t>基本概念（对象、属性、方法、事件）</a:t>
            </a:r>
          </a:p>
        </p:txBody>
      </p:sp>
      <p:sp>
        <p:nvSpPr>
          <p:cNvPr id="6" name="内容占位符 5"/>
          <p:cNvSpPr>
            <a:spLocks noGrp="1"/>
          </p:cNvSpPr>
          <p:nvPr>
            <p:ph idx="1"/>
          </p:nvPr>
        </p:nvSpPr>
        <p:spPr>
          <a:xfrm>
            <a:off x="214282" y="1000108"/>
            <a:ext cx="8643998" cy="5572164"/>
          </a:xfrm>
        </p:spPr>
        <p:txBody>
          <a:bodyPr>
            <a:noAutofit/>
          </a:bodyPr>
          <a:lstStyle/>
          <a:p>
            <a:r>
              <a:rPr lang="zh-CN" altLang="en-US" dirty="0" smtClean="0">
                <a:solidFill>
                  <a:srgbClr val="0000CC"/>
                </a:solidFill>
              </a:rPr>
              <a:t>什么是对象</a:t>
            </a:r>
            <a:endParaRPr lang="en-US" altLang="zh-CN" dirty="0" smtClean="0">
              <a:solidFill>
                <a:srgbClr val="0000CC"/>
              </a:solidFill>
            </a:endParaRPr>
          </a:p>
          <a:p>
            <a:pPr lvl="1"/>
            <a:r>
              <a:rPr lang="zh-CN" altLang="en-US" sz="2000" dirty="0" smtClean="0"/>
              <a:t>万</a:t>
            </a:r>
            <a:r>
              <a:rPr lang="zh-CN" altLang="en-US" sz="2000" dirty="0" smtClean="0">
                <a:solidFill>
                  <a:srgbClr val="FF0000"/>
                </a:solidFill>
              </a:rPr>
              <a:t>物</a:t>
            </a:r>
            <a:r>
              <a:rPr lang="zh-CN" altLang="en-US" sz="2000" dirty="0" smtClean="0"/>
              <a:t>皆对象</a:t>
            </a:r>
            <a:endParaRPr lang="en-US" altLang="zh-CN" sz="2000" dirty="0" smtClean="0"/>
          </a:p>
          <a:p>
            <a:pPr lvl="1"/>
            <a:r>
              <a:rPr lang="zh-CN" altLang="en-US" sz="2000" dirty="0" smtClean="0"/>
              <a:t>如：一个人，一辆汽车都可以视为一个对象。</a:t>
            </a:r>
            <a:endParaRPr lang="en-US" altLang="zh-CN" sz="2000" dirty="0" smtClean="0"/>
          </a:p>
          <a:p>
            <a:r>
              <a:rPr lang="en-US" altLang="zh-CN" dirty="0" smtClean="0">
                <a:solidFill>
                  <a:srgbClr val="0000CC"/>
                </a:solidFill>
              </a:rPr>
              <a:t>VBA</a:t>
            </a:r>
            <a:r>
              <a:rPr lang="zh-CN" altLang="en-US" dirty="0" smtClean="0">
                <a:solidFill>
                  <a:srgbClr val="0000CC"/>
                </a:solidFill>
              </a:rPr>
              <a:t>中的对象</a:t>
            </a:r>
            <a:endParaRPr lang="en-US" altLang="zh-CN" dirty="0" smtClean="0">
              <a:solidFill>
                <a:srgbClr val="0000CC"/>
              </a:solidFill>
            </a:endParaRPr>
          </a:p>
          <a:p>
            <a:pPr lvl="1"/>
            <a:r>
              <a:rPr lang="en-US" altLang="zh-CN" sz="2000" dirty="0" smtClean="0"/>
              <a:t>VBA</a:t>
            </a:r>
            <a:r>
              <a:rPr lang="zh-CN" altLang="en-US" sz="2000" dirty="0" smtClean="0"/>
              <a:t>是通过操作不同的对象来控制</a:t>
            </a:r>
            <a:r>
              <a:rPr lang="en-US" altLang="zh-CN" sz="2000" dirty="0" smtClean="0"/>
              <a:t>Excel</a:t>
            </a:r>
            <a:r>
              <a:rPr lang="zh-CN" altLang="en-US" sz="2000" dirty="0" smtClean="0"/>
              <a:t>。对象代表应用程序中的元素。不管是</a:t>
            </a:r>
            <a:r>
              <a:rPr lang="en-US" altLang="zh-CN" sz="2000" dirty="0" smtClean="0"/>
              <a:t>Excel</a:t>
            </a:r>
            <a:r>
              <a:rPr lang="zh-CN" altLang="en-US" sz="2000" dirty="0" smtClean="0"/>
              <a:t>程序（</a:t>
            </a:r>
            <a:r>
              <a:rPr lang="en-US" altLang="zh-CN" sz="2000" dirty="0" smtClean="0">
                <a:solidFill>
                  <a:srgbClr val="FF0000"/>
                </a:solidFill>
              </a:rPr>
              <a:t>Application</a:t>
            </a:r>
            <a:r>
              <a:rPr lang="zh-CN" altLang="en-US" sz="2000" dirty="0" smtClean="0"/>
              <a:t>）、工作薄（</a:t>
            </a:r>
            <a:r>
              <a:rPr lang="en-US" altLang="zh-CN" sz="2000" dirty="0" smtClean="0">
                <a:solidFill>
                  <a:srgbClr val="FF0000"/>
                </a:solidFill>
              </a:rPr>
              <a:t>Workbook</a:t>
            </a:r>
            <a:r>
              <a:rPr lang="zh-CN" altLang="en-US" sz="2000" dirty="0" smtClean="0"/>
              <a:t>）、工作表（</a:t>
            </a:r>
            <a:r>
              <a:rPr lang="en-US" altLang="zh-CN" sz="2000" dirty="0" smtClean="0">
                <a:solidFill>
                  <a:srgbClr val="FF0000"/>
                </a:solidFill>
              </a:rPr>
              <a:t>Worksheet</a:t>
            </a:r>
            <a:r>
              <a:rPr lang="zh-CN" altLang="en-US" sz="2000" dirty="0" smtClean="0"/>
              <a:t>）、单元格（</a:t>
            </a:r>
            <a:r>
              <a:rPr lang="en-US" altLang="zh-CN" sz="2000" dirty="0" smtClean="0">
                <a:solidFill>
                  <a:srgbClr val="FF0000"/>
                </a:solidFill>
              </a:rPr>
              <a:t>Range</a:t>
            </a:r>
            <a:r>
              <a:rPr lang="zh-CN" altLang="en-US" sz="2000" dirty="0" smtClean="0"/>
              <a:t>）还是图表（</a:t>
            </a:r>
            <a:r>
              <a:rPr lang="en-US" altLang="zh-CN" sz="2000" dirty="0" smtClean="0">
                <a:solidFill>
                  <a:srgbClr val="FF0000"/>
                </a:solidFill>
              </a:rPr>
              <a:t>Chart</a:t>
            </a:r>
            <a:r>
              <a:rPr lang="zh-CN" altLang="en-US" sz="2000" dirty="0" smtClean="0"/>
              <a:t>）、窗体（</a:t>
            </a:r>
            <a:r>
              <a:rPr lang="en-US" altLang="zh-CN" sz="2000" dirty="0" err="1" smtClean="0">
                <a:solidFill>
                  <a:srgbClr val="FF0000"/>
                </a:solidFill>
              </a:rPr>
              <a:t>Userform</a:t>
            </a:r>
            <a:r>
              <a:rPr lang="zh-CN" altLang="en-US" sz="2000" dirty="0" smtClean="0"/>
              <a:t>）等，都是对象。</a:t>
            </a:r>
            <a:endParaRPr lang="en-US" altLang="zh-CN" sz="2000" dirty="0" smtClean="0"/>
          </a:p>
          <a:p>
            <a:pPr lvl="1"/>
            <a:r>
              <a:rPr lang="zh-CN" altLang="en-US" sz="2000" dirty="0" smtClean="0"/>
              <a:t>如：对象 </a:t>
            </a:r>
            <a:r>
              <a:rPr lang="en-US" altLang="zh-CN" sz="2000" dirty="0" smtClean="0">
                <a:solidFill>
                  <a:srgbClr val="FF0000"/>
                </a:solidFill>
              </a:rPr>
              <a:t>Range(“A1”)  </a:t>
            </a:r>
            <a:r>
              <a:rPr lang="zh-CN" altLang="en-US" sz="2000" dirty="0" smtClean="0">
                <a:solidFill>
                  <a:srgbClr val="006600"/>
                </a:solidFill>
              </a:rPr>
              <a:t>表示当前工作表的</a:t>
            </a:r>
            <a:r>
              <a:rPr lang="en-US" altLang="zh-CN" sz="2000" dirty="0" smtClean="0">
                <a:solidFill>
                  <a:srgbClr val="006600"/>
                </a:solidFill>
              </a:rPr>
              <a:t>A1</a:t>
            </a:r>
            <a:r>
              <a:rPr lang="zh-CN" altLang="en-US" sz="2000" dirty="0" smtClean="0">
                <a:solidFill>
                  <a:srgbClr val="006600"/>
                </a:solidFill>
              </a:rPr>
              <a:t>单元格</a:t>
            </a:r>
            <a:endParaRPr lang="en-US" altLang="zh-CN" sz="2000" dirty="0" smtClean="0">
              <a:solidFill>
                <a:srgbClr val="006600"/>
              </a:solidFill>
            </a:endParaRPr>
          </a:p>
          <a:p>
            <a:pPr lvl="1"/>
            <a:r>
              <a:rPr lang="zh-CN" altLang="en-US" sz="2000" dirty="0" smtClean="0"/>
              <a:t>每个对象可以是其他对象的组成部分，也可以由其他对象组成。</a:t>
            </a:r>
            <a:endParaRPr lang="en-US" altLang="zh-CN" sz="2000" dirty="0" smtClean="0"/>
          </a:p>
          <a:p>
            <a:pPr marL="363538" lvl="1" indent="-363538">
              <a:buBlip>
                <a:blip r:embed="rId3"/>
              </a:buBlip>
            </a:pPr>
            <a:r>
              <a:rPr lang="zh-CN" altLang="en-US" dirty="0" smtClean="0">
                <a:solidFill>
                  <a:srgbClr val="0000CC"/>
                </a:solidFill>
                <a:cs typeface="+mn-cs"/>
              </a:rPr>
              <a:t>对象具有属性、方法和事件三个要素</a:t>
            </a:r>
            <a:endParaRPr lang="en-US" altLang="zh-CN" dirty="0" smtClean="0">
              <a:solidFill>
                <a:srgbClr val="0000CC"/>
              </a:solidFill>
              <a:cs typeface="+mn-cs"/>
            </a:endParaRPr>
          </a:p>
          <a:p>
            <a:pPr marL="363538" lvl="1" indent="-363538">
              <a:buBlip>
                <a:blip r:embed="rId3"/>
              </a:buBlip>
            </a:pPr>
            <a:r>
              <a:rPr lang="zh-CN" altLang="en-US" dirty="0" smtClean="0">
                <a:solidFill>
                  <a:schemeClr val="tx1">
                    <a:lumMod val="75000"/>
                    <a:lumOff val="25000"/>
                  </a:schemeClr>
                </a:solidFill>
                <a:cs typeface="+mn-cs"/>
              </a:rPr>
              <a:t>对对象的操作就是对对象的有关属性、方法和事件的操作</a:t>
            </a:r>
            <a:endParaRPr lang="zh-CN" altLang="en-US" dirty="0" smtClean="0">
              <a:solidFill>
                <a:schemeClr val="tx1">
                  <a:lumMod val="75000"/>
                  <a:lumOff val="25000"/>
                </a:schemeClr>
              </a:solidFill>
            </a:endParaRPr>
          </a:p>
          <a:p>
            <a:pPr lvl="1">
              <a:spcBef>
                <a:spcPts val="0"/>
              </a:spcBef>
              <a:spcAft>
                <a:spcPts val="0"/>
              </a:spcAft>
              <a:buFont typeface="Arial" pitchFamily="34" charset="0"/>
              <a:buChar char="•"/>
            </a:pPr>
            <a:endParaRPr lang="zh-CN" altLang="en-US" dirty="0" smtClean="0">
              <a:solidFill>
                <a:srgbClr val="006600"/>
              </a:solidFill>
            </a:endParaRPr>
          </a:p>
        </p:txBody>
      </p:sp>
    </p:spTree>
  </p:cSld>
  <p:clrMapOvr>
    <a:masterClrMapping/>
  </p:clrMapOvr>
  <p:transition spd="med"/>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57158" y="1000108"/>
            <a:ext cx="8358246" cy="3714776"/>
          </a:xfrm>
        </p:spPr>
        <p:txBody>
          <a:bodyPr/>
          <a:lstStyle/>
          <a:p>
            <a:r>
              <a:rPr lang="zh-CN" altLang="en-US" dirty="0" smtClean="0">
                <a:solidFill>
                  <a:srgbClr val="0000FF"/>
                </a:solidFill>
              </a:rPr>
              <a:t>示例</a:t>
            </a:r>
            <a:r>
              <a:rPr lang="en-US" altLang="zh-CN" dirty="0" smtClean="0">
                <a:solidFill>
                  <a:srgbClr val="0000FF"/>
                </a:solidFill>
              </a:rPr>
              <a:t>4</a:t>
            </a:r>
            <a:r>
              <a:rPr lang="zh-CN" altLang="en-US" dirty="0" smtClean="0">
                <a:solidFill>
                  <a:srgbClr val="0000FF"/>
                </a:solidFill>
              </a:rPr>
              <a:t>：</a:t>
            </a:r>
            <a:r>
              <a:rPr lang="zh-CN" altLang="en-US" dirty="0" smtClean="0"/>
              <a:t>返回第</a:t>
            </a:r>
            <a:r>
              <a:rPr lang="en-US" altLang="zh-CN" dirty="0" smtClean="0"/>
              <a:t>1</a:t>
            </a:r>
            <a:r>
              <a:rPr lang="zh-CN" altLang="en-US" dirty="0" smtClean="0"/>
              <a:t>张工作表中所使用的单元格区域</a:t>
            </a:r>
          </a:p>
          <a:p>
            <a:pPr lvl="1">
              <a:buNone/>
            </a:pPr>
            <a:r>
              <a:rPr lang="en-US" altLang="zh-CN" dirty="0" smtClean="0">
                <a:solidFill>
                  <a:srgbClr val="0000FF"/>
                </a:solidFill>
              </a:rPr>
              <a:t>Sub </a:t>
            </a:r>
            <a:r>
              <a:rPr lang="en-US" altLang="zh-CN" dirty="0" err="1" smtClean="0">
                <a:solidFill>
                  <a:srgbClr val="0000FF"/>
                </a:solidFill>
              </a:rPr>
              <a:t>UsedRange</a:t>
            </a:r>
            <a:r>
              <a:rPr lang="zh-CN" altLang="en-US" dirty="0" smtClean="0">
                <a:solidFill>
                  <a:srgbClr val="0000FF"/>
                </a:solidFill>
              </a:rPr>
              <a:t>属性</a:t>
            </a:r>
            <a:r>
              <a:rPr lang="en-US" altLang="zh-CN" dirty="0" smtClean="0">
                <a:solidFill>
                  <a:srgbClr val="0000FF"/>
                </a:solidFill>
              </a:rPr>
              <a:t>()</a:t>
            </a:r>
          </a:p>
          <a:p>
            <a:pPr lvl="1">
              <a:buNone/>
            </a:pPr>
            <a:r>
              <a:rPr lang="en-US" altLang="zh-CN" dirty="0" smtClean="0">
                <a:solidFill>
                  <a:srgbClr val="0000FF"/>
                </a:solidFill>
              </a:rPr>
              <a:t>   </a:t>
            </a:r>
            <a:r>
              <a:rPr lang="en-US" altLang="zh-CN" dirty="0" smtClean="0">
                <a:solidFill>
                  <a:srgbClr val="CC0000"/>
                </a:solidFill>
              </a:rPr>
              <a:t> Worksheets(1).</a:t>
            </a:r>
            <a:r>
              <a:rPr lang="en-US" altLang="zh-CN" dirty="0" err="1" smtClean="0">
                <a:solidFill>
                  <a:srgbClr val="CC0000"/>
                </a:solidFill>
              </a:rPr>
              <a:t>UsedRange</a:t>
            </a:r>
            <a:r>
              <a:rPr lang="en-US" altLang="zh-CN" dirty="0" err="1" smtClean="0">
                <a:solidFill>
                  <a:srgbClr val="0000FF"/>
                </a:solidFill>
              </a:rPr>
              <a:t>.Select</a:t>
            </a:r>
            <a:endParaRPr lang="en-US" altLang="zh-CN" dirty="0" smtClean="0">
              <a:solidFill>
                <a:srgbClr val="0000FF"/>
              </a:solidFill>
            </a:endParaRPr>
          </a:p>
          <a:p>
            <a:pPr lvl="1">
              <a:buNone/>
            </a:pPr>
            <a:r>
              <a:rPr lang="en-US" altLang="zh-CN" dirty="0" smtClean="0">
                <a:solidFill>
                  <a:srgbClr val="0000FF"/>
                </a:solidFill>
              </a:rPr>
              <a:t>End Sub</a:t>
            </a:r>
          </a:p>
          <a:p>
            <a:pPr>
              <a:buNone/>
            </a:pPr>
            <a:r>
              <a:rPr lang="zh-CN" altLang="en-US" dirty="0" smtClean="0">
                <a:solidFill>
                  <a:srgbClr val="002060"/>
                </a:solidFill>
                <a:latin typeface="仿宋" pitchFamily="49" charset="-122"/>
                <a:ea typeface="仿宋" pitchFamily="49" charset="-122"/>
              </a:rPr>
              <a:t>代码解析： </a:t>
            </a:r>
            <a:endParaRPr lang="en-US" altLang="zh-CN" dirty="0" smtClean="0">
              <a:solidFill>
                <a:srgbClr val="002060"/>
              </a:solidFill>
              <a:latin typeface="仿宋" pitchFamily="49" charset="-122"/>
              <a:ea typeface="仿宋" pitchFamily="49" charset="-122"/>
            </a:endParaRPr>
          </a:p>
          <a:p>
            <a:pPr marL="258763" indent="-258763" algn="l" eaLnBrk="1" hangingPunct="1">
              <a:buFont typeface="Wingdings" pitchFamily="2" charset="2"/>
              <a:buChar char="l"/>
            </a:pPr>
            <a:r>
              <a:rPr lang="zh-CN" altLang="en-US" sz="2000" kern="1200" dirty="0" smtClean="0">
                <a:solidFill>
                  <a:srgbClr val="002060"/>
                </a:solidFill>
                <a:latin typeface="仿宋" pitchFamily="49" charset="-122"/>
                <a:ea typeface="仿宋" pitchFamily="49" charset="-122"/>
              </a:rPr>
              <a:t>使用</a:t>
            </a:r>
            <a:r>
              <a:rPr lang="en-US" altLang="zh-CN" sz="2000" kern="1200" dirty="0" err="1" smtClean="0">
                <a:solidFill>
                  <a:srgbClr val="002060"/>
                </a:solidFill>
                <a:latin typeface="仿宋" pitchFamily="49" charset="-122"/>
                <a:ea typeface="仿宋" pitchFamily="49" charset="-122"/>
              </a:rPr>
              <a:t>UsedRange</a:t>
            </a:r>
            <a:r>
              <a:rPr lang="zh-CN" altLang="en-US" sz="2000" kern="1200" dirty="0" smtClean="0">
                <a:solidFill>
                  <a:srgbClr val="002060"/>
                </a:solidFill>
                <a:latin typeface="仿宋" pitchFamily="49" charset="-122"/>
                <a:ea typeface="仿宋" pitchFamily="49" charset="-122"/>
              </a:rPr>
              <a:t>属性选择工作表上已使用单元格组成的区域，包括空单元格。如：工作表中已使用</a:t>
            </a:r>
            <a:r>
              <a:rPr lang="en-US" altLang="zh-CN" sz="2000" kern="1200" dirty="0" smtClean="0">
                <a:solidFill>
                  <a:srgbClr val="002060"/>
                </a:solidFill>
                <a:latin typeface="仿宋" pitchFamily="49" charset="-122"/>
                <a:ea typeface="仿宋" pitchFamily="49" charset="-122"/>
              </a:rPr>
              <a:t>A1</a:t>
            </a:r>
            <a:r>
              <a:rPr lang="zh-CN" altLang="en-US" sz="2000" kern="1200" dirty="0" smtClean="0">
                <a:solidFill>
                  <a:srgbClr val="002060"/>
                </a:solidFill>
                <a:latin typeface="仿宋" pitchFamily="49" charset="-122"/>
                <a:ea typeface="仿宋" pitchFamily="49" charset="-122"/>
              </a:rPr>
              <a:t>单元格和</a:t>
            </a:r>
            <a:r>
              <a:rPr lang="en-US" altLang="zh-CN" sz="2000" kern="1200" dirty="0" smtClean="0">
                <a:solidFill>
                  <a:srgbClr val="002060"/>
                </a:solidFill>
                <a:latin typeface="仿宋" pitchFamily="49" charset="-122"/>
                <a:ea typeface="仿宋" pitchFamily="49" charset="-122"/>
              </a:rPr>
              <a:t>D8</a:t>
            </a:r>
            <a:r>
              <a:rPr lang="zh-CN" altLang="en-US" sz="2000" kern="1200" dirty="0" smtClean="0">
                <a:solidFill>
                  <a:srgbClr val="002060"/>
                </a:solidFill>
                <a:latin typeface="仿宋" pitchFamily="49" charset="-122"/>
                <a:ea typeface="仿宋" pitchFamily="49" charset="-122"/>
              </a:rPr>
              <a:t>单元格，运行过程将选择</a:t>
            </a:r>
            <a:r>
              <a:rPr lang="en-US" altLang="zh-CN" sz="2000" kern="1200" dirty="0" smtClean="0">
                <a:solidFill>
                  <a:srgbClr val="002060"/>
                </a:solidFill>
                <a:latin typeface="仿宋" pitchFamily="49" charset="-122"/>
                <a:ea typeface="仿宋" pitchFamily="49" charset="-122"/>
              </a:rPr>
              <a:t>A1</a:t>
            </a:r>
            <a:r>
              <a:rPr lang="zh-CN" altLang="en-US" sz="2000" kern="1200" dirty="0" smtClean="0">
                <a:solidFill>
                  <a:srgbClr val="002060"/>
                </a:solidFill>
                <a:latin typeface="仿宋" pitchFamily="49" charset="-122"/>
                <a:ea typeface="仿宋" pitchFamily="49" charset="-122"/>
              </a:rPr>
              <a:t>到</a:t>
            </a:r>
            <a:r>
              <a:rPr lang="en-US" altLang="zh-CN" sz="2000" kern="1200" dirty="0" smtClean="0">
                <a:solidFill>
                  <a:srgbClr val="002060"/>
                </a:solidFill>
                <a:latin typeface="仿宋" pitchFamily="49" charset="-122"/>
                <a:ea typeface="仿宋" pitchFamily="49" charset="-122"/>
              </a:rPr>
              <a:t>D8</a:t>
            </a:r>
            <a:r>
              <a:rPr lang="zh-CN" altLang="en-US" sz="2000" kern="1200" dirty="0" smtClean="0">
                <a:solidFill>
                  <a:srgbClr val="002060"/>
                </a:solidFill>
                <a:latin typeface="仿宋" pitchFamily="49" charset="-122"/>
                <a:ea typeface="仿宋" pitchFamily="49" charset="-122"/>
              </a:rPr>
              <a:t>单元格区域。</a:t>
            </a:r>
          </a:p>
        </p:txBody>
      </p:sp>
      <p:sp>
        <p:nvSpPr>
          <p:cNvPr id="3" name="标题 2"/>
          <p:cNvSpPr>
            <a:spLocks noGrp="1"/>
          </p:cNvSpPr>
          <p:nvPr>
            <p:ph type="title"/>
          </p:nvPr>
        </p:nvSpPr>
        <p:spPr>
          <a:xfrm>
            <a:off x="34925" y="333375"/>
            <a:ext cx="7680347" cy="647700"/>
          </a:xfrm>
        </p:spPr>
        <p:txBody>
          <a:bodyPr/>
          <a:lstStyle/>
          <a:p>
            <a:r>
              <a:rPr lang="zh-CN" altLang="en-US" dirty="0" smtClean="0">
                <a:solidFill>
                  <a:srgbClr val="C00000"/>
                </a:solidFill>
              </a:rPr>
              <a:t>使用</a:t>
            </a:r>
            <a:r>
              <a:rPr lang="en-US" altLang="zh-CN" dirty="0" err="1" smtClean="0">
                <a:solidFill>
                  <a:srgbClr val="CC0000"/>
                </a:solidFill>
              </a:rPr>
              <a:t>Worksheet.UsedRange</a:t>
            </a:r>
            <a:r>
              <a:rPr lang="zh-CN" altLang="en-US" dirty="0" smtClean="0">
                <a:solidFill>
                  <a:srgbClr val="CC0000"/>
                </a:solidFill>
              </a:rPr>
              <a:t>属性</a:t>
            </a:r>
            <a:r>
              <a:rPr lang="zh-CN" altLang="en-US" dirty="0" smtClean="0">
                <a:solidFill>
                  <a:srgbClr val="C00000"/>
                </a:solidFill>
              </a:rPr>
              <a:t>的示例</a:t>
            </a:r>
            <a:endParaRPr lang="zh-CN" altLang="en-US" dirty="0"/>
          </a:p>
        </p:txBody>
      </p:sp>
      <p:pic>
        <p:nvPicPr>
          <p:cNvPr id="49154" name="Picture 2" descr="http://files.c.excelhome.net/forum/month_0902/20090209_2fd99437a6fb00dd5947pUJQIfQFOmji.jpg"/>
          <p:cNvPicPr>
            <a:picLocks noChangeAspect="1" noChangeArrowheads="1"/>
          </p:cNvPicPr>
          <p:nvPr/>
        </p:nvPicPr>
        <p:blipFill>
          <a:blip r:embed="rId3"/>
          <a:srcRect/>
          <a:stretch>
            <a:fillRect/>
          </a:stretch>
        </p:blipFill>
        <p:spPr bwMode="auto">
          <a:xfrm>
            <a:off x="3286116" y="4572008"/>
            <a:ext cx="4467225" cy="1819276"/>
          </a:xfrm>
          <a:prstGeom prst="rect">
            <a:avLst/>
          </a:prstGeom>
          <a:ln>
            <a:noFill/>
          </a:ln>
          <a:effectLst>
            <a:outerShdw blurRad="292100" dist="139700" dir="2700000" algn="tl" rotWithShape="0">
              <a:srgbClr val="333333">
                <a:alpha val="65000"/>
              </a:srgbClr>
            </a:outerShdw>
          </a:effectLst>
        </p:spPr>
      </p:pic>
    </p:spTree>
  </p:cSld>
  <p:clrMapOvr>
    <a:masterClrMapping/>
  </p:clrMapOvr>
  <p:transition spd="med"/>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57158" y="1000108"/>
            <a:ext cx="8429684" cy="4714892"/>
          </a:xfrm>
        </p:spPr>
        <p:txBody>
          <a:bodyPr/>
          <a:lstStyle/>
          <a:p>
            <a:r>
              <a:rPr lang="zh-CN" altLang="en-US" dirty="0" smtClean="0"/>
              <a:t>作用：返回指定</a:t>
            </a:r>
            <a:r>
              <a:rPr lang="en-US" altLang="zh-CN" dirty="0" smtClean="0">
                <a:latin typeface="仿宋" pitchFamily="49" charset="-122"/>
                <a:ea typeface="仿宋" pitchFamily="49" charset="-122"/>
              </a:rPr>
              <a:t>Range</a:t>
            </a:r>
            <a:r>
              <a:rPr lang="zh-CN" altLang="en-US" dirty="0" smtClean="0">
                <a:latin typeface="仿宋" pitchFamily="49" charset="-122"/>
                <a:ea typeface="仿宋" pitchFamily="49" charset="-122"/>
              </a:rPr>
              <a:t>对象所在的</a:t>
            </a:r>
            <a:r>
              <a:rPr lang="zh-CN" altLang="en-US" dirty="0" smtClean="0"/>
              <a:t>当前区域。当前区域是以空行与空列的组合为边界的区域。</a:t>
            </a:r>
            <a:endParaRPr lang="en-US" altLang="zh-CN" dirty="0" smtClean="0"/>
          </a:p>
          <a:p>
            <a:r>
              <a:rPr lang="zh-CN" altLang="en-US" dirty="0" smtClean="0"/>
              <a:t>语法：</a:t>
            </a:r>
            <a:endParaRPr lang="en-US" altLang="zh-CN" dirty="0" smtClean="0"/>
          </a:p>
          <a:p>
            <a:pPr lvl="1" algn="l">
              <a:buNone/>
            </a:pPr>
            <a:r>
              <a:rPr lang="en-US" altLang="zh-CN" i="1" dirty="0" smtClean="0">
                <a:solidFill>
                  <a:srgbClr val="CC0000"/>
                </a:solidFill>
              </a:rPr>
              <a:t>Range. </a:t>
            </a:r>
            <a:r>
              <a:rPr lang="en-US" altLang="zh-CN" i="1" dirty="0" err="1" smtClean="0">
                <a:solidFill>
                  <a:srgbClr val="CC0000"/>
                </a:solidFill>
              </a:rPr>
              <a:t>CurrentRegion</a:t>
            </a:r>
            <a:r>
              <a:rPr lang="en-US" altLang="zh-CN" i="1" dirty="0" smtClean="0">
                <a:solidFill>
                  <a:srgbClr val="CC0000"/>
                </a:solidFill>
              </a:rPr>
              <a:t> </a:t>
            </a:r>
          </a:p>
          <a:p>
            <a:pPr lvl="1" algn="l"/>
            <a:r>
              <a:rPr lang="zh-CN" altLang="en-US" sz="2000" dirty="0" smtClean="0">
                <a:latin typeface="仿宋" pitchFamily="49" charset="-122"/>
                <a:ea typeface="仿宋" pitchFamily="49" charset="-122"/>
              </a:rPr>
              <a:t>该属性对于许多自动展开选择以包括整个当前区域的操作很有用。</a:t>
            </a:r>
            <a:br>
              <a:rPr lang="zh-CN" altLang="en-US" sz="2000" dirty="0" smtClean="0">
                <a:latin typeface="仿宋" pitchFamily="49" charset="-122"/>
                <a:ea typeface="仿宋" pitchFamily="49" charset="-122"/>
              </a:rPr>
            </a:br>
            <a:endParaRPr lang="zh-CN" altLang="en-US" sz="2000" dirty="0" smtClean="0">
              <a:latin typeface="仿宋" pitchFamily="49" charset="-122"/>
              <a:ea typeface="仿宋" pitchFamily="49" charset="-122"/>
            </a:endParaRPr>
          </a:p>
        </p:txBody>
      </p:sp>
      <p:sp>
        <p:nvSpPr>
          <p:cNvPr id="3" name="标题 2"/>
          <p:cNvSpPr>
            <a:spLocks noGrp="1"/>
          </p:cNvSpPr>
          <p:nvPr>
            <p:ph type="title"/>
          </p:nvPr>
        </p:nvSpPr>
        <p:spPr>
          <a:xfrm>
            <a:off x="34925" y="333375"/>
            <a:ext cx="7466033" cy="647700"/>
          </a:xfrm>
        </p:spPr>
        <p:txBody>
          <a:bodyPr/>
          <a:lstStyle/>
          <a:p>
            <a:r>
              <a:rPr lang="en-US" altLang="zh-CN" dirty="0" smtClean="0">
                <a:solidFill>
                  <a:srgbClr val="CC0000"/>
                </a:solidFill>
              </a:rPr>
              <a:t>Range</a:t>
            </a:r>
            <a:r>
              <a:rPr lang="zh-CN" altLang="en-US" dirty="0" smtClean="0">
                <a:solidFill>
                  <a:srgbClr val="CC0000"/>
                </a:solidFill>
              </a:rPr>
              <a:t>对象的</a:t>
            </a:r>
            <a:r>
              <a:rPr lang="en-US" altLang="zh-CN" dirty="0" err="1" smtClean="0">
                <a:solidFill>
                  <a:srgbClr val="CC0000"/>
                </a:solidFill>
              </a:rPr>
              <a:t>CurrentRegion</a:t>
            </a:r>
            <a:r>
              <a:rPr lang="zh-CN" altLang="en-US" dirty="0" smtClean="0">
                <a:solidFill>
                  <a:srgbClr val="CC0000"/>
                </a:solidFill>
              </a:rPr>
              <a:t>属性</a:t>
            </a:r>
            <a:endParaRPr lang="zh-CN" altLang="en-US" dirty="0">
              <a:solidFill>
                <a:srgbClr val="CC0000"/>
              </a:solidFill>
            </a:endParaRPr>
          </a:p>
        </p:txBody>
      </p:sp>
    </p:spTree>
  </p:cSld>
  <p:clrMapOvr>
    <a:masterClrMapping/>
  </p:clrMapOvr>
  <p:transition spd="med"/>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142844" y="1000108"/>
            <a:ext cx="8858312" cy="2928958"/>
          </a:xfrm>
          <a:solidFill>
            <a:srgbClr val="FFCC99"/>
          </a:solidFill>
          <a:ln>
            <a:solidFill>
              <a:srgbClr val="FFC000"/>
            </a:solidFill>
          </a:ln>
        </p:spPr>
        <p:txBody>
          <a:bodyPr/>
          <a:lstStyle/>
          <a:p>
            <a:pPr marL="0" indent="1588">
              <a:spcBef>
                <a:spcPts val="0"/>
              </a:spcBef>
              <a:buNone/>
            </a:pPr>
            <a:r>
              <a:rPr lang="zh-CN" altLang="en-US" sz="2000" dirty="0" smtClean="0">
                <a:solidFill>
                  <a:srgbClr val="0000FF"/>
                </a:solidFill>
              </a:rPr>
              <a:t>示例</a:t>
            </a:r>
            <a:r>
              <a:rPr lang="en-US" altLang="zh-CN" sz="2000" dirty="0" smtClean="0">
                <a:solidFill>
                  <a:srgbClr val="0000FF"/>
                </a:solidFill>
              </a:rPr>
              <a:t>5</a:t>
            </a:r>
            <a:r>
              <a:rPr lang="zh-CN" altLang="en-US" sz="2000" dirty="0" smtClean="0">
                <a:solidFill>
                  <a:srgbClr val="0000FF"/>
                </a:solidFill>
              </a:rPr>
              <a:t>：</a:t>
            </a:r>
            <a:r>
              <a:rPr lang="zh-CN" altLang="en-US" sz="2000" dirty="0" smtClean="0"/>
              <a:t>选中以</a:t>
            </a:r>
            <a:r>
              <a:rPr lang="en-US" altLang="zh-CN" sz="2000" dirty="0" smtClean="0"/>
              <a:t>A1</a:t>
            </a:r>
            <a:r>
              <a:rPr lang="zh-CN" altLang="en-US" sz="2000" dirty="0" smtClean="0"/>
              <a:t>为起点的当前单元格区域，并输出该区域的行数和列数。</a:t>
            </a:r>
            <a:endParaRPr lang="en-US" altLang="zh-CN" sz="2000" dirty="0" smtClean="0"/>
          </a:p>
          <a:p>
            <a:pPr marL="0" indent="0" algn="l" eaLnBrk="1" fontAlgn="auto" hangingPunct="1">
              <a:spcAft>
                <a:spcPts val="0"/>
              </a:spcAft>
              <a:buNone/>
              <a:defRPr/>
            </a:pPr>
            <a:r>
              <a:rPr lang="en-US" dirty="0" smtClean="0"/>
              <a:t>Sub  </a:t>
            </a:r>
            <a:r>
              <a:rPr lang="en-US" dirty="0" err="1" smtClean="0"/>
              <a:t>Currentregion</a:t>
            </a:r>
            <a:r>
              <a:rPr lang="zh-CN" altLang="en-US" dirty="0" smtClean="0"/>
              <a:t>属性</a:t>
            </a:r>
            <a:r>
              <a:rPr lang="en-US" altLang="zh-CN" dirty="0" smtClean="0"/>
              <a:t>()</a:t>
            </a:r>
          </a:p>
          <a:p>
            <a:pPr marL="0" indent="0" algn="l" eaLnBrk="1" fontAlgn="auto" hangingPunct="1">
              <a:spcAft>
                <a:spcPts val="0"/>
              </a:spcAft>
              <a:buNone/>
              <a:defRPr/>
            </a:pPr>
            <a:r>
              <a:rPr lang="en-US" altLang="zh-CN" dirty="0" smtClean="0"/>
              <a:t>    </a:t>
            </a:r>
            <a:r>
              <a:rPr lang="en-US" dirty="0" smtClean="0"/>
              <a:t>Range("a1").</a:t>
            </a:r>
            <a:r>
              <a:rPr lang="en-US" dirty="0" err="1" smtClean="0"/>
              <a:t>CurrentRegion.Select</a:t>
            </a:r>
            <a:endParaRPr lang="en-US" dirty="0" smtClean="0"/>
          </a:p>
          <a:p>
            <a:pPr marL="0" indent="0" algn="l" eaLnBrk="1" fontAlgn="auto" hangingPunct="1">
              <a:spcAft>
                <a:spcPts val="0"/>
              </a:spcAft>
              <a:buNone/>
              <a:defRPr/>
            </a:pPr>
            <a:r>
              <a:rPr lang="en-US" dirty="0" smtClean="0"/>
              <a:t>    </a:t>
            </a:r>
            <a:r>
              <a:rPr lang="en-US" dirty="0" err="1" smtClean="0"/>
              <a:t>MsgBox</a:t>
            </a:r>
            <a:r>
              <a:rPr lang="en-US" dirty="0" smtClean="0"/>
              <a:t> Range("a1").</a:t>
            </a:r>
            <a:r>
              <a:rPr lang="en-US" dirty="0" err="1" smtClean="0"/>
              <a:t>CurrentRegion.Rows.Count</a:t>
            </a:r>
            <a:endParaRPr lang="en-US" dirty="0" smtClean="0"/>
          </a:p>
          <a:p>
            <a:pPr marL="0" indent="0" algn="l" eaLnBrk="1" fontAlgn="auto" hangingPunct="1">
              <a:spcAft>
                <a:spcPts val="0"/>
              </a:spcAft>
              <a:buNone/>
              <a:defRPr/>
            </a:pPr>
            <a:r>
              <a:rPr lang="en-US" dirty="0" smtClean="0"/>
              <a:t>    </a:t>
            </a:r>
            <a:r>
              <a:rPr lang="en-US" dirty="0" err="1" smtClean="0"/>
              <a:t>MsgBox</a:t>
            </a:r>
            <a:r>
              <a:rPr lang="en-US" dirty="0" smtClean="0"/>
              <a:t> Range("a1").</a:t>
            </a:r>
            <a:r>
              <a:rPr lang="en-US" dirty="0" err="1" smtClean="0"/>
              <a:t>CurrentRegion.Columns.Count</a:t>
            </a:r>
            <a:endParaRPr lang="en-US" dirty="0" smtClean="0"/>
          </a:p>
          <a:p>
            <a:pPr marL="0" indent="0" algn="l" eaLnBrk="1" fontAlgn="auto" hangingPunct="1">
              <a:spcAft>
                <a:spcPts val="0"/>
              </a:spcAft>
              <a:buNone/>
              <a:defRPr/>
            </a:pPr>
            <a:r>
              <a:rPr lang="en-US" dirty="0" smtClean="0"/>
              <a:t>End Sub</a:t>
            </a:r>
          </a:p>
        </p:txBody>
      </p:sp>
      <p:sp>
        <p:nvSpPr>
          <p:cNvPr id="3" name="标题 2"/>
          <p:cNvSpPr>
            <a:spLocks noGrp="1"/>
          </p:cNvSpPr>
          <p:nvPr>
            <p:ph type="title"/>
          </p:nvPr>
        </p:nvSpPr>
        <p:spPr>
          <a:xfrm>
            <a:off x="34925" y="333375"/>
            <a:ext cx="8680479" cy="647700"/>
          </a:xfrm>
        </p:spPr>
        <p:txBody>
          <a:bodyPr/>
          <a:lstStyle/>
          <a:p>
            <a:r>
              <a:rPr lang="zh-CN" altLang="en-US" dirty="0" smtClean="0">
                <a:solidFill>
                  <a:srgbClr val="C00000"/>
                </a:solidFill>
              </a:rPr>
              <a:t>使用</a:t>
            </a:r>
            <a:r>
              <a:rPr lang="en-US" altLang="zh-CN" dirty="0" err="1" smtClean="0">
                <a:solidFill>
                  <a:srgbClr val="CC0000"/>
                </a:solidFill>
              </a:rPr>
              <a:t>CurrentRegion</a:t>
            </a:r>
            <a:r>
              <a:rPr lang="zh-CN" altLang="en-US" dirty="0" smtClean="0">
                <a:solidFill>
                  <a:srgbClr val="CC0000"/>
                </a:solidFill>
              </a:rPr>
              <a:t>属性</a:t>
            </a:r>
            <a:r>
              <a:rPr lang="zh-CN" altLang="en-US" dirty="0" smtClean="0">
                <a:solidFill>
                  <a:srgbClr val="C00000"/>
                </a:solidFill>
              </a:rPr>
              <a:t>的示例</a:t>
            </a:r>
            <a:endParaRPr lang="zh-CN" altLang="en-US" dirty="0"/>
          </a:p>
        </p:txBody>
      </p:sp>
      <p:sp>
        <p:nvSpPr>
          <p:cNvPr id="8" name="TextBox 7"/>
          <p:cNvSpPr txBox="1"/>
          <p:nvPr/>
        </p:nvSpPr>
        <p:spPr>
          <a:xfrm>
            <a:off x="214282" y="4143380"/>
            <a:ext cx="8715436" cy="1169551"/>
          </a:xfrm>
          <a:prstGeom prst="rect">
            <a:avLst/>
          </a:prstGeom>
          <a:noFill/>
        </p:spPr>
        <p:txBody>
          <a:bodyPr wrap="square" rtlCol="0">
            <a:spAutoFit/>
          </a:bodyPr>
          <a:lstStyle/>
          <a:p>
            <a:pPr>
              <a:spcBef>
                <a:spcPts val="600"/>
              </a:spcBef>
            </a:pPr>
            <a:r>
              <a:rPr lang="zh-CN" altLang="en-US" sz="2000" b="1" dirty="0" smtClean="0">
                <a:solidFill>
                  <a:srgbClr val="002060"/>
                </a:solidFill>
                <a:latin typeface="仿宋" pitchFamily="49" charset="-122"/>
                <a:ea typeface="仿宋" pitchFamily="49" charset="-122"/>
              </a:rPr>
              <a:t>代码解析： </a:t>
            </a:r>
            <a:endParaRPr lang="en-US" altLang="zh-CN" sz="2000" b="1" dirty="0" smtClean="0">
              <a:solidFill>
                <a:srgbClr val="002060"/>
              </a:solidFill>
              <a:latin typeface="仿宋" pitchFamily="49" charset="-122"/>
              <a:ea typeface="仿宋" pitchFamily="49" charset="-122"/>
            </a:endParaRPr>
          </a:p>
          <a:p>
            <a:pPr marL="258763" indent="-258763">
              <a:spcBef>
                <a:spcPts val="600"/>
              </a:spcBef>
              <a:buFont typeface="Wingdings" pitchFamily="2" charset="2"/>
              <a:buChar char="l"/>
            </a:pPr>
            <a:r>
              <a:rPr lang="zh-CN" altLang="en-US" sz="2000" b="1" dirty="0" smtClean="0">
                <a:solidFill>
                  <a:srgbClr val="002060"/>
                </a:solidFill>
                <a:latin typeface="仿宋" pitchFamily="49" charset="-122"/>
                <a:ea typeface="仿宋" pitchFamily="49" charset="-122"/>
              </a:rPr>
              <a:t>选中</a:t>
            </a:r>
            <a:r>
              <a:rPr lang="zh-CN" altLang="en-US" sz="2000" b="1" dirty="0" smtClean="0">
                <a:solidFill>
                  <a:srgbClr val="FF0000"/>
                </a:solidFill>
                <a:latin typeface="仿宋" pitchFamily="49" charset="-122"/>
                <a:ea typeface="仿宋" pitchFamily="49" charset="-122"/>
              </a:rPr>
              <a:t>包含“</a:t>
            </a:r>
            <a:r>
              <a:rPr lang="en-US" altLang="zh-CN" sz="2000" b="1" dirty="0" smtClean="0">
                <a:solidFill>
                  <a:srgbClr val="FF0000"/>
                </a:solidFill>
                <a:latin typeface="仿宋" pitchFamily="49" charset="-122"/>
                <a:ea typeface="仿宋" pitchFamily="49" charset="-122"/>
              </a:rPr>
              <a:t>A1</a:t>
            </a:r>
            <a:r>
              <a:rPr lang="zh-CN" altLang="en-US" sz="2000" b="1" dirty="0" smtClean="0">
                <a:solidFill>
                  <a:srgbClr val="FF0000"/>
                </a:solidFill>
                <a:latin typeface="仿宋" pitchFamily="49" charset="-122"/>
                <a:ea typeface="仿宋" pitchFamily="49" charset="-122"/>
              </a:rPr>
              <a:t>”单元格的连续单元格区域</a:t>
            </a:r>
            <a:r>
              <a:rPr lang="zh-CN" altLang="en-US" sz="2000" b="1" dirty="0" smtClean="0">
                <a:solidFill>
                  <a:srgbClr val="002060"/>
                </a:solidFill>
                <a:latin typeface="仿宋" pitchFamily="49" charset="-122"/>
                <a:ea typeface="仿宋" pitchFamily="49" charset="-122"/>
              </a:rPr>
              <a:t>。以空行和空列为界。</a:t>
            </a:r>
            <a:endParaRPr lang="en-US" altLang="zh-CN" sz="2000" b="1" dirty="0" smtClean="0">
              <a:solidFill>
                <a:srgbClr val="002060"/>
              </a:solidFill>
              <a:latin typeface="仿宋" pitchFamily="49" charset="-122"/>
              <a:ea typeface="仿宋" pitchFamily="49" charset="-122"/>
            </a:endParaRPr>
          </a:p>
          <a:p>
            <a:pPr marL="258763" indent="-258763">
              <a:spcBef>
                <a:spcPts val="600"/>
              </a:spcBef>
              <a:buFont typeface="Wingdings" pitchFamily="2" charset="2"/>
              <a:buChar char="l"/>
            </a:pPr>
            <a:r>
              <a:rPr lang="zh-CN" altLang="en-US" sz="2000" b="1" dirty="0" smtClean="0">
                <a:solidFill>
                  <a:srgbClr val="002060"/>
                </a:solidFill>
                <a:latin typeface="仿宋" pitchFamily="49" charset="-122"/>
                <a:ea typeface="仿宋" pitchFamily="49" charset="-122"/>
              </a:rPr>
              <a:t>显示该区域的行数和列数</a:t>
            </a:r>
          </a:p>
        </p:txBody>
      </p:sp>
    </p:spTree>
  </p:cSld>
  <p:clrMapOvr>
    <a:masterClrMapping/>
  </p:clrMapOvr>
  <p:transition spd="med"/>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285720" y="928670"/>
            <a:ext cx="8429684" cy="5500726"/>
          </a:xfrm>
        </p:spPr>
        <p:txBody>
          <a:bodyPr/>
          <a:lstStyle/>
          <a:p>
            <a:pPr>
              <a:spcAft>
                <a:spcPts val="0"/>
              </a:spcAft>
            </a:pPr>
            <a:r>
              <a:rPr lang="zh-CN" altLang="en-US" dirty="0" smtClean="0"/>
              <a:t>作用：用来设置单元格边框。</a:t>
            </a:r>
            <a:r>
              <a:rPr lang="zh-CN" altLang="en-US" dirty="0" smtClean="0">
                <a:solidFill>
                  <a:srgbClr val="0000FF"/>
                </a:solidFill>
              </a:rPr>
              <a:t>返回一个 </a:t>
            </a:r>
            <a:r>
              <a:rPr lang="en-US" altLang="zh-CN" dirty="0" smtClean="0">
                <a:solidFill>
                  <a:srgbClr val="0000FF"/>
                </a:solidFill>
              </a:rPr>
              <a:t>Borders</a:t>
            </a:r>
            <a:r>
              <a:rPr lang="zh-CN" altLang="en-US" dirty="0" smtClean="0">
                <a:solidFill>
                  <a:srgbClr val="0000FF"/>
                </a:solidFill>
              </a:rPr>
              <a:t>对象集合</a:t>
            </a:r>
            <a:r>
              <a:rPr lang="zh-CN" altLang="en-US" dirty="0" smtClean="0"/>
              <a:t>，它代表单元格区域的各个边框。</a:t>
            </a:r>
            <a:endParaRPr lang="en-US" altLang="zh-CN" dirty="0" smtClean="0"/>
          </a:p>
          <a:p>
            <a:r>
              <a:rPr lang="zh-CN" altLang="en-US" dirty="0" smtClean="0"/>
              <a:t>语法：</a:t>
            </a:r>
            <a:r>
              <a:rPr lang="en-US" altLang="zh-CN" i="1" dirty="0" smtClean="0">
                <a:solidFill>
                  <a:srgbClr val="CC0000"/>
                </a:solidFill>
              </a:rPr>
              <a:t> Range .Borders</a:t>
            </a:r>
          </a:p>
          <a:p>
            <a:pPr algn="l"/>
            <a:r>
              <a:rPr lang="en-US" altLang="zh-CN" sz="2000" i="1" dirty="0" smtClean="0">
                <a:solidFill>
                  <a:srgbClr val="CC0000"/>
                </a:solidFill>
              </a:rPr>
              <a:t>Borders(Index)</a:t>
            </a:r>
            <a:endParaRPr lang="en-US" altLang="zh-CN" sz="2000" dirty="0" smtClean="0">
              <a:latin typeface="仿宋" pitchFamily="49" charset="-122"/>
              <a:ea typeface="仿宋" pitchFamily="49" charset="-122"/>
            </a:endParaRPr>
          </a:p>
          <a:p>
            <a:pPr lvl="1" algn="l"/>
            <a:r>
              <a:rPr lang="zh-CN" altLang="en-US" sz="2000" dirty="0" smtClean="0">
                <a:latin typeface="仿宋" pitchFamily="49" charset="-122"/>
                <a:ea typeface="仿宋" pitchFamily="49" charset="-122"/>
              </a:rPr>
              <a:t>参数</a:t>
            </a:r>
            <a:r>
              <a:rPr lang="en-US" altLang="zh-CN" sz="2000" dirty="0" smtClean="0">
                <a:latin typeface="仿宋" pitchFamily="49" charset="-122"/>
                <a:ea typeface="仿宋" pitchFamily="49" charset="-122"/>
              </a:rPr>
              <a:t>Index</a:t>
            </a:r>
            <a:r>
              <a:rPr lang="zh-CN" altLang="en-US" sz="2000" dirty="0" smtClean="0">
                <a:latin typeface="仿宋" pitchFamily="49" charset="-122"/>
                <a:ea typeface="仿宋" pitchFamily="49" charset="-122"/>
              </a:rPr>
              <a:t>可以是</a:t>
            </a:r>
            <a:r>
              <a:rPr lang="en-US" altLang="zh-CN" sz="2000" dirty="0" err="1" smtClean="0">
                <a:latin typeface="仿宋" pitchFamily="49" charset="-122"/>
                <a:ea typeface="仿宋" pitchFamily="49" charset="-122"/>
              </a:rPr>
              <a:t>xlEdgeLeft</a:t>
            </a:r>
            <a:r>
              <a:rPr lang="en-US" altLang="zh-CN" sz="2000" dirty="0" smtClean="0">
                <a:latin typeface="仿宋" pitchFamily="49" charset="-122"/>
                <a:ea typeface="仿宋" pitchFamily="49" charset="-122"/>
              </a:rPr>
              <a:t>(</a:t>
            </a:r>
            <a:r>
              <a:rPr lang="zh-CN" altLang="en-US" sz="2000" dirty="0" smtClean="0">
                <a:latin typeface="仿宋" pitchFamily="49" charset="-122"/>
                <a:ea typeface="仿宋" pitchFamily="49" charset="-122"/>
              </a:rPr>
              <a:t>左边框</a:t>
            </a:r>
            <a:r>
              <a:rPr lang="en-US" altLang="zh-CN" sz="2000" dirty="0" smtClean="0">
                <a:latin typeface="仿宋" pitchFamily="49" charset="-122"/>
                <a:ea typeface="仿宋" pitchFamily="49" charset="-122"/>
              </a:rPr>
              <a:t>), </a:t>
            </a:r>
            <a:r>
              <a:rPr lang="en-US" altLang="zh-CN" sz="2000" dirty="0" err="1" smtClean="0">
                <a:latin typeface="仿宋" pitchFamily="49" charset="-122"/>
                <a:ea typeface="仿宋" pitchFamily="49" charset="-122"/>
              </a:rPr>
              <a:t>xlEdgeRight</a:t>
            </a:r>
            <a:r>
              <a:rPr lang="en-US" altLang="zh-CN" sz="2000" dirty="0" smtClean="0">
                <a:latin typeface="仿宋" pitchFamily="49" charset="-122"/>
                <a:ea typeface="仿宋" pitchFamily="49" charset="-122"/>
              </a:rPr>
              <a:t>(</a:t>
            </a:r>
            <a:r>
              <a:rPr lang="zh-CN" altLang="en-US" sz="2000" dirty="0" smtClean="0">
                <a:latin typeface="仿宋" pitchFamily="49" charset="-122"/>
                <a:ea typeface="仿宋" pitchFamily="49" charset="-122"/>
              </a:rPr>
              <a:t>右边框</a:t>
            </a:r>
            <a:r>
              <a:rPr lang="en-US" altLang="zh-CN" sz="2000" dirty="0" smtClean="0">
                <a:latin typeface="仿宋" pitchFamily="49" charset="-122"/>
                <a:ea typeface="仿宋" pitchFamily="49" charset="-122"/>
              </a:rPr>
              <a:t>), </a:t>
            </a:r>
            <a:r>
              <a:rPr lang="en-US" altLang="zh-CN" sz="2000" dirty="0" err="1" smtClean="0">
                <a:latin typeface="仿宋" pitchFamily="49" charset="-122"/>
                <a:ea typeface="仿宋" pitchFamily="49" charset="-122"/>
              </a:rPr>
              <a:t>xlEdgeTop</a:t>
            </a:r>
            <a:r>
              <a:rPr lang="en-US" altLang="zh-CN" sz="2000" dirty="0" smtClean="0">
                <a:latin typeface="仿宋" pitchFamily="49" charset="-122"/>
                <a:ea typeface="仿宋" pitchFamily="49" charset="-122"/>
              </a:rPr>
              <a:t>(</a:t>
            </a:r>
            <a:r>
              <a:rPr lang="zh-CN" altLang="en-US" sz="2000" dirty="0" smtClean="0">
                <a:latin typeface="仿宋" pitchFamily="49" charset="-122"/>
                <a:ea typeface="仿宋" pitchFamily="49" charset="-122"/>
              </a:rPr>
              <a:t>上边框</a:t>
            </a:r>
            <a:r>
              <a:rPr lang="en-US" altLang="zh-CN" sz="2000" dirty="0" smtClean="0">
                <a:latin typeface="仿宋" pitchFamily="49" charset="-122"/>
                <a:ea typeface="仿宋" pitchFamily="49" charset="-122"/>
              </a:rPr>
              <a:t>), </a:t>
            </a:r>
            <a:r>
              <a:rPr lang="en-US" altLang="zh-CN" sz="2000" dirty="0" err="1" smtClean="0">
                <a:latin typeface="仿宋" pitchFamily="49" charset="-122"/>
                <a:ea typeface="仿宋" pitchFamily="49" charset="-122"/>
              </a:rPr>
              <a:t>xlEdgeBottom</a:t>
            </a:r>
            <a:r>
              <a:rPr lang="en-US" altLang="zh-CN" sz="2000" dirty="0" smtClean="0">
                <a:latin typeface="仿宋" pitchFamily="49" charset="-122"/>
                <a:ea typeface="仿宋" pitchFamily="49" charset="-122"/>
              </a:rPr>
              <a:t>(</a:t>
            </a:r>
            <a:r>
              <a:rPr lang="zh-CN" altLang="en-US" sz="2000" dirty="0" smtClean="0">
                <a:latin typeface="仿宋" pitchFamily="49" charset="-122"/>
                <a:ea typeface="仿宋" pitchFamily="49" charset="-122"/>
              </a:rPr>
              <a:t>下边框</a:t>
            </a:r>
            <a:r>
              <a:rPr lang="en-US" altLang="zh-CN" sz="2000" dirty="0" smtClean="0">
                <a:latin typeface="仿宋" pitchFamily="49" charset="-122"/>
                <a:ea typeface="仿宋" pitchFamily="49" charset="-122"/>
              </a:rPr>
              <a:t>) </a:t>
            </a:r>
            <a:r>
              <a:rPr lang="zh-CN" altLang="en-US" sz="2000" dirty="0" smtClean="0">
                <a:latin typeface="仿宋" pitchFamily="49" charset="-122"/>
                <a:ea typeface="仿宋" pitchFamily="49" charset="-122"/>
              </a:rPr>
              <a:t>等。</a:t>
            </a:r>
            <a:endParaRPr lang="en-US" altLang="zh-CN" sz="2000" dirty="0" smtClean="0">
              <a:latin typeface="仿宋" pitchFamily="49" charset="-122"/>
              <a:ea typeface="仿宋" pitchFamily="49" charset="-122"/>
            </a:endParaRPr>
          </a:p>
          <a:p>
            <a:pPr lvl="1" algn="l"/>
            <a:r>
              <a:rPr lang="zh-CN" altLang="en-US" sz="2000" dirty="0" smtClean="0">
                <a:latin typeface="仿宋" pitchFamily="49" charset="-122"/>
                <a:ea typeface="仿宋" pitchFamily="49" charset="-122"/>
              </a:rPr>
              <a:t>不加参数，则</a:t>
            </a:r>
            <a:r>
              <a:rPr lang="en-US" altLang="zh-CN" sz="2000" dirty="0" smtClean="0">
                <a:solidFill>
                  <a:srgbClr val="0000FF"/>
                </a:solidFill>
                <a:latin typeface="仿宋" pitchFamily="49" charset="-122"/>
                <a:ea typeface="仿宋" pitchFamily="49" charset="-122"/>
              </a:rPr>
              <a:t>Borders</a:t>
            </a:r>
            <a:r>
              <a:rPr lang="zh-CN" altLang="en-US" sz="2000" dirty="0" smtClean="0">
                <a:solidFill>
                  <a:srgbClr val="0000FF"/>
                </a:solidFill>
                <a:latin typeface="仿宋" pitchFamily="49" charset="-122"/>
                <a:ea typeface="仿宋" pitchFamily="49" charset="-122"/>
              </a:rPr>
              <a:t>集合表示</a:t>
            </a:r>
            <a:r>
              <a:rPr lang="en-US" altLang="zh-CN" sz="2000" dirty="0" smtClean="0">
                <a:solidFill>
                  <a:srgbClr val="0000FF"/>
                </a:solidFill>
                <a:latin typeface="仿宋" pitchFamily="49" charset="-122"/>
                <a:ea typeface="仿宋" pitchFamily="49" charset="-122"/>
              </a:rPr>
              <a:t>Range</a:t>
            </a:r>
            <a:r>
              <a:rPr lang="zh-CN" altLang="en-US" sz="2000" dirty="0" smtClean="0">
                <a:solidFill>
                  <a:srgbClr val="0000FF"/>
                </a:solidFill>
                <a:latin typeface="仿宋" pitchFamily="49" charset="-122"/>
                <a:ea typeface="仿宋" pitchFamily="49" charset="-122"/>
              </a:rPr>
              <a:t>对象的全部边框。</a:t>
            </a:r>
            <a:endParaRPr lang="en-US" altLang="zh-CN" sz="2000" dirty="0" smtClean="0">
              <a:solidFill>
                <a:srgbClr val="0000FF"/>
              </a:solidFill>
              <a:latin typeface="仿宋" pitchFamily="49" charset="-122"/>
              <a:ea typeface="仿宋" pitchFamily="49" charset="-122"/>
            </a:endParaRPr>
          </a:p>
          <a:p>
            <a:pPr algn="l"/>
            <a:r>
              <a:rPr lang="zh-CN" altLang="en-US" sz="2000" dirty="0" smtClean="0">
                <a:solidFill>
                  <a:srgbClr val="0000FF"/>
                </a:solidFill>
              </a:rPr>
              <a:t>设置线型：</a:t>
            </a:r>
            <a:r>
              <a:rPr lang="en-US" altLang="zh-CN" sz="2000" dirty="0" smtClean="0">
                <a:solidFill>
                  <a:srgbClr val="CC0000"/>
                </a:solidFill>
              </a:rPr>
              <a:t>Borders</a:t>
            </a:r>
            <a:r>
              <a:rPr lang="zh-CN" altLang="en-US" sz="2000" dirty="0" smtClean="0">
                <a:solidFill>
                  <a:srgbClr val="CC0000"/>
                </a:solidFill>
              </a:rPr>
              <a:t>对象的</a:t>
            </a:r>
            <a:r>
              <a:rPr lang="en-US" altLang="zh-CN" sz="2000" dirty="0" err="1" smtClean="0">
                <a:solidFill>
                  <a:srgbClr val="CC0000"/>
                </a:solidFill>
              </a:rPr>
              <a:t>LineStyle</a:t>
            </a:r>
            <a:r>
              <a:rPr lang="zh-CN" altLang="en-US" sz="2000" dirty="0" smtClean="0">
                <a:solidFill>
                  <a:srgbClr val="CC0000"/>
                </a:solidFill>
              </a:rPr>
              <a:t>属性</a:t>
            </a:r>
            <a:endParaRPr lang="en-US" altLang="zh-CN" sz="2000" dirty="0" smtClean="0">
              <a:solidFill>
                <a:srgbClr val="CC0000"/>
              </a:solidFill>
            </a:endParaRPr>
          </a:p>
          <a:p>
            <a:pPr algn="l"/>
            <a:r>
              <a:rPr lang="zh-CN" altLang="en-US" sz="2000" dirty="0" smtClean="0">
                <a:solidFill>
                  <a:srgbClr val="0000FF"/>
                </a:solidFill>
              </a:rPr>
              <a:t>设置线宽：</a:t>
            </a:r>
            <a:r>
              <a:rPr lang="en-US" altLang="zh-CN" sz="2000" dirty="0" smtClean="0">
                <a:solidFill>
                  <a:srgbClr val="0000FF"/>
                </a:solidFill>
              </a:rPr>
              <a:t> </a:t>
            </a:r>
            <a:r>
              <a:rPr lang="en-US" altLang="zh-CN" sz="2000" dirty="0" smtClean="0">
                <a:solidFill>
                  <a:srgbClr val="CC0000"/>
                </a:solidFill>
              </a:rPr>
              <a:t>Borders</a:t>
            </a:r>
            <a:r>
              <a:rPr lang="zh-CN" altLang="en-US" sz="2000" dirty="0" smtClean="0">
                <a:solidFill>
                  <a:srgbClr val="CC0000"/>
                </a:solidFill>
              </a:rPr>
              <a:t>对象的</a:t>
            </a:r>
            <a:r>
              <a:rPr lang="en-US" altLang="zh-CN" sz="2000" dirty="0" smtClean="0">
                <a:solidFill>
                  <a:srgbClr val="CC0000"/>
                </a:solidFill>
              </a:rPr>
              <a:t>Weight</a:t>
            </a:r>
            <a:r>
              <a:rPr lang="zh-CN" altLang="en-US" sz="2000" dirty="0" smtClean="0">
                <a:solidFill>
                  <a:srgbClr val="CC0000"/>
                </a:solidFill>
              </a:rPr>
              <a:t>属性</a:t>
            </a:r>
            <a:endParaRPr lang="en-US" altLang="zh-CN" sz="2000" dirty="0" smtClean="0">
              <a:solidFill>
                <a:srgbClr val="CC0000"/>
              </a:solidFill>
            </a:endParaRPr>
          </a:p>
          <a:p>
            <a:pPr algn="l"/>
            <a:r>
              <a:rPr lang="zh-CN" altLang="en-US" sz="2000" dirty="0" smtClean="0">
                <a:solidFill>
                  <a:srgbClr val="0000FF"/>
                </a:solidFill>
              </a:rPr>
              <a:t>设置边框颜色：</a:t>
            </a:r>
            <a:r>
              <a:rPr lang="en-US" altLang="zh-CN" sz="2000" dirty="0" smtClean="0">
                <a:solidFill>
                  <a:srgbClr val="CC0000"/>
                </a:solidFill>
              </a:rPr>
              <a:t> Borders</a:t>
            </a:r>
            <a:r>
              <a:rPr lang="zh-CN" altLang="en-US" sz="2000" dirty="0" smtClean="0">
                <a:solidFill>
                  <a:srgbClr val="CC0000"/>
                </a:solidFill>
              </a:rPr>
              <a:t>对象的</a:t>
            </a:r>
            <a:r>
              <a:rPr lang="en-US" altLang="zh-CN" sz="2000" dirty="0" err="1" smtClean="0">
                <a:solidFill>
                  <a:srgbClr val="CC0000"/>
                </a:solidFill>
              </a:rPr>
              <a:t>ColorIndex</a:t>
            </a:r>
            <a:r>
              <a:rPr lang="zh-CN" altLang="en-US" sz="2000" dirty="0" smtClean="0">
                <a:solidFill>
                  <a:srgbClr val="CC0000"/>
                </a:solidFill>
              </a:rPr>
              <a:t>属性</a:t>
            </a:r>
            <a:r>
              <a:rPr lang="zh-CN" altLang="en-US" sz="2000" dirty="0" smtClean="0">
                <a:solidFill>
                  <a:srgbClr val="0000FF"/>
                </a:solidFill>
              </a:rPr>
              <a:t/>
            </a:r>
            <a:br>
              <a:rPr lang="zh-CN" altLang="en-US" sz="2000" dirty="0" smtClean="0">
                <a:solidFill>
                  <a:srgbClr val="0000FF"/>
                </a:solidFill>
              </a:rPr>
            </a:br>
            <a:endParaRPr lang="zh-CN" altLang="en-US" sz="2000" dirty="0" smtClean="0">
              <a:solidFill>
                <a:srgbClr val="0000FF"/>
              </a:solidFill>
            </a:endParaRPr>
          </a:p>
        </p:txBody>
      </p:sp>
      <p:sp>
        <p:nvSpPr>
          <p:cNvPr id="3" name="标题 2"/>
          <p:cNvSpPr>
            <a:spLocks noGrp="1"/>
          </p:cNvSpPr>
          <p:nvPr>
            <p:ph type="title"/>
          </p:nvPr>
        </p:nvSpPr>
        <p:spPr>
          <a:xfrm>
            <a:off x="34925" y="333375"/>
            <a:ext cx="7466033" cy="647700"/>
          </a:xfrm>
        </p:spPr>
        <p:txBody>
          <a:bodyPr/>
          <a:lstStyle/>
          <a:p>
            <a:r>
              <a:rPr lang="en-US" altLang="zh-CN" dirty="0" smtClean="0">
                <a:solidFill>
                  <a:srgbClr val="CC0000"/>
                </a:solidFill>
              </a:rPr>
              <a:t>Range</a:t>
            </a:r>
            <a:r>
              <a:rPr lang="zh-CN" altLang="en-US" dirty="0" smtClean="0">
                <a:solidFill>
                  <a:srgbClr val="CC0000"/>
                </a:solidFill>
              </a:rPr>
              <a:t>对象的</a:t>
            </a:r>
            <a:r>
              <a:rPr lang="en-US" altLang="zh-CN" dirty="0" smtClean="0">
                <a:solidFill>
                  <a:srgbClr val="CC0000"/>
                </a:solidFill>
              </a:rPr>
              <a:t>Borders </a:t>
            </a:r>
            <a:r>
              <a:rPr lang="zh-CN" altLang="en-US" dirty="0" smtClean="0">
                <a:solidFill>
                  <a:srgbClr val="CC0000"/>
                </a:solidFill>
              </a:rPr>
              <a:t>属性</a:t>
            </a:r>
            <a:endParaRPr lang="zh-CN" altLang="en-US" dirty="0">
              <a:solidFill>
                <a:srgbClr val="CC0000"/>
              </a:solidFill>
            </a:endParaRPr>
          </a:p>
        </p:txBody>
      </p:sp>
    </p:spTree>
  </p:cSld>
  <p:clrMapOvr>
    <a:masterClrMapping/>
  </p:clrMapOvr>
  <p:transition spd="med"/>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a:xfrm>
            <a:off x="34925" y="333375"/>
            <a:ext cx="8466165" cy="647700"/>
          </a:xfrm>
        </p:spPr>
        <p:txBody>
          <a:bodyPr/>
          <a:lstStyle/>
          <a:p>
            <a:r>
              <a:rPr lang="en-US" altLang="zh-CN" dirty="0" smtClean="0">
                <a:solidFill>
                  <a:srgbClr val="CC0000"/>
                </a:solidFill>
              </a:rPr>
              <a:t>Borders(Index)</a:t>
            </a:r>
            <a:r>
              <a:rPr lang="zh-CN" altLang="en-US" dirty="0" smtClean="0">
                <a:latin typeface="仿宋" pitchFamily="49" charset="-122"/>
                <a:ea typeface="仿宋" pitchFamily="49" charset="-122"/>
              </a:rPr>
              <a:t>、</a:t>
            </a:r>
            <a:r>
              <a:rPr lang="en-US" altLang="zh-CN" dirty="0" err="1" smtClean="0">
                <a:solidFill>
                  <a:srgbClr val="CC0000"/>
                </a:solidFill>
              </a:rPr>
              <a:t>LineStyle</a:t>
            </a:r>
            <a:r>
              <a:rPr lang="zh-CN" altLang="en-US" dirty="0" smtClean="0">
                <a:solidFill>
                  <a:srgbClr val="CC0000"/>
                </a:solidFill>
              </a:rPr>
              <a:t>属性和</a:t>
            </a:r>
            <a:r>
              <a:rPr lang="en-US" altLang="zh-CN" dirty="0" smtClean="0">
                <a:solidFill>
                  <a:srgbClr val="CC0000"/>
                </a:solidFill>
              </a:rPr>
              <a:t>Weight</a:t>
            </a:r>
            <a:r>
              <a:rPr lang="zh-CN" altLang="en-US" dirty="0" smtClean="0">
                <a:solidFill>
                  <a:srgbClr val="CC0000"/>
                </a:solidFill>
              </a:rPr>
              <a:t>属性取值</a:t>
            </a:r>
            <a:endParaRPr lang="zh-CN" altLang="en-US" dirty="0"/>
          </a:p>
        </p:txBody>
      </p:sp>
      <p:pic>
        <p:nvPicPr>
          <p:cNvPr id="64514" name="Picture 2"/>
          <p:cNvPicPr>
            <a:picLocks noChangeAspect="1" noChangeArrowheads="1"/>
          </p:cNvPicPr>
          <p:nvPr/>
        </p:nvPicPr>
        <p:blipFill>
          <a:blip r:embed="rId2"/>
          <a:srcRect/>
          <a:stretch>
            <a:fillRect/>
          </a:stretch>
        </p:blipFill>
        <p:spPr bwMode="auto">
          <a:xfrm>
            <a:off x="214282" y="3771922"/>
            <a:ext cx="4724400" cy="2800350"/>
          </a:xfrm>
          <a:prstGeom prst="rect">
            <a:avLst/>
          </a:prstGeom>
          <a:ln>
            <a:noFill/>
          </a:ln>
          <a:effectLst>
            <a:outerShdw blurRad="292100" dist="139700" dir="2700000" algn="tl" rotWithShape="0">
              <a:srgbClr val="333333">
                <a:alpha val="65000"/>
              </a:srgbClr>
            </a:outerShdw>
          </a:effectLst>
        </p:spPr>
      </p:pic>
      <p:pic>
        <p:nvPicPr>
          <p:cNvPr id="64515" name="Picture 3"/>
          <p:cNvPicPr>
            <a:picLocks noChangeAspect="1" noChangeArrowheads="1"/>
          </p:cNvPicPr>
          <p:nvPr/>
        </p:nvPicPr>
        <p:blipFill>
          <a:blip r:embed="rId3"/>
          <a:srcRect/>
          <a:stretch>
            <a:fillRect/>
          </a:stretch>
        </p:blipFill>
        <p:spPr bwMode="auto">
          <a:xfrm>
            <a:off x="5072066" y="3781440"/>
            <a:ext cx="3990975" cy="1790700"/>
          </a:xfrm>
          <a:prstGeom prst="rect">
            <a:avLst/>
          </a:prstGeom>
          <a:ln>
            <a:noFill/>
          </a:ln>
          <a:effectLst>
            <a:outerShdw blurRad="292100" dist="139700" dir="2700000" algn="tl" rotWithShape="0">
              <a:srgbClr val="333333">
                <a:alpha val="65000"/>
              </a:srgbClr>
            </a:outerShdw>
          </a:effectLst>
        </p:spPr>
      </p:pic>
      <p:pic>
        <p:nvPicPr>
          <p:cNvPr id="64516" name="Picture 4"/>
          <p:cNvPicPr>
            <a:picLocks noChangeAspect="1" noChangeArrowheads="1"/>
          </p:cNvPicPr>
          <p:nvPr/>
        </p:nvPicPr>
        <p:blipFill>
          <a:blip r:embed="rId4"/>
          <a:srcRect/>
          <a:stretch>
            <a:fillRect/>
          </a:stretch>
        </p:blipFill>
        <p:spPr bwMode="auto">
          <a:xfrm>
            <a:off x="214282" y="971552"/>
            <a:ext cx="5162550" cy="2743200"/>
          </a:xfrm>
          <a:prstGeom prst="rect">
            <a:avLst/>
          </a:prstGeom>
          <a:ln>
            <a:noFill/>
          </a:ln>
          <a:effectLst>
            <a:outerShdw blurRad="292100" dist="139700" dir="2700000" algn="tl" rotWithShape="0">
              <a:srgbClr val="333333">
                <a:alpha val="65000"/>
              </a:srgbClr>
            </a:outerShdw>
          </a:effectLst>
        </p:spPr>
      </p:pic>
    </p:spTree>
  </p:cSld>
  <p:clrMapOvr>
    <a:masterClrMapping/>
  </p:clrMapOvr>
  <p:transition spd="med"/>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142844" y="1000108"/>
            <a:ext cx="8858312" cy="3571900"/>
          </a:xfrm>
          <a:solidFill>
            <a:srgbClr val="FFCC99"/>
          </a:solidFill>
          <a:ln>
            <a:solidFill>
              <a:srgbClr val="FFC000"/>
            </a:solidFill>
          </a:ln>
        </p:spPr>
        <p:txBody>
          <a:bodyPr/>
          <a:lstStyle/>
          <a:p>
            <a:pPr marL="0" indent="1588">
              <a:spcBef>
                <a:spcPts val="0"/>
              </a:spcBef>
              <a:buNone/>
            </a:pPr>
            <a:r>
              <a:rPr lang="zh-CN" altLang="en-US" sz="2000" dirty="0" smtClean="0">
                <a:solidFill>
                  <a:srgbClr val="0000FF"/>
                </a:solidFill>
              </a:rPr>
              <a:t>示例</a:t>
            </a:r>
            <a:r>
              <a:rPr lang="en-US" altLang="zh-CN" sz="2000" dirty="0" smtClean="0">
                <a:solidFill>
                  <a:srgbClr val="0000FF"/>
                </a:solidFill>
              </a:rPr>
              <a:t>6</a:t>
            </a:r>
            <a:r>
              <a:rPr lang="zh-CN" altLang="en-US" sz="2000" dirty="0" smtClean="0">
                <a:solidFill>
                  <a:srgbClr val="0000FF"/>
                </a:solidFill>
              </a:rPr>
              <a:t>：</a:t>
            </a:r>
            <a:r>
              <a:rPr lang="zh-CN" altLang="en-US" sz="2000" dirty="0" smtClean="0"/>
              <a:t>将第</a:t>
            </a:r>
            <a:r>
              <a:rPr lang="en-US" altLang="zh-CN" sz="2000" dirty="0" smtClean="0"/>
              <a:t>2</a:t>
            </a:r>
            <a:r>
              <a:rPr lang="zh-CN" altLang="en-US" sz="2000" dirty="0" smtClean="0"/>
              <a:t>个工作表中</a:t>
            </a:r>
            <a:r>
              <a:rPr lang="en-US" altLang="zh-CN" sz="2000" dirty="0" smtClean="0"/>
              <a:t>B2</a:t>
            </a:r>
            <a:r>
              <a:rPr lang="zh-CN" altLang="en-US" sz="2000" dirty="0" smtClean="0"/>
              <a:t>单元格的底部边框颜色设置为红色细边框。</a:t>
            </a:r>
            <a:endParaRPr lang="en-US" altLang="zh-CN" sz="2000" dirty="0" smtClean="0"/>
          </a:p>
          <a:p>
            <a:pPr marL="0" indent="0" algn="l" eaLnBrk="1" fontAlgn="auto" hangingPunct="1">
              <a:spcAft>
                <a:spcPts val="0"/>
              </a:spcAft>
              <a:buNone/>
              <a:defRPr/>
            </a:pPr>
            <a:r>
              <a:rPr lang="en-US" dirty="0" smtClean="0"/>
              <a:t>Sub </a:t>
            </a:r>
            <a:r>
              <a:rPr lang="en-US" dirty="0" err="1" smtClean="0"/>
              <a:t>SetRangeBorder</a:t>
            </a:r>
            <a:r>
              <a:rPr lang="en-US" dirty="0" smtClean="0"/>
              <a:t>()</a:t>
            </a:r>
          </a:p>
          <a:p>
            <a:pPr marL="0" indent="0" algn="l" eaLnBrk="1" fontAlgn="auto" hangingPunct="1">
              <a:spcAft>
                <a:spcPts val="0"/>
              </a:spcAft>
              <a:buNone/>
              <a:defRPr/>
            </a:pPr>
            <a:r>
              <a:rPr lang="en-US" dirty="0" smtClean="0"/>
              <a:t>    </a:t>
            </a:r>
            <a:r>
              <a:rPr lang="en-US" dirty="0" smtClean="0">
                <a:solidFill>
                  <a:srgbClr val="0000FF"/>
                </a:solidFill>
              </a:rPr>
              <a:t>With</a:t>
            </a:r>
            <a:r>
              <a:rPr lang="en-US" dirty="0" smtClean="0"/>
              <a:t> Worksheets(2).</a:t>
            </a:r>
            <a:r>
              <a:rPr lang="en-US" dirty="0" smtClean="0">
                <a:solidFill>
                  <a:srgbClr val="CC0000"/>
                </a:solidFill>
              </a:rPr>
              <a:t>Range("B2").Borders(</a:t>
            </a:r>
            <a:r>
              <a:rPr lang="en-US" dirty="0" err="1" smtClean="0">
                <a:solidFill>
                  <a:srgbClr val="CC0000"/>
                </a:solidFill>
              </a:rPr>
              <a:t>xlEdgeBottom</a:t>
            </a:r>
            <a:r>
              <a:rPr lang="en-US" dirty="0" smtClean="0">
                <a:solidFill>
                  <a:srgbClr val="CC0000"/>
                </a:solidFill>
              </a:rPr>
              <a:t>)</a:t>
            </a:r>
          </a:p>
          <a:p>
            <a:pPr marL="0" indent="0" algn="l" eaLnBrk="1" fontAlgn="auto" hangingPunct="1">
              <a:spcAft>
                <a:spcPts val="0"/>
              </a:spcAft>
              <a:buNone/>
              <a:defRPr/>
            </a:pPr>
            <a:r>
              <a:rPr lang="en-US" dirty="0" smtClean="0"/>
              <a:t>        .</a:t>
            </a:r>
            <a:r>
              <a:rPr lang="en-US" dirty="0" err="1" smtClean="0"/>
              <a:t>LineStyle</a:t>
            </a:r>
            <a:r>
              <a:rPr lang="en-US" dirty="0" smtClean="0"/>
              <a:t> = </a:t>
            </a:r>
            <a:r>
              <a:rPr lang="en-US" dirty="0" err="1" smtClean="0"/>
              <a:t>xlContinuous</a:t>
            </a:r>
            <a:r>
              <a:rPr lang="en-US" dirty="0" smtClean="0"/>
              <a:t>  </a:t>
            </a:r>
          </a:p>
          <a:p>
            <a:pPr marL="0" indent="0" algn="l" eaLnBrk="1" fontAlgn="auto" hangingPunct="1">
              <a:spcAft>
                <a:spcPts val="0"/>
              </a:spcAft>
              <a:buNone/>
              <a:defRPr/>
            </a:pPr>
            <a:r>
              <a:rPr lang="en-US" dirty="0" smtClean="0"/>
              <a:t>        .Weight = </a:t>
            </a:r>
            <a:r>
              <a:rPr lang="en-US" dirty="0" err="1" smtClean="0"/>
              <a:t>xlThin</a:t>
            </a:r>
            <a:endParaRPr lang="en-US" dirty="0" smtClean="0"/>
          </a:p>
          <a:p>
            <a:pPr marL="0" indent="0" algn="l" eaLnBrk="1" fontAlgn="auto" hangingPunct="1">
              <a:spcAft>
                <a:spcPts val="0"/>
              </a:spcAft>
              <a:buNone/>
              <a:defRPr/>
            </a:pPr>
            <a:r>
              <a:rPr lang="en-US" dirty="0" smtClean="0"/>
              <a:t>        .</a:t>
            </a:r>
            <a:r>
              <a:rPr lang="en-US" dirty="0" err="1" smtClean="0"/>
              <a:t>ColorIndex</a:t>
            </a:r>
            <a:r>
              <a:rPr lang="en-US" dirty="0" smtClean="0"/>
              <a:t> = 3</a:t>
            </a:r>
          </a:p>
          <a:p>
            <a:pPr marL="0" indent="0" algn="l" eaLnBrk="1" fontAlgn="auto" hangingPunct="1">
              <a:spcAft>
                <a:spcPts val="0"/>
              </a:spcAft>
              <a:buNone/>
              <a:defRPr/>
            </a:pPr>
            <a:r>
              <a:rPr lang="en-US" dirty="0" smtClean="0"/>
              <a:t>    </a:t>
            </a:r>
            <a:r>
              <a:rPr lang="en-US" dirty="0" smtClean="0">
                <a:solidFill>
                  <a:srgbClr val="0000FF"/>
                </a:solidFill>
              </a:rPr>
              <a:t>End With</a:t>
            </a:r>
          </a:p>
          <a:p>
            <a:pPr marL="0" indent="0" algn="l" eaLnBrk="1" fontAlgn="auto" hangingPunct="1">
              <a:spcAft>
                <a:spcPts val="0"/>
              </a:spcAft>
              <a:buNone/>
              <a:defRPr/>
            </a:pPr>
            <a:r>
              <a:rPr lang="en-US" dirty="0" smtClean="0"/>
              <a:t>End Sub</a:t>
            </a:r>
          </a:p>
        </p:txBody>
      </p:sp>
      <p:sp>
        <p:nvSpPr>
          <p:cNvPr id="3" name="标题 2"/>
          <p:cNvSpPr>
            <a:spLocks noGrp="1"/>
          </p:cNvSpPr>
          <p:nvPr>
            <p:ph type="title"/>
          </p:nvPr>
        </p:nvSpPr>
        <p:spPr>
          <a:xfrm>
            <a:off x="34925" y="333375"/>
            <a:ext cx="8680479" cy="647700"/>
          </a:xfrm>
        </p:spPr>
        <p:txBody>
          <a:bodyPr/>
          <a:lstStyle/>
          <a:p>
            <a:r>
              <a:rPr lang="zh-CN" altLang="en-US" dirty="0" smtClean="0">
                <a:solidFill>
                  <a:srgbClr val="C00000"/>
                </a:solidFill>
              </a:rPr>
              <a:t>使用</a:t>
            </a:r>
            <a:r>
              <a:rPr lang="en-US" altLang="zh-CN" dirty="0" smtClean="0">
                <a:solidFill>
                  <a:srgbClr val="CC0000"/>
                </a:solidFill>
              </a:rPr>
              <a:t>Borders</a:t>
            </a:r>
            <a:r>
              <a:rPr lang="zh-CN" altLang="en-US" dirty="0" smtClean="0">
                <a:solidFill>
                  <a:srgbClr val="CC0000"/>
                </a:solidFill>
              </a:rPr>
              <a:t>属性</a:t>
            </a:r>
            <a:r>
              <a:rPr lang="zh-CN" altLang="en-US" dirty="0" smtClean="0">
                <a:solidFill>
                  <a:srgbClr val="C00000"/>
                </a:solidFill>
              </a:rPr>
              <a:t>的示例</a:t>
            </a:r>
            <a:endParaRPr lang="zh-CN" altLang="en-US" dirty="0"/>
          </a:p>
        </p:txBody>
      </p:sp>
      <p:sp>
        <p:nvSpPr>
          <p:cNvPr id="8" name="TextBox 7"/>
          <p:cNvSpPr txBox="1"/>
          <p:nvPr/>
        </p:nvSpPr>
        <p:spPr>
          <a:xfrm>
            <a:off x="214282" y="4857760"/>
            <a:ext cx="8715436" cy="1554272"/>
          </a:xfrm>
          <a:prstGeom prst="rect">
            <a:avLst/>
          </a:prstGeom>
          <a:noFill/>
        </p:spPr>
        <p:txBody>
          <a:bodyPr wrap="square" rtlCol="0">
            <a:spAutoFit/>
          </a:bodyPr>
          <a:lstStyle/>
          <a:p>
            <a:pPr>
              <a:spcBef>
                <a:spcPts val="600"/>
              </a:spcBef>
            </a:pPr>
            <a:r>
              <a:rPr lang="zh-CN" altLang="en-US" sz="2000" b="1" dirty="0" smtClean="0">
                <a:solidFill>
                  <a:srgbClr val="002060"/>
                </a:solidFill>
                <a:latin typeface="仿宋" pitchFamily="49" charset="-122"/>
                <a:ea typeface="仿宋" pitchFamily="49" charset="-122"/>
              </a:rPr>
              <a:t>代码解析： </a:t>
            </a:r>
            <a:endParaRPr lang="en-US" altLang="zh-CN" sz="2000" b="1" dirty="0" smtClean="0">
              <a:solidFill>
                <a:srgbClr val="002060"/>
              </a:solidFill>
              <a:latin typeface="仿宋" pitchFamily="49" charset="-122"/>
              <a:ea typeface="仿宋" pitchFamily="49" charset="-122"/>
            </a:endParaRPr>
          </a:p>
          <a:p>
            <a:pPr marL="258763" indent="-258763">
              <a:spcBef>
                <a:spcPts val="600"/>
              </a:spcBef>
              <a:buFont typeface="Wingdings" pitchFamily="2" charset="2"/>
              <a:buChar char="l"/>
            </a:pPr>
            <a:r>
              <a:rPr lang="en-US" altLang="zh-CN" sz="2000" b="1" dirty="0" err="1" smtClean="0">
                <a:solidFill>
                  <a:srgbClr val="002060"/>
                </a:solidFill>
                <a:latin typeface="仿宋" pitchFamily="49" charset="-122"/>
                <a:ea typeface="仿宋" pitchFamily="49" charset="-122"/>
              </a:rPr>
              <a:t>ColorIndex</a:t>
            </a:r>
            <a:r>
              <a:rPr lang="zh-CN" altLang="en-US" sz="2000" b="1" dirty="0" smtClean="0">
                <a:solidFill>
                  <a:srgbClr val="002060"/>
                </a:solidFill>
                <a:latin typeface="仿宋" pitchFamily="49" charset="-122"/>
                <a:ea typeface="仿宋" pitchFamily="49" charset="-122"/>
              </a:rPr>
              <a:t>：调色板中颜色的索引值， </a:t>
            </a:r>
            <a:r>
              <a:rPr lang="en-US" altLang="zh-CN" sz="2000" b="1" dirty="0" smtClean="0">
                <a:solidFill>
                  <a:srgbClr val="002060"/>
                </a:solidFill>
                <a:latin typeface="仿宋" pitchFamily="49" charset="-122"/>
                <a:ea typeface="仿宋" pitchFamily="49" charset="-122"/>
              </a:rPr>
              <a:t>3</a:t>
            </a:r>
            <a:r>
              <a:rPr lang="zh-CN" altLang="en-US" sz="2000" b="1" dirty="0" smtClean="0">
                <a:solidFill>
                  <a:srgbClr val="002060"/>
                </a:solidFill>
                <a:latin typeface="仿宋" pitchFamily="49" charset="-122"/>
                <a:ea typeface="仿宋" pitchFamily="49" charset="-122"/>
              </a:rPr>
              <a:t>代表红色。</a:t>
            </a:r>
            <a:r>
              <a:rPr lang="en-US" altLang="zh-CN" sz="2000" b="1" dirty="0" smtClean="0">
                <a:solidFill>
                  <a:srgbClr val="002060"/>
                </a:solidFill>
                <a:latin typeface="仿宋" pitchFamily="49" charset="-122"/>
                <a:ea typeface="仿宋" pitchFamily="49" charset="-122"/>
              </a:rPr>
              <a:t>5</a:t>
            </a:r>
            <a:r>
              <a:rPr lang="zh-CN" altLang="en-US" sz="2000" b="1" dirty="0" smtClean="0">
                <a:solidFill>
                  <a:srgbClr val="002060"/>
                </a:solidFill>
                <a:latin typeface="仿宋" pitchFamily="49" charset="-122"/>
                <a:ea typeface="仿宋" pitchFamily="49" charset="-122"/>
              </a:rPr>
              <a:t>代表蓝色。</a:t>
            </a:r>
            <a:endParaRPr lang="en-US" altLang="zh-CN" sz="2000" b="1" dirty="0" smtClean="0">
              <a:solidFill>
                <a:srgbClr val="002060"/>
              </a:solidFill>
              <a:latin typeface="仿宋" pitchFamily="49" charset="-122"/>
              <a:ea typeface="仿宋" pitchFamily="49" charset="-122"/>
            </a:endParaRPr>
          </a:p>
          <a:p>
            <a:pPr marL="258763" indent="-258763">
              <a:spcBef>
                <a:spcPts val="600"/>
              </a:spcBef>
              <a:buFont typeface="Wingdings" pitchFamily="2" charset="2"/>
              <a:buChar char="l"/>
            </a:pPr>
            <a:r>
              <a:rPr lang="zh-CN" altLang="en-US" sz="2000" b="1" dirty="0" smtClean="0">
                <a:solidFill>
                  <a:srgbClr val="002060"/>
                </a:solidFill>
                <a:latin typeface="仿宋" pitchFamily="49" charset="-122"/>
                <a:ea typeface="仿宋" pitchFamily="49" charset="-122"/>
              </a:rPr>
              <a:t>如果想对</a:t>
            </a:r>
            <a:r>
              <a:rPr lang="en-US" altLang="zh-CN" sz="2000" b="1" dirty="0" smtClean="0">
                <a:solidFill>
                  <a:srgbClr val="002060"/>
                </a:solidFill>
                <a:latin typeface="仿宋" pitchFamily="49" charset="-122"/>
                <a:ea typeface="仿宋" pitchFamily="49" charset="-122"/>
              </a:rPr>
              <a:t>B2</a:t>
            </a:r>
            <a:r>
              <a:rPr lang="zh-CN" altLang="en-US" sz="2000" b="1" dirty="0" smtClean="0">
                <a:solidFill>
                  <a:srgbClr val="002060"/>
                </a:solidFill>
                <a:latin typeface="仿宋" pitchFamily="49" charset="-122"/>
                <a:ea typeface="仿宋" pitchFamily="49" charset="-122"/>
              </a:rPr>
              <a:t>单元格的全部边框进行设置，程序怎么改？</a:t>
            </a:r>
            <a:endParaRPr lang="en-US" altLang="zh-CN" sz="2000" b="1" dirty="0" smtClean="0">
              <a:solidFill>
                <a:srgbClr val="002060"/>
              </a:solidFill>
              <a:latin typeface="仿宋" pitchFamily="49" charset="-122"/>
              <a:ea typeface="仿宋" pitchFamily="49" charset="-122"/>
            </a:endParaRPr>
          </a:p>
          <a:p>
            <a:pPr marL="715963" lvl="1" indent="-258763">
              <a:spcBef>
                <a:spcPts val="600"/>
              </a:spcBef>
            </a:pPr>
            <a:r>
              <a:rPr lang="en-US" sz="2000" b="1" dirty="0" smtClean="0">
                <a:solidFill>
                  <a:srgbClr val="0000FF"/>
                </a:solidFill>
              </a:rPr>
              <a:t>With</a:t>
            </a:r>
            <a:r>
              <a:rPr lang="en-US" sz="2000" b="1" dirty="0" smtClean="0"/>
              <a:t> Worksheets(2).</a:t>
            </a:r>
            <a:r>
              <a:rPr lang="en-US" sz="2000" b="1" dirty="0" smtClean="0">
                <a:solidFill>
                  <a:srgbClr val="CC0000"/>
                </a:solidFill>
              </a:rPr>
              <a:t>Range("B2").Borders</a:t>
            </a:r>
            <a:endParaRPr lang="zh-CN" altLang="en-US" sz="2000" b="1" dirty="0" smtClean="0">
              <a:solidFill>
                <a:srgbClr val="002060"/>
              </a:solidFill>
              <a:latin typeface="仿宋" pitchFamily="49" charset="-122"/>
              <a:ea typeface="仿宋" pitchFamily="49" charset="-122"/>
            </a:endParaRPr>
          </a:p>
        </p:txBody>
      </p:sp>
      <p:pic>
        <p:nvPicPr>
          <p:cNvPr id="55298" name="Picture 2" descr="http://files.c.excelhome.net/forum/month_0902/20090210_7958bc71de9ed68a7edfevLVid0s65jq.jpg"/>
          <p:cNvPicPr>
            <a:picLocks noChangeAspect="1" noChangeArrowheads="1"/>
          </p:cNvPicPr>
          <p:nvPr/>
        </p:nvPicPr>
        <p:blipFill>
          <a:blip r:embed="rId3"/>
          <a:srcRect/>
          <a:stretch>
            <a:fillRect/>
          </a:stretch>
        </p:blipFill>
        <p:spPr bwMode="auto">
          <a:xfrm>
            <a:off x="4857752" y="3071810"/>
            <a:ext cx="2686050" cy="1800225"/>
          </a:xfrm>
          <a:prstGeom prst="rect">
            <a:avLst/>
          </a:prstGeom>
          <a:ln>
            <a:noFill/>
          </a:ln>
          <a:effectLst>
            <a:outerShdw blurRad="292100" dist="139700" dir="2700000" algn="tl" rotWithShape="0">
              <a:srgbClr val="333333">
                <a:alpha val="65000"/>
              </a:srgbClr>
            </a:outerShdw>
          </a:effectLst>
        </p:spPr>
      </p:pic>
    </p:spTree>
  </p:cSld>
  <p:clrMapOvr>
    <a:masterClrMapping/>
  </p:clrMapOvr>
  <p:transition spd="med"/>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57158" y="1000108"/>
            <a:ext cx="8572560" cy="4714892"/>
          </a:xfrm>
        </p:spPr>
        <p:txBody>
          <a:bodyPr/>
          <a:lstStyle/>
          <a:p>
            <a:r>
              <a:rPr lang="zh-CN" altLang="en-US" dirty="0" smtClean="0"/>
              <a:t>作用：向单元格区域添加整个区域的</a:t>
            </a:r>
            <a:r>
              <a:rPr lang="zh-CN" altLang="en-US" dirty="0" smtClean="0">
                <a:solidFill>
                  <a:srgbClr val="0000FF"/>
                </a:solidFill>
              </a:rPr>
              <a:t>外边框</a:t>
            </a:r>
            <a:r>
              <a:rPr lang="zh-CN" altLang="en-US" dirty="0" smtClean="0"/>
              <a:t>，并设置该边框的相关属性。</a:t>
            </a:r>
            <a:endParaRPr lang="en-US" altLang="zh-CN" dirty="0" smtClean="0"/>
          </a:p>
          <a:p>
            <a:pPr algn="l"/>
            <a:r>
              <a:rPr lang="zh-CN" altLang="en-US" dirty="0" smtClean="0"/>
              <a:t>语法：</a:t>
            </a:r>
            <a:r>
              <a:rPr lang="en-US" altLang="zh-CN" sz="2000" i="1" dirty="0" smtClean="0">
                <a:solidFill>
                  <a:srgbClr val="CC0000"/>
                </a:solidFill>
              </a:rPr>
              <a:t> </a:t>
            </a:r>
            <a:r>
              <a:rPr lang="en-US" altLang="zh-CN" sz="2000" i="1" dirty="0" err="1" smtClean="0">
                <a:solidFill>
                  <a:srgbClr val="CC0000"/>
                </a:solidFill>
              </a:rPr>
              <a:t>Range.BorderAround</a:t>
            </a:r>
            <a:r>
              <a:rPr lang="en-US" altLang="zh-CN" sz="2000" i="1" dirty="0" smtClean="0">
                <a:solidFill>
                  <a:srgbClr val="CC0000"/>
                </a:solidFill>
              </a:rPr>
              <a:t>(</a:t>
            </a:r>
            <a:r>
              <a:rPr lang="en-US" altLang="zh-CN" sz="2000" i="1" dirty="0" err="1" smtClean="0">
                <a:solidFill>
                  <a:srgbClr val="CC0000"/>
                </a:solidFill>
              </a:rPr>
              <a:t>LineStyle</a:t>
            </a:r>
            <a:r>
              <a:rPr lang="en-US" altLang="zh-CN" sz="2000" i="1" dirty="0" smtClean="0">
                <a:solidFill>
                  <a:srgbClr val="CC0000"/>
                </a:solidFill>
              </a:rPr>
              <a:t>, Weight, </a:t>
            </a:r>
            <a:r>
              <a:rPr lang="en-US" altLang="zh-CN" sz="2000" i="1" dirty="0" err="1" smtClean="0">
                <a:solidFill>
                  <a:srgbClr val="CC0000"/>
                </a:solidFill>
              </a:rPr>
              <a:t>ColorIndex</a:t>
            </a:r>
            <a:r>
              <a:rPr lang="en-US" altLang="zh-CN" sz="2000" i="1" dirty="0" smtClean="0">
                <a:solidFill>
                  <a:srgbClr val="CC0000"/>
                </a:solidFill>
              </a:rPr>
              <a:t>, Color)</a:t>
            </a:r>
            <a:endParaRPr lang="en-US" altLang="zh-CN" i="1" dirty="0" smtClean="0">
              <a:solidFill>
                <a:srgbClr val="CC0000"/>
              </a:solidFill>
            </a:endParaRPr>
          </a:p>
          <a:p>
            <a:pPr lvl="1" algn="l"/>
            <a:r>
              <a:rPr lang="en-US" altLang="zh-CN" sz="2000" dirty="0" err="1" smtClean="0">
                <a:latin typeface="仿宋" pitchFamily="49" charset="-122"/>
                <a:ea typeface="仿宋" pitchFamily="49" charset="-122"/>
              </a:rPr>
              <a:t>ColorIndex</a:t>
            </a:r>
            <a:r>
              <a:rPr lang="zh-CN" altLang="en-US" sz="2000" dirty="0" smtClean="0">
                <a:latin typeface="仿宋" pitchFamily="49" charset="-122"/>
                <a:ea typeface="仿宋" pitchFamily="49" charset="-122"/>
              </a:rPr>
              <a:t>参数设置边框颜色，</a:t>
            </a:r>
            <a:r>
              <a:rPr lang="en-US" altLang="zh-CN" sz="2000" dirty="0" smtClean="0">
                <a:latin typeface="仿宋" pitchFamily="49" charset="-122"/>
                <a:ea typeface="仿宋" pitchFamily="49" charset="-122"/>
              </a:rPr>
              <a:t>Color</a:t>
            </a:r>
            <a:r>
              <a:rPr lang="zh-CN" altLang="en-US" sz="2000" dirty="0" smtClean="0">
                <a:latin typeface="仿宋" pitchFamily="49" charset="-122"/>
                <a:ea typeface="仿宋" pitchFamily="49" charset="-122"/>
              </a:rPr>
              <a:t>参数以</a:t>
            </a:r>
            <a:r>
              <a:rPr lang="en-US" altLang="zh-CN" sz="2000" dirty="0" smtClean="0">
                <a:latin typeface="仿宋" pitchFamily="49" charset="-122"/>
                <a:ea typeface="仿宋" pitchFamily="49" charset="-122"/>
              </a:rPr>
              <a:t>RGB</a:t>
            </a:r>
            <a:r>
              <a:rPr lang="zh-CN" altLang="en-US" sz="2000" dirty="0" smtClean="0">
                <a:latin typeface="仿宋" pitchFamily="49" charset="-122"/>
                <a:ea typeface="仿宋" pitchFamily="49" charset="-122"/>
              </a:rPr>
              <a:t>值指定边框的颜色</a:t>
            </a:r>
            <a:endParaRPr lang="en-US" altLang="zh-CN" sz="2000" dirty="0" smtClean="0">
              <a:latin typeface="仿宋" pitchFamily="49" charset="-122"/>
              <a:ea typeface="仿宋" pitchFamily="49" charset="-122"/>
            </a:endParaRPr>
          </a:p>
          <a:p>
            <a:pPr lvl="1" algn="l"/>
            <a:r>
              <a:rPr lang="zh-CN" altLang="en-US" sz="2000" dirty="0" smtClean="0">
                <a:latin typeface="仿宋" pitchFamily="49" charset="-122"/>
                <a:ea typeface="仿宋" pitchFamily="49" charset="-122"/>
              </a:rPr>
              <a:t>不能同时指定</a:t>
            </a:r>
            <a:r>
              <a:rPr lang="en-US" altLang="zh-CN" sz="2000" dirty="0" err="1" smtClean="0">
                <a:latin typeface="仿宋" pitchFamily="49" charset="-122"/>
                <a:ea typeface="仿宋" pitchFamily="49" charset="-122"/>
              </a:rPr>
              <a:t>ColorIndex</a:t>
            </a:r>
            <a:r>
              <a:rPr lang="zh-CN" altLang="en-US" sz="2000" dirty="0" smtClean="0">
                <a:latin typeface="仿宋" pitchFamily="49" charset="-122"/>
                <a:ea typeface="仿宋" pitchFamily="49" charset="-122"/>
              </a:rPr>
              <a:t>参数和</a:t>
            </a:r>
            <a:r>
              <a:rPr lang="en-US" altLang="zh-CN" sz="2000" dirty="0" smtClean="0">
                <a:latin typeface="仿宋" pitchFamily="49" charset="-122"/>
                <a:ea typeface="仿宋" pitchFamily="49" charset="-122"/>
              </a:rPr>
              <a:t>Color</a:t>
            </a:r>
            <a:r>
              <a:rPr lang="zh-CN" altLang="en-US" sz="2000" dirty="0" smtClean="0">
                <a:latin typeface="仿宋" pitchFamily="49" charset="-122"/>
                <a:ea typeface="仿宋" pitchFamily="49" charset="-122"/>
              </a:rPr>
              <a:t>参数</a:t>
            </a:r>
            <a:endParaRPr lang="en-US" altLang="zh-CN" sz="2000" dirty="0" smtClean="0">
              <a:latin typeface="仿宋" pitchFamily="49" charset="-122"/>
              <a:ea typeface="仿宋" pitchFamily="49" charset="-122"/>
            </a:endParaRPr>
          </a:p>
          <a:p>
            <a:pPr algn="l"/>
            <a:r>
              <a:rPr lang="zh-CN" altLang="en-US" dirty="0" smtClean="0"/>
              <a:t>示例：</a:t>
            </a:r>
            <a:endParaRPr lang="en-US" dirty="0" smtClean="0"/>
          </a:p>
          <a:p>
            <a:pPr lvl="1" algn="l">
              <a:buNone/>
            </a:pPr>
            <a:r>
              <a:rPr lang="en-US" sz="2000" dirty="0" smtClean="0">
                <a:solidFill>
                  <a:srgbClr val="0000FF"/>
                </a:solidFill>
              </a:rPr>
              <a:t>Range("A1:D4").</a:t>
            </a:r>
            <a:r>
              <a:rPr lang="en-US" sz="2000" dirty="0" err="1" smtClean="0">
                <a:solidFill>
                  <a:srgbClr val="0000FF"/>
                </a:solidFill>
              </a:rPr>
              <a:t>BorderAround</a:t>
            </a:r>
            <a:r>
              <a:rPr lang="en-US" sz="2000" dirty="0" smtClean="0">
                <a:solidFill>
                  <a:srgbClr val="0000FF"/>
                </a:solidFill>
              </a:rPr>
              <a:t>   </a:t>
            </a:r>
            <a:r>
              <a:rPr lang="en-US" sz="2000" dirty="0" err="1" smtClean="0">
                <a:solidFill>
                  <a:srgbClr val="0000FF"/>
                </a:solidFill>
              </a:rPr>
              <a:t>ColorIndex</a:t>
            </a:r>
            <a:r>
              <a:rPr lang="en-US" sz="2000" dirty="0" smtClean="0">
                <a:solidFill>
                  <a:srgbClr val="0000FF"/>
                </a:solidFill>
              </a:rPr>
              <a:t>:=3, Weight:=</a:t>
            </a:r>
            <a:r>
              <a:rPr lang="en-US" sz="2000" dirty="0" err="1" smtClean="0">
                <a:solidFill>
                  <a:srgbClr val="0000FF"/>
                </a:solidFill>
              </a:rPr>
              <a:t>xlThick</a:t>
            </a:r>
            <a:endParaRPr lang="en-US" sz="2000" dirty="0" smtClean="0">
              <a:solidFill>
                <a:srgbClr val="0000FF"/>
              </a:solidFill>
            </a:endParaRPr>
          </a:p>
          <a:p>
            <a:pPr lvl="1" algn="l">
              <a:buNone/>
            </a:pPr>
            <a:r>
              <a:rPr lang="zh-CN" altLang="en-US" sz="2000" dirty="0" smtClean="0">
                <a:solidFill>
                  <a:srgbClr val="006600"/>
                </a:solidFill>
                <a:latin typeface="仿宋" pitchFamily="49" charset="-122"/>
                <a:ea typeface="仿宋" pitchFamily="49" charset="-122"/>
              </a:rPr>
              <a:t>表示给</a:t>
            </a:r>
            <a:r>
              <a:rPr lang="en-US" sz="2000" dirty="0" smtClean="0">
                <a:solidFill>
                  <a:srgbClr val="006600"/>
                </a:solidFill>
              </a:rPr>
              <a:t>A1:D4</a:t>
            </a:r>
            <a:r>
              <a:rPr lang="zh-CN" altLang="en-US" sz="2000" dirty="0" smtClean="0">
                <a:solidFill>
                  <a:srgbClr val="006600"/>
                </a:solidFill>
                <a:latin typeface="仿宋" pitchFamily="49" charset="-122"/>
                <a:ea typeface="仿宋" pitchFamily="49" charset="-122"/>
              </a:rPr>
              <a:t>单元格区域设置红色加粗的外边框。</a:t>
            </a:r>
            <a:endParaRPr lang="en-US" altLang="zh-CN" sz="2000" dirty="0" smtClean="0">
              <a:solidFill>
                <a:srgbClr val="006600"/>
              </a:solidFill>
              <a:latin typeface="仿宋" pitchFamily="49" charset="-122"/>
              <a:ea typeface="仿宋" pitchFamily="49" charset="-122"/>
            </a:endParaRPr>
          </a:p>
          <a:p>
            <a:pPr lvl="1" algn="l"/>
            <a:endParaRPr lang="en-US" altLang="zh-CN" sz="2000" dirty="0" smtClean="0">
              <a:latin typeface="仿宋" pitchFamily="49" charset="-122"/>
              <a:ea typeface="仿宋" pitchFamily="49" charset="-122"/>
            </a:endParaRPr>
          </a:p>
          <a:p>
            <a:endParaRPr lang="zh-CN" altLang="en-US" dirty="0"/>
          </a:p>
        </p:txBody>
      </p:sp>
      <p:sp>
        <p:nvSpPr>
          <p:cNvPr id="3" name="标题 2"/>
          <p:cNvSpPr>
            <a:spLocks noGrp="1"/>
          </p:cNvSpPr>
          <p:nvPr>
            <p:ph type="title"/>
          </p:nvPr>
        </p:nvSpPr>
        <p:spPr>
          <a:xfrm>
            <a:off x="34925" y="333375"/>
            <a:ext cx="6037273" cy="647700"/>
          </a:xfrm>
        </p:spPr>
        <p:txBody>
          <a:bodyPr/>
          <a:lstStyle/>
          <a:p>
            <a:r>
              <a:rPr lang="en-US" altLang="zh-CN" dirty="0" smtClean="0"/>
              <a:t>Range</a:t>
            </a:r>
            <a:r>
              <a:rPr lang="zh-CN" altLang="en-US" dirty="0" smtClean="0"/>
              <a:t>对象的</a:t>
            </a:r>
            <a:r>
              <a:rPr lang="en-US" altLang="zh-CN" dirty="0" err="1" smtClean="0">
                <a:solidFill>
                  <a:srgbClr val="FF0000"/>
                </a:solidFill>
              </a:rPr>
              <a:t>BorderAround</a:t>
            </a:r>
            <a:r>
              <a:rPr lang="zh-CN" altLang="en-US" dirty="0" smtClean="0">
                <a:solidFill>
                  <a:srgbClr val="FF0000"/>
                </a:solidFill>
              </a:rPr>
              <a:t>方法</a:t>
            </a:r>
            <a:endParaRPr lang="zh-CN" altLang="en-US" dirty="0">
              <a:solidFill>
                <a:srgbClr val="FF0000"/>
              </a:solidFill>
            </a:endParaRPr>
          </a:p>
        </p:txBody>
      </p:sp>
    </p:spTree>
  </p:cSld>
  <p:clrMapOvr>
    <a:masterClrMapping/>
  </p:clrMapOvr>
  <p:transition spd="med"/>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214282" y="1000108"/>
            <a:ext cx="8643998" cy="2357454"/>
          </a:xfrm>
        </p:spPr>
        <p:txBody>
          <a:bodyPr/>
          <a:lstStyle/>
          <a:p>
            <a:r>
              <a:rPr lang="zh-CN" altLang="en-US" dirty="0" smtClean="0">
                <a:solidFill>
                  <a:srgbClr val="CC0000"/>
                </a:solidFill>
              </a:rPr>
              <a:t>练习</a:t>
            </a:r>
            <a:r>
              <a:rPr lang="en-US" altLang="zh-CN" dirty="0" smtClean="0">
                <a:solidFill>
                  <a:srgbClr val="CC0000"/>
                </a:solidFill>
              </a:rPr>
              <a:t>1</a:t>
            </a:r>
            <a:r>
              <a:rPr lang="zh-CN" altLang="en-US" dirty="0" smtClean="0">
                <a:solidFill>
                  <a:srgbClr val="CC0000"/>
                </a:solidFill>
              </a:rPr>
              <a:t>：</a:t>
            </a:r>
            <a:r>
              <a:rPr lang="zh-CN" altLang="en-US" dirty="0" smtClean="0"/>
              <a:t>为</a:t>
            </a:r>
            <a:r>
              <a:rPr lang="en-US" altLang="zh-CN" dirty="0" smtClean="0"/>
              <a:t>sheet2</a:t>
            </a:r>
            <a:r>
              <a:rPr lang="zh-CN" altLang="en-US" dirty="0" smtClean="0"/>
              <a:t>工作表的单元格区域</a:t>
            </a:r>
            <a:r>
              <a:rPr lang="en-US" altLang="zh-CN" dirty="0" smtClean="0"/>
              <a:t>B4:G10</a:t>
            </a:r>
            <a:r>
              <a:rPr lang="zh-CN" altLang="en-US" dirty="0" smtClean="0"/>
              <a:t>设置</a:t>
            </a:r>
            <a:r>
              <a:rPr lang="zh-CN" altLang="en-US" dirty="0" smtClean="0">
                <a:solidFill>
                  <a:srgbClr val="0000FF"/>
                </a:solidFill>
              </a:rPr>
              <a:t>统一的内边框</a:t>
            </a:r>
            <a:r>
              <a:rPr lang="zh-CN" altLang="en-US" dirty="0" smtClean="0"/>
              <a:t>（</a:t>
            </a:r>
            <a:r>
              <a:rPr lang="zh-CN" altLang="en-US" dirty="0" smtClean="0">
                <a:solidFill>
                  <a:srgbClr val="0000FF"/>
                </a:solidFill>
              </a:rPr>
              <a:t>蓝色，细边框</a:t>
            </a:r>
            <a:r>
              <a:rPr lang="zh-CN" altLang="en-US" dirty="0" smtClean="0"/>
              <a:t>），并添加一个</a:t>
            </a:r>
            <a:r>
              <a:rPr lang="zh-CN" altLang="en-US" dirty="0" smtClean="0">
                <a:solidFill>
                  <a:schemeClr val="accent2"/>
                </a:solidFill>
              </a:rPr>
              <a:t>加粗的</a:t>
            </a:r>
            <a:r>
              <a:rPr lang="zh-CN" altLang="en-US" dirty="0" smtClean="0">
                <a:solidFill>
                  <a:srgbClr val="0000FF"/>
                </a:solidFill>
              </a:rPr>
              <a:t>蓝色外边框</a:t>
            </a:r>
            <a:r>
              <a:rPr lang="zh-CN" altLang="en-US" dirty="0" smtClean="0"/>
              <a:t>。</a:t>
            </a:r>
            <a:endParaRPr lang="en-US" altLang="zh-CN" dirty="0" smtClean="0"/>
          </a:p>
          <a:p>
            <a:r>
              <a:rPr lang="zh-CN" altLang="en-US" dirty="0" smtClean="0"/>
              <a:t>提示：</a:t>
            </a:r>
            <a:endParaRPr lang="en-US" altLang="zh-CN" dirty="0" smtClean="0"/>
          </a:p>
          <a:p>
            <a:pPr lvl="1"/>
            <a:r>
              <a:rPr lang="zh-CN" altLang="en-US" sz="2000" dirty="0" smtClean="0">
                <a:solidFill>
                  <a:srgbClr val="006600"/>
                </a:solidFill>
              </a:rPr>
              <a:t>内边框：用</a:t>
            </a:r>
            <a:r>
              <a:rPr lang="en-US" altLang="zh-CN" sz="2000" dirty="0" smtClean="0">
                <a:solidFill>
                  <a:srgbClr val="006600"/>
                </a:solidFill>
              </a:rPr>
              <a:t>Range</a:t>
            </a:r>
            <a:r>
              <a:rPr lang="zh-CN" altLang="en-US" sz="2000" dirty="0" smtClean="0">
                <a:solidFill>
                  <a:srgbClr val="006600"/>
                </a:solidFill>
              </a:rPr>
              <a:t>对象的</a:t>
            </a:r>
            <a:r>
              <a:rPr lang="en-US" altLang="zh-CN" sz="2000" dirty="0" smtClean="0">
                <a:solidFill>
                  <a:srgbClr val="006600"/>
                </a:solidFill>
              </a:rPr>
              <a:t>Borders </a:t>
            </a:r>
            <a:r>
              <a:rPr lang="zh-CN" altLang="en-US" sz="2000" dirty="0" smtClean="0">
                <a:solidFill>
                  <a:srgbClr val="006600"/>
                </a:solidFill>
              </a:rPr>
              <a:t>属性</a:t>
            </a:r>
            <a:endParaRPr lang="en-US" altLang="zh-CN" sz="2000" dirty="0" smtClean="0">
              <a:solidFill>
                <a:srgbClr val="006600"/>
              </a:solidFill>
            </a:endParaRPr>
          </a:p>
          <a:p>
            <a:pPr lvl="1"/>
            <a:r>
              <a:rPr lang="zh-CN" altLang="en-US" sz="2000" dirty="0" smtClean="0">
                <a:solidFill>
                  <a:srgbClr val="006600"/>
                </a:solidFill>
              </a:rPr>
              <a:t>外边框：用</a:t>
            </a:r>
            <a:r>
              <a:rPr lang="en-US" altLang="zh-CN" sz="2000" dirty="0" smtClean="0">
                <a:solidFill>
                  <a:srgbClr val="006600"/>
                </a:solidFill>
              </a:rPr>
              <a:t>Range</a:t>
            </a:r>
            <a:r>
              <a:rPr lang="zh-CN" altLang="en-US" sz="2000" dirty="0" smtClean="0">
                <a:solidFill>
                  <a:srgbClr val="006600"/>
                </a:solidFill>
              </a:rPr>
              <a:t>对象的</a:t>
            </a:r>
            <a:r>
              <a:rPr lang="en-US" altLang="zh-CN" sz="2000" dirty="0" err="1" smtClean="0">
                <a:solidFill>
                  <a:srgbClr val="006600"/>
                </a:solidFill>
              </a:rPr>
              <a:t>BorderAround</a:t>
            </a:r>
            <a:r>
              <a:rPr lang="zh-CN" altLang="en-US" sz="2000" dirty="0" smtClean="0">
                <a:solidFill>
                  <a:srgbClr val="006600"/>
                </a:solidFill>
              </a:rPr>
              <a:t>方法</a:t>
            </a:r>
            <a:endParaRPr lang="zh-CN" altLang="en-US" sz="2000" dirty="0">
              <a:solidFill>
                <a:srgbClr val="006600"/>
              </a:solidFill>
            </a:endParaRPr>
          </a:p>
        </p:txBody>
      </p:sp>
      <p:sp>
        <p:nvSpPr>
          <p:cNvPr id="3" name="标题 2"/>
          <p:cNvSpPr>
            <a:spLocks noGrp="1"/>
          </p:cNvSpPr>
          <p:nvPr>
            <p:ph type="title"/>
          </p:nvPr>
        </p:nvSpPr>
        <p:spPr/>
        <p:txBody>
          <a:bodyPr/>
          <a:lstStyle/>
          <a:p>
            <a:r>
              <a:rPr lang="zh-CN" altLang="en-US" dirty="0" smtClean="0"/>
              <a:t>课堂练习</a:t>
            </a:r>
            <a:endParaRPr lang="zh-CN" altLang="en-US" dirty="0"/>
          </a:p>
        </p:txBody>
      </p:sp>
      <p:pic>
        <p:nvPicPr>
          <p:cNvPr id="65538" name="Picture 2"/>
          <p:cNvPicPr>
            <a:picLocks noChangeAspect="1" noChangeArrowheads="1"/>
          </p:cNvPicPr>
          <p:nvPr/>
        </p:nvPicPr>
        <p:blipFill>
          <a:blip r:embed="rId3"/>
          <a:srcRect/>
          <a:stretch>
            <a:fillRect/>
          </a:stretch>
        </p:blipFill>
        <p:spPr bwMode="auto">
          <a:xfrm>
            <a:off x="1285852" y="3857628"/>
            <a:ext cx="5429288" cy="2150309"/>
          </a:xfrm>
          <a:prstGeom prst="rect">
            <a:avLst/>
          </a:prstGeom>
          <a:ln>
            <a:noFill/>
          </a:ln>
          <a:effectLst>
            <a:outerShdw blurRad="292100" dist="139700" dir="2700000" algn="tl" rotWithShape="0">
              <a:srgbClr val="333333">
                <a:alpha val="65000"/>
              </a:srgbClr>
            </a:outerShdw>
          </a:effectLst>
        </p:spPr>
      </p:pic>
    </p:spTree>
  </p:cSld>
  <p:clrMapOvr>
    <a:masterClrMapping/>
  </p:clrMapOvr>
  <p:transition spd="med"/>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142844" y="928694"/>
            <a:ext cx="9001156" cy="5857892"/>
          </a:xfrm>
        </p:spPr>
        <p:txBody>
          <a:bodyPr/>
          <a:lstStyle/>
          <a:p>
            <a:pPr algn="l">
              <a:spcBef>
                <a:spcPts val="0"/>
              </a:spcBef>
              <a:spcAft>
                <a:spcPts val="0"/>
              </a:spcAft>
              <a:buNone/>
            </a:pPr>
            <a:r>
              <a:rPr lang="zh-CN" altLang="en-US" sz="2000" dirty="0" smtClean="0">
                <a:solidFill>
                  <a:srgbClr val="006600"/>
                </a:solidFill>
              </a:rPr>
              <a:t>问题：</a:t>
            </a:r>
            <a:r>
              <a:rPr lang="zh-CN" altLang="en-US" sz="2000" dirty="0" smtClean="0"/>
              <a:t>上页课堂练习中代码如果写成下行形式，运行报错，为什么？ </a:t>
            </a:r>
            <a:endParaRPr lang="en-US" altLang="zh-CN" sz="2000" dirty="0" smtClean="0"/>
          </a:p>
          <a:p>
            <a:pPr algn="l">
              <a:spcBef>
                <a:spcPts val="0"/>
              </a:spcBef>
              <a:spcAft>
                <a:spcPts val="0"/>
              </a:spcAft>
              <a:buNone/>
            </a:pPr>
            <a:r>
              <a:rPr lang="en-US" altLang="zh-CN" sz="1800" dirty="0" smtClean="0"/>
              <a:t>rng.BorderAround(LineStyle:=xlContinuous, Weight:=xlThick, ColorIndex:=5)   </a:t>
            </a:r>
          </a:p>
          <a:p>
            <a:pPr algn="l">
              <a:spcBef>
                <a:spcPts val="0"/>
              </a:spcBef>
              <a:spcAft>
                <a:spcPts val="0"/>
              </a:spcAft>
              <a:buNone/>
            </a:pPr>
            <a:r>
              <a:rPr lang="zh-CN" altLang="en-US" sz="2000" dirty="0" smtClean="0">
                <a:solidFill>
                  <a:srgbClr val="006600"/>
                </a:solidFill>
              </a:rPr>
              <a:t>解答：</a:t>
            </a:r>
          </a:p>
          <a:p>
            <a:pPr algn="l">
              <a:spcBef>
                <a:spcPts val="0"/>
              </a:spcBef>
            </a:pPr>
            <a:r>
              <a:rPr lang="en-US" altLang="zh-CN" sz="2000" dirty="0" smtClean="0"/>
              <a:t>1.</a:t>
            </a:r>
            <a:r>
              <a:rPr lang="zh-CN" altLang="en-US" sz="2000" dirty="0" smtClean="0"/>
              <a:t>方法后面的参数不用加括号，只需用空格隔开：</a:t>
            </a:r>
            <a:endParaRPr lang="en-US" altLang="zh-CN" sz="2000" dirty="0" smtClean="0"/>
          </a:p>
          <a:p>
            <a:pPr algn="l">
              <a:spcBef>
                <a:spcPts val="0"/>
              </a:spcBef>
              <a:spcAft>
                <a:spcPts val="0"/>
              </a:spcAft>
              <a:buNone/>
            </a:pPr>
            <a:r>
              <a:rPr lang="en-US" altLang="zh-CN" sz="2000" dirty="0" smtClean="0"/>
              <a:t>		</a:t>
            </a:r>
            <a:r>
              <a:rPr lang="zh-CN" altLang="en-US" sz="2000" dirty="0" smtClean="0">
                <a:solidFill>
                  <a:srgbClr val="FF0000"/>
                </a:solidFill>
              </a:rPr>
              <a:t>对象</a:t>
            </a:r>
            <a:r>
              <a:rPr lang="en-US" altLang="zh-CN" sz="2000" dirty="0" smtClean="0">
                <a:solidFill>
                  <a:srgbClr val="FF0000"/>
                </a:solidFill>
              </a:rPr>
              <a:t>.</a:t>
            </a:r>
            <a:r>
              <a:rPr lang="zh-CN" altLang="en-US" sz="2000" dirty="0" smtClean="0">
                <a:solidFill>
                  <a:srgbClr val="FF0000"/>
                </a:solidFill>
              </a:rPr>
              <a:t>方法  参数</a:t>
            </a:r>
            <a:r>
              <a:rPr lang="en-US" altLang="zh-CN" sz="2000" dirty="0" smtClean="0">
                <a:solidFill>
                  <a:srgbClr val="FF0000"/>
                </a:solidFill>
              </a:rPr>
              <a:t>1,</a:t>
            </a:r>
            <a:r>
              <a:rPr lang="zh-CN" altLang="en-US" sz="2000" dirty="0" smtClean="0">
                <a:solidFill>
                  <a:srgbClr val="FF0000"/>
                </a:solidFill>
              </a:rPr>
              <a:t>参数</a:t>
            </a:r>
            <a:r>
              <a:rPr lang="en-US" altLang="zh-CN" sz="2000" dirty="0" smtClean="0">
                <a:solidFill>
                  <a:srgbClr val="FF0000"/>
                </a:solidFill>
              </a:rPr>
              <a:t>2</a:t>
            </a:r>
            <a:endParaRPr lang="en-US" altLang="zh-CN" sz="2000" dirty="0" smtClean="0"/>
          </a:p>
          <a:p>
            <a:pPr algn="l"/>
            <a:r>
              <a:rPr lang="en-US" altLang="zh-CN" sz="2000" dirty="0" smtClean="0"/>
              <a:t>2.</a:t>
            </a:r>
            <a:r>
              <a:rPr lang="zh-CN" altLang="en-US" sz="2000" dirty="0" smtClean="0"/>
              <a:t>用括号也可以，但必须</a:t>
            </a:r>
          </a:p>
          <a:p>
            <a:pPr algn="l">
              <a:spcBef>
                <a:spcPts val="0"/>
              </a:spcBef>
              <a:spcAft>
                <a:spcPts val="0"/>
              </a:spcAft>
              <a:buNone/>
            </a:pPr>
            <a:r>
              <a:rPr lang="zh-CN" altLang="en-US" sz="2000" dirty="0" smtClean="0"/>
              <a:t>（</a:t>
            </a:r>
            <a:r>
              <a:rPr lang="en-US" altLang="zh-CN" sz="2000" dirty="0" smtClean="0"/>
              <a:t>1</a:t>
            </a:r>
            <a:r>
              <a:rPr lang="zh-CN" altLang="en-US" sz="2000" dirty="0" smtClean="0"/>
              <a:t>）用</a:t>
            </a:r>
            <a:r>
              <a:rPr lang="en-US" altLang="zh-CN" sz="2000" dirty="0" smtClean="0"/>
              <a:t>call</a:t>
            </a:r>
            <a:r>
              <a:rPr lang="zh-CN" altLang="en-US" sz="2000" dirty="0" smtClean="0"/>
              <a:t>调用：</a:t>
            </a:r>
            <a:r>
              <a:rPr lang="en-US" altLang="zh-CN" sz="2000" dirty="0" smtClean="0">
                <a:solidFill>
                  <a:srgbClr val="FF0000"/>
                </a:solidFill>
              </a:rPr>
              <a:t>Call  </a:t>
            </a:r>
            <a:r>
              <a:rPr lang="zh-CN" altLang="en-US" sz="2000" dirty="0" smtClean="0">
                <a:solidFill>
                  <a:srgbClr val="FF0000"/>
                </a:solidFill>
              </a:rPr>
              <a:t>对象</a:t>
            </a:r>
            <a:r>
              <a:rPr lang="en-US" altLang="zh-CN" sz="2000" dirty="0" smtClean="0">
                <a:solidFill>
                  <a:srgbClr val="FF0000"/>
                </a:solidFill>
              </a:rPr>
              <a:t>.</a:t>
            </a:r>
            <a:r>
              <a:rPr lang="zh-CN" altLang="en-US" sz="2000" dirty="0" smtClean="0">
                <a:solidFill>
                  <a:srgbClr val="FF0000"/>
                </a:solidFill>
              </a:rPr>
              <a:t>方法</a:t>
            </a:r>
            <a:r>
              <a:rPr lang="en-US" altLang="zh-CN" sz="2000" dirty="0" smtClean="0">
                <a:solidFill>
                  <a:srgbClr val="FF0000"/>
                </a:solidFill>
              </a:rPr>
              <a:t>(</a:t>
            </a:r>
            <a:r>
              <a:rPr lang="zh-CN" altLang="en-US" sz="2000" dirty="0" smtClean="0">
                <a:solidFill>
                  <a:srgbClr val="FF0000"/>
                </a:solidFill>
              </a:rPr>
              <a:t>参数</a:t>
            </a:r>
            <a:r>
              <a:rPr lang="en-US" altLang="zh-CN" sz="2000" dirty="0" smtClean="0">
                <a:solidFill>
                  <a:srgbClr val="FF0000"/>
                </a:solidFill>
              </a:rPr>
              <a:t>1,</a:t>
            </a:r>
            <a:r>
              <a:rPr lang="zh-CN" altLang="en-US" sz="2000" dirty="0" smtClean="0">
                <a:solidFill>
                  <a:srgbClr val="FF0000"/>
                </a:solidFill>
              </a:rPr>
              <a:t>参数</a:t>
            </a:r>
            <a:r>
              <a:rPr lang="en-US" altLang="zh-CN" sz="2000" dirty="0" smtClean="0">
                <a:solidFill>
                  <a:srgbClr val="FF0000"/>
                </a:solidFill>
              </a:rPr>
              <a:t>2)    </a:t>
            </a:r>
          </a:p>
          <a:p>
            <a:pPr algn="l">
              <a:spcBef>
                <a:spcPts val="0"/>
              </a:spcBef>
              <a:spcAft>
                <a:spcPts val="0"/>
              </a:spcAft>
              <a:buNone/>
            </a:pPr>
            <a:r>
              <a:rPr lang="zh-CN" altLang="en-US" sz="2000" dirty="0" smtClean="0"/>
              <a:t>（</a:t>
            </a:r>
            <a:r>
              <a:rPr lang="en-US" altLang="zh-CN" sz="2000" dirty="0" smtClean="0"/>
              <a:t>2</a:t>
            </a:r>
            <a:r>
              <a:rPr lang="zh-CN" altLang="en-US" sz="2000" dirty="0" smtClean="0"/>
              <a:t>）返回一个值给变量：如先定义变量</a:t>
            </a:r>
            <a:r>
              <a:rPr lang="en-US" altLang="zh-CN" sz="2000" dirty="0" smtClean="0"/>
              <a:t>a,    </a:t>
            </a:r>
            <a:r>
              <a:rPr lang="en-US" altLang="zh-CN" sz="2000" dirty="0" smtClean="0">
                <a:solidFill>
                  <a:srgbClr val="FF0000"/>
                </a:solidFill>
              </a:rPr>
              <a:t>a=</a:t>
            </a:r>
            <a:r>
              <a:rPr lang="zh-CN" altLang="en-US" sz="2000" dirty="0" smtClean="0">
                <a:solidFill>
                  <a:srgbClr val="FF0000"/>
                </a:solidFill>
              </a:rPr>
              <a:t>对象</a:t>
            </a:r>
            <a:r>
              <a:rPr lang="en-US" altLang="zh-CN" sz="2000" dirty="0" smtClean="0">
                <a:solidFill>
                  <a:srgbClr val="FF0000"/>
                </a:solidFill>
              </a:rPr>
              <a:t>.</a:t>
            </a:r>
            <a:r>
              <a:rPr lang="zh-CN" altLang="en-US" sz="2000" dirty="0" smtClean="0">
                <a:solidFill>
                  <a:srgbClr val="FF0000"/>
                </a:solidFill>
              </a:rPr>
              <a:t>方法</a:t>
            </a:r>
            <a:r>
              <a:rPr lang="en-US" altLang="zh-CN" sz="2000" dirty="0" smtClean="0">
                <a:solidFill>
                  <a:srgbClr val="FF0000"/>
                </a:solidFill>
              </a:rPr>
              <a:t>(</a:t>
            </a:r>
            <a:r>
              <a:rPr lang="zh-CN" altLang="en-US" sz="2000" dirty="0" smtClean="0">
                <a:solidFill>
                  <a:srgbClr val="FF0000"/>
                </a:solidFill>
              </a:rPr>
              <a:t>参数</a:t>
            </a:r>
            <a:r>
              <a:rPr lang="en-US" altLang="zh-CN" sz="2000" dirty="0" smtClean="0">
                <a:solidFill>
                  <a:srgbClr val="FF0000"/>
                </a:solidFill>
              </a:rPr>
              <a:t>1,</a:t>
            </a:r>
            <a:r>
              <a:rPr lang="zh-CN" altLang="en-US" sz="2000" dirty="0" smtClean="0">
                <a:solidFill>
                  <a:srgbClr val="FF0000"/>
                </a:solidFill>
              </a:rPr>
              <a:t>参数</a:t>
            </a:r>
            <a:r>
              <a:rPr lang="en-US" altLang="zh-CN" sz="2000" dirty="0" smtClean="0">
                <a:solidFill>
                  <a:srgbClr val="FF0000"/>
                </a:solidFill>
              </a:rPr>
              <a:t>2) </a:t>
            </a:r>
          </a:p>
          <a:p>
            <a:pPr algn="l">
              <a:spcBef>
                <a:spcPts val="0"/>
              </a:spcBef>
              <a:spcAft>
                <a:spcPts val="0"/>
              </a:spcAft>
              <a:buNone/>
            </a:pPr>
            <a:r>
              <a:rPr lang="zh-CN" altLang="en-US" sz="2000" dirty="0" smtClean="0"/>
              <a:t>（</a:t>
            </a:r>
            <a:r>
              <a:rPr lang="en-US" altLang="zh-CN" sz="2000" dirty="0" smtClean="0"/>
              <a:t>3</a:t>
            </a:r>
            <a:r>
              <a:rPr lang="zh-CN" altLang="en-US" sz="2000" dirty="0" smtClean="0"/>
              <a:t>）继续引用下一级方法，如：</a:t>
            </a:r>
            <a:r>
              <a:rPr lang="en-US" sz="2000" dirty="0" err="1" smtClean="0">
                <a:solidFill>
                  <a:srgbClr val="CC0000"/>
                </a:solidFill>
              </a:rPr>
              <a:t>Cells.Find</a:t>
            </a:r>
            <a:r>
              <a:rPr lang="en-US" sz="2000" dirty="0" smtClean="0">
                <a:solidFill>
                  <a:srgbClr val="CC0000"/>
                </a:solidFill>
              </a:rPr>
              <a:t>(what:=“</a:t>
            </a:r>
            <a:r>
              <a:rPr lang="zh-CN" altLang="en-US" sz="2000" dirty="0" smtClean="0">
                <a:solidFill>
                  <a:srgbClr val="CC0000"/>
                </a:solidFill>
              </a:rPr>
              <a:t>灯泡</a:t>
            </a:r>
            <a:r>
              <a:rPr lang="en-US" altLang="zh-CN" sz="2000" dirty="0" smtClean="0">
                <a:solidFill>
                  <a:srgbClr val="CC0000"/>
                </a:solidFill>
              </a:rPr>
              <a:t>”) .Activate</a:t>
            </a:r>
            <a:endParaRPr lang="en-US" altLang="zh-CN" sz="2000" dirty="0" smtClean="0"/>
          </a:p>
          <a:p>
            <a:pPr algn="l"/>
            <a:r>
              <a:rPr lang="en-US" altLang="zh-CN" sz="2000" dirty="0" smtClean="0"/>
              <a:t>3.</a:t>
            </a:r>
            <a:r>
              <a:rPr lang="zh-CN" altLang="en-US" sz="2000" dirty="0" smtClean="0"/>
              <a:t>如果没有参数，那么后面的就可全部去掉了：  </a:t>
            </a:r>
            <a:endParaRPr lang="en-US" altLang="zh-CN" sz="2000" dirty="0" smtClean="0"/>
          </a:p>
          <a:p>
            <a:pPr algn="l">
              <a:spcBef>
                <a:spcPts val="0"/>
              </a:spcBef>
              <a:spcAft>
                <a:spcPts val="0"/>
              </a:spcAft>
              <a:buNone/>
            </a:pPr>
            <a:r>
              <a:rPr lang="en-US" altLang="zh-CN" sz="2000" dirty="0" smtClean="0"/>
              <a:t>		</a:t>
            </a:r>
            <a:r>
              <a:rPr lang="zh-CN" altLang="en-US" sz="2000" dirty="0" smtClean="0">
                <a:solidFill>
                  <a:srgbClr val="0000FF"/>
                </a:solidFill>
              </a:rPr>
              <a:t>对象</a:t>
            </a:r>
            <a:r>
              <a:rPr lang="en-US" altLang="zh-CN" sz="2000" dirty="0" smtClean="0">
                <a:solidFill>
                  <a:srgbClr val="0000FF"/>
                </a:solidFill>
              </a:rPr>
              <a:t>.</a:t>
            </a:r>
            <a:r>
              <a:rPr lang="zh-CN" altLang="en-US" sz="2000" dirty="0" smtClean="0">
                <a:solidFill>
                  <a:srgbClr val="0000FF"/>
                </a:solidFill>
              </a:rPr>
              <a:t>方法    或者    </a:t>
            </a:r>
            <a:r>
              <a:rPr lang="en-US" altLang="zh-CN" sz="2000" dirty="0" smtClean="0">
                <a:solidFill>
                  <a:srgbClr val="0000FF"/>
                </a:solidFill>
              </a:rPr>
              <a:t>Call </a:t>
            </a:r>
            <a:r>
              <a:rPr lang="zh-CN" altLang="en-US" sz="2000" dirty="0" smtClean="0">
                <a:solidFill>
                  <a:srgbClr val="0000FF"/>
                </a:solidFill>
              </a:rPr>
              <a:t>对象</a:t>
            </a:r>
            <a:r>
              <a:rPr lang="en-US" altLang="zh-CN" sz="2000" dirty="0" smtClean="0">
                <a:solidFill>
                  <a:srgbClr val="0000FF"/>
                </a:solidFill>
              </a:rPr>
              <a:t>.</a:t>
            </a:r>
            <a:r>
              <a:rPr lang="zh-CN" altLang="en-US" sz="2000" dirty="0" smtClean="0">
                <a:solidFill>
                  <a:srgbClr val="0000FF"/>
                </a:solidFill>
              </a:rPr>
              <a:t>方法</a:t>
            </a:r>
            <a:r>
              <a:rPr lang="en-US" altLang="zh-CN" sz="2000" dirty="0" smtClean="0">
                <a:solidFill>
                  <a:srgbClr val="0000FF"/>
                </a:solidFill>
              </a:rPr>
              <a:t>()</a:t>
            </a:r>
          </a:p>
          <a:p>
            <a:pPr algn="l">
              <a:spcBef>
                <a:spcPts val="0"/>
              </a:spcBef>
            </a:pPr>
            <a:r>
              <a:rPr lang="en-US" altLang="zh-CN" sz="2000" dirty="0" smtClean="0"/>
              <a:t>4.</a:t>
            </a:r>
            <a:r>
              <a:rPr lang="zh-CN" altLang="en-US" sz="2000" dirty="0" smtClean="0"/>
              <a:t>  </a:t>
            </a:r>
            <a:r>
              <a:rPr lang="en-US" altLang="zh-CN" sz="2000" dirty="0" smtClean="0"/>
              <a:t>:= </a:t>
            </a:r>
            <a:r>
              <a:rPr lang="zh-CN" altLang="en-US" sz="2000" dirty="0" smtClean="0"/>
              <a:t>是给参数赋值，使用</a:t>
            </a:r>
            <a:r>
              <a:rPr lang="en-US" altLang="zh-CN" sz="2000" dirty="0" smtClean="0"/>
              <a:t>:=</a:t>
            </a:r>
            <a:r>
              <a:rPr lang="zh-CN" altLang="en-US" sz="2000" dirty="0" smtClean="0"/>
              <a:t>可以不按照默认的参数顺序设定参数。如：</a:t>
            </a:r>
          </a:p>
          <a:p>
            <a:pPr algn="l">
              <a:spcBef>
                <a:spcPts val="0"/>
              </a:spcBef>
              <a:spcAft>
                <a:spcPts val="0"/>
              </a:spcAft>
              <a:buNone/>
            </a:pPr>
            <a:r>
              <a:rPr lang="en-US" altLang="zh-CN" sz="2000" dirty="0" smtClean="0"/>
              <a:t>	</a:t>
            </a:r>
            <a:r>
              <a:rPr lang="en-US" altLang="zh-CN" sz="1800" dirty="0" smtClean="0"/>
              <a:t>msgbox title:="</a:t>
            </a:r>
            <a:r>
              <a:rPr lang="zh-CN" altLang="en-US" sz="1800" dirty="0" smtClean="0"/>
              <a:t>提示</a:t>
            </a:r>
            <a:r>
              <a:rPr lang="en-US" altLang="zh-CN" sz="1800" dirty="0" smtClean="0"/>
              <a:t>",prompt:="Please input something.",buttons:=vbOKCancel</a:t>
            </a:r>
            <a:r>
              <a:rPr lang="en-US" altLang="zh-CN" sz="2000" dirty="0" smtClean="0"/>
              <a:t/>
            </a:r>
            <a:br>
              <a:rPr lang="en-US" altLang="zh-CN" sz="2000" dirty="0" smtClean="0"/>
            </a:br>
            <a:r>
              <a:rPr lang="zh-CN" altLang="en-US" sz="2000" dirty="0" smtClean="0"/>
              <a:t>相当于</a:t>
            </a:r>
            <a:br>
              <a:rPr lang="zh-CN" altLang="en-US" sz="2000" dirty="0" smtClean="0"/>
            </a:br>
            <a:r>
              <a:rPr lang="en-US" altLang="zh-CN" sz="1800" dirty="0" smtClean="0"/>
              <a:t>msgbox prompt:="Please input something.",buttons:=vbOKCancel,title:="</a:t>
            </a:r>
            <a:r>
              <a:rPr lang="zh-CN" altLang="en-US" sz="1800" dirty="0" smtClean="0"/>
              <a:t>提示</a:t>
            </a:r>
            <a:r>
              <a:rPr lang="en-US" altLang="zh-CN" sz="1800" dirty="0" smtClean="0"/>
              <a:t>"</a:t>
            </a:r>
            <a:r>
              <a:rPr lang="en-US" altLang="zh-CN" sz="2000" dirty="0" smtClean="0"/>
              <a:t/>
            </a:r>
            <a:br>
              <a:rPr lang="en-US" altLang="zh-CN" sz="2000" dirty="0" smtClean="0"/>
            </a:br>
            <a:r>
              <a:rPr lang="zh-CN" altLang="en-US" sz="2000" dirty="0" smtClean="0"/>
              <a:t>相当于</a:t>
            </a:r>
            <a:br>
              <a:rPr lang="zh-CN" altLang="en-US" sz="2000" dirty="0" smtClean="0"/>
            </a:br>
            <a:r>
              <a:rPr lang="en-US" altLang="zh-CN" sz="1800" dirty="0" smtClean="0"/>
              <a:t>msgbox "Please input something.",vbOKCancel,"</a:t>
            </a:r>
            <a:r>
              <a:rPr lang="zh-CN" altLang="en-US" sz="1800" dirty="0" smtClean="0"/>
              <a:t>提示</a:t>
            </a:r>
            <a:r>
              <a:rPr lang="en-US" altLang="zh-CN" sz="1800" dirty="0" smtClean="0"/>
              <a:t>"</a:t>
            </a:r>
            <a:endParaRPr lang="zh-CN" altLang="en-US" sz="2000" dirty="0"/>
          </a:p>
        </p:txBody>
      </p:sp>
      <p:sp>
        <p:nvSpPr>
          <p:cNvPr id="3" name="标题 2"/>
          <p:cNvSpPr>
            <a:spLocks noGrp="1"/>
          </p:cNvSpPr>
          <p:nvPr>
            <p:ph type="title"/>
          </p:nvPr>
        </p:nvSpPr>
        <p:spPr>
          <a:xfrm>
            <a:off x="34925" y="333375"/>
            <a:ext cx="7823223" cy="647700"/>
          </a:xfrm>
        </p:spPr>
        <p:txBody>
          <a:bodyPr/>
          <a:lstStyle/>
          <a:p>
            <a:r>
              <a:rPr lang="zh-CN" altLang="en-US" dirty="0" smtClean="0">
                <a:solidFill>
                  <a:srgbClr val="FF0000"/>
                </a:solidFill>
              </a:rPr>
              <a:t>方法后面什么时候加括号？什么时候不加括号？</a:t>
            </a:r>
            <a:endParaRPr lang="zh-CN" altLang="en-US" dirty="0">
              <a:solidFill>
                <a:srgbClr val="FF0000"/>
              </a:solidFill>
            </a:endParaRPr>
          </a:p>
        </p:txBody>
      </p:sp>
    </p:spTree>
  </p:cSld>
  <p:clrMapOvr>
    <a:masterClrMapping/>
  </p:clrMapOvr>
  <p:transition spd="med"/>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57158" y="1000108"/>
            <a:ext cx="8429684" cy="5500726"/>
          </a:xfrm>
        </p:spPr>
        <p:txBody>
          <a:bodyPr/>
          <a:lstStyle/>
          <a:p>
            <a:r>
              <a:rPr lang="zh-CN" altLang="en-US" dirty="0" smtClean="0"/>
              <a:t>作用：返回或设置指定对象中显示的文本。</a:t>
            </a:r>
            <a:r>
              <a:rPr lang="en-US" altLang="zh-CN" dirty="0" smtClean="0"/>
              <a:t>String</a:t>
            </a:r>
            <a:r>
              <a:rPr lang="zh-CN" altLang="en-US" dirty="0" smtClean="0"/>
              <a:t> 型，只读。</a:t>
            </a:r>
            <a:endParaRPr lang="en-US" altLang="zh-CN" dirty="0" smtClean="0"/>
          </a:p>
          <a:p>
            <a:r>
              <a:rPr lang="zh-CN" altLang="en-US" dirty="0" smtClean="0"/>
              <a:t>语法：</a:t>
            </a:r>
            <a:endParaRPr lang="en-US" altLang="zh-CN" dirty="0" smtClean="0"/>
          </a:p>
          <a:p>
            <a:pPr lvl="1" algn="l">
              <a:buNone/>
            </a:pPr>
            <a:r>
              <a:rPr lang="en-US" altLang="zh-CN" i="1" dirty="0" smtClean="0">
                <a:solidFill>
                  <a:srgbClr val="CC0000"/>
                </a:solidFill>
              </a:rPr>
              <a:t>Range .Text</a:t>
            </a:r>
          </a:p>
          <a:p>
            <a:r>
              <a:rPr lang="en-US" altLang="zh-CN" dirty="0" smtClean="0"/>
              <a:t>.Value</a:t>
            </a:r>
            <a:r>
              <a:rPr lang="zh-CN" altLang="en-US" dirty="0" smtClean="0"/>
              <a:t>属性与</a:t>
            </a:r>
            <a:r>
              <a:rPr lang="en-US" altLang="zh-CN" dirty="0" smtClean="0"/>
              <a:t>.text</a:t>
            </a:r>
            <a:r>
              <a:rPr lang="zh-CN" altLang="en-US" dirty="0" smtClean="0"/>
              <a:t>属性的不同</a:t>
            </a:r>
          </a:p>
          <a:p>
            <a:pPr lvl="1" algn="l"/>
            <a:r>
              <a:rPr lang="en-US" altLang="zh-CN" sz="2000" dirty="0" smtClean="0">
                <a:solidFill>
                  <a:srgbClr val="0000FF"/>
                </a:solidFill>
                <a:latin typeface="微软雅黑" pitchFamily="34" charset="-122"/>
                <a:ea typeface="微软雅黑" pitchFamily="34" charset="-122"/>
              </a:rPr>
              <a:t>.Text</a:t>
            </a:r>
            <a:r>
              <a:rPr lang="zh-CN" altLang="en-US" sz="2000" dirty="0" smtClean="0">
                <a:solidFill>
                  <a:srgbClr val="0000FF"/>
                </a:solidFill>
                <a:latin typeface="微软雅黑" pitchFamily="34" charset="-122"/>
                <a:ea typeface="微软雅黑" pitchFamily="34" charset="-122"/>
              </a:rPr>
              <a:t>返回的是单元格中显示的内容</a:t>
            </a:r>
            <a:r>
              <a:rPr lang="zh-CN" altLang="en-US" sz="2000" dirty="0" smtClean="0">
                <a:latin typeface="仿宋" pitchFamily="49" charset="-122"/>
                <a:ea typeface="仿宋" pitchFamily="49" charset="-122"/>
              </a:rPr>
              <a:t>，也就是你看到的是什么就显示什么。</a:t>
            </a:r>
            <a:endParaRPr lang="en-US" altLang="zh-CN" sz="2000" dirty="0" smtClean="0">
              <a:latin typeface="仿宋" pitchFamily="49" charset="-122"/>
              <a:ea typeface="仿宋" pitchFamily="49" charset="-122"/>
            </a:endParaRPr>
          </a:p>
          <a:p>
            <a:pPr lvl="1" algn="l"/>
            <a:r>
              <a:rPr lang="zh-CN" altLang="en-US" sz="2000" dirty="0" smtClean="0">
                <a:latin typeface="仿宋" pitchFamily="49" charset="-122"/>
                <a:ea typeface="仿宋" pitchFamily="49" charset="-122"/>
              </a:rPr>
              <a:t>比如，</a:t>
            </a:r>
            <a:r>
              <a:rPr lang="en-US" altLang="zh-CN" sz="2000" dirty="0" smtClean="0">
                <a:latin typeface="仿宋" pitchFamily="49" charset="-122"/>
                <a:ea typeface="仿宋" pitchFamily="49" charset="-122"/>
              </a:rPr>
              <a:t>A1</a:t>
            </a:r>
            <a:r>
              <a:rPr lang="zh-CN" altLang="en-US" sz="2000" dirty="0" smtClean="0">
                <a:latin typeface="仿宋" pitchFamily="49" charset="-122"/>
                <a:ea typeface="仿宋" pitchFamily="49" charset="-122"/>
              </a:rPr>
              <a:t>＝</a:t>
            </a:r>
            <a:r>
              <a:rPr lang="en-US" altLang="zh-CN" sz="2000" dirty="0" smtClean="0">
                <a:latin typeface="仿宋" pitchFamily="49" charset="-122"/>
                <a:ea typeface="仿宋" pitchFamily="49" charset="-122"/>
              </a:rPr>
              <a:t>2002.111</a:t>
            </a:r>
            <a:r>
              <a:rPr lang="zh-CN" altLang="en-US" sz="2000" dirty="0" smtClean="0">
                <a:latin typeface="仿宋" pitchFamily="49" charset="-122"/>
                <a:ea typeface="仿宋" pitchFamily="49" charset="-122"/>
              </a:rPr>
              <a:t>，你使用了单元格格式，只显示一位小数，那么显示的就是</a:t>
            </a:r>
            <a:r>
              <a:rPr lang="en-US" altLang="zh-CN" sz="2000" dirty="0" smtClean="0">
                <a:latin typeface="仿宋" pitchFamily="49" charset="-122"/>
                <a:ea typeface="仿宋" pitchFamily="49" charset="-122"/>
              </a:rPr>
              <a:t>2002.1</a:t>
            </a:r>
            <a:r>
              <a:rPr lang="zh-CN" altLang="en-US" sz="2000" dirty="0" smtClean="0">
                <a:latin typeface="仿宋" pitchFamily="49" charset="-122"/>
                <a:ea typeface="仿宋" pitchFamily="49" charset="-122"/>
              </a:rPr>
              <a:t>，</a:t>
            </a:r>
            <a:r>
              <a:rPr lang="en-US" altLang="zh-CN" sz="2000" dirty="0" smtClean="0">
                <a:latin typeface="仿宋" pitchFamily="49" charset="-122"/>
                <a:ea typeface="仿宋" pitchFamily="49" charset="-122"/>
              </a:rPr>
              <a:t>.Text</a:t>
            </a:r>
            <a:r>
              <a:rPr lang="zh-CN" altLang="en-US" sz="2000" dirty="0" smtClean="0">
                <a:latin typeface="仿宋" pitchFamily="49" charset="-122"/>
                <a:ea typeface="仿宋" pitchFamily="49" charset="-122"/>
              </a:rPr>
              <a:t>返回的是你所看到的</a:t>
            </a:r>
            <a:r>
              <a:rPr lang="en-US" altLang="zh-CN" sz="2000" dirty="0" smtClean="0">
                <a:latin typeface="仿宋" pitchFamily="49" charset="-122"/>
                <a:ea typeface="仿宋" pitchFamily="49" charset="-122"/>
              </a:rPr>
              <a:t>2002.1</a:t>
            </a:r>
            <a:r>
              <a:rPr lang="zh-CN" altLang="en-US" sz="2000" dirty="0" smtClean="0">
                <a:latin typeface="仿宋" pitchFamily="49" charset="-122"/>
                <a:ea typeface="仿宋" pitchFamily="49" charset="-122"/>
              </a:rPr>
              <a:t>。</a:t>
            </a:r>
            <a:endParaRPr lang="en-US" altLang="zh-CN" sz="2000" dirty="0" smtClean="0">
              <a:latin typeface="仿宋" pitchFamily="49" charset="-122"/>
              <a:ea typeface="仿宋" pitchFamily="49" charset="-122"/>
            </a:endParaRPr>
          </a:p>
          <a:p>
            <a:pPr lvl="1" algn="l"/>
            <a:r>
              <a:rPr lang="zh-CN" altLang="en-US" sz="2000" dirty="0" smtClean="0">
                <a:latin typeface="仿宋" pitchFamily="49" charset="-122"/>
                <a:ea typeface="仿宋" pitchFamily="49" charset="-122"/>
              </a:rPr>
              <a:t>而单元格的值并不会因此而改变，仍是</a:t>
            </a:r>
            <a:r>
              <a:rPr lang="en-US" altLang="zh-CN" sz="2000" dirty="0" smtClean="0">
                <a:latin typeface="仿宋" pitchFamily="49" charset="-122"/>
                <a:ea typeface="仿宋" pitchFamily="49" charset="-122"/>
              </a:rPr>
              <a:t>2002.111</a:t>
            </a:r>
            <a:r>
              <a:rPr lang="zh-CN" altLang="en-US" sz="2000" dirty="0" smtClean="0">
                <a:latin typeface="仿宋" pitchFamily="49" charset="-122"/>
                <a:ea typeface="仿宋" pitchFamily="49" charset="-122"/>
              </a:rPr>
              <a:t>，所以</a:t>
            </a:r>
            <a:r>
              <a:rPr lang="en-US" altLang="zh-CN" sz="2000" dirty="0" smtClean="0">
                <a:latin typeface="仿宋" pitchFamily="49" charset="-122"/>
                <a:ea typeface="仿宋" pitchFamily="49" charset="-122"/>
              </a:rPr>
              <a:t>Value</a:t>
            </a:r>
            <a:r>
              <a:rPr lang="zh-CN" altLang="en-US" sz="2000" dirty="0" smtClean="0">
                <a:latin typeface="仿宋" pitchFamily="49" charset="-122"/>
                <a:ea typeface="仿宋" pitchFamily="49" charset="-122"/>
              </a:rPr>
              <a:t>会是</a:t>
            </a:r>
            <a:r>
              <a:rPr lang="en-US" altLang="zh-CN" sz="2000" dirty="0" smtClean="0">
                <a:latin typeface="仿宋" pitchFamily="49" charset="-122"/>
                <a:ea typeface="仿宋" pitchFamily="49" charset="-122"/>
              </a:rPr>
              <a:t>2002.111</a:t>
            </a:r>
            <a:r>
              <a:rPr lang="zh-CN" altLang="en-US" sz="2000" dirty="0" smtClean="0">
                <a:latin typeface="仿宋" pitchFamily="49" charset="-122"/>
                <a:ea typeface="仿宋" pitchFamily="49" charset="-122"/>
              </a:rPr>
              <a:t>。</a:t>
            </a:r>
            <a:br>
              <a:rPr lang="zh-CN" altLang="en-US" sz="2000" dirty="0" smtClean="0">
                <a:latin typeface="仿宋" pitchFamily="49" charset="-122"/>
                <a:ea typeface="仿宋" pitchFamily="49" charset="-122"/>
              </a:rPr>
            </a:br>
            <a:endParaRPr lang="zh-CN" altLang="en-US" sz="2000" dirty="0" smtClean="0">
              <a:latin typeface="仿宋" pitchFamily="49" charset="-122"/>
              <a:ea typeface="仿宋" pitchFamily="49" charset="-122"/>
            </a:endParaRPr>
          </a:p>
        </p:txBody>
      </p:sp>
      <p:sp>
        <p:nvSpPr>
          <p:cNvPr id="3" name="标题 2"/>
          <p:cNvSpPr>
            <a:spLocks noGrp="1"/>
          </p:cNvSpPr>
          <p:nvPr>
            <p:ph type="title"/>
          </p:nvPr>
        </p:nvSpPr>
        <p:spPr>
          <a:xfrm>
            <a:off x="34925" y="333375"/>
            <a:ext cx="7466033" cy="647700"/>
          </a:xfrm>
        </p:spPr>
        <p:txBody>
          <a:bodyPr/>
          <a:lstStyle/>
          <a:p>
            <a:r>
              <a:rPr lang="en-US" altLang="zh-CN" dirty="0" smtClean="0">
                <a:solidFill>
                  <a:srgbClr val="CC0000"/>
                </a:solidFill>
              </a:rPr>
              <a:t>Range</a:t>
            </a:r>
            <a:r>
              <a:rPr lang="zh-CN" altLang="en-US" dirty="0" smtClean="0">
                <a:solidFill>
                  <a:srgbClr val="CC0000"/>
                </a:solidFill>
              </a:rPr>
              <a:t>对象的</a:t>
            </a:r>
            <a:r>
              <a:rPr lang="en-US" altLang="zh-CN" dirty="0" smtClean="0">
                <a:solidFill>
                  <a:srgbClr val="CC0000"/>
                </a:solidFill>
              </a:rPr>
              <a:t>Text </a:t>
            </a:r>
            <a:r>
              <a:rPr lang="zh-CN" altLang="en-US" dirty="0" smtClean="0">
                <a:solidFill>
                  <a:srgbClr val="CC0000"/>
                </a:solidFill>
              </a:rPr>
              <a:t>属性</a:t>
            </a:r>
            <a:endParaRPr lang="zh-CN" altLang="en-US" dirty="0">
              <a:solidFill>
                <a:srgbClr val="CC0000"/>
              </a:solidFill>
            </a:endParaRPr>
          </a:p>
        </p:txBody>
      </p:sp>
    </p:spTree>
  </p:cSld>
  <p:clrMapOvr>
    <a:masterClrMapping/>
  </p:clrMapOvr>
  <p:transition spd="med"/>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a:xfrm>
            <a:off x="34925" y="333375"/>
            <a:ext cx="8037537" cy="647700"/>
          </a:xfrm>
        </p:spPr>
        <p:txBody>
          <a:bodyPr/>
          <a:lstStyle/>
          <a:p>
            <a:r>
              <a:rPr lang="zh-CN" altLang="en-US" dirty="0" smtClean="0">
                <a:solidFill>
                  <a:srgbClr val="FF0000"/>
                </a:solidFill>
              </a:rPr>
              <a:t>对象的属性</a:t>
            </a:r>
            <a:endParaRPr lang="zh-CN" altLang="en-US" dirty="0" smtClean="0"/>
          </a:p>
        </p:txBody>
      </p:sp>
      <p:sp>
        <p:nvSpPr>
          <p:cNvPr id="6" name="内容占位符 5"/>
          <p:cNvSpPr>
            <a:spLocks noGrp="1"/>
          </p:cNvSpPr>
          <p:nvPr>
            <p:ph idx="1"/>
          </p:nvPr>
        </p:nvSpPr>
        <p:spPr>
          <a:xfrm>
            <a:off x="357158" y="1000108"/>
            <a:ext cx="8358246" cy="5643602"/>
          </a:xfrm>
        </p:spPr>
        <p:txBody>
          <a:bodyPr>
            <a:noAutofit/>
          </a:bodyPr>
          <a:lstStyle/>
          <a:p>
            <a:r>
              <a:rPr lang="zh-CN" altLang="en-US" dirty="0" smtClean="0">
                <a:solidFill>
                  <a:srgbClr val="0000CC"/>
                </a:solidFill>
              </a:rPr>
              <a:t>什么是对象的属性</a:t>
            </a:r>
            <a:endParaRPr lang="en-US" altLang="zh-CN" dirty="0" smtClean="0">
              <a:solidFill>
                <a:srgbClr val="0000CC"/>
              </a:solidFill>
            </a:endParaRPr>
          </a:p>
          <a:p>
            <a:pPr lvl="1"/>
            <a:r>
              <a:rPr lang="zh-CN" altLang="en-US" sz="2000" dirty="0" smtClean="0"/>
              <a:t>每个对象都有特性，称为对象的属性。</a:t>
            </a:r>
            <a:r>
              <a:rPr lang="zh-CN" altLang="en-US" sz="2000" dirty="0" smtClean="0">
                <a:solidFill>
                  <a:srgbClr val="FF0000"/>
                </a:solidFill>
              </a:rPr>
              <a:t>（找名词和形容词）</a:t>
            </a:r>
            <a:endParaRPr lang="en-US" altLang="zh-CN" sz="2000" dirty="0" smtClean="0">
              <a:solidFill>
                <a:srgbClr val="FF0000"/>
              </a:solidFill>
            </a:endParaRPr>
          </a:p>
          <a:p>
            <a:pPr lvl="1"/>
            <a:r>
              <a:rPr lang="zh-CN" altLang="en-US" sz="2000" dirty="0" smtClean="0"/>
              <a:t>如：汽车对象有颜色，型号等属性。</a:t>
            </a:r>
            <a:endParaRPr lang="en-US" altLang="zh-CN" sz="2000" dirty="0" smtClean="0"/>
          </a:p>
          <a:p>
            <a:pPr lvl="1"/>
            <a:r>
              <a:rPr lang="zh-CN" altLang="en-US" sz="2000" dirty="0" smtClean="0"/>
              <a:t>引用方式：</a:t>
            </a:r>
            <a:r>
              <a:rPr lang="zh-CN" altLang="en-US" sz="2000" dirty="0" smtClean="0">
                <a:solidFill>
                  <a:srgbClr val="FF0000"/>
                </a:solidFill>
              </a:rPr>
              <a:t>对象名</a:t>
            </a:r>
            <a:r>
              <a:rPr lang="en-US" altLang="zh-CN" sz="2000" dirty="0" smtClean="0">
                <a:solidFill>
                  <a:srgbClr val="FF0000"/>
                </a:solidFill>
              </a:rPr>
              <a:t>.</a:t>
            </a:r>
            <a:r>
              <a:rPr lang="zh-CN" altLang="en-US" sz="2000" dirty="0" smtClean="0">
                <a:solidFill>
                  <a:srgbClr val="FF0000"/>
                </a:solidFill>
              </a:rPr>
              <a:t>属性</a:t>
            </a:r>
            <a:endParaRPr lang="en-US" altLang="zh-CN" sz="2000" dirty="0" smtClean="0">
              <a:solidFill>
                <a:srgbClr val="FF0000"/>
              </a:solidFill>
            </a:endParaRPr>
          </a:p>
          <a:p>
            <a:pPr lvl="1"/>
            <a:r>
              <a:rPr lang="zh-CN" altLang="en-US" sz="2000" dirty="0" smtClean="0"/>
              <a:t>如：</a:t>
            </a:r>
            <a:r>
              <a:rPr lang="en-US" altLang="zh-CN" sz="2000" dirty="0" smtClean="0">
                <a:solidFill>
                  <a:srgbClr val="FF0000"/>
                </a:solidFill>
              </a:rPr>
              <a:t>Range(“A1”).Value  </a:t>
            </a:r>
            <a:r>
              <a:rPr lang="zh-CN" altLang="en-US" sz="2000" dirty="0" smtClean="0">
                <a:solidFill>
                  <a:srgbClr val="006600"/>
                </a:solidFill>
              </a:rPr>
              <a:t>表示单元格的默认属性（值属性）</a:t>
            </a:r>
            <a:endParaRPr lang="en-US" altLang="zh-CN" sz="2000" dirty="0" smtClean="0">
              <a:solidFill>
                <a:srgbClr val="006600"/>
              </a:solidFill>
            </a:endParaRPr>
          </a:p>
          <a:p>
            <a:pPr marL="363538" lvl="1" indent="-363538">
              <a:buBlip>
                <a:blip r:embed="rId3"/>
              </a:buBlip>
            </a:pPr>
            <a:r>
              <a:rPr lang="zh-CN" altLang="en-US" dirty="0" smtClean="0">
                <a:solidFill>
                  <a:srgbClr val="0000CC"/>
                </a:solidFill>
                <a:cs typeface="+mn-cs"/>
              </a:rPr>
              <a:t>通过代码设置对象的属性值，一般采用下面的格式：</a:t>
            </a:r>
            <a:endParaRPr lang="en-US" altLang="zh-CN" dirty="0" smtClean="0">
              <a:solidFill>
                <a:srgbClr val="0000CC"/>
              </a:solidFill>
              <a:cs typeface="+mn-cs"/>
            </a:endParaRPr>
          </a:p>
          <a:p>
            <a:pPr lvl="1"/>
            <a:r>
              <a:rPr lang="zh-CN" altLang="en-US" sz="2000" dirty="0" smtClean="0">
                <a:solidFill>
                  <a:srgbClr val="FF0000"/>
                </a:solidFill>
              </a:rPr>
              <a:t>对象</a:t>
            </a:r>
            <a:r>
              <a:rPr lang="en-US" altLang="zh-CN" sz="2000" dirty="0" smtClean="0">
                <a:solidFill>
                  <a:srgbClr val="FF0000"/>
                </a:solidFill>
              </a:rPr>
              <a:t>.</a:t>
            </a:r>
            <a:r>
              <a:rPr lang="zh-CN" altLang="en-US" sz="2000" dirty="0" smtClean="0">
                <a:solidFill>
                  <a:srgbClr val="FF0000"/>
                </a:solidFill>
              </a:rPr>
              <a:t>属性</a:t>
            </a:r>
            <a:r>
              <a:rPr lang="en-US" altLang="zh-CN" sz="2000" dirty="0" smtClean="0">
                <a:solidFill>
                  <a:srgbClr val="FF0000"/>
                </a:solidFill>
              </a:rPr>
              <a:t>=</a:t>
            </a:r>
            <a:r>
              <a:rPr lang="zh-CN" altLang="en-US" sz="2000" dirty="0" smtClean="0">
                <a:solidFill>
                  <a:srgbClr val="FF0000"/>
                </a:solidFill>
              </a:rPr>
              <a:t>属性值</a:t>
            </a:r>
            <a:endParaRPr lang="en-US" altLang="zh-CN" sz="2000" dirty="0" smtClean="0">
              <a:solidFill>
                <a:srgbClr val="FF0000"/>
              </a:solidFill>
            </a:endParaRPr>
          </a:p>
          <a:p>
            <a:pPr lvl="1"/>
            <a:r>
              <a:rPr lang="zh-CN" altLang="en-US" sz="2000" dirty="0" smtClean="0"/>
              <a:t>如：</a:t>
            </a:r>
            <a:r>
              <a:rPr lang="en-US" altLang="zh-CN" sz="2000" dirty="0" smtClean="0">
                <a:solidFill>
                  <a:srgbClr val="FF0000"/>
                </a:solidFill>
              </a:rPr>
              <a:t> Range(“A1”).Value=100 </a:t>
            </a:r>
            <a:r>
              <a:rPr lang="en-US" altLang="zh-CN" sz="2000" dirty="0" smtClean="0">
                <a:solidFill>
                  <a:srgbClr val="006600"/>
                </a:solidFill>
              </a:rPr>
              <a:t>    </a:t>
            </a:r>
            <a:r>
              <a:rPr lang="zh-CN" altLang="en-US" sz="2000" dirty="0" smtClean="0">
                <a:solidFill>
                  <a:srgbClr val="006600"/>
                </a:solidFill>
              </a:rPr>
              <a:t>把</a:t>
            </a:r>
            <a:r>
              <a:rPr lang="en-US" altLang="zh-CN" sz="2000" dirty="0" smtClean="0">
                <a:solidFill>
                  <a:srgbClr val="006600"/>
                </a:solidFill>
              </a:rPr>
              <a:t>100</a:t>
            </a:r>
            <a:r>
              <a:rPr lang="zh-CN" altLang="en-US" sz="2000" dirty="0" smtClean="0">
                <a:solidFill>
                  <a:srgbClr val="006600"/>
                </a:solidFill>
              </a:rPr>
              <a:t>写入</a:t>
            </a:r>
            <a:r>
              <a:rPr lang="en-US" altLang="zh-CN" sz="2000" dirty="0" smtClean="0">
                <a:solidFill>
                  <a:srgbClr val="006600"/>
                </a:solidFill>
              </a:rPr>
              <a:t>A1</a:t>
            </a:r>
            <a:r>
              <a:rPr lang="zh-CN" altLang="en-US" sz="2000" dirty="0" smtClean="0">
                <a:solidFill>
                  <a:srgbClr val="006600"/>
                </a:solidFill>
              </a:rPr>
              <a:t>单元格</a:t>
            </a:r>
            <a:endParaRPr lang="en-US" altLang="zh-CN" sz="2000" dirty="0" smtClean="0">
              <a:solidFill>
                <a:srgbClr val="006600"/>
              </a:solidFill>
            </a:endParaRPr>
          </a:p>
          <a:p>
            <a:pPr marL="363538" lvl="1" indent="-363538">
              <a:buBlip>
                <a:blip r:embed="rId3"/>
              </a:buBlip>
            </a:pPr>
            <a:r>
              <a:rPr lang="zh-CN" altLang="en-US" dirty="0" smtClean="0">
                <a:solidFill>
                  <a:srgbClr val="0000CC"/>
                </a:solidFill>
                <a:cs typeface="+mn-cs"/>
              </a:rPr>
              <a:t>读取</a:t>
            </a:r>
            <a:r>
              <a:rPr lang="zh-CN" altLang="en-US" dirty="0" smtClean="0">
                <a:solidFill>
                  <a:srgbClr val="0000CC"/>
                </a:solidFill>
              </a:rPr>
              <a:t>对象的属性值，一般采用下面的格式：</a:t>
            </a:r>
            <a:endParaRPr lang="en-US" altLang="zh-CN" dirty="0" smtClean="0">
              <a:solidFill>
                <a:srgbClr val="0000CC"/>
              </a:solidFill>
              <a:cs typeface="+mn-cs"/>
            </a:endParaRPr>
          </a:p>
          <a:p>
            <a:pPr lvl="1"/>
            <a:r>
              <a:rPr lang="zh-CN" altLang="en-US" sz="2000" dirty="0" smtClean="0">
                <a:solidFill>
                  <a:srgbClr val="FF0000"/>
                </a:solidFill>
              </a:rPr>
              <a:t>变量</a:t>
            </a:r>
            <a:r>
              <a:rPr lang="en-US" altLang="zh-CN" sz="2000" dirty="0" smtClean="0">
                <a:solidFill>
                  <a:srgbClr val="FF0000"/>
                </a:solidFill>
              </a:rPr>
              <a:t>=</a:t>
            </a:r>
            <a:r>
              <a:rPr lang="zh-CN" altLang="en-US" sz="2000" dirty="0" smtClean="0">
                <a:solidFill>
                  <a:srgbClr val="FF0000"/>
                </a:solidFill>
              </a:rPr>
              <a:t>对象</a:t>
            </a:r>
            <a:r>
              <a:rPr lang="en-US" altLang="zh-CN" sz="2000" dirty="0" smtClean="0">
                <a:solidFill>
                  <a:srgbClr val="FF0000"/>
                </a:solidFill>
              </a:rPr>
              <a:t>.</a:t>
            </a:r>
            <a:r>
              <a:rPr lang="zh-CN" altLang="en-US" sz="2000" dirty="0" smtClean="0">
                <a:solidFill>
                  <a:srgbClr val="FF0000"/>
                </a:solidFill>
              </a:rPr>
              <a:t>属性</a:t>
            </a:r>
            <a:endParaRPr lang="en-US" altLang="zh-CN" sz="2000" dirty="0" smtClean="0">
              <a:solidFill>
                <a:srgbClr val="FF0000"/>
              </a:solidFill>
            </a:endParaRPr>
          </a:p>
          <a:p>
            <a:pPr lvl="1"/>
            <a:r>
              <a:rPr lang="zh-CN" altLang="en-US" sz="2000" dirty="0" smtClean="0">
                <a:solidFill>
                  <a:srgbClr val="000000"/>
                </a:solidFill>
              </a:rPr>
              <a:t>如：</a:t>
            </a:r>
            <a:r>
              <a:rPr lang="en-US" altLang="zh-CN" sz="2000" dirty="0" smtClean="0">
                <a:solidFill>
                  <a:srgbClr val="FF0000"/>
                </a:solidFill>
              </a:rPr>
              <a:t> a=Range(“A1”).Value </a:t>
            </a:r>
            <a:r>
              <a:rPr lang="en-US" altLang="zh-CN" sz="2000" dirty="0" smtClean="0">
                <a:solidFill>
                  <a:srgbClr val="006600"/>
                </a:solidFill>
              </a:rPr>
              <a:t>    </a:t>
            </a:r>
            <a:r>
              <a:rPr lang="zh-CN" altLang="en-US" sz="2000" dirty="0" smtClean="0">
                <a:solidFill>
                  <a:srgbClr val="006600"/>
                </a:solidFill>
              </a:rPr>
              <a:t>把</a:t>
            </a:r>
            <a:r>
              <a:rPr lang="en-US" altLang="zh-CN" sz="2000" dirty="0" smtClean="0">
                <a:solidFill>
                  <a:srgbClr val="006600"/>
                </a:solidFill>
              </a:rPr>
              <a:t>A1</a:t>
            </a:r>
            <a:r>
              <a:rPr lang="zh-CN" altLang="en-US" sz="2000" dirty="0" smtClean="0">
                <a:solidFill>
                  <a:srgbClr val="006600"/>
                </a:solidFill>
              </a:rPr>
              <a:t>单元格的值赋给变量</a:t>
            </a:r>
            <a:r>
              <a:rPr lang="en-US" altLang="zh-CN" sz="2000" dirty="0" smtClean="0">
                <a:solidFill>
                  <a:srgbClr val="006600"/>
                </a:solidFill>
              </a:rPr>
              <a:t>a</a:t>
            </a:r>
            <a:r>
              <a:rPr lang="en-US" altLang="zh-CN" sz="2000" dirty="0" smtClean="0">
                <a:solidFill>
                  <a:srgbClr val="FF0000"/>
                </a:solidFill>
              </a:rPr>
              <a:t> </a:t>
            </a:r>
            <a:endParaRPr lang="en-US" altLang="zh-CN" sz="2000" dirty="0" smtClean="0">
              <a:solidFill>
                <a:srgbClr val="000000"/>
              </a:solidFill>
            </a:endParaRPr>
          </a:p>
          <a:p>
            <a:pPr lvl="1"/>
            <a:endParaRPr lang="zh-CN" altLang="en-US" dirty="0" smtClean="0">
              <a:solidFill>
                <a:srgbClr val="0000CC"/>
              </a:solidFill>
              <a:cs typeface="+mn-cs"/>
            </a:endParaRPr>
          </a:p>
          <a:p>
            <a:pPr lvl="1">
              <a:spcBef>
                <a:spcPts val="0"/>
              </a:spcBef>
              <a:spcAft>
                <a:spcPts val="0"/>
              </a:spcAft>
              <a:buFont typeface="Arial" pitchFamily="34" charset="0"/>
              <a:buChar char="•"/>
            </a:pPr>
            <a:endParaRPr lang="en-US" altLang="zh-CN" dirty="0" smtClean="0"/>
          </a:p>
        </p:txBody>
      </p:sp>
    </p:spTree>
  </p:cSld>
  <p:clrMapOvr>
    <a:masterClrMapping/>
  </p:clrMapOvr>
  <p:transition spd="med"/>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142844" y="1000108"/>
            <a:ext cx="8858312" cy="4000528"/>
          </a:xfrm>
          <a:solidFill>
            <a:srgbClr val="FFCC99"/>
          </a:solidFill>
          <a:ln>
            <a:solidFill>
              <a:srgbClr val="FFC000"/>
            </a:solidFill>
          </a:ln>
        </p:spPr>
        <p:txBody>
          <a:bodyPr/>
          <a:lstStyle/>
          <a:p>
            <a:pPr marL="0" indent="1588">
              <a:spcBef>
                <a:spcPts val="0"/>
              </a:spcBef>
              <a:buNone/>
            </a:pPr>
            <a:r>
              <a:rPr lang="zh-CN" altLang="en-US" sz="2000" dirty="0" smtClean="0">
                <a:solidFill>
                  <a:srgbClr val="0000FF"/>
                </a:solidFill>
              </a:rPr>
              <a:t>示例</a:t>
            </a:r>
            <a:r>
              <a:rPr lang="en-US" altLang="zh-CN" sz="2000" dirty="0" smtClean="0">
                <a:solidFill>
                  <a:srgbClr val="0000FF"/>
                </a:solidFill>
              </a:rPr>
              <a:t>7</a:t>
            </a:r>
            <a:r>
              <a:rPr lang="zh-CN" altLang="en-US" sz="2000" dirty="0" smtClean="0">
                <a:solidFill>
                  <a:srgbClr val="0000FF"/>
                </a:solidFill>
              </a:rPr>
              <a:t>：</a:t>
            </a:r>
            <a:r>
              <a:rPr lang="zh-CN" altLang="en-US" sz="2000" dirty="0" smtClean="0"/>
              <a:t>返回第</a:t>
            </a:r>
            <a:r>
              <a:rPr lang="en-US" altLang="zh-CN" sz="2000" dirty="0" smtClean="0"/>
              <a:t>2</a:t>
            </a:r>
            <a:r>
              <a:rPr lang="zh-CN" altLang="en-US" sz="2000" dirty="0" smtClean="0"/>
              <a:t>张工作表</a:t>
            </a:r>
            <a:r>
              <a:rPr lang="en-US" altLang="zh-CN" sz="2000" dirty="0" smtClean="0"/>
              <a:t>B14</a:t>
            </a:r>
            <a:r>
              <a:rPr lang="zh-CN" altLang="en-US" sz="2000" dirty="0" smtClean="0"/>
              <a:t>单元格中显示的文本。</a:t>
            </a:r>
            <a:endParaRPr lang="en-US" altLang="zh-CN" sz="2000" dirty="0" smtClean="0"/>
          </a:p>
          <a:p>
            <a:pPr marL="0" indent="0" algn="l" eaLnBrk="1" fontAlgn="auto" hangingPunct="1">
              <a:spcAft>
                <a:spcPts val="0"/>
              </a:spcAft>
              <a:buNone/>
              <a:defRPr/>
            </a:pPr>
            <a:r>
              <a:rPr lang="en-US" dirty="0" smtClean="0"/>
              <a:t>Sub text()</a:t>
            </a:r>
          </a:p>
          <a:p>
            <a:pPr marL="0" indent="0" algn="l" eaLnBrk="1" fontAlgn="auto" hangingPunct="1">
              <a:spcAft>
                <a:spcPts val="0"/>
              </a:spcAft>
              <a:buNone/>
              <a:defRPr/>
            </a:pPr>
            <a:r>
              <a:rPr lang="en-US" dirty="0" smtClean="0"/>
              <a:t>    Dim c As Range</a:t>
            </a:r>
          </a:p>
          <a:p>
            <a:pPr marL="0" indent="0" algn="l" eaLnBrk="1" fontAlgn="auto" hangingPunct="1">
              <a:spcAft>
                <a:spcPts val="0"/>
              </a:spcAft>
              <a:buNone/>
              <a:defRPr/>
            </a:pPr>
            <a:r>
              <a:rPr lang="en-US" dirty="0" smtClean="0"/>
              <a:t>    Set c = Worksheets("Sheet2").Range("B14")</a:t>
            </a:r>
          </a:p>
          <a:p>
            <a:pPr marL="0" indent="0" algn="l" eaLnBrk="1" fontAlgn="auto" hangingPunct="1">
              <a:spcAft>
                <a:spcPts val="0"/>
              </a:spcAft>
              <a:buNone/>
              <a:defRPr/>
            </a:pPr>
            <a:r>
              <a:rPr lang="en-US" dirty="0" smtClean="0"/>
              <a:t>    c.Value = 1198.3</a:t>
            </a:r>
          </a:p>
          <a:p>
            <a:pPr marL="0" indent="0" algn="l" eaLnBrk="1" fontAlgn="auto" hangingPunct="1">
              <a:spcAft>
                <a:spcPts val="0"/>
              </a:spcAft>
              <a:buNone/>
              <a:defRPr/>
            </a:pPr>
            <a:r>
              <a:rPr lang="en-US" dirty="0" smtClean="0"/>
              <a:t>    c.NumberFormat = "$#,##0_);($#,##0)"</a:t>
            </a:r>
          </a:p>
          <a:p>
            <a:pPr marL="0" indent="0" algn="l" eaLnBrk="1" fontAlgn="auto" hangingPunct="1">
              <a:spcAft>
                <a:spcPts val="0"/>
              </a:spcAft>
              <a:buNone/>
              <a:defRPr/>
            </a:pPr>
            <a:r>
              <a:rPr lang="en-US" dirty="0" smtClean="0"/>
              <a:t>    MsgBox </a:t>
            </a:r>
            <a:r>
              <a:rPr lang="en-US" dirty="0" smtClean="0">
                <a:solidFill>
                  <a:srgbClr val="0000FF"/>
                </a:solidFill>
              </a:rPr>
              <a:t>c.Value</a:t>
            </a:r>
          </a:p>
          <a:p>
            <a:pPr marL="0" indent="0" algn="l" eaLnBrk="1" fontAlgn="auto" hangingPunct="1">
              <a:spcAft>
                <a:spcPts val="0"/>
              </a:spcAft>
              <a:buNone/>
              <a:defRPr/>
            </a:pPr>
            <a:r>
              <a:rPr lang="en-US" dirty="0" smtClean="0"/>
              <a:t>    MsgBox</a:t>
            </a:r>
            <a:r>
              <a:rPr lang="en-US" dirty="0" smtClean="0">
                <a:solidFill>
                  <a:srgbClr val="CC0000"/>
                </a:solidFill>
              </a:rPr>
              <a:t> c.text</a:t>
            </a:r>
          </a:p>
          <a:p>
            <a:pPr marL="0" indent="0" algn="l" eaLnBrk="1" fontAlgn="auto" hangingPunct="1">
              <a:spcAft>
                <a:spcPts val="0"/>
              </a:spcAft>
              <a:buNone/>
              <a:defRPr/>
            </a:pPr>
            <a:r>
              <a:rPr lang="en-US" dirty="0" smtClean="0"/>
              <a:t>End Sub</a:t>
            </a:r>
          </a:p>
        </p:txBody>
      </p:sp>
      <p:sp>
        <p:nvSpPr>
          <p:cNvPr id="3" name="标题 2"/>
          <p:cNvSpPr>
            <a:spLocks noGrp="1"/>
          </p:cNvSpPr>
          <p:nvPr>
            <p:ph type="title"/>
          </p:nvPr>
        </p:nvSpPr>
        <p:spPr>
          <a:xfrm>
            <a:off x="34925" y="333375"/>
            <a:ext cx="8680479" cy="647700"/>
          </a:xfrm>
        </p:spPr>
        <p:txBody>
          <a:bodyPr/>
          <a:lstStyle/>
          <a:p>
            <a:r>
              <a:rPr lang="zh-CN" altLang="en-US" dirty="0" smtClean="0">
                <a:solidFill>
                  <a:srgbClr val="C00000"/>
                </a:solidFill>
              </a:rPr>
              <a:t>使用</a:t>
            </a:r>
            <a:r>
              <a:rPr lang="en-US" altLang="zh-CN" dirty="0" smtClean="0">
                <a:solidFill>
                  <a:srgbClr val="CC0000"/>
                </a:solidFill>
              </a:rPr>
              <a:t>Text</a:t>
            </a:r>
            <a:r>
              <a:rPr lang="zh-CN" altLang="en-US" dirty="0" smtClean="0">
                <a:solidFill>
                  <a:srgbClr val="CC0000"/>
                </a:solidFill>
              </a:rPr>
              <a:t>属性</a:t>
            </a:r>
            <a:r>
              <a:rPr lang="zh-CN" altLang="en-US" dirty="0" smtClean="0">
                <a:solidFill>
                  <a:srgbClr val="C00000"/>
                </a:solidFill>
              </a:rPr>
              <a:t>的示例</a:t>
            </a:r>
            <a:endParaRPr lang="zh-CN" altLang="en-US" dirty="0"/>
          </a:p>
        </p:txBody>
      </p:sp>
      <p:sp>
        <p:nvSpPr>
          <p:cNvPr id="8" name="TextBox 7"/>
          <p:cNvSpPr txBox="1"/>
          <p:nvPr/>
        </p:nvSpPr>
        <p:spPr>
          <a:xfrm>
            <a:off x="285720" y="5000636"/>
            <a:ext cx="8501154" cy="784830"/>
          </a:xfrm>
          <a:prstGeom prst="rect">
            <a:avLst/>
          </a:prstGeom>
          <a:noFill/>
        </p:spPr>
        <p:txBody>
          <a:bodyPr wrap="square" rtlCol="0">
            <a:spAutoFit/>
          </a:bodyPr>
          <a:lstStyle/>
          <a:p>
            <a:pPr>
              <a:spcBef>
                <a:spcPts val="600"/>
              </a:spcBef>
            </a:pPr>
            <a:r>
              <a:rPr lang="zh-CN" altLang="en-US" sz="2000" b="1" dirty="0" smtClean="0">
                <a:solidFill>
                  <a:srgbClr val="002060"/>
                </a:solidFill>
                <a:latin typeface="仿宋" pitchFamily="49" charset="-122"/>
                <a:ea typeface="仿宋" pitchFamily="49" charset="-122"/>
              </a:rPr>
              <a:t>代码解析： </a:t>
            </a:r>
            <a:endParaRPr lang="en-US" altLang="zh-CN" sz="2000" b="1" dirty="0" smtClean="0">
              <a:solidFill>
                <a:srgbClr val="002060"/>
              </a:solidFill>
              <a:latin typeface="仿宋" pitchFamily="49" charset="-122"/>
              <a:ea typeface="仿宋" pitchFamily="49" charset="-122"/>
            </a:endParaRPr>
          </a:p>
          <a:p>
            <a:pPr marL="258763" indent="-258763">
              <a:spcBef>
                <a:spcPts val="600"/>
              </a:spcBef>
              <a:buFont typeface="Wingdings" pitchFamily="2" charset="2"/>
              <a:buChar char="l"/>
            </a:pPr>
            <a:r>
              <a:rPr lang="zh-CN" altLang="en-US" sz="2000" b="1" dirty="0" smtClean="0">
                <a:solidFill>
                  <a:srgbClr val="002060"/>
                </a:solidFill>
                <a:latin typeface="仿宋" pitchFamily="49" charset="-122"/>
                <a:ea typeface="仿宋" pitchFamily="49" charset="-122"/>
              </a:rPr>
              <a:t>注意：</a:t>
            </a:r>
            <a:r>
              <a:rPr lang="en-US" altLang="zh-CN" sz="2000" b="1" dirty="0" smtClean="0">
                <a:solidFill>
                  <a:srgbClr val="002060"/>
                </a:solidFill>
                <a:latin typeface="仿宋" pitchFamily="49" charset="-122"/>
                <a:ea typeface="仿宋" pitchFamily="49" charset="-122"/>
              </a:rPr>
              <a:t>.Value</a:t>
            </a:r>
            <a:r>
              <a:rPr lang="zh-CN" altLang="en-US" sz="2000" b="1" dirty="0" smtClean="0">
                <a:solidFill>
                  <a:srgbClr val="002060"/>
                </a:solidFill>
                <a:latin typeface="仿宋" pitchFamily="49" charset="-122"/>
                <a:ea typeface="仿宋" pitchFamily="49" charset="-122"/>
              </a:rPr>
              <a:t>属性与</a:t>
            </a:r>
            <a:r>
              <a:rPr lang="en-US" altLang="zh-CN" sz="2000" b="1" dirty="0" smtClean="0">
                <a:solidFill>
                  <a:srgbClr val="002060"/>
                </a:solidFill>
                <a:latin typeface="仿宋" pitchFamily="49" charset="-122"/>
                <a:ea typeface="仿宋" pitchFamily="49" charset="-122"/>
              </a:rPr>
              <a:t>.text</a:t>
            </a:r>
            <a:r>
              <a:rPr lang="zh-CN" altLang="en-US" sz="2000" b="1" dirty="0" smtClean="0">
                <a:solidFill>
                  <a:srgbClr val="002060"/>
                </a:solidFill>
                <a:latin typeface="仿宋" pitchFamily="49" charset="-122"/>
                <a:ea typeface="仿宋" pitchFamily="49" charset="-122"/>
              </a:rPr>
              <a:t>属性的不同。</a:t>
            </a:r>
          </a:p>
        </p:txBody>
      </p:sp>
      <p:pic>
        <p:nvPicPr>
          <p:cNvPr id="51201" name="Picture 1"/>
          <p:cNvPicPr>
            <a:picLocks noChangeAspect="1" noChangeArrowheads="1"/>
          </p:cNvPicPr>
          <p:nvPr/>
        </p:nvPicPr>
        <p:blipFill>
          <a:blip r:embed="rId3"/>
          <a:srcRect/>
          <a:stretch>
            <a:fillRect/>
          </a:stretch>
        </p:blipFill>
        <p:spPr bwMode="auto">
          <a:xfrm>
            <a:off x="7143768" y="1071546"/>
            <a:ext cx="1638300" cy="1628775"/>
          </a:xfrm>
          <a:prstGeom prst="rect">
            <a:avLst/>
          </a:prstGeom>
          <a:ln>
            <a:noFill/>
          </a:ln>
          <a:effectLst>
            <a:outerShdw blurRad="292100" dist="139700" dir="2700000" algn="tl" rotWithShape="0">
              <a:srgbClr val="333333">
                <a:alpha val="65000"/>
              </a:srgbClr>
            </a:outerShdw>
          </a:effectLst>
        </p:spPr>
      </p:pic>
      <p:pic>
        <p:nvPicPr>
          <p:cNvPr id="51202" name="Picture 2"/>
          <p:cNvPicPr>
            <a:picLocks noChangeAspect="1" noChangeArrowheads="1"/>
          </p:cNvPicPr>
          <p:nvPr/>
        </p:nvPicPr>
        <p:blipFill>
          <a:blip r:embed="rId4"/>
          <a:srcRect/>
          <a:stretch>
            <a:fillRect/>
          </a:stretch>
        </p:blipFill>
        <p:spPr bwMode="auto">
          <a:xfrm>
            <a:off x="7143768" y="2928934"/>
            <a:ext cx="1638300" cy="1628775"/>
          </a:xfrm>
          <a:prstGeom prst="rect">
            <a:avLst/>
          </a:prstGeom>
          <a:ln>
            <a:noFill/>
          </a:ln>
          <a:effectLst>
            <a:outerShdw blurRad="292100" dist="139700" dir="2700000" algn="tl" rotWithShape="0">
              <a:srgbClr val="333333">
                <a:alpha val="65000"/>
              </a:srgbClr>
            </a:outerShdw>
          </a:effectLst>
        </p:spPr>
      </p:pic>
      <p:pic>
        <p:nvPicPr>
          <p:cNvPr id="1026" name="Picture 2"/>
          <p:cNvPicPr>
            <a:picLocks noChangeAspect="1" noChangeArrowheads="1"/>
          </p:cNvPicPr>
          <p:nvPr/>
        </p:nvPicPr>
        <p:blipFill>
          <a:blip r:embed="rId5"/>
          <a:srcRect/>
          <a:stretch>
            <a:fillRect/>
          </a:stretch>
        </p:blipFill>
        <p:spPr bwMode="auto">
          <a:xfrm>
            <a:off x="5357818" y="5572140"/>
            <a:ext cx="2089020" cy="357190"/>
          </a:xfrm>
          <a:prstGeom prst="rect">
            <a:avLst/>
          </a:prstGeom>
          <a:ln>
            <a:solidFill>
              <a:schemeClr val="tx1">
                <a:lumMod val="50000"/>
                <a:lumOff val="50000"/>
              </a:schemeClr>
            </a:solidFill>
          </a:ln>
          <a:effectLst>
            <a:outerShdw blurRad="292100" dist="139700" dir="2700000" algn="tl" rotWithShape="0">
              <a:srgbClr val="333333">
                <a:alpha val="65000"/>
              </a:srgbClr>
            </a:outerShdw>
          </a:effectLst>
        </p:spPr>
      </p:pic>
      <p:pic>
        <p:nvPicPr>
          <p:cNvPr id="1027" name="Picture 3"/>
          <p:cNvPicPr>
            <a:picLocks noChangeAspect="1" noChangeArrowheads="1"/>
          </p:cNvPicPr>
          <p:nvPr/>
        </p:nvPicPr>
        <p:blipFill>
          <a:blip r:embed="rId6"/>
          <a:srcRect/>
          <a:stretch>
            <a:fillRect/>
          </a:stretch>
        </p:blipFill>
        <p:spPr bwMode="auto">
          <a:xfrm>
            <a:off x="5357818" y="5072074"/>
            <a:ext cx="1519672" cy="385763"/>
          </a:xfrm>
          <a:prstGeom prst="rect">
            <a:avLst/>
          </a:prstGeom>
          <a:ln>
            <a:noFill/>
          </a:ln>
          <a:effectLst>
            <a:outerShdw blurRad="292100" dist="139700" dir="2700000" algn="tl" rotWithShape="0">
              <a:srgbClr val="333333">
                <a:alpha val="65000"/>
              </a:srgbClr>
            </a:outerShdw>
          </a:effectLst>
        </p:spPr>
      </p:pic>
    </p:spTree>
  </p:cSld>
  <p:clrMapOvr>
    <a:masterClrMapping/>
  </p:clrMapOvr>
  <p:transition spd="med"/>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142844" y="928670"/>
            <a:ext cx="8572560" cy="1500198"/>
          </a:xfrm>
        </p:spPr>
        <p:txBody>
          <a:bodyPr/>
          <a:lstStyle/>
          <a:p>
            <a:r>
              <a:rPr lang="zh-CN" altLang="en-US" dirty="0" smtClean="0"/>
              <a:t>作用：返回一个 </a:t>
            </a:r>
            <a:r>
              <a:rPr lang="en-US" altLang="zh-CN" dirty="0" smtClean="0"/>
              <a:t>Font </a:t>
            </a:r>
            <a:r>
              <a:rPr lang="zh-CN" altLang="en-US" dirty="0" smtClean="0"/>
              <a:t>对象，它代表指定对象的字体。对</a:t>
            </a:r>
            <a:r>
              <a:rPr lang="en-US" altLang="zh-CN" dirty="0" smtClean="0"/>
              <a:t>Range</a:t>
            </a:r>
            <a:r>
              <a:rPr lang="zh-CN" altLang="en-US" dirty="0" smtClean="0"/>
              <a:t>对象的字体格式进行各种设置。</a:t>
            </a:r>
            <a:endParaRPr lang="en-US" altLang="zh-CN" dirty="0" smtClean="0"/>
          </a:p>
          <a:p>
            <a:pPr algn="l"/>
            <a:r>
              <a:rPr lang="zh-CN" altLang="en-US" dirty="0" smtClean="0"/>
              <a:t>语法：</a:t>
            </a:r>
            <a:r>
              <a:rPr lang="en-US" altLang="zh-CN" sz="2000" i="1" dirty="0" smtClean="0">
                <a:solidFill>
                  <a:srgbClr val="CC0000"/>
                </a:solidFill>
              </a:rPr>
              <a:t> </a:t>
            </a:r>
            <a:r>
              <a:rPr lang="en-US" altLang="zh-CN" i="1" dirty="0" smtClean="0">
                <a:solidFill>
                  <a:srgbClr val="CC0000"/>
                </a:solidFill>
              </a:rPr>
              <a:t>Range . Font</a:t>
            </a:r>
          </a:p>
        </p:txBody>
      </p:sp>
      <p:sp>
        <p:nvSpPr>
          <p:cNvPr id="3" name="标题 2"/>
          <p:cNvSpPr>
            <a:spLocks noGrp="1"/>
          </p:cNvSpPr>
          <p:nvPr>
            <p:ph type="title"/>
          </p:nvPr>
        </p:nvSpPr>
        <p:spPr>
          <a:xfrm>
            <a:off x="34925" y="333375"/>
            <a:ext cx="6037273" cy="647700"/>
          </a:xfrm>
        </p:spPr>
        <p:txBody>
          <a:bodyPr/>
          <a:lstStyle/>
          <a:p>
            <a:r>
              <a:rPr lang="en-US" altLang="zh-CN" dirty="0" smtClean="0"/>
              <a:t>Range</a:t>
            </a:r>
            <a:r>
              <a:rPr lang="zh-CN" altLang="en-US" dirty="0" smtClean="0"/>
              <a:t>对象的</a:t>
            </a:r>
            <a:r>
              <a:rPr lang="en-US" altLang="zh-CN" dirty="0" smtClean="0"/>
              <a:t>Font</a:t>
            </a:r>
            <a:r>
              <a:rPr lang="zh-CN" altLang="en-US" dirty="0" smtClean="0"/>
              <a:t>属性</a:t>
            </a:r>
            <a:endParaRPr lang="zh-CN" altLang="en-US" dirty="0"/>
          </a:p>
        </p:txBody>
      </p:sp>
      <p:sp>
        <p:nvSpPr>
          <p:cNvPr id="4" name="内容占位符 1"/>
          <p:cNvSpPr txBox="1">
            <a:spLocks/>
          </p:cNvSpPr>
          <p:nvPr/>
        </p:nvSpPr>
        <p:spPr bwMode="auto">
          <a:xfrm>
            <a:off x="357158" y="2357430"/>
            <a:ext cx="7858180" cy="4143404"/>
          </a:xfrm>
          <a:prstGeom prst="rect">
            <a:avLst/>
          </a:prstGeom>
          <a:solidFill>
            <a:srgbClr val="FFCC99"/>
          </a:solidFill>
          <a:ln w="9525">
            <a:solidFill>
              <a:srgbClr val="FFC000"/>
            </a:solidFill>
            <a:miter lim="800000"/>
            <a:headEnd/>
            <a:tailEnd/>
          </a:ln>
        </p:spPr>
        <p:txBody>
          <a:bodyPr vert="horz" wrap="square" lIns="91440" tIns="45720" rIns="91440" bIns="45720" numCol="1" anchor="t" anchorCtr="0" compatLnSpc="1">
            <a:prstTxWarp prst="textNoShape">
              <a:avLst/>
            </a:prstTxWarp>
          </a:bodyPr>
          <a:lstStyle/>
          <a:p>
            <a:pPr lvl="0" indent="1588" algn="just" eaLnBrk="0" fontAlgn="base" hangingPunct="0">
              <a:spcAft>
                <a:spcPts val="600"/>
              </a:spcAft>
            </a:pPr>
            <a:r>
              <a:rPr kumimoji="1" lang="zh-CN" altLang="en-US" sz="2400" b="1" i="0" u="none" strike="noStrike" kern="0" cap="none" spc="0" normalizeH="0" baseline="0" noProof="0" dirty="0" smtClean="0">
                <a:ln>
                  <a:noFill/>
                </a:ln>
                <a:solidFill>
                  <a:srgbClr val="0000FF"/>
                </a:solidFill>
                <a:effectLst/>
                <a:uLnTx/>
                <a:uFillTx/>
                <a:latin typeface="+mn-lt"/>
                <a:ea typeface="+mn-ea"/>
                <a:cs typeface="+mn-cs"/>
              </a:rPr>
              <a:t>示例</a:t>
            </a:r>
            <a:r>
              <a:rPr kumimoji="1" lang="en-US" altLang="zh-CN" sz="2400" b="1" i="0" u="none" strike="noStrike" kern="0" cap="none" spc="0" normalizeH="0" baseline="0" noProof="0" dirty="0" smtClean="0">
                <a:ln>
                  <a:noFill/>
                </a:ln>
                <a:solidFill>
                  <a:srgbClr val="0000FF"/>
                </a:solidFill>
                <a:effectLst/>
                <a:uLnTx/>
                <a:uFillTx/>
                <a:latin typeface="+mn-lt"/>
                <a:ea typeface="+mn-ea"/>
                <a:cs typeface="+mn-cs"/>
              </a:rPr>
              <a:t>8</a:t>
            </a:r>
            <a:r>
              <a:rPr kumimoji="1" lang="zh-CN" altLang="en-US" sz="2400" b="1" i="0" u="none" strike="noStrike" kern="0" cap="none" spc="0" normalizeH="0" baseline="0" noProof="0" dirty="0" smtClean="0">
                <a:ln>
                  <a:noFill/>
                </a:ln>
                <a:solidFill>
                  <a:srgbClr val="0000FF"/>
                </a:solidFill>
                <a:effectLst/>
                <a:uLnTx/>
                <a:uFillTx/>
                <a:latin typeface="+mn-lt"/>
                <a:ea typeface="+mn-ea"/>
                <a:cs typeface="+mn-cs"/>
              </a:rPr>
              <a:t>：</a:t>
            </a:r>
            <a:r>
              <a:rPr kumimoji="1" lang="zh-CN" altLang="en-US" sz="2400" b="1" kern="0" dirty="0" smtClean="0"/>
              <a:t>对单元格的字体格式进行各种设置</a:t>
            </a:r>
            <a:r>
              <a:rPr kumimoji="1" lang="zh-CN" altLang="en-US" sz="2400" b="1" i="0" u="none" strike="noStrike" kern="0" cap="none" spc="0" normalizeH="0" baseline="0" noProof="0" dirty="0" smtClean="0">
                <a:ln>
                  <a:noFill/>
                </a:ln>
                <a:solidFill>
                  <a:schemeClr val="tx1"/>
                </a:solidFill>
                <a:effectLst/>
                <a:uLnTx/>
                <a:uFillTx/>
                <a:latin typeface="+mn-lt"/>
                <a:ea typeface="+mn-ea"/>
                <a:cs typeface="+mn-cs"/>
              </a:rPr>
              <a:t>。</a:t>
            </a:r>
            <a:endParaRPr kumimoji="1" lang="en-US" altLang="zh-CN" sz="2400" b="1" i="0" u="none" strike="noStrike" kern="0" cap="none" spc="0" normalizeH="0" baseline="0" noProof="0" dirty="0" smtClean="0">
              <a:ln>
                <a:noFill/>
              </a:ln>
              <a:solidFill>
                <a:schemeClr val="tx1"/>
              </a:solidFill>
              <a:effectLst/>
              <a:uLnTx/>
              <a:uFillTx/>
              <a:latin typeface="+mn-lt"/>
              <a:ea typeface="+mn-ea"/>
              <a:cs typeface="+mn-cs"/>
            </a:endParaRPr>
          </a:p>
          <a:p>
            <a:pPr lvl="0">
              <a:defRPr/>
            </a:pPr>
            <a:r>
              <a:rPr kumimoji="1" lang="en-US" sz="2400" b="1" kern="0" dirty="0" smtClean="0"/>
              <a:t>Public Sub </a:t>
            </a:r>
            <a:r>
              <a:rPr kumimoji="1" lang="en-US" sz="2400" b="1" kern="0" dirty="0" err="1" smtClean="0"/>
              <a:t>RngFont</a:t>
            </a:r>
            <a:r>
              <a:rPr kumimoji="1" lang="en-US" sz="2400" b="1" kern="0" dirty="0" smtClean="0"/>
              <a:t>()</a:t>
            </a:r>
          </a:p>
          <a:p>
            <a:pPr lvl="0">
              <a:defRPr/>
            </a:pPr>
            <a:r>
              <a:rPr kumimoji="1" lang="en-US" sz="2400" b="1" kern="0" dirty="0" smtClean="0">
                <a:solidFill>
                  <a:srgbClr val="0000FF"/>
                </a:solidFill>
              </a:rPr>
              <a:t>With</a:t>
            </a:r>
            <a:r>
              <a:rPr kumimoji="1" lang="en-US" sz="2400" b="1" kern="0" dirty="0" smtClean="0"/>
              <a:t>  Worksheets(2).</a:t>
            </a:r>
            <a:r>
              <a:rPr kumimoji="1" lang="en-US" sz="2400" b="1" kern="0" dirty="0" smtClean="0">
                <a:solidFill>
                  <a:srgbClr val="FF0000"/>
                </a:solidFill>
              </a:rPr>
              <a:t>Range("A1").Font</a:t>
            </a:r>
          </a:p>
          <a:p>
            <a:pPr lvl="0">
              <a:defRPr/>
            </a:pPr>
            <a:r>
              <a:rPr kumimoji="1" lang="en-US" sz="2400" b="1" kern="0" dirty="0" smtClean="0"/>
              <a:t>    .Name = "</a:t>
            </a:r>
            <a:r>
              <a:rPr kumimoji="1" lang="zh-CN" altLang="en-US" sz="2400" b="1" kern="0" dirty="0" smtClean="0"/>
              <a:t>微软雅黑</a:t>
            </a:r>
            <a:r>
              <a:rPr kumimoji="1" lang="en-US" altLang="zh-CN" sz="2400" b="1" kern="0" dirty="0" smtClean="0"/>
              <a:t>"</a:t>
            </a:r>
          </a:p>
          <a:p>
            <a:pPr lvl="0">
              <a:defRPr/>
            </a:pPr>
            <a:r>
              <a:rPr kumimoji="1" lang="en-US" altLang="zh-CN" sz="2400" b="1" kern="0" dirty="0" smtClean="0"/>
              <a:t>    .</a:t>
            </a:r>
            <a:r>
              <a:rPr kumimoji="1" lang="en-US" sz="2400" b="1" kern="0" dirty="0" err="1" smtClean="0"/>
              <a:t>FontStyle</a:t>
            </a:r>
            <a:r>
              <a:rPr kumimoji="1" lang="en-US" sz="2400" b="1" kern="0" dirty="0" smtClean="0"/>
              <a:t> = "Bold"</a:t>
            </a:r>
          </a:p>
          <a:p>
            <a:pPr lvl="0">
              <a:defRPr/>
            </a:pPr>
            <a:r>
              <a:rPr kumimoji="1" lang="en-US" sz="2400" b="1" kern="0" dirty="0" smtClean="0"/>
              <a:t>    .Size = 18</a:t>
            </a:r>
          </a:p>
          <a:p>
            <a:pPr lvl="0">
              <a:defRPr/>
            </a:pPr>
            <a:r>
              <a:rPr kumimoji="1" lang="en-US" sz="2400" b="1" kern="0" dirty="0" smtClean="0"/>
              <a:t>    .</a:t>
            </a:r>
            <a:r>
              <a:rPr kumimoji="1" lang="en-US" sz="2400" b="1" kern="0" dirty="0" err="1" smtClean="0"/>
              <a:t>ColorIndex</a:t>
            </a:r>
            <a:r>
              <a:rPr kumimoji="1" lang="en-US" sz="2400" b="1" kern="0" dirty="0" smtClean="0"/>
              <a:t> = 3</a:t>
            </a:r>
          </a:p>
          <a:p>
            <a:pPr lvl="0">
              <a:defRPr/>
            </a:pPr>
            <a:r>
              <a:rPr kumimoji="1" lang="en-US" sz="2400" b="1" kern="0" dirty="0" smtClean="0"/>
              <a:t>    .Underline = 2</a:t>
            </a:r>
          </a:p>
          <a:p>
            <a:pPr lvl="0">
              <a:defRPr/>
            </a:pPr>
            <a:r>
              <a:rPr kumimoji="1" lang="en-US" sz="2400" b="1" kern="0" dirty="0" smtClean="0">
                <a:solidFill>
                  <a:srgbClr val="0000FF"/>
                </a:solidFill>
              </a:rPr>
              <a:t>End With</a:t>
            </a:r>
          </a:p>
          <a:p>
            <a:pPr lvl="0">
              <a:defRPr/>
            </a:pPr>
            <a:r>
              <a:rPr kumimoji="1" lang="en-US" sz="2400" b="1" kern="0" dirty="0" smtClean="0"/>
              <a:t>End Sub</a:t>
            </a:r>
            <a:endParaRPr kumimoji="1" lang="en-US" sz="2800" b="1" i="0" u="none" strike="noStrike" kern="0" cap="none" spc="0" normalizeH="0" baseline="0" noProof="0" dirty="0" smtClean="0">
              <a:ln>
                <a:noFill/>
              </a:ln>
              <a:solidFill>
                <a:schemeClr val="tx1"/>
              </a:solidFill>
              <a:effectLst/>
              <a:uLnTx/>
              <a:uFillTx/>
              <a:latin typeface="+mn-lt"/>
              <a:ea typeface="+mn-ea"/>
              <a:cs typeface="+mn-cs"/>
            </a:endParaRPr>
          </a:p>
        </p:txBody>
      </p:sp>
      <p:pic>
        <p:nvPicPr>
          <p:cNvPr id="66562" name="Picture 2"/>
          <p:cNvPicPr>
            <a:picLocks noChangeAspect="1" noChangeArrowheads="1"/>
          </p:cNvPicPr>
          <p:nvPr/>
        </p:nvPicPr>
        <p:blipFill>
          <a:blip r:embed="rId3"/>
          <a:srcRect/>
          <a:stretch>
            <a:fillRect/>
          </a:stretch>
        </p:blipFill>
        <p:spPr bwMode="auto">
          <a:xfrm>
            <a:off x="6143636" y="3286124"/>
            <a:ext cx="2686050" cy="533400"/>
          </a:xfrm>
          <a:prstGeom prst="rect">
            <a:avLst/>
          </a:prstGeom>
          <a:ln>
            <a:noFill/>
          </a:ln>
          <a:effectLst>
            <a:outerShdw blurRad="292100" dist="139700" dir="2700000" algn="tl" rotWithShape="0">
              <a:srgbClr val="333333">
                <a:alpha val="65000"/>
              </a:srgbClr>
            </a:outerShdw>
          </a:effectLst>
        </p:spPr>
      </p:pic>
    </p:spTree>
  </p:cSld>
  <p:clrMapOvr>
    <a:masterClrMapping/>
  </p:clrMapOvr>
  <p:transition spd="med"/>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142844" y="1000108"/>
            <a:ext cx="8929718" cy="4000528"/>
          </a:xfrm>
        </p:spPr>
        <p:txBody>
          <a:bodyPr/>
          <a:lstStyle/>
          <a:p>
            <a:r>
              <a:rPr lang="zh-CN" altLang="en-US" dirty="0" smtClean="0">
                <a:solidFill>
                  <a:srgbClr val="FF0000"/>
                </a:solidFill>
                <a:latin typeface="微软雅黑" pitchFamily="34" charset="-122"/>
                <a:ea typeface="微软雅黑" pitchFamily="34" charset="-122"/>
              </a:rPr>
              <a:t>作业</a:t>
            </a:r>
            <a:r>
              <a:rPr lang="en-US" altLang="zh-CN" dirty="0" smtClean="0">
                <a:solidFill>
                  <a:srgbClr val="FF0000"/>
                </a:solidFill>
                <a:latin typeface="微软雅黑" pitchFamily="34" charset="-122"/>
                <a:ea typeface="微软雅黑" pitchFamily="34" charset="-122"/>
              </a:rPr>
              <a:t>1</a:t>
            </a:r>
            <a:r>
              <a:rPr lang="zh-CN" altLang="en-US" dirty="0" smtClean="0">
                <a:solidFill>
                  <a:srgbClr val="FF0000"/>
                </a:solidFill>
                <a:latin typeface="微软雅黑" pitchFamily="34" charset="-122"/>
                <a:ea typeface="微软雅黑" pitchFamily="34" charset="-122"/>
              </a:rPr>
              <a:t>：</a:t>
            </a:r>
            <a:r>
              <a:rPr lang="zh-CN" altLang="en-US" dirty="0" smtClean="0">
                <a:latin typeface="微软雅黑" pitchFamily="34" charset="-122"/>
                <a:ea typeface="微软雅黑" pitchFamily="34" charset="-122"/>
              </a:rPr>
              <a:t>编写程序，根据给出的购货清单，求出货品总金额、每笔平均价格和平均单价。</a:t>
            </a:r>
            <a:endParaRPr lang="en-US" altLang="zh-CN" dirty="0" smtClean="0">
              <a:latin typeface="微软雅黑" pitchFamily="34" charset="-122"/>
              <a:ea typeface="微软雅黑" pitchFamily="34" charset="-122"/>
            </a:endParaRPr>
          </a:p>
          <a:p>
            <a:pPr lvl="1"/>
            <a:r>
              <a:rPr lang="zh-CN" altLang="en-US" dirty="0" smtClean="0">
                <a:latin typeface="仿宋" pitchFamily="49" charset="-122"/>
                <a:ea typeface="仿宋" pitchFamily="49" charset="-122"/>
              </a:rPr>
              <a:t>一行为一笔</a:t>
            </a:r>
            <a:endParaRPr lang="en-US" altLang="zh-CN" dirty="0" smtClean="0">
              <a:latin typeface="仿宋" pitchFamily="49" charset="-122"/>
              <a:ea typeface="仿宋" pitchFamily="49" charset="-122"/>
            </a:endParaRPr>
          </a:p>
          <a:p>
            <a:pPr lvl="1"/>
            <a:r>
              <a:rPr lang="zh-CN" altLang="en-US" dirty="0" smtClean="0">
                <a:latin typeface="仿宋" pitchFamily="49" charset="-122"/>
                <a:ea typeface="仿宋" pitchFamily="49" charset="-122"/>
              </a:rPr>
              <a:t>每笔平均价格</a:t>
            </a:r>
            <a:r>
              <a:rPr lang="en-US" altLang="zh-CN" dirty="0" smtClean="0">
                <a:latin typeface="仿宋" pitchFamily="49" charset="-122"/>
                <a:ea typeface="仿宋" pitchFamily="49" charset="-122"/>
              </a:rPr>
              <a:t>=</a:t>
            </a:r>
            <a:r>
              <a:rPr lang="zh-CN" altLang="en-US" dirty="0" smtClean="0">
                <a:latin typeface="仿宋" pitchFamily="49" charset="-122"/>
                <a:ea typeface="仿宋" pitchFamily="49" charset="-122"/>
              </a:rPr>
              <a:t>货品金额</a:t>
            </a:r>
            <a:r>
              <a:rPr lang="en-US" altLang="zh-CN" dirty="0" smtClean="0">
                <a:latin typeface="仿宋" pitchFamily="49" charset="-122"/>
                <a:ea typeface="仿宋" pitchFamily="49" charset="-122"/>
              </a:rPr>
              <a:t>/</a:t>
            </a:r>
            <a:r>
              <a:rPr lang="zh-CN" altLang="en-US" dirty="0" smtClean="0">
                <a:latin typeface="仿宋" pitchFamily="49" charset="-122"/>
                <a:ea typeface="仿宋" pitchFamily="49" charset="-122"/>
              </a:rPr>
              <a:t>行数</a:t>
            </a:r>
            <a:endParaRPr lang="en-US" altLang="zh-CN" dirty="0" smtClean="0">
              <a:latin typeface="仿宋" pitchFamily="49" charset="-122"/>
              <a:ea typeface="仿宋" pitchFamily="49" charset="-122"/>
            </a:endParaRPr>
          </a:p>
          <a:p>
            <a:pPr lvl="1"/>
            <a:r>
              <a:rPr lang="zh-CN" altLang="en-US" dirty="0" smtClean="0">
                <a:latin typeface="仿宋" pitchFamily="49" charset="-122"/>
                <a:ea typeface="仿宋" pitchFamily="49" charset="-122"/>
              </a:rPr>
              <a:t>平均单价</a:t>
            </a:r>
            <a:r>
              <a:rPr lang="en-US" altLang="zh-CN" dirty="0" smtClean="0">
                <a:latin typeface="仿宋" pitchFamily="49" charset="-122"/>
                <a:ea typeface="仿宋" pitchFamily="49" charset="-122"/>
              </a:rPr>
              <a:t>=</a:t>
            </a:r>
            <a:r>
              <a:rPr lang="zh-CN" altLang="en-US" dirty="0" smtClean="0">
                <a:latin typeface="仿宋" pitchFamily="49" charset="-122"/>
                <a:ea typeface="仿宋" pitchFamily="49" charset="-122"/>
              </a:rPr>
              <a:t>货品金额</a:t>
            </a:r>
            <a:r>
              <a:rPr lang="en-US" altLang="zh-CN" dirty="0" smtClean="0">
                <a:latin typeface="仿宋" pitchFamily="49" charset="-122"/>
                <a:ea typeface="仿宋" pitchFamily="49" charset="-122"/>
              </a:rPr>
              <a:t>/</a:t>
            </a:r>
            <a:r>
              <a:rPr lang="zh-CN" altLang="en-US" dirty="0" smtClean="0">
                <a:latin typeface="仿宋" pitchFamily="49" charset="-122"/>
                <a:ea typeface="仿宋" pitchFamily="49" charset="-122"/>
              </a:rPr>
              <a:t>数量</a:t>
            </a:r>
            <a:endParaRPr lang="en-US" altLang="zh-CN" dirty="0" smtClean="0">
              <a:latin typeface="仿宋" pitchFamily="49" charset="-122"/>
              <a:ea typeface="仿宋" pitchFamily="49" charset="-122"/>
            </a:endParaRPr>
          </a:p>
          <a:p>
            <a:pPr lvl="1"/>
            <a:r>
              <a:rPr lang="zh-CN" altLang="en-US" dirty="0" smtClean="0">
                <a:solidFill>
                  <a:srgbClr val="0000FF"/>
                </a:solidFill>
                <a:latin typeface="仿宋" pitchFamily="49" charset="-122"/>
                <a:ea typeface="仿宋" pitchFamily="49" charset="-122"/>
              </a:rPr>
              <a:t>要求：如果在购货清单末尾添加一行新的购货记录，代码仍应得出正确结果</a:t>
            </a:r>
            <a:endParaRPr lang="en-US" altLang="zh-CN" dirty="0" smtClean="0">
              <a:solidFill>
                <a:srgbClr val="0000FF"/>
              </a:solidFill>
              <a:latin typeface="仿宋" pitchFamily="49" charset="-122"/>
              <a:ea typeface="仿宋" pitchFamily="49" charset="-122"/>
            </a:endParaRPr>
          </a:p>
          <a:p>
            <a:pPr lvl="1"/>
            <a:r>
              <a:rPr lang="zh-CN" altLang="en-US" dirty="0" smtClean="0">
                <a:solidFill>
                  <a:srgbClr val="006600"/>
                </a:solidFill>
                <a:latin typeface="仿宋" pitchFamily="49" charset="-122"/>
                <a:ea typeface="仿宋" pitchFamily="49" charset="-122"/>
              </a:rPr>
              <a:t>请截图</a:t>
            </a:r>
            <a:endParaRPr lang="en-US" altLang="zh-CN" dirty="0" smtClean="0">
              <a:solidFill>
                <a:srgbClr val="006600"/>
              </a:solidFill>
              <a:latin typeface="仿宋" pitchFamily="49" charset="-122"/>
              <a:ea typeface="仿宋" pitchFamily="49" charset="-122"/>
            </a:endParaRPr>
          </a:p>
          <a:p>
            <a:r>
              <a:rPr lang="zh-CN" altLang="en-US" sz="2200" dirty="0" smtClean="0">
                <a:solidFill>
                  <a:srgbClr val="FF0000"/>
                </a:solidFill>
              </a:rPr>
              <a:t>注意：请将作业代码复制及运行结果截图复制到“你的学号</a:t>
            </a:r>
            <a:r>
              <a:rPr lang="en-US" altLang="zh-CN" sz="2200" dirty="0" smtClean="0">
                <a:solidFill>
                  <a:srgbClr val="FF0000"/>
                </a:solidFill>
              </a:rPr>
              <a:t>_</a:t>
            </a:r>
            <a:r>
              <a:rPr lang="zh-CN" altLang="en-US" sz="2200" dirty="0" smtClean="0">
                <a:solidFill>
                  <a:srgbClr val="FF0000"/>
                </a:solidFill>
              </a:rPr>
              <a:t>第</a:t>
            </a:r>
            <a:r>
              <a:rPr lang="en-US" altLang="zh-CN" sz="2200" dirty="0" smtClean="0">
                <a:solidFill>
                  <a:srgbClr val="FF0000"/>
                </a:solidFill>
              </a:rPr>
              <a:t>7</a:t>
            </a:r>
            <a:r>
              <a:rPr lang="zh-CN" altLang="en-US" sz="2200" dirty="0" smtClean="0">
                <a:solidFill>
                  <a:srgbClr val="FF0000"/>
                </a:solidFill>
              </a:rPr>
              <a:t>周作业</a:t>
            </a:r>
            <a:r>
              <a:rPr lang="en-US" altLang="zh-CN" sz="2200" dirty="0" smtClean="0">
                <a:solidFill>
                  <a:srgbClr val="FF0000"/>
                </a:solidFill>
              </a:rPr>
              <a:t>.</a:t>
            </a:r>
            <a:r>
              <a:rPr lang="en-US" altLang="zh-CN" sz="2200" dirty="0" err="1" smtClean="0">
                <a:solidFill>
                  <a:srgbClr val="FF0000"/>
                </a:solidFill>
              </a:rPr>
              <a:t>docx</a:t>
            </a:r>
            <a:r>
              <a:rPr lang="zh-CN" altLang="en-US" sz="2200" dirty="0" smtClean="0">
                <a:solidFill>
                  <a:srgbClr val="FF0000"/>
                </a:solidFill>
              </a:rPr>
              <a:t>”文件中，并提交到电子作业系统的平时小作业板块。</a:t>
            </a:r>
            <a:endParaRPr lang="en-US" altLang="zh-CN" sz="2200" dirty="0" smtClean="0">
              <a:solidFill>
                <a:srgbClr val="FF0000"/>
              </a:solidFill>
            </a:endParaRPr>
          </a:p>
        </p:txBody>
      </p:sp>
      <p:sp>
        <p:nvSpPr>
          <p:cNvPr id="3" name="标题 2"/>
          <p:cNvSpPr>
            <a:spLocks noGrp="1"/>
          </p:cNvSpPr>
          <p:nvPr>
            <p:ph type="title"/>
          </p:nvPr>
        </p:nvSpPr>
        <p:spPr/>
        <p:txBody>
          <a:bodyPr/>
          <a:lstStyle/>
          <a:p>
            <a:r>
              <a:rPr lang="zh-CN" altLang="en-US" dirty="0" smtClean="0"/>
              <a:t>本周提交作业</a:t>
            </a:r>
            <a:endParaRPr lang="zh-CN" altLang="en-US" dirty="0"/>
          </a:p>
        </p:txBody>
      </p:sp>
    </p:spTree>
  </p:cSld>
  <p:clrMapOvr>
    <a:masterClrMapping/>
  </p:clrMapOvr>
  <p:transition spd="med"/>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a:xfrm>
            <a:off x="34925" y="333375"/>
            <a:ext cx="4894265" cy="647700"/>
          </a:xfrm>
        </p:spPr>
        <p:txBody>
          <a:bodyPr/>
          <a:lstStyle/>
          <a:p>
            <a:r>
              <a:rPr lang="zh-CN" altLang="en-US" dirty="0" smtClean="0">
                <a:solidFill>
                  <a:srgbClr val="FF0000"/>
                </a:solidFill>
              </a:rPr>
              <a:t>作业</a:t>
            </a:r>
            <a:r>
              <a:rPr lang="en-US" altLang="zh-CN" dirty="0" smtClean="0">
                <a:solidFill>
                  <a:srgbClr val="FF0000"/>
                </a:solidFill>
              </a:rPr>
              <a:t>1 </a:t>
            </a:r>
            <a:r>
              <a:rPr lang="zh-CN" altLang="en-US" dirty="0" smtClean="0">
                <a:solidFill>
                  <a:srgbClr val="FF0000"/>
                </a:solidFill>
              </a:rPr>
              <a:t>工作表截图</a:t>
            </a:r>
            <a:endParaRPr lang="zh-CN" altLang="en-US" dirty="0"/>
          </a:p>
        </p:txBody>
      </p:sp>
      <p:pic>
        <p:nvPicPr>
          <p:cNvPr id="1026" name="Picture 2"/>
          <p:cNvPicPr>
            <a:picLocks noGrp="1" noChangeAspect="1" noChangeArrowheads="1"/>
          </p:cNvPicPr>
          <p:nvPr>
            <p:ph idx="1"/>
          </p:nvPr>
        </p:nvPicPr>
        <p:blipFill>
          <a:blip r:embed="rId2"/>
          <a:srcRect/>
          <a:stretch>
            <a:fillRect/>
          </a:stretch>
        </p:blipFill>
        <p:spPr bwMode="auto">
          <a:xfrm>
            <a:off x="428596" y="1071546"/>
            <a:ext cx="6858047" cy="5441804"/>
          </a:xfrm>
          <a:prstGeom prst="rect">
            <a:avLst/>
          </a:prstGeom>
          <a:noFill/>
          <a:ln w="9525">
            <a:noFill/>
            <a:miter lim="800000"/>
            <a:headEnd/>
            <a:tailEnd/>
          </a:ln>
          <a:effectLst/>
        </p:spPr>
      </p:pic>
    </p:spTree>
  </p:cSld>
  <p:clrMapOvr>
    <a:masterClrMapping/>
  </p:clrMapOvr>
  <p:transition spd="med"/>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1938" name="WordArt 2"/>
          <p:cNvSpPr>
            <a:spLocks noChangeArrowheads="1" noChangeShapeType="1" noTextEdit="1"/>
          </p:cNvSpPr>
          <p:nvPr/>
        </p:nvSpPr>
        <p:spPr bwMode="auto">
          <a:xfrm>
            <a:off x="2000232" y="3286123"/>
            <a:ext cx="4572032" cy="1340467"/>
          </a:xfrm>
          <a:prstGeom prst="rect">
            <a:avLst/>
          </a:prstGeom>
        </p:spPr>
        <p:txBody>
          <a:bodyPr wrap="none" fromWordArt="1">
            <a:prstTxWarp prst="textPlain">
              <a:avLst>
                <a:gd name="adj" fmla="val 50000"/>
              </a:avLst>
            </a:prstTxWarp>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defRPr/>
            </a:pPr>
            <a:r>
              <a:rPr lang="en-US" altLang="zh-CN" sz="2800" b="1" kern="10" spc="50" dirty="0">
                <a:ln w="11430">
                  <a:solidFill>
                    <a:srgbClr val="CC6600"/>
                  </a:solidFill>
                </a:ln>
                <a:solidFill>
                  <a:srgbClr val="CC6600"/>
                </a:solidFill>
                <a:effectLst>
                  <a:outerShdw blurRad="76200" dist="50800" dir="5400000" algn="tl" rotWithShape="0">
                    <a:srgbClr val="000000">
                      <a:alpha val="65000"/>
                    </a:srgbClr>
                  </a:outerShdw>
                </a:effectLst>
                <a:latin typeface="+mj-lt"/>
              </a:rPr>
              <a:t>The End</a:t>
            </a:r>
            <a:endParaRPr lang="zh-CN" altLang="en-US" sz="2800" b="1" kern="10" spc="50" dirty="0">
              <a:ln w="11430">
                <a:solidFill>
                  <a:srgbClr val="CC6600"/>
                </a:solidFill>
              </a:ln>
              <a:solidFill>
                <a:srgbClr val="CC6600"/>
              </a:solidFill>
              <a:effectLst>
                <a:outerShdw blurRad="76200" dist="50800" dir="5400000" algn="tl" rotWithShape="0">
                  <a:srgbClr val="000000">
                    <a:alpha val="65000"/>
                  </a:srgbClr>
                </a:outerShdw>
              </a:effectLst>
              <a:latin typeface="+mj-lt"/>
            </a:endParaRPr>
          </a:p>
        </p:txBody>
      </p:sp>
      <p:sp>
        <p:nvSpPr>
          <p:cNvPr id="4" name="矩形 3"/>
          <p:cNvSpPr/>
          <p:nvPr/>
        </p:nvSpPr>
        <p:spPr>
          <a:xfrm>
            <a:off x="500034" y="1433015"/>
            <a:ext cx="8143932" cy="830997"/>
          </a:xfrm>
          <a:prstGeom prst="rect">
            <a:avLst/>
          </a:prstGeom>
          <a:solidFill>
            <a:srgbClr val="FF7C80"/>
          </a:solidFill>
          <a:effectLst>
            <a:outerShdw blurRad="50800" dist="38100" dir="2700000" algn="tl" rotWithShape="0">
              <a:prstClr val="black">
                <a:alpha val="40000"/>
              </a:prstClr>
            </a:outerShdw>
          </a:effectLst>
        </p:spPr>
        <p:txBody>
          <a:bodyPr wrap="square">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defRPr/>
            </a:pPr>
            <a:r>
              <a:rPr lang="en-US" altLang="zh-CN" sz="4800" b="1" spc="50" dirty="0">
                <a:ln w="11430"/>
                <a:gradFill>
                  <a:gsLst>
                    <a:gs pos="25000">
                      <a:schemeClr val="accent2">
                        <a:satMod val="155000"/>
                      </a:schemeClr>
                    </a:gs>
                    <a:gs pos="100000">
                      <a:schemeClr val="accent2">
                        <a:shade val="45000"/>
                        <a:satMod val="165000"/>
                      </a:schemeClr>
                    </a:gs>
                  </a:gsLst>
                  <a:lin ang="5400000"/>
                </a:gradFill>
                <a:effectLst>
                  <a:glow rad="101600">
                    <a:schemeClr val="accent4">
                      <a:satMod val="175000"/>
                      <a:alpha val="40000"/>
                    </a:schemeClr>
                  </a:glow>
                </a:effectLst>
              </a:rPr>
              <a:t>Rome was not built in a day.</a:t>
            </a:r>
            <a:endParaRPr lang="zh-CN" altLang="en-US" sz="4800" b="1" spc="50" dirty="0">
              <a:ln w="11430"/>
              <a:gradFill>
                <a:gsLst>
                  <a:gs pos="25000">
                    <a:schemeClr val="accent2">
                      <a:satMod val="155000"/>
                    </a:schemeClr>
                  </a:gs>
                  <a:gs pos="100000">
                    <a:schemeClr val="accent2">
                      <a:shade val="45000"/>
                      <a:satMod val="165000"/>
                    </a:schemeClr>
                  </a:gs>
                </a:gsLst>
                <a:lin ang="5400000"/>
              </a:gradFill>
              <a:effectLst>
                <a:glow rad="101600">
                  <a:schemeClr val="accent4">
                    <a:satMod val="175000"/>
                    <a:alpha val="40000"/>
                  </a:schemeClr>
                </a:glow>
              </a:effectLst>
            </a:endParaRPr>
          </a:p>
        </p:txBody>
      </p:sp>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ntr" presetSubtype="32" fill="hold" nodeType="withEffect">
                                  <p:stCondLst>
                                    <p:cond delay="0"/>
                                  </p:stCondLst>
                                  <p:childTnLst>
                                    <p:set>
                                      <p:cBhvr>
                                        <p:cTn id="6" dur="1" fill="hold">
                                          <p:stCondLst>
                                            <p:cond delay="0"/>
                                          </p:stCondLst>
                                        </p:cTn>
                                        <p:tgtEl>
                                          <p:spTgt spid="1191938"/>
                                        </p:tgtEl>
                                        <p:attrNameLst>
                                          <p:attrName>style.visibility</p:attrName>
                                        </p:attrNameLst>
                                      </p:cBhvr>
                                      <p:to>
                                        <p:strVal val="visible"/>
                                      </p:to>
                                    </p:set>
                                    <p:animEffect transition="in" filter="diamond(out)">
                                      <p:cBhvr>
                                        <p:cTn id="7" dur="1000"/>
                                        <p:tgtEl>
                                          <p:spTgt spid="11919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a:xfrm>
            <a:off x="34925" y="333375"/>
            <a:ext cx="8037537" cy="647700"/>
          </a:xfrm>
        </p:spPr>
        <p:txBody>
          <a:bodyPr/>
          <a:lstStyle/>
          <a:p>
            <a:r>
              <a:rPr lang="zh-CN" altLang="en-US" dirty="0" smtClean="0">
                <a:solidFill>
                  <a:srgbClr val="FF0000"/>
                </a:solidFill>
              </a:rPr>
              <a:t>对象的属性</a:t>
            </a:r>
          </a:p>
        </p:txBody>
      </p:sp>
      <p:sp>
        <p:nvSpPr>
          <p:cNvPr id="6" name="内容占位符 5"/>
          <p:cNvSpPr>
            <a:spLocks noGrp="1"/>
          </p:cNvSpPr>
          <p:nvPr>
            <p:ph idx="1"/>
          </p:nvPr>
        </p:nvSpPr>
        <p:spPr>
          <a:xfrm>
            <a:off x="357158" y="1000108"/>
            <a:ext cx="8786842" cy="4000528"/>
          </a:xfrm>
        </p:spPr>
        <p:txBody>
          <a:bodyPr>
            <a:noAutofit/>
          </a:bodyPr>
          <a:lstStyle/>
          <a:p>
            <a:pPr marL="363538" lvl="1" indent="-363538">
              <a:buClrTx/>
              <a:buSzTx/>
              <a:buBlip>
                <a:blip r:embed="rId3"/>
              </a:buBlip>
              <a:defRPr/>
            </a:pPr>
            <a:r>
              <a:rPr lang="zh-CN" altLang="en-US" dirty="0" smtClean="0">
                <a:cs typeface="+mn-cs"/>
              </a:rPr>
              <a:t>在</a:t>
            </a:r>
            <a:r>
              <a:rPr lang="zh-CN" altLang="en-US" dirty="0" smtClean="0">
                <a:solidFill>
                  <a:srgbClr val="FF0000"/>
                </a:solidFill>
                <a:cs typeface="+mn-cs"/>
              </a:rPr>
              <a:t>立即窗口</a:t>
            </a:r>
            <a:r>
              <a:rPr lang="zh-CN" altLang="en-US" dirty="0" smtClean="0">
                <a:cs typeface="+mn-cs"/>
              </a:rPr>
              <a:t>分别输入</a:t>
            </a:r>
            <a:endParaRPr lang="en-US" altLang="zh-CN" dirty="0" smtClean="0">
              <a:cs typeface="+mn-cs"/>
            </a:endParaRPr>
          </a:p>
          <a:p>
            <a:pPr lvl="1">
              <a:defRPr/>
            </a:pPr>
            <a:r>
              <a:rPr lang="en-US" altLang="zh-CN" sz="2000" dirty="0" err="1" smtClean="0">
                <a:solidFill>
                  <a:srgbClr val="0000FF"/>
                </a:solidFill>
              </a:rPr>
              <a:t>Msgbox</a:t>
            </a:r>
            <a:r>
              <a:rPr lang="en-US" altLang="zh-CN" sz="2000" dirty="0" smtClean="0">
                <a:solidFill>
                  <a:srgbClr val="0000FF"/>
                </a:solidFill>
              </a:rPr>
              <a:t> Worksheets(1).name</a:t>
            </a:r>
          </a:p>
          <a:p>
            <a:pPr lvl="1">
              <a:defRPr/>
            </a:pPr>
            <a:r>
              <a:rPr lang="en-US" altLang="zh-CN" sz="2000" dirty="0" err="1" smtClean="0">
                <a:solidFill>
                  <a:srgbClr val="0000FF"/>
                </a:solidFill>
              </a:rPr>
              <a:t>Msgbox</a:t>
            </a:r>
            <a:r>
              <a:rPr lang="en-US" altLang="zh-CN" sz="2000" dirty="0" smtClean="0">
                <a:solidFill>
                  <a:srgbClr val="0000FF"/>
                </a:solidFill>
              </a:rPr>
              <a:t> Worksheets(3).name</a:t>
            </a:r>
          </a:p>
          <a:p>
            <a:pPr lvl="1">
              <a:defRPr/>
            </a:pPr>
            <a:r>
              <a:rPr lang="en-US" altLang="zh-CN" sz="2000" dirty="0" err="1" smtClean="0">
                <a:solidFill>
                  <a:srgbClr val="0000FF"/>
                </a:solidFill>
              </a:rPr>
              <a:t>Msgbox</a:t>
            </a:r>
            <a:r>
              <a:rPr lang="en-US" altLang="zh-CN" sz="2000" dirty="0" smtClean="0">
                <a:solidFill>
                  <a:srgbClr val="0000FF"/>
                </a:solidFill>
              </a:rPr>
              <a:t> </a:t>
            </a:r>
            <a:r>
              <a:rPr lang="en-US" sz="2000" dirty="0" smtClean="0">
                <a:solidFill>
                  <a:srgbClr val="0000FF"/>
                </a:solidFill>
              </a:rPr>
              <a:t>Worksheets(“sheet1”)</a:t>
            </a:r>
            <a:r>
              <a:rPr lang="en-US" altLang="zh-CN" sz="2000" dirty="0" smtClean="0">
                <a:solidFill>
                  <a:srgbClr val="0000FF"/>
                </a:solidFill>
              </a:rPr>
              <a:t>.name</a:t>
            </a:r>
          </a:p>
          <a:p>
            <a:pPr marL="363538" lvl="1" indent="-363538">
              <a:buClrTx/>
              <a:buSzTx/>
              <a:buBlip>
                <a:blip r:embed="rId3"/>
              </a:buBlip>
              <a:defRPr/>
            </a:pPr>
            <a:r>
              <a:rPr lang="zh-CN" altLang="en-US" dirty="0" smtClean="0">
                <a:cs typeface="+mn-cs"/>
              </a:rPr>
              <a:t>观察结果</a:t>
            </a:r>
            <a:endParaRPr lang="en-US" altLang="zh-CN" dirty="0" smtClean="0">
              <a:cs typeface="+mn-cs"/>
            </a:endParaRPr>
          </a:p>
          <a:p>
            <a:pPr lvl="1">
              <a:buFont typeface="Arial" pitchFamily="34" charset="0"/>
              <a:buChar char="•"/>
            </a:pPr>
            <a:r>
              <a:rPr lang="en-US" altLang="zh-CN" sz="2000" dirty="0" smtClean="0">
                <a:solidFill>
                  <a:srgbClr val="006600"/>
                </a:solidFill>
              </a:rPr>
              <a:t>Worksheets </a:t>
            </a:r>
            <a:r>
              <a:rPr lang="zh-CN" altLang="en-US" sz="2000" dirty="0" smtClean="0">
                <a:solidFill>
                  <a:srgbClr val="006600"/>
                </a:solidFill>
              </a:rPr>
              <a:t>表示当前工作簿中所有普通工作表的集合。</a:t>
            </a:r>
            <a:endParaRPr lang="en-US" altLang="zh-CN" sz="2000" dirty="0" smtClean="0">
              <a:solidFill>
                <a:srgbClr val="006600"/>
              </a:solidFill>
            </a:endParaRPr>
          </a:p>
          <a:p>
            <a:pPr lvl="1">
              <a:buFont typeface="Arial" pitchFamily="34" charset="0"/>
              <a:buChar char="•"/>
            </a:pPr>
            <a:r>
              <a:rPr lang="en-US" altLang="zh-CN" sz="2000" dirty="0" smtClean="0">
                <a:solidFill>
                  <a:srgbClr val="006600"/>
                </a:solidFill>
              </a:rPr>
              <a:t>Worksheets(n)</a:t>
            </a:r>
            <a:r>
              <a:rPr lang="zh-CN" altLang="en-US" sz="2000" dirty="0" smtClean="0">
                <a:solidFill>
                  <a:srgbClr val="006600"/>
                </a:solidFill>
              </a:rPr>
              <a:t>表示</a:t>
            </a:r>
            <a:r>
              <a:rPr lang="en-US" altLang="zh-CN" sz="2000" dirty="0" smtClean="0">
                <a:solidFill>
                  <a:srgbClr val="006600"/>
                </a:solidFill>
              </a:rPr>
              <a:t>Worksheets</a:t>
            </a:r>
            <a:r>
              <a:rPr lang="zh-CN" altLang="en-US" sz="2000" dirty="0" smtClean="0">
                <a:solidFill>
                  <a:srgbClr val="006600"/>
                </a:solidFill>
              </a:rPr>
              <a:t>集合里的第</a:t>
            </a:r>
            <a:r>
              <a:rPr lang="en-US" altLang="zh-CN" sz="2000" dirty="0" smtClean="0">
                <a:solidFill>
                  <a:srgbClr val="006600"/>
                </a:solidFill>
              </a:rPr>
              <a:t>n</a:t>
            </a:r>
            <a:r>
              <a:rPr lang="zh-CN" altLang="en-US" sz="2000" dirty="0" smtClean="0">
                <a:solidFill>
                  <a:srgbClr val="006600"/>
                </a:solidFill>
              </a:rPr>
              <a:t>个工作表。</a:t>
            </a:r>
            <a:endParaRPr lang="en-US" altLang="zh-CN" sz="2000" dirty="0" smtClean="0">
              <a:solidFill>
                <a:srgbClr val="006600"/>
              </a:solidFill>
            </a:endParaRPr>
          </a:p>
          <a:p>
            <a:pPr lvl="1" algn="l">
              <a:buFont typeface="Arial" pitchFamily="34" charset="0"/>
              <a:buChar char="•"/>
            </a:pPr>
            <a:r>
              <a:rPr lang="en-US" altLang="zh-CN" sz="2000" dirty="0" smtClean="0">
                <a:solidFill>
                  <a:srgbClr val="006600"/>
                </a:solidFill>
              </a:rPr>
              <a:t>Worksheets(“sheet1”)</a:t>
            </a:r>
            <a:r>
              <a:rPr lang="zh-CN" altLang="en-US" sz="2000" dirty="0" smtClean="0">
                <a:solidFill>
                  <a:srgbClr val="006600"/>
                </a:solidFill>
              </a:rPr>
              <a:t>表示</a:t>
            </a:r>
            <a:r>
              <a:rPr lang="en-US" altLang="zh-CN" sz="2000" dirty="0" smtClean="0">
                <a:solidFill>
                  <a:srgbClr val="006600"/>
                </a:solidFill>
              </a:rPr>
              <a:t>Worksheets</a:t>
            </a:r>
            <a:r>
              <a:rPr lang="zh-CN" altLang="en-US" sz="2000" dirty="0" smtClean="0">
                <a:solidFill>
                  <a:srgbClr val="006600"/>
                </a:solidFill>
              </a:rPr>
              <a:t>集合里名为</a:t>
            </a:r>
            <a:r>
              <a:rPr lang="en-US" altLang="zh-CN" sz="2000" dirty="0" smtClean="0">
                <a:solidFill>
                  <a:srgbClr val="006600"/>
                </a:solidFill>
              </a:rPr>
              <a:t>"sheet1"</a:t>
            </a:r>
            <a:r>
              <a:rPr lang="zh-CN" altLang="en-US" sz="2000" dirty="0" smtClean="0">
                <a:solidFill>
                  <a:srgbClr val="006600"/>
                </a:solidFill>
              </a:rPr>
              <a:t>的工作表</a:t>
            </a:r>
            <a:r>
              <a:rPr lang="zh-CN" altLang="en-US" dirty="0" smtClean="0">
                <a:solidFill>
                  <a:srgbClr val="006600"/>
                </a:solidFill>
                <a:cs typeface="+mn-cs"/>
              </a:rPr>
              <a:t>。</a:t>
            </a:r>
            <a:br>
              <a:rPr lang="zh-CN" altLang="en-US" dirty="0" smtClean="0">
                <a:solidFill>
                  <a:srgbClr val="006600"/>
                </a:solidFill>
                <a:cs typeface="+mn-cs"/>
              </a:rPr>
            </a:br>
            <a:endParaRPr lang="zh-CN" altLang="en-US" dirty="0" smtClean="0">
              <a:solidFill>
                <a:srgbClr val="006600"/>
              </a:solidFill>
              <a:cs typeface="+mn-cs"/>
            </a:endParaRPr>
          </a:p>
          <a:p>
            <a:pPr lvl="1">
              <a:spcBef>
                <a:spcPts val="0"/>
              </a:spcBef>
              <a:spcAft>
                <a:spcPts val="0"/>
              </a:spcAft>
              <a:buFont typeface="Arial" pitchFamily="34" charset="0"/>
              <a:buChar char="•"/>
            </a:pPr>
            <a:endParaRPr lang="en-US" altLang="zh-CN" dirty="0" smtClean="0"/>
          </a:p>
        </p:txBody>
      </p:sp>
    </p:spTree>
  </p:cSld>
  <p:clrMapOvr>
    <a:masterClrMapping/>
  </p:clrMapOvr>
  <p:transition spd="med"/>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214282" y="1000108"/>
            <a:ext cx="8715436" cy="5643602"/>
          </a:xfrm>
        </p:spPr>
        <p:txBody>
          <a:bodyPr/>
          <a:lstStyle/>
          <a:p>
            <a:r>
              <a:rPr lang="zh-CN" altLang="en-US" dirty="0" smtClean="0">
                <a:solidFill>
                  <a:srgbClr val="0000CC"/>
                </a:solidFill>
              </a:rPr>
              <a:t>示例</a:t>
            </a:r>
            <a:r>
              <a:rPr lang="en-US" altLang="zh-CN" dirty="0" smtClean="0">
                <a:solidFill>
                  <a:srgbClr val="0000CC"/>
                </a:solidFill>
              </a:rPr>
              <a:t>1</a:t>
            </a:r>
            <a:r>
              <a:rPr lang="zh-CN" altLang="en-US" dirty="0" smtClean="0">
                <a:solidFill>
                  <a:srgbClr val="0000CC"/>
                </a:solidFill>
              </a:rPr>
              <a:t>：</a:t>
            </a:r>
            <a:r>
              <a:rPr lang="zh-CN" altLang="en-US" dirty="0" smtClean="0"/>
              <a:t>取得工作表窗口的宽度和高度值，并重设窗口大小。</a:t>
            </a:r>
            <a:endParaRPr lang="en-US" altLang="zh-CN" dirty="0" smtClean="0"/>
          </a:p>
          <a:p>
            <a:pPr>
              <a:buNone/>
            </a:pPr>
            <a:r>
              <a:rPr lang="en-US" altLang="zh-CN" sz="2000" dirty="0" smtClean="0"/>
              <a:t>Sub </a:t>
            </a:r>
            <a:r>
              <a:rPr lang="zh-CN" altLang="en-US" sz="2000" dirty="0" smtClean="0"/>
              <a:t>设置窗口大小</a:t>
            </a:r>
            <a:r>
              <a:rPr lang="en-US" altLang="zh-CN" sz="2000" dirty="0" smtClean="0"/>
              <a:t>()</a:t>
            </a:r>
          </a:p>
          <a:p>
            <a:pPr>
              <a:buNone/>
            </a:pPr>
            <a:r>
              <a:rPr lang="en-US" altLang="zh-CN" sz="2000" dirty="0" smtClean="0"/>
              <a:t>    Dim w As Single, h As Single                '</a:t>
            </a:r>
            <a:r>
              <a:rPr lang="zh-CN" altLang="en-US" sz="2000" dirty="0" smtClean="0"/>
              <a:t>声明变量</a:t>
            </a:r>
          </a:p>
          <a:p>
            <a:pPr>
              <a:buNone/>
            </a:pPr>
            <a:r>
              <a:rPr lang="zh-CN" altLang="en-US" sz="2000" dirty="0" smtClean="0"/>
              <a:t>    </a:t>
            </a:r>
            <a:r>
              <a:rPr lang="en-US" altLang="zh-CN" sz="2000" dirty="0" smtClean="0">
                <a:solidFill>
                  <a:srgbClr val="0000FF"/>
                </a:solidFill>
              </a:rPr>
              <a:t>w = </a:t>
            </a:r>
            <a:r>
              <a:rPr lang="en-US" altLang="zh-CN" sz="2000" dirty="0" err="1" smtClean="0">
                <a:solidFill>
                  <a:srgbClr val="0000FF"/>
                </a:solidFill>
              </a:rPr>
              <a:t>ActiveWindow.Width</a:t>
            </a:r>
            <a:r>
              <a:rPr lang="en-US" altLang="zh-CN" sz="2000" dirty="0" smtClean="0">
                <a:solidFill>
                  <a:srgbClr val="0000FF"/>
                </a:solidFill>
              </a:rPr>
              <a:t>                  </a:t>
            </a:r>
            <a:r>
              <a:rPr lang="en-US" altLang="zh-CN" sz="2000" dirty="0" smtClean="0">
                <a:solidFill>
                  <a:srgbClr val="006600"/>
                </a:solidFill>
              </a:rPr>
              <a:t>'</a:t>
            </a:r>
            <a:r>
              <a:rPr lang="zh-CN" altLang="en-US" sz="2000" dirty="0" smtClean="0">
                <a:solidFill>
                  <a:srgbClr val="006600"/>
                </a:solidFill>
              </a:rPr>
              <a:t>获得活动窗口宽度</a:t>
            </a:r>
          </a:p>
          <a:p>
            <a:pPr>
              <a:buNone/>
            </a:pPr>
            <a:r>
              <a:rPr lang="zh-CN" altLang="en-US" sz="2000" dirty="0" smtClean="0">
                <a:solidFill>
                  <a:srgbClr val="0000FF"/>
                </a:solidFill>
              </a:rPr>
              <a:t>    </a:t>
            </a:r>
            <a:r>
              <a:rPr lang="en-US" altLang="zh-CN" sz="2000" dirty="0" smtClean="0">
                <a:solidFill>
                  <a:srgbClr val="0000FF"/>
                </a:solidFill>
              </a:rPr>
              <a:t>h = </a:t>
            </a:r>
            <a:r>
              <a:rPr lang="en-US" altLang="zh-CN" sz="2000" dirty="0" err="1" smtClean="0">
                <a:solidFill>
                  <a:srgbClr val="0000FF"/>
                </a:solidFill>
              </a:rPr>
              <a:t>ActiveWindow.Height</a:t>
            </a:r>
            <a:r>
              <a:rPr lang="en-US" altLang="zh-CN" sz="2000" dirty="0" smtClean="0">
                <a:solidFill>
                  <a:srgbClr val="0000FF"/>
                </a:solidFill>
              </a:rPr>
              <a:t>                 </a:t>
            </a:r>
            <a:r>
              <a:rPr lang="en-US" altLang="zh-CN" sz="2000" dirty="0" smtClean="0">
                <a:solidFill>
                  <a:srgbClr val="006600"/>
                </a:solidFill>
              </a:rPr>
              <a:t>'</a:t>
            </a:r>
            <a:r>
              <a:rPr lang="zh-CN" altLang="en-US" sz="2000" dirty="0" smtClean="0">
                <a:solidFill>
                  <a:srgbClr val="006600"/>
                </a:solidFill>
              </a:rPr>
              <a:t>获得获得窗口高度</a:t>
            </a:r>
          </a:p>
          <a:p>
            <a:pPr>
              <a:buNone/>
            </a:pPr>
            <a:r>
              <a:rPr lang="zh-CN" altLang="en-US" sz="2000" dirty="0" smtClean="0"/>
              <a:t>    </a:t>
            </a:r>
            <a:r>
              <a:rPr lang="en-US" altLang="zh-CN" sz="2000" dirty="0" err="1" smtClean="0"/>
              <a:t>MsgBox</a:t>
            </a:r>
            <a:r>
              <a:rPr lang="en-US" altLang="zh-CN" sz="2000" dirty="0" smtClean="0"/>
              <a:t> "</a:t>
            </a:r>
            <a:r>
              <a:rPr lang="zh-CN" altLang="en-US" sz="2000" dirty="0" smtClean="0"/>
              <a:t>当前窗口的宽度为：</a:t>
            </a:r>
            <a:r>
              <a:rPr lang="en-US" altLang="zh-CN" sz="2000" dirty="0" smtClean="0"/>
              <a:t>" &amp; w _</a:t>
            </a:r>
          </a:p>
          <a:p>
            <a:pPr>
              <a:buNone/>
            </a:pPr>
            <a:r>
              <a:rPr lang="en-US" altLang="zh-CN" sz="2000" dirty="0" smtClean="0"/>
              <a:t>     &amp; "</a:t>
            </a:r>
            <a:r>
              <a:rPr lang="zh-CN" altLang="en-US" sz="2000" dirty="0" smtClean="0"/>
              <a:t>高度为：</a:t>
            </a:r>
            <a:r>
              <a:rPr lang="en-US" altLang="zh-CN" sz="2000" dirty="0" smtClean="0"/>
              <a:t>" &amp; h &amp; "</a:t>
            </a:r>
            <a:r>
              <a:rPr lang="zh-CN" altLang="en-US" sz="2000" dirty="0" smtClean="0"/>
              <a:t>。</a:t>
            </a:r>
            <a:r>
              <a:rPr lang="en-US" altLang="zh-CN" sz="2000" dirty="0" smtClean="0"/>
              <a:t>", </a:t>
            </a:r>
            <a:r>
              <a:rPr lang="en-US" altLang="zh-CN" sz="2000" dirty="0" err="1" smtClean="0"/>
              <a:t>vbOKOnly</a:t>
            </a:r>
            <a:r>
              <a:rPr lang="en-US" altLang="zh-CN" sz="2000" dirty="0" smtClean="0"/>
              <a:t>, "</a:t>
            </a:r>
            <a:r>
              <a:rPr lang="zh-CN" altLang="en-US" sz="2000" dirty="0" smtClean="0"/>
              <a:t>提示</a:t>
            </a:r>
            <a:r>
              <a:rPr lang="en-US" altLang="zh-CN" sz="2000" dirty="0" smtClean="0"/>
              <a:t>"    </a:t>
            </a:r>
            <a:r>
              <a:rPr lang="en-US" altLang="zh-CN" sz="2000" dirty="0" smtClean="0">
                <a:solidFill>
                  <a:srgbClr val="006600"/>
                </a:solidFill>
              </a:rPr>
              <a:t>'</a:t>
            </a:r>
            <a:r>
              <a:rPr lang="zh-CN" altLang="en-US" sz="2000" dirty="0" smtClean="0">
                <a:solidFill>
                  <a:srgbClr val="006600"/>
                </a:solidFill>
              </a:rPr>
              <a:t>给出提示</a:t>
            </a:r>
          </a:p>
          <a:p>
            <a:pPr>
              <a:buNone/>
            </a:pPr>
            <a:r>
              <a:rPr lang="zh-CN" altLang="en-US" sz="2000" dirty="0" smtClean="0"/>
              <a:t>    </a:t>
            </a:r>
            <a:r>
              <a:rPr lang="en-US" altLang="zh-CN" sz="2000" dirty="0" err="1" smtClean="0">
                <a:solidFill>
                  <a:srgbClr val="FF0000"/>
                </a:solidFill>
              </a:rPr>
              <a:t>ActiveWindow.WindowState</a:t>
            </a:r>
            <a:r>
              <a:rPr lang="en-US" altLang="zh-CN" sz="2000" dirty="0" smtClean="0">
                <a:solidFill>
                  <a:srgbClr val="FF0000"/>
                </a:solidFill>
              </a:rPr>
              <a:t> = </a:t>
            </a:r>
            <a:r>
              <a:rPr lang="en-US" altLang="zh-CN" sz="2000" dirty="0" err="1" smtClean="0">
                <a:solidFill>
                  <a:srgbClr val="FF0000"/>
                </a:solidFill>
              </a:rPr>
              <a:t>xlNormal</a:t>
            </a:r>
            <a:r>
              <a:rPr lang="en-US" altLang="zh-CN" sz="2000" dirty="0" smtClean="0">
                <a:solidFill>
                  <a:srgbClr val="FF0000"/>
                </a:solidFill>
              </a:rPr>
              <a:t>     </a:t>
            </a:r>
            <a:r>
              <a:rPr lang="en-US" altLang="zh-CN" sz="2000" dirty="0" smtClean="0">
                <a:solidFill>
                  <a:srgbClr val="006600"/>
                </a:solidFill>
              </a:rPr>
              <a:t>'</a:t>
            </a:r>
            <a:r>
              <a:rPr lang="zh-CN" altLang="en-US" sz="2000" dirty="0" smtClean="0">
                <a:solidFill>
                  <a:srgbClr val="006600"/>
                </a:solidFill>
              </a:rPr>
              <a:t>设置窗口状态</a:t>
            </a:r>
          </a:p>
          <a:p>
            <a:pPr>
              <a:buNone/>
            </a:pPr>
            <a:r>
              <a:rPr lang="zh-CN" altLang="en-US" sz="2000" dirty="0" smtClean="0">
                <a:solidFill>
                  <a:srgbClr val="FF0000"/>
                </a:solidFill>
              </a:rPr>
              <a:t>    </a:t>
            </a:r>
            <a:r>
              <a:rPr lang="en-US" altLang="zh-CN" sz="2000" dirty="0" err="1" smtClean="0">
                <a:solidFill>
                  <a:srgbClr val="FF0000"/>
                </a:solidFill>
              </a:rPr>
              <a:t>ActiveWindow.Width</a:t>
            </a:r>
            <a:r>
              <a:rPr lang="en-US" altLang="zh-CN" sz="2000" dirty="0" smtClean="0">
                <a:solidFill>
                  <a:srgbClr val="FF0000"/>
                </a:solidFill>
              </a:rPr>
              <a:t> = 300                </a:t>
            </a:r>
            <a:r>
              <a:rPr lang="en-US" altLang="zh-CN" sz="2000" dirty="0" smtClean="0">
                <a:solidFill>
                  <a:srgbClr val="006600"/>
                </a:solidFill>
              </a:rPr>
              <a:t>'</a:t>
            </a:r>
            <a:r>
              <a:rPr lang="zh-CN" altLang="en-US" sz="2000" dirty="0" smtClean="0">
                <a:solidFill>
                  <a:srgbClr val="006600"/>
                </a:solidFill>
              </a:rPr>
              <a:t>设置窗口宽度</a:t>
            </a:r>
          </a:p>
          <a:p>
            <a:pPr>
              <a:buNone/>
            </a:pPr>
            <a:r>
              <a:rPr lang="zh-CN" altLang="en-US" sz="2000" dirty="0" smtClean="0"/>
              <a:t>    </a:t>
            </a:r>
            <a:r>
              <a:rPr lang="en-US" altLang="zh-CN" sz="2000" dirty="0" err="1" smtClean="0">
                <a:solidFill>
                  <a:srgbClr val="FF0000"/>
                </a:solidFill>
              </a:rPr>
              <a:t>ActiveWindow.Height</a:t>
            </a:r>
            <a:r>
              <a:rPr lang="en-US" altLang="zh-CN" sz="2000" dirty="0" smtClean="0">
                <a:solidFill>
                  <a:srgbClr val="FF0000"/>
                </a:solidFill>
              </a:rPr>
              <a:t> = 300               </a:t>
            </a:r>
            <a:r>
              <a:rPr lang="en-US" altLang="zh-CN" sz="2000" dirty="0" smtClean="0">
                <a:solidFill>
                  <a:srgbClr val="006600"/>
                </a:solidFill>
              </a:rPr>
              <a:t>'</a:t>
            </a:r>
            <a:r>
              <a:rPr lang="zh-CN" altLang="en-US" sz="2000" dirty="0" smtClean="0">
                <a:solidFill>
                  <a:srgbClr val="006600"/>
                </a:solidFill>
              </a:rPr>
              <a:t>设置窗口高度</a:t>
            </a:r>
          </a:p>
          <a:p>
            <a:pPr>
              <a:buNone/>
            </a:pPr>
            <a:r>
              <a:rPr lang="zh-CN" altLang="en-US" sz="2000" dirty="0" smtClean="0"/>
              <a:t>   </a:t>
            </a:r>
            <a:r>
              <a:rPr lang="en-US" altLang="zh-CN" sz="2000" dirty="0" smtClean="0"/>
              <a:t>End Sub</a:t>
            </a:r>
          </a:p>
          <a:p>
            <a:r>
              <a:rPr lang="zh-CN" altLang="en-US" dirty="0" smtClean="0"/>
              <a:t>把红色的行用</a:t>
            </a:r>
            <a:r>
              <a:rPr lang="en-US" altLang="zh-CN" dirty="0" smtClean="0"/>
              <a:t>with</a:t>
            </a:r>
            <a:r>
              <a:rPr lang="zh-CN" altLang="en-US" dirty="0" smtClean="0"/>
              <a:t>语句改写，怎么改？</a:t>
            </a:r>
            <a:endParaRPr lang="zh-CN" altLang="en-US" dirty="0"/>
          </a:p>
        </p:txBody>
      </p:sp>
      <p:sp>
        <p:nvSpPr>
          <p:cNvPr id="3" name="标题 2"/>
          <p:cNvSpPr>
            <a:spLocks noGrp="1"/>
          </p:cNvSpPr>
          <p:nvPr>
            <p:ph type="title"/>
          </p:nvPr>
        </p:nvSpPr>
        <p:spPr/>
        <p:txBody>
          <a:bodyPr/>
          <a:lstStyle/>
          <a:p>
            <a:r>
              <a:rPr lang="zh-CN" altLang="en-US" dirty="0" smtClean="0">
                <a:solidFill>
                  <a:srgbClr val="FF0000"/>
                </a:solidFill>
              </a:rPr>
              <a:t>对象的属性示例</a:t>
            </a:r>
            <a:endParaRPr lang="zh-CN" altLang="en-US" dirty="0">
              <a:solidFill>
                <a:srgbClr val="FF0000"/>
              </a:solidFill>
            </a:endParaRPr>
          </a:p>
        </p:txBody>
      </p:sp>
    </p:spTree>
  </p:cSld>
  <p:clrMapOvr>
    <a:masterClrMapping/>
  </p:clrMapOvr>
  <p:transition spd="med"/>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a:xfrm>
            <a:off x="34925" y="333375"/>
            <a:ext cx="8037537" cy="647700"/>
          </a:xfrm>
        </p:spPr>
        <p:txBody>
          <a:bodyPr/>
          <a:lstStyle/>
          <a:p>
            <a:r>
              <a:rPr lang="zh-CN" altLang="en-US" dirty="0" smtClean="0">
                <a:solidFill>
                  <a:srgbClr val="FF0000"/>
                </a:solidFill>
              </a:rPr>
              <a:t>对象的方法</a:t>
            </a:r>
          </a:p>
        </p:txBody>
      </p:sp>
      <p:sp>
        <p:nvSpPr>
          <p:cNvPr id="6" name="内容占位符 5"/>
          <p:cNvSpPr>
            <a:spLocks noGrp="1"/>
          </p:cNvSpPr>
          <p:nvPr>
            <p:ph idx="1"/>
          </p:nvPr>
        </p:nvSpPr>
        <p:spPr>
          <a:xfrm>
            <a:off x="357158" y="1000108"/>
            <a:ext cx="8786842" cy="4786346"/>
          </a:xfrm>
        </p:spPr>
        <p:txBody>
          <a:bodyPr>
            <a:noAutofit/>
          </a:bodyPr>
          <a:lstStyle/>
          <a:p>
            <a:r>
              <a:rPr lang="zh-CN" altLang="en-US" dirty="0" smtClean="0">
                <a:solidFill>
                  <a:srgbClr val="0000CC"/>
                </a:solidFill>
              </a:rPr>
              <a:t>什么是对象的方法</a:t>
            </a:r>
            <a:endParaRPr lang="en-US" altLang="zh-CN" dirty="0" smtClean="0">
              <a:solidFill>
                <a:srgbClr val="0000CC"/>
              </a:solidFill>
            </a:endParaRPr>
          </a:p>
          <a:p>
            <a:pPr lvl="1"/>
            <a:r>
              <a:rPr lang="zh-CN" altLang="en-US" sz="2000" dirty="0" smtClean="0"/>
              <a:t>每个对象都有方法，方法就是在对象上执行的某个动作。</a:t>
            </a:r>
            <a:r>
              <a:rPr lang="zh-CN" altLang="en-US" sz="2000" dirty="0" smtClean="0">
                <a:solidFill>
                  <a:srgbClr val="FF0000"/>
                </a:solidFill>
              </a:rPr>
              <a:t>（找动词）</a:t>
            </a:r>
            <a:endParaRPr lang="en-US" altLang="zh-CN" sz="2000" dirty="0" smtClean="0">
              <a:solidFill>
                <a:srgbClr val="FF0000"/>
              </a:solidFill>
            </a:endParaRPr>
          </a:p>
          <a:p>
            <a:pPr lvl="1"/>
            <a:r>
              <a:rPr lang="zh-CN" altLang="en-US" sz="2000" dirty="0" smtClean="0"/>
              <a:t>方法是对象本身包含的函数或过程，用于完成特定的功能。</a:t>
            </a:r>
            <a:endParaRPr lang="en-US" altLang="zh-CN" sz="2000" dirty="0" smtClean="0"/>
          </a:p>
          <a:p>
            <a:pPr lvl="1"/>
            <a:r>
              <a:rPr lang="zh-CN" altLang="en-US" sz="2000" dirty="0" smtClean="0"/>
              <a:t>如</a:t>
            </a:r>
            <a:r>
              <a:rPr lang="en-US" altLang="zh-CN" sz="2000" dirty="0" smtClean="0"/>
              <a:t>Range</a:t>
            </a:r>
            <a:r>
              <a:rPr lang="zh-CN" altLang="en-US" sz="2000" dirty="0" smtClean="0"/>
              <a:t>对象有一个方法是</a:t>
            </a:r>
            <a:r>
              <a:rPr lang="en-US" altLang="zh-CN" sz="2000" dirty="0" smtClean="0">
                <a:solidFill>
                  <a:srgbClr val="FF0000"/>
                </a:solidFill>
              </a:rPr>
              <a:t>Select</a:t>
            </a:r>
            <a:r>
              <a:rPr lang="zh-CN" altLang="en-US" sz="2000" dirty="0" smtClean="0"/>
              <a:t>，作用是</a:t>
            </a:r>
            <a:r>
              <a:rPr lang="zh-CN" altLang="en-US" sz="2000" dirty="0" smtClean="0">
                <a:solidFill>
                  <a:srgbClr val="FF0000"/>
                </a:solidFill>
              </a:rPr>
              <a:t>选中</a:t>
            </a:r>
            <a:r>
              <a:rPr lang="zh-CN" altLang="en-US" sz="2000" dirty="0" smtClean="0">
                <a:solidFill>
                  <a:srgbClr val="0000FF"/>
                </a:solidFill>
              </a:rPr>
              <a:t>指定的</a:t>
            </a:r>
            <a:r>
              <a:rPr lang="en-US" altLang="zh-CN" sz="2000" dirty="0" smtClean="0">
                <a:solidFill>
                  <a:srgbClr val="0000FF"/>
                </a:solidFill>
              </a:rPr>
              <a:t>Range</a:t>
            </a:r>
            <a:r>
              <a:rPr lang="zh-CN" altLang="en-US" sz="2000" dirty="0" smtClean="0">
                <a:solidFill>
                  <a:srgbClr val="0000FF"/>
                </a:solidFill>
              </a:rPr>
              <a:t>对象 </a:t>
            </a:r>
            <a:r>
              <a:rPr lang="zh-CN" altLang="en-US" sz="2000" dirty="0" smtClean="0"/>
              <a:t>。</a:t>
            </a:r>
            <a:endParaRPr lang="en-US" altLang="zh-CN" sz="2000" dirty="0" smtClean="0"/>
          </a:p>
          <a:p>
            <a:pPr lvl="1"/>
            <a:r>
              <a:rPr lang="zh-CN" altLang="en-US" sz="2000" dirty="0" smtClean="0"/>
              <a:t>引用方式：</a:t>
            </a:r>
            <a:r>
              <a:rPr lang="zh-CN" altLang="en-US" sz="2000" dirty="0" smtClean="0">
                <a:solidFill>
                  <a:srgbClr val="FF0000"/>
                </a:solidFill>
              </a:rPr>
              <a:t>对象名</a:t>
            </a:r>
            <a:r>
              <a:rPr lang="en-US" altLang="zh-CN" sz="2000" dirty="0" smtClean="0">
                <a:solidFill>
                  <a:srgbClr val="FF0000"/>
                </a:solidFill>
              </a:rPr>
              <a:t>.</a:t>
            </a:r>
            <a:r>
              <a:rPr lang="zh-CN" altLang="en-US" sz="2000" dirty="0" smtClean="0">
                <a:solidFill>
                  <a:srgbClr val="FF0000"/>
                </a:solidFill>
              </a:rPr>
              <a:t>方法</a:t>
            </a:r>
            <a:endParaRPr lang="en-US" altLang="zh-CN" sz="2000" dirty="0" smtClean="0">
              <a:solidFill>
                <a:srgbClr val="FF0000"/>
              </a:solidFill>
            </a:endParaRPr>
          </a:p>
          <a:p>
            <a:pPr lvl="1"/>
            <a:r>
              <a:rPr lang="zh-CN" altLang="en-US" sz="2000" dirty="0" smtClean="0"/>
              <a:t>如：</a:t>
            </a:r>
            <a:r>
              <a:rPr lang="en-US" altLang="zh-CN" sz="2000" dirty="0" smtClean="0">
                <a:solidFill>
                  <a:srgbClr val="FF0000"/>
                </a:solidFill>
              </a:rPr>
              <a:t>Range(“A1”).Select  </a:t>
            </a:r>
            <a:r>
              <a:rPr lang="zh-CN" altLang="en-US" sz="2000" dirty="0" smtClean="0">
                <a:solidFill>
                  <a:srgbClr val="006600"/>
                </a:solidFill>
              </a:rPr>
              <a:t>表示选中</a:t>
            </a:r>
            <a:r>
              <a:rPr lang="en-US" altLang="zh-CN" sz="2000" dirty="0" smtClean="0">
                <a:solidFill>
                  <a:srgbClr val="006600"/>
                </a:solidFill>
              </a:rPr>
              <a:t>A1</a:t>
            </a:r>
            <a:r>
              <a:rPr lang="zh-CN" altLang="en-US" sz="2000" dirty="0" smtClean="0">
                <a:solidFill>
                  <a:srgbClr val="006600"/>
                </a:solidFill>
              </a:rPr>
              <a:t>单元格</a:t>
            </a:r>
            <a:endParaRPr lang="en-US" altLang="zh-CN" sz="2000" dirty="0" smtClean="0">
              <a:solidFill>
                <a:srgbClr val="006600"/>
              </a:solidFill>
            </a:endParaRPr>
          </a:p>
          <a:p>
            <a:pPr lvl="0"/>
            <a:r>
              <a:rPr lang="zh-CN" altLang="en-US" dirty="0" smtClean="0">
                <a:solidFill>
                  <a:srgbClr val="0000CC"/>
                </a:solidFill>
              </a:rPr>
              <a:t>分辨对象的属性和方法</a:t>
            </a:r>
            <a:endParaRPr lang="en-US" altLang="zh-CN" dirty="0" smtClean="0">
              <a:solidFill>
                <a:srgbClr val="0000CC"/>
              </a:solidFill>
            </a:endParaRPr>
          </a:p>
          <a:p>
            <a:pPr lvl="1"/>
            <a:r>
              <a:rPr lang="zh-CN" altLang="en-US" sz="2000" dirty="0" smtClean="0">
                <a:latin typeface="仿宋" pitchFamily="49" charset="-122"/>
                <a:ea typeface="仿宋" pitchFamily="49" charset="-122"/>
              </a:rPr>
              <a:t>在代码窗口，按</a:t>
            </a:r>
            <a:r>
              <a:rPr lang="en-US" altLang="zh-CN" sz="2000" dirty="0" err="1" smtClean="0">
                <a:latin typeface="仿宋" pitchFamily="49" charset="-122"/>
                <a:ea typeface="仿宋" pitchFamily="49" charset="-122"/>
              </a:rPr>
              <a:t>Ctrl+J</a:t>
            </a:r>
            <a:r>
              <a:rPr lang="zh-CN" altLang="en-US" sz="2000" dirty="0" smtClean="0">
                <a:latin typeface="仿宋" pitchFamily="49" charset="-122"/>
                <a:ea typeface="仿宋" pitchFamily="49" charset="-122"/>
              </a:rPr>
              <a:t>（自动联想功能）</a:t>
            </a:r>
            <a:endParaRPr lang="en-US" altLang="zh-CN" sz="2000" dirty="0" smtClean="0">
              <a:latin typeface="仿宋" pitchFamily="49" charset="-122"/>
              <a:ea typeface="仿宋" pitchFamily="49" charset="-122"/>
            </a:endParaRPr>
          </a:p>
          <a:p>
            <a:pPr lvl="1"/>
            <a:r>
              <a:rPr lang="zh-CN" altLang="en-US" sz="2000" dirty="0" smtClean="0">
                <a:latin typeface="仿宋" pitchFamily="49" charset="-122"/>
                <a:ea typeface="仿宋" pitchFamily="49" charset="-122"/>
              </a:rPr>
              <a:t>对象后面输入下圆点（</a:t>
            </a:r>
            <a:r>
              <a:rPr lang="en-US" altLang="zh-CN" sz="2000" dirty="0" smtClean="0">
                <a:latin typeface="仿宋" pitchFamily="49" charset="-122"/>
                <a:ea typeface="仿宋" pitchFamily="49" charset="-122"/>
              </a:rPr>
              <a:t>.</a:t>
            </a:r>
            <a:r>
              <a:rPr lang="zh-CN" altLang="en-US" sz="2000" dirty="0" smtClean="0">
                <a:latin typeface="仿宋" pitchFamily="49" charset="-122"/>
                <a:ea typeface="仿宋" pitchFamily="49" charset="-122"/>
              </a:rPr>
              <a:t>），自动显示</a:t>
            </a:r>
            <a:r>
              <a:rPr lang="zh-CN" altLang="en-US" sz="2000" dirty="0" smtClean="0">
                <a:solidFill>
                  <a:srgbClr val="FF0000"/>
                </a:solidFill>
                <a:latin typeface="仿宋" pitchFamily="49" charset="-122"/>
                <a:ea typeface="仿宋" pitchFamily="49" charset="-122"/>
              </a:rPr>
              <a:t>“属性</a:t>
            </a:r>
            <a:r>
              <a:rPr lang="en-US" altLang="zh-CN" sz="2000" dirty="0" smtClean="0">
                <a:solidFill>
                  <a:srgbClr val="FF0000"/>
                </a:solidFill>
                <a:latin typeface="仿宋" pitchFamily="49" charset="-122"/>
                <a:ea typeface="仿宋" pitchFamily="49" charset="-122"/>
              </a:rPr>
              <a:t>/</a:t>
            </a:r>
            <a:r>
              <a:rPr lang="zh-CN" altLang="en-US" sz="2000" dirty="0" smtClean="0">
                <a:solidFill>
                  <a:srgbClr val="FF0000"/>
                </a:solidFill>
                <a:latin typeface="仿宋" pitchFamily="49" charset="-122"/>
                <a:ea typeface="仿宋" pitchFamily="49" charset="-122"/>
              </a:rPr>
              <a:t>方法”列表</a:t>
            </a:r>
            <a:endParaRPr lang="en-US" altLang="zh-CN" sz="2000" dirty="0" smtClean="0">
              <a:solidFill>
                <a:srgbClr val="FF0000"/>
              </a:solidFill>
              <a:latin typeface="仿宋" pitchFamily="49" charset="-122"/>
              <a:ea typeface="仿宋" pitchFamily="49" charset="-122"/>
            </a:endParaRPr>
          </a:p>
          <a:p>
            <a:pPr lvl="2"/>
            <a:r>
              <a:rPr lang="zh-CN" altLang="en-US" sz="2000" dirty="0" smtClean="0"/>
              <a:t>绿色图标的项是方法</a:t>
            </a:r>
            <a:endParaRPr lang="en-US" altLang="zh-CN" sz="2000" dirty="0" smtClean="0"/>
          </a:p>
          <a:p>
            <a:pPr lvl="2"/>
            <a:r>
              <a:rPr lang="zh-CN" altLang="en-US" sz="2000" dirty="0" smtClean="0"/>
              <a:t>手指卡片的项是属性</a:t>
            </a:r>
          </a:p>
          <a:p>
            <a:pPr lvl="1">
              <a:spcBef>
                <a:spcPts val="0"/>
              </a:spcBef>
              <a:spcAft>
                <a:spcPts val="0"/>
              </a:spcAft>
              <a:buFont typeface="Arial" pitchFamily="34" charset="0"/>
              <a:buChar char="•"/>
            </a:pPr>
            <a:endParaRPr lang="en-US" altLang="zh-CN" dirty="0" smtClean="0"/>
          </a:p>
        </p:txBody>
      </p:sp>
      <p:pic>
        <p:nvPicPr>
          <p:cNvPr id="1026" name="Picture 2"/>
          <p:cNvPicPr>
            <a:picLocks noChangeAspect="1" noChangeArrowheads="1"/>
          </p:cNvPicPr>
          <p:nvPr/>
        </p:nvPicPr>
        <p:blipFill>
          <a:blip r:embed="rId3"/>
          <a:srcRect/>
          <a:stretch>
            <a:fillRect/>
          </a:stretch>
        </p:blipFill>
        <p:spPr bwMode="auto">
          <a:xfrm>
            <a:off x="4643438" y="5260234"/>
            <a:ext cx="3786214" cy="1461123"/>
          </a:xfrm>
          <a:prstGeom prst="rect">
            <a:avLst/>
          </a:prstGeom>
          <a:ln>
            <a:solidFill>
              <a:schemeClr val="accent1"/>
            </a:solidFill>
          </a:ln>
          <a:effectLst>
            <a:outerShdw blurRad="292100" dist="139700" dir="2700000" algn="tl" rotWithShape="0">
              <a:srgbClr val="333333">
                <a:alpha val="65000"/>
              </a:srgbClr>
            </a:outerShdw>
          </a:effectLst>
        </p:spPr>
      </p:pic>
    </p:spTree>
  </p:cSld>
  <p:clrMapOvr>
    <a:masterClrMapping/>
  </p:clrMapOvr>
  <p:transition spd="med"/>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a:xfrm>
            <a:off x="34925" y="333375"/>
            <a:ext cx="8037537" cy="647700"/>
          </a:xfrm>
        </p:spPr>
        <p:txBody>
          <a:bodyPr/>
          <a:lstStyle/>
          <a:p>
            <a:r>
              <a:rPr lang="zh-CN" altLang="en-US" dirty="0" smtClean="0">
                <a:solidFill>
                  <a:srgbClr val="FF0000"/>
                </a:solidFill>
              </a:rPr>
              <a:t>对象的方法示例</a:t>
            </a:r>
          </a:p>
        </p:txBody>
      </p:sp>
      <p:sp>
        <p:nvSpPr>
          <p:cNvPr id="8" name="内容占位符 1"/>
          <p:cNvSpPr txBox="1">
            <a:spLocks/>
          </p:cNvSpPr>
          <p:nvPr/>
        </p:nvSpPr>
        <p:spPr bwMode="auto">
          <a:xfrm>
            <a:off x="142876" y="1000108"/>
            <a:ext cx="8929718" cy="3786214"/>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63538" indent="-363538" algn="just" eaLnBrk="0" fontAlgn="base" hangingPunct="0">
              <a:spcBef>
                <a:spcPts val="600"/>
              </a:spcBef>
              <a:spcAft>
                <a:spcPts val="600"/>
              </a:spcAft>
              <a:buBlip>
                <a:blip r:embed="rId3"/>
              </a:buBlip>
            </a:pPr>
            <a:r>
              <a:rPr kumimoji="1" lang="zh-CN" altLang="en-US" sz="2400" b="1" i="0" u="none" strike="noStrike" kern="0" cap="none" spc="0" normalizeH="0" baseline="0" noProof="0" dirty="0" smtClean="0">
                <a:ln>
                  <a:noFill/>
                </a:ln>
                <a:solidFill>
                  <a:srgbClr val="0000CC"/>
                </a:solidFill>
                <a:effectLst/>
                <a:uLnTx/>
                <a:uFillTx/>
                <a:latin typeface="+mn-lt"/>
                <a:ea typeface="+mn-ea"/>
                <a:cs typeface="+mn-cs"/>
              </a:rPr>
              <a:t>示例</a:t>
            </a:r>
            <a:r>
              <a:rPr kumimoji="1" lang="en-US" altLang="zh-CN" sz="2400" b="1" i="0" u="none" strike="noStrike" kern="0" cap="none" spc="0" normalizeH="0" baseline="0" noProof="0" dirty="0" smtClean="0">
                <a:ln>
                  <a:noFill/>
                </a:ln>
                <a:solidFill>
                  <a:srgbClr val="0000CC"/>
                </a:solidFill>
                <a:effectLst/>
                <a:uLnTx/>
                <a:uFillTx/>
                <a:latin typeface="+mn-lt"/>
                <a:ea typeface="+mn-ea"/>
                <a:cs typeface="+mn-cs"/>
              </a:rPr>
              <a:t>2</a:t>
            </a:r>
            <a:r>
              <a:rPr kumimoji="1" lang="zh-CN" altLang="en-US" sz="2400" b="1" i="0" u="none" strike="noStrike" kern="0" cap="none" spc="0" normalizeH="0" baseline="0" noProof="0" dirty="0" smtClean="0">
                <a:ln>
                  <a:noFill/>
                </a:ln>
                <a:solidFill>
                  <a:srgbClr val="0000CC"/>
                </a:solidFill>
                <a:effectLst/>
                <a:uLnTx/>
                <a:uFillTx/>
                <a:latin typeface="+mn-lt"/>
                <a:ea typeface="+mn-ea"/>
                <a:cs typeface="+mn-cs"/>
              </a:rPr>
              <a:t>：</a:t>
            </a:r>
            <a:r>
              <a:rPr kumimoji="1" lang="zh-CN" altLang="en-US" sz="2000" b="1" kern="0" dirty="0" smtClean="0"/>
              <a:t>将选中单元格中的英文改为首字母大写，其他字母小写的格式。</a:t>
            </a:r>
            <a:endParaRPr kumimoji="1" lang="en-US" altLang="zh-CN" sz="2400" b="1" i="0" u="none" strike="noStrike" kern="0" cap="none" spc="0" normalizeH="0" baseline="0" noProof="0" dirty="0" smtClean="0">
              <a:ln>
                <a:noFill/>
              </a:ln>
              <a:solidFill>
                <a:schemeClr val="tx1"/>
              </a:solidFill>
              <a:effectLst/>
              <a:uLnTx/>
              <a:uFillTx/>
              <a:latin typeface="+mn-lt"/>
              <a:ea typeface="+mn-ea"/>
              <a:cs typeface="+mn-cs"/>
            </a:endParaRPr>
          </a:p>
          <a:p>
            <a:pPr marL="820738" lvl="1" indent="-363538" algn="just" eaLnBrk="0" fontAlgn="base" hangingPunct="0">
              <a:spcBef>
                <a:spcPts val="600"/>
              </a:spcBef>
              <a:spcAft>
                <a:spcPts val="600"/>
              </a:spcAft>
            </a:pPr>
            <a:r>
              <a:rPr kumimoji="1" lang="en-US" altLang="zh-CN" sz="2000" b="1" kern="0" dirty="0" smtClean="0"/>
              <a:t>Sub </a:t>
            </a:r>
            <a:r>
              <a:rPr kumimoji="1" lang="zh-CN" altLang="en-US" sz="2000" b="1" kern="0" dirty="0" smtClean="0"/>
              <a:t>首字母大写</a:t>
            </a:r>
            <a:r>
              <a:rPr kumimoji="1" lang="en-US" altLang="zh-CN" sz="2000" b="1" kern="0" dirty="0" smtClean="0"/>
              <a:t>( )</a:t>
            </a:r>
          </a:p>
          <a:p>
            <a:pPr marL="820738" lvl="1" indent="-363538" algn="just" eaLnBrk="0" fontAlgn="base" hangingPunct="0">
              <a:spcBef>
                <a:spcPts val="600"/>
              </a:spcBef>
              <a:spcAft>
                <a:spcPts val="600"/>
              </a:spcAft>
            </a:pPr>
            <a:r>
              <a:rPr kumimoji="1" lang="en-US" altLang="zh-CN" sz="2000" b="1" kern="0" dirty="0" smtClean="0"/>
              <a:t>    Dim a As String, b As String        </a:t>
            </a:r>
            <a:endParaRPr kumimoji="1" lang="zh-CN" altLang="en-US" sz="2000" b="1" kern="0" dirty="0" smtClean="0"/>
          </a:p>
          <a:p>
            <a:pPr marL="820738" lvl="1" indent="-363538" algn="just" eaLnBrk="0" fontAlgn="base" hangingPunct="0">
              <a:spcBef>
                <a:spcPts val="600"/>
              </a:spcBef>
              <a:spcAft>
                <a:spcPts val="600"/>
              </a:spcAft>
            </a:pPr>
            <a:r>
              <a:rPr kumimoji="1" lang="en-US" altLang="zh-CN" sz="2000" b="1" kern="0" dirty="0" smtClean="0"/>
              <a:t>    a = </a:t>
            </a:r>
            <a:r>
              <a:rPr kumimoji="1" lang="en-US" altLang="zh-CN" sz="2000" b="1" kern="0" dirty="0" err="1" smtClean="0"/>
              <a:t>Selection.Value</a:t>
            </a:r>
            <a:r>
              <a:rPr kumimoji="1" lang="en-US" altLang="zh-CN" sz="2000" b="1" kern="0" dirty="0" smtClean="0"/>
              <a:t>            </a:t>
            </a:r>
            <a:r>
              <a:rPr kumimoji="1" lang="en-US" altLang="zh-CN" sz="2000" b="1" kern="0" dirty="0" smtClean="0">
                <a:solidFill>
                  <a:srgbClr val="006600"/>
                </a:solidFill>
              </a:rPr>
              <a:t> ‘</a:t>
            </a:r>
            <a:r>
              <a:rPr kumimoji="1" lang="zh-CN" altLang="en-US" sz="2000" b="1" kern="0" dirty="0" smtClean="0">
                <a:solidFill>
                  <a:srgbClr val="006600"/>
                </a:solidFill>
              </a:rPr>
              <a:t>获取当前单元格的值（对象的属性）</a:t>
            </a:r>
          </a:p>
          <a:p>
            <a:pPr marL="820738" lvl="1" indent="-363538" algn="just" eaLnBrk="0" fontAlgn="base" hangingPunct="0">
              <a:spcBef>
                <a:spcPts val="600"/>
              </a:spcBef>
              <a:spcAft>
                <a:spcPts val="600"/>
              </a:spcAft>
            </a:pPr>
            <a:r>
              <a:rPr kumimoji="1" lang="zh-CN" altLang="en-US" sz="2000" b="1" kern="0" dirty="0" smtClean="0"/>
              <a:t>    </a:t>
            </a:r>
            <a:r>
              <a:rPr kumimoji="1" lang="en-US" altLang="zh-CN" sz="2000" b="1" kern="0" dirty="0" smtClean="0"/>
              <a:t>b =</a:t>
            </a:r>
            <a:r>
              <a:rPr kumimoji="1" lang="en-US" altLang="zh-CN" sz="2000" b="1" kern="0" dirty="0" smtClean="0">
                <a:solidFill>
                  <a:srgbClr val="FF0000"/>
                </a:solidFill>
              </a:rPr>
              <a:t> </a:t>
            </a:r>
            <a:r>
              <a:rPr kumimoji="1" lang="en-US" altLang="zh-CN" sz="2000" b="1" kern="0" dirty="0" err="1" smtClean="0">
                <a:solidFill>
                  <a:srgbClr val="0000FF"/>
                </a:solidFill>
              </a:rPr>
              <a:t>WorksheetFunction</a:t>
            </a:r>
            <a:r>
              <a:rPr kumimoji="1" lang="en-US" altLang="zh-CN" sz="2000" b="1" kern="0" dirty="0" err="1" smtClean="0">
                <a:solidFill>
                  <a:srgbClr val="FF0000"/>
                </a:solidFill>
              </a:rPr>
              <a:t>.Proper</a:t>
            </a:r>
            <a:r>
              <a:rPr kumimoji="1" lang="en-US" altLang="zh-CN" sz="2000" b="1" kern="0" dirty="0" smtClean="0">
                <a:solidFill>
                  <a:srgbClr val="FF0000"/>
                </a:solidFill>
              </a:rPr>
              <a:t>(a)</a:t>
            </a:r>
            <a:r>
              <a:rPr kumimoji="1" lang="en-US" altLang="zh-CN" sz="2000" b="1" kern="0" dirty="0" smtClean="0"/>
              <a:t>   </a:t>
            </a:r>
            <a:r>
              <a:rPr kumimoji="1" lang="en-US" altLang="zh-CN" sz="2000" b="1" kern="0" dirty="0" smtClean="0">
                <a:solidFill>
                  <a:srgbClr val="006600"/>
                </a:solidFill>
              </a:rPr>
              <a:t>‘</a:t>
            </a:r>
            <a:r>
              <a:rPr kumimoji="1" lang="zh-CN" altLang="en-US" sz="2000" b="1" kern="0" dirty="0" smtClean="0">
                <a:solidFill>
                  <a:srgbClr val="006600"/>
                </a:solidFill>
              </a:rPr>
              <a:t>首字母大写（对象的方法）</a:t>
            </a:r>
          </a:p>
          <a:p>
            <a:pPr marL="820738" lvl="1" indent="-363538" algn="just" eaLnBrk="0" fontAlgn="base" hangingPunct="0">
              <a:spcBef>
                <a:spcPts val="600"/>
              </a:spcBef>
              <a:spcAft>
                <a:spcPts val="600"/>
              </a:spcAft>
            </a:pPr>
            <a:r>
              <a:rPr kumimoji="1" lang="zh-CN" altLang="en-US" sz="2000" b="1" kern="0" dirty="0" smtClean="0"/>
              <a:t>    </a:t>
            </a:r>
            <a:r>
              <a:rPr kumimoji="1" lang="en-US" altLang="zh-CN" sz="2000" b="1" kern="0" dirty="0" err="1" smtClean="0"/>
              <a:t>Selection.Value</a:t>
            </a:r>
            <a:r>
              <a:rPr kumimoji="1" lang="en-US" altLang="zh-CN" sz="2000" b="1" kern="0" dirty="0" smtClean="0"/>
              <a:t> = b            </a:t>
            </a:r>
            <a:r>
              <a:rPr kumimoji="1" lang="en-US" altLang="zh-CN" sz="2000" b="1" kern="0" dirty="0" smtClean="0">
                <a:solidFill>
                  <a:srgbClr val="006600"/>
                </a:solidFill>
              </a:rPr>
              <a:t> '</a:t>
            </a:r>
            <a:r>
              <a:rPr kumimoji="1" lang="zh-CN" altLang="en-US" sz="2000" b="1" kern="0" dirty="0" smtClean="0">
                <a:solidFill>
                  <a:srgbClr val="006600"/>
                </a:solidFill>
              </a:rPr>
              <a:t>返回处理结果</a:t>
            </a:r>
          </a:p>
          <a:p>
            <a:pPr marL="820738" lvl="1" indent="-363538" algn="just" eaLnBrk="0" fontAlgn="base" hangingPunct="0">
              <a:spcBef>
                <a:spcPts val="600"/>
              </a:spcBef>
              <a:spcAft>
                <a:spcPts val="600"/>
              </a:spcAft>
            </a:pPr>
            <a:r>
              <a:rPr kumimoji="1" lang="en-US" altLang="zh-CN" sz="2000" b="1" kern="0" dirty="0" smtClean="0"/>
              <a:t>End Sub</a:t>
            </a:r>
            <a:endParaRPr kumimoji="1" lang="en-US" altLang="zh-CN" sz="2000" b="1" i="0" u="none" strike="noStrike" kern="0" cap="none" spc="0" normalizeH="0" baseline="0" noProof="0" dirty="0" smtClean="0">
              <a:ln>
                <a:noFill/>
              </a:ln>
              <a:solidFill>
                <a:schemeClr val="tx1"/>
              </a:solidFill>
              <a:effectLst/>
              <a:uLnTx/>
              <a:uFillTx/>
              <a:latin typeface="+mn-lt"/>
              <a:ea typeface="+mn-ea"/>
              <a:cs typeface="+mn-cs"/>
            </a:endParaRPr>
          </a:p>
          <a:p>
            <a:pPr marL="363538" lvl="0" indent="-363538" algn="just" eaLnBrk="0" fontAlgn="base" hangingPunct="0">
              <a:spcBef>
                <a:spcPts val="600"/>
              </a:spcBef>
              <a:spcAft>
                <a:spcPts val="600"/>
              </a:spcAft>
              <a:buBlip>
                <a:blip r:embed="rId3"/>
              </a:buBlip>
            </a:pPr>
            <a:r>
              <a:rPr kumimoji="1" lang="en-US" altLang="zh-CN" sz="2000" b="1" kern="0" dirty="0" smtClean="0"/>
              <a:t>Proper</a:t>
            </a:r>
            <a:r>
              <a:rPr kumimoji="1" lang="zh-CN" altLang="en-US" sz="2000" b="1" kern="0" dirty="0" smtClean="0"/>
              <a:t>是</a:t>
            </a:r>
            <a:r>
              <a:rPr kumimoji="1" lang="en-US" altLang="zh-CN" sz="2000" b="1" kern="0" dirty="0" smtClean="0"/>
              <a:t>Excel </a:t>
            </a:r>
            <a:r>
              <a:rPr kumimoji="1" lang="zh-CN" altLang="en-US" sz="2000" b="1" kern="0" dirty="0" smtClean="0"/>
              <a:t>工作表函数，是对象</a:t>
            </a:r>
            <a:r>
              <a:rPr kumimoji="1" lang="en-US" altLang="zh-CN" sz="2000" b="1" kern="0" dirty="0" err="1" smtClean="0">
                <a:solidFill>
                  <a:srgbClr val="0000FF"/>
                </a:solidFill>
              </a:rPr>
              <a:t>WorksheetFunction</a:t>
            </a:r>
            <a:r>
              <a:rPr kumimoji="1" lang="zh-CN" altLang="en-US" sz="2000" b="1" kern="0" dirty="0" smtClean="0"/>
              <a:t>的方法。</a:t>
            </a:r>
            <a:endParaRPr kumimoji="1" lang="zh-CN" altLang="en-US" sz="2000" b="1" i="0" u="none" strike="noStrike" kern="0" cap="none" spc="0" normalizeH="0" baseline="0" noProof="0" dirty="0">
              <a:ln>
                <a:noFill/>
              </a:ln>
              <a:solidFill>
                <a:schemeClr val="tx1"/>
              </a:solidFill>
              <a:effectLst/>
              <a:uLnTx/>
              <a:uFillTx/>
              <a:latin typeface="+mn-lt"/>
              <a:ea typeface="+mn-ea"/>
              <a:cs typeface="+mn-cs"/>
            </a:endParaRPr>
          </a:p>
        </p:txBody>
      </p:sp>
      <p:pic>
        <p:nvPicPr>
          <p:cNvPr id="2050" name="Picture 2"/>
          <p:cNvPicPr>
            <a:picLocks noChangeAspect="1" noChangeArrowheads="1"/>
          </p:cNvPicPr>
          <p:nvPr/>
        </p:nvPicPr>
        <p:blipFill>
          <a:blip r:embed="rId4"/>
          <a:srcRect/>
          <a:stretch>
            <a:fillRect/>
          </a:stretch>
        </p:blipFill>
        <p:spPr bwMode="auto">
          <a:xfrm>
            <a:off x="785786" y="4857760"/>
            <a:ext cx="7816508" cy="928694"/>
          </a:xfrm>
          <a:prstGeom prst="rect">
            <a:avLst/>
          </a:prstGeom>
          <a:ln>
            <a:solidFill>
              <a:schemeClr val="accent1"/>
            </a:solidFill>
          </a:ln>
          <a:effectLst>
            <a:outerShdw blurRad="292100" dist="139700" dir="2700000" algn="tl" rotWithShape="0">
              <a:srgbClr val="333333">
                <a:alpha val="65000"/>
              </a:srgbClr>
            </a:outerShdw>
          </a:effectLst>
        </p:spPr>
      </p:pic>
      <p:pic>
        <p:nvPicPr>
          <p:cNvPr id="2051" name="Picture 3"/>
          <p:cNvPicPr>
            <a:picLocks noChangeAspect="1" noChangeArrowheads="1"/>
          </p:cNvPicPr>
          <p:nvPr/>
        </p:nvPicPr>
        <p:blipFill>
          <a:blip r:embed="rId5"/>
          <a:srcRect/>
          <a:stretch>
            <a:fillRect/>
          </a:stretch>
        </p:blipFill>
        <p:spPr bwMode="auto">
          <a:xfrm>
            <a:off x="5912258" y="1500174"/>
            <a:ext cx="2936478" cy="785818"/>
          </a:xfrm>
          <a:prstGeom prst="rect">
            <a:avLst/>
          </a:prstGeom>
          <a:ln>
            <a:solidFill>
              <a:srgbClr val="FF0000"/>
            </a:solidFill>
          </a:ln>
          <a:effectLst>
            <a:outerShdw blurRad="292100" dist="139700" dir="2700000" algn="tl" rotWithShape="0">
              <a:srgbClr val="333333">
                <a:alpha val="65000"/>
              </a:srgbClr>
            </a:outerShdw>
          </a:effectLst>
        </p:spPr>
      </p:pic>
    </p:spTree>
  </p:cSld>
  <p:clrMapOvr>
    <a:masterClrMapping/>
  </p:clrMapOvr>
  <p:transition spd="med"/>
  <p:timing>
    <p:tnLst>
      <p:par>
        <p:cTn id="1" dur="indefinite" restart="never" nodeType="tmRoot"/>
      </p:par>
    </p:tnLst>
  </p:timing>
</p:sld>
</file>

<file path=ppt/theme/theme1.xml><?xml version="1.0" encoding="utf-8"?>
<a:theme xmlns:a="http://schemas.openxmlformats.org/drawingml/2006/main" name="whu_cs_Lj">
  <a:themeElements>
    <a:clrScheme name="自定义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0000E5"/>
      </a:hlink>
      <a:folHlink>
        <a:srgbClr val="000072"/>
      </a:folHlink>
    </a:clrScheme>
    <a:fontScheme name="默认设计模板">
      <a:majorFont>
        <a:latin typeface="Times New Roman"/>
        <a:ea typeface="华文新魏"/>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ctr" anchorCtr="0" compatLnSpc="1">
        <a:prstTxWarp prst="textNoShape">
          <a:avLst/>
        </a:prstTxWarp>
      </a:bodyPr>
      <a:lstStyle>
        <a:defPPr marL="0" marR="0" indent="0" algn="ctr" defTabSz="914400" rtl="0" eaLnBrk="1" fontAlgn="base" latinLnBrk="0" hangingPunct="1">
          <a:lnSpc>
            <a:spcPct val="100000"/>
          </a:lnSpc>
          <a:spcBef>
            <a:spcPts val="2488"/>
          </a:spcBef>
          <a:spcAft>
            <a:spcPts val="2488"/>
          </a:spcAft>
          <a:buClrTx/>
          <a:buSzTx/>
          <a:buFontTx/>
          <a:buNone/>
          <a:tabLst/>
          <a:defRPr kumimoji="1" lang="zh-CN" altLang="en-US" sz="2000" b="1" i="0" u="none" strike="noStrike" cap="none" normalizeH="0" baseline="0" smtClean="0">
            <a:ln>
              <a:noFill/>
            </a:ln>
            <a:solidFill>
              <a:srgbClr val="800000"/>
            </a:solidFill>
            <a:effectLst/>
            <a:latin typeface="Times New Roman" pitchFamily="18" charset="0"/>
            <a:ea typeface="宋体" pitchFamily="2" charset="-122"/>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ctr" anchorCtr="0" compatLnSpc="1">
        <a:prstTxWarp prst="textNoShape">
          <a:avLst/>
        </a:prstTxWarp>
      </a:bodyPr>
      <a:lstStyle>
        <a:defPPr marL="0" marR="0" indent="0" algn="ctr" defTabSz="914400" rtl="0" eaLnBrk="1" fontAlgn="base" latinLnBrk="0" hangingPunct="1">
          <a:lnSpc>
            <a:spcPct val="100000"/>
          </a:lnSpc>
          <a:spcBef>
            <a:spcPts val="2488"/>
          </a:spcBef>
          <a:spcAft>
            <a:spcPts val="2488"/>
          </a:spcAft>
          <a:buClrTx/>
          <a:buSzTx/>
          <a:buFontTx/>
          <a:buNone/>
          <a:tabLst/>
          <a:defRPr kumimoji="1" lang="zh-CN" altLang="en-US" sz="2000" b="1" i="0" u="none" strike="noStrike" cap="none" normalizeH="0" baseline="0" smtClean="0">
            <a:ln>
              <a:noFill/>
            </a:ln>
            <a:solidFill>
              <a:srgbClr val="800000"/>
            </a:solidFill>
            <a:effectLst/>
            <a:latin typeface="Times New Roman" pitchFamily="18" charset="0"/>
            <a:ea typeface="宋体" pitchFamily="2" charset="-122"/>
          </a:defRPr>
        </a:defPPr>
      </a:lstStyle>
    </a:lnDef>
  </a:objectDefaults>
  <a:extraClrSchemeLst>
    <a:extraClrScheme>
      <a:clrScheme name="默认设计模板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默认设计模板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默认设计模板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默认设计模板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默认设计模板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默认设计模板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默认设计模板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976</TotalTime>
  <Words>7408</Words>
  <Application>Microsoft Office PowerPoint</Application>
  <PresentationFormat>全屏显示(4:3)</PresentationFormat>
  <Paragraphs>923</Paragraphs>
  <Slides>54</Slides>
  <Notes>48</Notes>
  <HiddenSlides>0</HiddenSlides>
  <MMClips>0</MMClips>
  <ScaleCrop>false</ScaleCrop>
  <HeadingPairs>
    <vt:vector size="4" baseType="variant">
      <vt:variant>
        <vt:lpstr>主题</vt:lpstr>
      </vt:variant>
      <vt:variant>
        <vt:i4>1</vt:i4>
      </vt:variant>
      <vt:variant>
        <vt:lpstr>幻灯片标题</vt:lpstr>
      </vt:variant>
      <vt:variant>
        <vt:i4>54</vt:i4>
      </vt:variant>
    </vt:vector>
  </HeadingPairs>
  <TitlesOfParts>
    <vt:vector size="55" baseType="lpstr">
      <vt:lpstr>whu_cs_Lj</vt:lpstr>
      <vt:lpstr>Excel VBA 程序设计</vt:lpstr>
      <vt:lpstr>主要内容</vt:lpstr>
      <vt:lpstr>第三部分  Excel VBA对象模型(1)</vt:lpstr>
      <vt:lpstr>基本概念（对象、属性、方法、事件）</vt:lpstr>
      <vt:lpstr>对象的属性</vt:lpstr>
      <vt:lpstr>对象的属性</vt:lpstr>
      <vt:lpstr>对象的属性示例</vt:lpstr>
      <vt:lpstr>对象的方法</vt:lpstr>
      <vt:lpstr>对象的方法示例</vt:lpstr>
      <vt:lpstr>对象的事件</vt:lpstr>
      <vt:lpstr>对象的事件示例</vt:lpstr>
      <vt:lpstr>Excel的对象层次模型</vt:lpstr>
      <vt:lpstr>Excel VBA常用的对象</vt:lpstr>
      <vt:lpstr>对象的层次引用</vt:lpstr>
      <vt:lpstr>集合对象</vt:lpstr>
      <vt:lpstr>对象变量的声明和赋值</vt:lpstr>
      <vt:lpstr>对象变量的声明和赋值</vt:lpstr>
      <vt:lpstr>使用Range对象</vt:lpstr>
      <vt:lpstr>Range（单元格）对象</vt:lpstr>
      <vt:lpstr>引用单元格（区域）的几种方式</vt:lpstr>
      <vt:lpstr>使用Range属性引用单元格（区域）对象</vt:lpstr>
      <vt:lpstr>使用Range属性引用单元格（区域）对象 的例子</vt:lpstr>
      <vt:lpstr>使用Cells属性引用单元格对象</vt:lpstr>
      <vt:lpstr>使用Cells属性引用单元格对象的例子</vt:lpstr>
      <vt:lpstr>单元格对象的默认属性  .Value</vt:lpstr>
      <vt:lpstr>双层循环+Cells属性引用单元格对象的例子</vt:lpstr>
      <vt:lpstr>引用单元格对象课堂练习</vt:lpstr>
      <vt:lpstr>单元格对象的清除和删除</vt:lpstr>
      <vt:lpstr>单元格对象的行列属性(Row, Column)</vt:lpstr>
      <vt:lpstr>单元格对象的行列对象(Rows, Columns)</vt:lpstr>
      <vt:lpstr>Rows.Count 和Columns.Count</vt:lpstr>
      <vt:lpstr>单元格边界的界定—End 属性</vt:lpstr>
      <vt:lpstr>Range对象的几种属性和方法</vt:lpstr>
      <vt:lpstr>Range.Address 属性</vt:lpstr>
      <vt:lpstr>Range对象的Offset属性</vt:lpstr>
      <vt:lpstr>使用Offset属性的示例</vt:lpstr>
      <vt:lpstr>Range对象的Resize属性</vt:lpstr>
      <vt:lpstr>使用Resize属性的示例</vt:lpstr>
      <vt:lpstr>Worksheet对象的UsedRange属性</vt:lpstr>
      <vt:lpstr>使用Worksheet.UsedRange属性的示例</vt:lpstr>
      <vt:lpstr>Range对象的CurrentRegion属性</vt:lpstr>
      <vt:lpstr>使用CurrentRegion属性的示例</vt:lpstr>
      <vt:lpstr>Range对象的Borders 属性</vt:lpstr>
      <vt:lpstr>Borders(Index)、LineStyle属性和Weight属性取值</vt:lpstr>
      <vt:lpstr>使用Borders属性的示例</vt:lpstr>
      <vt:lpstr>Range对象的BorderAround方法</vt:lpstr>
      <vt:lpstr>课堂练习</vt:lpstr>
      <vt:lpstr>方法后面什么时候加括号？什么时候不加括号？</vt:lpstr>
      <vt:lpstr>Range对象的Text 属性</vt:lpstr>
      <vt:lpstr>使用Text属性的示例</vt:lpstr>
      <vt:lpstr>Range对象的Font属性</vt:lpstr>
      <vt:lpstr>本周提交作业</vt:lpstr>
      <vt:lpstr>作业1 工作表截图</vt:lpstr>
      <vt:lpstr>幻灯片 54</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Excel VBA 程序设计</dc:title>
  <dc:creator>pc</dc:creator>
  <cp:lastModifiedBy>walkinnet</cp:lastModifiedBy>
  <cp:revision>185</cp:revision>
  <dcterms:created xsi:type="dcterms:W3CDTF">2016-04-15T14:09:59Z</dcterms:created>
  <dcterms:modified xsi:type="dcterms:W3CDTF">2016-10-22T00:15:31Z</dcterms:modified>
</cp:coreProperties>
</file>