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320" r:id="rId2"/>
    <p:sldId id="258" r:id="rId3"/>
    <p:sldId id="259" r:id="rId4"/>
    <p:sldId id="281" r:id="rId5"/>
    <p:sldId id="303" r:id="rId6"/>
    <p:sldId id="302" r:id="rId7"/>
    <p:sldId id="316" r:id="rId8"/>
    <p:sldId id="319" r:id="rId9"/>
    <p:sldId id="318" r:id="rId10"/>
    <p:sldId id="282" r:id="rId11"/>
    <p:sldId id="304" r:id="rId12"/>
    <p:sldId id="306" r:id="rId13"/>
    <p:sldId id="305" r:id="rId14"/>
    <p:sldId id="283" r:id="rId15"/>
    <p:sldId id="307" r:id="rId16"/>
    <p:sldId id="317" r:id="rId17"/>
    <p:sldId id="308" r:id="rId18"/>
    <p:sldId id="309" r:id="rId19"/>
    <p:sldId id="284" r:id="rId20"/>
    <p:sldId id="311" r:id="rId21"/>
    <p:sldId id="312" r:id="rId22"/>
    <p:sldId id="313" r:id="rId23"/>
    <p:sldId id="321" r:id="rId24"/>
    <p:sldId id="314" r:id="rId25"/>
    <p:sldId id="310" r:id="rId26"/>
    <p:sldId id="262" r:id="rId2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CC"/>
    <a:srgbClr val="0099FF"/>
    <a:srgbClr val="FF7C80"/>
    <a:srgbClr val="CC6600"/>
  </p:clrMru>
</p:presentationPr>
</file>

<file path=ppt/tableStyles.xml><?xml version="1.0" encoding="utf-8"?>
<a:tblStyleLst xmlns:a="http://schemas.openxmlformats.org/drawingml/2006/main" def="{5C22544A-7EE6-4342-B048-85BDC9FD1C3A}">
  <a:tblStyle styleId="{E929F9F4-4A8F-4326-A1B4-22849713DDAB}" styleName="深色样式 1 - 强调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8539" autoAdjust="0"/>
  </p:normalViewPr>
  <p:slideViewPr>
    <p:cSldViewPr>
      <p:cViewPr>
        <p:scale>
          <a:sx n="70" d="100"/>
          <a:sy n="70" d="100"/>
        </p:scale>
        <p:origin x="-1458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E9B57-D2AE-46D2-8937-0AD003DB21E5}" type="datetimeFigureOut">
              <a:rPr lang="zh-CN" altLang="en-US" smtClean="0"/>
              <a:pPr/>
              <a:t>2016/10/3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7C274-771A-490D-A8BA-5B884B8642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javascript:hhobj_4.Click()" TargetMode="External"/><Relationship Id="rId7" Type="http://schemas.openxmlformats.org/officeDocument/2006/relationships/hyperlink" Target="javascript:hhobj_8.Click()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Relationship Id="rId6" Type="http://schemas.openxmlformats.org/officeDocument/2006/relationships/hyperlink" Target="javascript:hhobj_7.Click()" TargetMode="External"/><Relationship Id="rId5" Type="http://schemas.openxmlformats.org/officeDocument/2006/relationships/hyperlink" Target="javascript:hhobj_6.Click()" TargetMode="External"/><Relationship Id="rId4" Type="http://schemas.openxmlformats.org/officeDocument/2006/relationships/hyperlink" Target="javascript:hhobj_5.Click()" TargetMode="Externa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javascript:hhobj_4.Click()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5" Type="http://schemas.openxmlformats.org/officeDocument/2006/relationships/hyperlink" Target="javascript:hhobj_6.Click()" TargetMode="External"/><Relationship Id="rId4" Type="http://schemas.openxmlformats.org/officeDocument/2006/relationships/hyperlink" Target="javascript:hhobj_5.Click()" TargetMode="External"/></Relationships>
</file>

<file path=ppt/notesSlides/_rels/notesSlide6.xml.rels><?xml version="1.0" encoding="UTF-8" standalone="yes"?>
<Relationships xmlns="http://schemas.openxmlformats.org/package/2006/relationships"><Relationship Id="rId8" Type="http://schemas.openxmlformats.org/officeDocument/2006/relationships/hyperlink" Target="javascript:hhobj_7.Click()" TargetMode="External"/><Relationship Id="rId13" Type="http://schemas.openxmlformats.org/officeDocument/2006/relationships/hyperlink" Target="javascript:hhobj_12.Click()" TargetMode="External"/><Relationship Id="rId3" Type="http://schemas.openxmlformats.org/officeDocument/2006/relationships/hyperlink" Target="javascript:hhobj_1.Click()" TargetMode="External"/><Relationship Id="rId7" Type="http://schemas.openxmlformats.org/officeDocument/2006/relationships/hyperlink" Target="javascript:hhobj_6.Click()" TargetMode="External"/><Relationship Id="rId12" Type="http://schemas.openxmlformats.org/officeDocument/2006/relationships/hyperlink" Target="javascript:hhobj_11.Click()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6" Type="http://schemas.openxmlformats.org/officeDocument/2006/relationships/hyperlink" Target="javascript:hhobj_5.Click()" TargetMode="External"/><Relationship Id="rId11" Type="http://schemas.openxmlformats.org/officeDocument/2006/relationships/hyperlink" Target="javascript:hhobj_10.Click()" TargetMode="External"/><Relationship Id="rId5" Type="http://schemas.openxmlformats.org/officeDocument/2006/relationships/hyperlink" Target="javascript:hhobj_4.Click()" TargetMode="External"/><Relationship Id="rId10" Type="http://schemas.openxmlformats.org/officeDocument/2006/relationships/hyperlink" Target="javascript:hhobj_9.Click()" TargetMode="External"/><Relationship Id="rId4" Type="http://schemas.openxmlformats.org/officeDocument/2006/relationships/hyperlink" Target="javascript:hhobj_3.Click()" TargetMode="External"/><Relationship Id="rId9" Type="http://schemas.openxmlformats.org/officeDocument/2006/relationships/hyperlink" Target="javascript:hhobj_8.Click()" TargetMode="External"/><Relationship Id="rId14" Type="http://schemas.openxmlformats.org/officeDocument/2006/relationships/hyperlink" Target="javascript:hhobj_13.Click()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A0EBD-F70A-4CDB-B4F1-321FEA21BB3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'</a:t>
            </a:r>
            <a:r>
              <a:rPr lang="zh-CN" altLang="en-US" dirty="0" smtClean="0"/>
              <a:t>练习</a:t>
            </a:r>
            <a:r>
              <a:rPr lang="en-US" altLang="zh-CN" dirty="0" smtClean="0"/>
              <a:t>1</a:t>
            </a:r>
            <a:r>
              <a:rPr lang="zh-CN" altLang="en-US" dirty="0" smtClean="0"/>
              <a:t>：建立一个变量年龄，判断该变量是否大于等于</a:t>
            </a:r>
            <a:r>
              <a:rPr lang="en-US" altLang="zh-CN" dirty="0" smtClean="0"/>
              <a:t>18</a:t>
            </a:r>
            <a:r>
              <a:rPr lang="zh-CN" altLang="en-US" dirty="0" smtClean="0"/>
              <a:t>岁，如果是，输出你已经成年。</a:t>
            </a:r>
          </a:p>
          <a:p>
            <a:r>
              <a:rPr lang="en-US" altLang="zh-CN" dirty="0" smtClean="0"/>
              <a:t>Sub </a:t>
            </a:r>
            <a:r>
              <a:rPr lang="zh-CN" altLang="en-US" dirty="0" smtClean="0"/>
              <a:t>成年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age As Long</a:t>
            </a:r>
          </a:p>
          <a:p>
            <a:r>
              <a:rPr lang="en-US" altLang="zh-CN" dirty="0" smtClean="0"/>
              <a:t>    age = 16</a:t>
            </a:r>
          </a:p>
          <a:p>
            <a:r>
              <a:rPr lang="en-US" altLang="zh-CN" dirty="0" smtClean="0"/>
              <a:t>    If age &gt;= 18 Then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你是成年人。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练习</a:t>
            </a:r>
            <a:r>
              <a:rPr lang="en-US" altLang="zh-CN" dirty="0" smtClean="0"/>
              <a:t>2</a:t>
            </a:r>
            <a:r>
              <a:rPr lang="zh-CN" altLang="en-US" dirty="0" smtClean="0"/>
              <a:t>：如果今天是星期六，并且天气下雨，则输出今天不上课。</a:t>
            </a:r>
          </a:p>
          <a:p>
            <a:r>
              <a:rPr lang="en-US" altLang="zh-CN" dirty="0" smtClean="0"/>
              <a:t>Sub </a:t>
            </a:r>
            <a:r>
              <a:rPr lang="zh-CN" altLang="en-US" dirty="0" smtClean="0"/>
              <a:t>休息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today As String, weather As String</a:t>
            </a:r>
          </a:p>
          <a:p>
            <a:r>
              <a:rPr lang="en-US" altLang="zh-CN" dirty="0" smtClean="0"/>
              <a:t>    today = "</a:t>
            </a:r>
            <a:r>
              <a:rPr lang="zh-CN" altLang="en-US" dirty="0" smtClean="0"/>
              <a:t>星期六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    weather = "</a:t>
            </a:r>
            <a:r>
              <a:rPr lang="zh-CN" altLang="en-US" dirty="0" smtClean="0"/>
              <a:t>雨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    If today = "</a:t>
            </a:r>
            <a:r>
              <a:rPr lang="zh-CN" altLang="en-US" dirty="0" smtClean="0"/>
              <a:t>星期六</a:t>
            </a:r>
            <a:r>
              <a:rPr lang="en-US" altLang="zh-CN" dirty="0" smtClean="0"/>
              <a:t>" And weather = "</a:t>
            </a:r>
            <a:r>
              <a:rPr lang="zh-CN" altLang="en-US" dirty="0" smtClean="0"/>
              <a:t>雨</a:t>
            </a:r>
            <a:r>
              <a:rPr lang="en-US" altLang="zh-CN" dirty="0" smtClean="0"/>
              <a:t>" Then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今天不上课。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'</a:t>
            </a:r>
            <a:r>
              <a:rPr lang="zh-CN" altLang="en-US" dirty="0" smtClean="0"/>
              <a:t>双分支</a:t>
            </a:r>
            <a:r>
              <a:rPr lang="en-US" altLang="zh-CN" dirty="0" smtClean="0"/>
              <a:t>if</a:t>
            </a:r>
            <a:r>
              <a:rPr lang="zh-CN" altLang="en-US" dirty="0" smtClean="0"/>
              <a:t>例题</a:t>
            </a:r>
          </a:p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evenodd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number As Long</a:t>
            </a:r>
          </a:p>
          <a:p>
            <a:r>
              <a:rPr lang="en-US" altLang="zh-CN" dirty="0" smtClean="0"/>
              <a:t>    number = 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请输入一个正整数：</a:t>
            </a:r>
            <a:r>
              <a:rPr lang="en-US" altLang="zh-CN" dirty="0" smtClean="0"/>
              <a:t>")</a:t>
            </a:r>
          </a:p>
          <a:p>
            <a:r>
              <a:rPr lang="en-US" altLang="zh-CN" dirty="0" smtClean="0"/>
              <a:t>    If number Mod 2 = 0 Then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number &amp; " is an even number."</a:t>
            </a:r>
          </a:p>
          <a:p>
            <a:r>
              <a:rPr lang="en-US" altLang="zh-CN" dirty="0" smtClean="0"/>
              <a:t>    Else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number &amp; " is an odd number."</a:t>
            </a:r>
          </a:p>
          <a:p>
            <a:r>
              <a:rPr lang="en-US" altLang="zh-CN" dirty="0" smtClean="0"/>
              <a:t>        '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number &amp; </a:t>
            </a:r>
            <a:r>
              <a:rPr lang="en-US" altLang="zh-CN" dirty="0" err="1" smtClean="0"/>
              <a:t>vbNewLine</a:t>
            </a:r>
            <a:r>
              <a:rPr lang="en-US" altLang="zh-CN" dirty="0" smtClean="0"/>
              <a:t> &amp; number &amp; " is an odd number."</a:t>
            </a:r>
          </a:p>
          <a:p>
            <a:r>
              <a:rPr lang="en-US" altLang="zh-CN" dirty="0" smtClean="0"/>
              <a:t>    End If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</a:t>
            </a:r>
            <a:r>
              <a:rPr lang="zh-CN" altLang="en-US" dirty="0" smtClean="0"/>
              <a:t>双分支</a:t>
            </a:r>
            <a:r>
              <a:rPr lang="en-US" altLang="zh-CN" dirty="0" smtClean="0"/>
              <a:t>if</a:t>
            </a:r>
            <a:r>
              <a:rPr lang="zh-CN" altLang="en-US" dirty="0" smtClean="0"/>
              <a:t>的单行形式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a As Integer, b As Integer</a:t>
            </a:r>
          </a:p>
          <a:p>
            <a:r>
              <a:rPr lang="en-US" altLang="zh-CN" dirty="0" smtClean="0"/>
              <a:t>    a = 10</a:t>
            </a:r>
          </a:p>
          <a:p>
            <a:r>
              <a:rPr lang="en-US" altLang="zh-CN" dirty="0" smtClean="0"/>
              <a:t>    b = 20</a:t>
            </a:r>
          </a:p>
          <a:p>
            <a:r>
              <a:rPr lang="en-US" altLang="zh-CN" dirty="0" smtClean="0"/>
              <a:t>    If a &gt; b Then Else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"a</a:t>
            </a:r>
            <a:r>
              <a:rPr lang="zh-CN" altLang="en-US" dirty="0" smtClean="0"/>
              <a:t>小于</a:t>
            </a:r>
            <a:r>
              <a:rPr lang="en-US" altLang="zh-CN" dirty="0" smtClean="0"/>
              <a:t>b"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Rem</a:t>
            </a:r>
            <a:r>
              <a:rPr lang="en-US" altLang="zh-CN" dirty="0" smtClean="0"/>
              <a:t> </a:t>
            </a:r>
            <a:r>
              <a:rPr lang="zh-CN" altLang="en-US" dirty="0" smtClean="0"/>
              <a:t>省略了</a:t>
            </a:r>
            <a:r>
              <a:rPr lang="en-US" altLang="zh-CN" dirty="0" smtClean="0"/>
              <a:t>Then</a:t>
            </a:r>
            <a:r>
              <a:rPr lang="zh-CN" altLang="en-US" dirty="0" smtClean="0"/>
              <a:t>语句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If a &lt; b Then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"a</a:t>
            </a:r>
            <a:r>
              <a:rPr lang="zh-CN" altLang="en-US" dirty="0" smtClean="0"/>
              <a:t>小于</a:t>
            </a:r>
            <a:r>
              <a:rPr lang="en-US" altLang="zh-CN" dirty="0" smtClean="0"/>
              <a:t>b"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Rem</a:t>
            </a:r>
            <a:r>
              <a:rPr lang="en-US" altLang="zh-CN" dirty="0" smtClean="0"/>
              <a:t> </a:t>
            </a:r>
            <a:r>
              <a:rPr lang="zh-CN" altLang="en-US" dirty="0" smtClean="0"/>
              <a:t>省略了</a:t>
            </a:r>
            <a:r>
              <a:rPr lang="en-US" altLang="zh-CN" dirty="0" smtClean="0"/>
              <a:t>ELSE</a:t>
            </a:r>
            <a:r>
              <a:rPr lang="zh-CN" altLang="en-US" dirty="0" smtClean="0"/>
              <a:t>子句</a:t>
            </a:r>
            <a:r>
              <a:rPr lang="zh-CN" altLang="en-US" sz="1200" dirty="0" smtClean="0">
                <a:solidFill>
                  <a:srgbClr val="006600"/>
                </a:solidFill>
                <a:ea typeface="宋体" pitchFamily="2" charset="-122"/>
              </a:rPr>
              <a:t>，变成单分支</a:t>
            </a:r>
            <a:r>
              <a:rPr lang="en-US" altLang="zh-CN" sz="1200" dirty="0" smtClean="0">
                <a:solidFill>
                  <a:srgbClr val="006600"/>
                </a:solidFill>
                <a:ea typeface="宋体" pitchFamily="2" charset="-122"/>
              </a:rPr>
              <a:t>if</a:t>
            </a:r>
            <a:r>
              <a:rPr lang="zh-CN" altLang="en-US" sz="1200" dirty="0" smtClean="0">
                <a:solidFill>
                  <a:srgbClr val="006600"/>
                </a:solidFill>
                <a:ea typeface="宋体" pitchFamily="2" charset="-122"/>
              </a:rPr>
              <a:t>结构</a:t>
            </a:r>
            <a:endParaRPr lang="zh-CN" altLang="en-US" dirty="0" smtClean="0"/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If a = b Then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"a</a:t>
            </a:r>
            <a:r>
              <a:rPr lang="zh-CN" altLang="en-US" dirty="0" smtClean="0"/>
              <a:t>等于</a:t>
            </a:r>
            <a:r>
              <a:rPr lang="en-US" altLang="zh-CN" dirty="0" smtClean="0"/>
              <a:t>b" Else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"a</a:t>
            </a:r>
            <a:r>
              <a:rPr lang="zh-CN" altLang="en-US" dirty="0" smtClean="0"/>
              <a:t>不等于</a:t>
            </a:r>
            <a:r>
              <a:rPr lang="en-US" altLang="zh-CN" dirty="0" smtClean="0"/>
              <a:t>b"</a:t>
            </a:r>
          </a:p>
          <a:p>
            <a:r>
              <a:rPr lang="en-US" altLang="zh-CN" dirty="0" smtClean="0"/>
              <a:t>    </a:t>
            </a:r>
            <a:r>
              <a:rPr lang="en-US" altLang="zh-CN" sz="1200" dirty="0" err="1" smtClean="0">
                <a:solidFill>
                  <a:srgbClr val="006600"/>
                </a:solidFill>
                <a:ea typeface="宋体" pitchFamily="2" charset="-122"/>
              </a:rPr>
              <a:t>Rem</a:t>
            </a:r>
            <a:r>
              <a:rPr lang="en-US" altLang="zh-CN" sz="1200" dirty="0" smtClean="0">
                <a:solidFill>
                  <a:srgbClr val="006600"/>
                </a:solidFill>
                <a:ea typeface="宋体" pitchFamily="2" charset="-122"/>
              </a:rPr>
              <a:t> Then </a:t>
            </a:r>
            <a:r>
              <a:rPr lang="zh-CN" altLang="en-US" sz="1200" dirty="0" smtClean="0">
                <a:solidFill>
                  <a:srgbClr val="006600"/>
                </a:solidFill>
                <a:ea typeface="宋体" pitchFamily="2" charset="-122"/>
              </a:rPr>
              <a:t>语句，</a:t>
            </a:r>
            <a:r>
              <a:rPr lang="en-US" altLang="zh-CN" sz="1200" dirty="0" smtClean="0">
                <a:solidFill>
                  <a:srgbClr val="006600"/>
                </a:solidFill>
                <a:ea typeface="宋体" pitchFamily="2" charset="-122"/>
              </a:rPr>
              <a:t>Else</a:t>
            </a:r>
            <a:r>
              <a:rPr lang="zh-CN" altLang="en-US" sz="1200" dirty="0" smtClean="0">
                <a:solidFill>
                  <a:srgbClr val="006600"/>
                </a:solidFill>
                <a:ea typeface="宋体" pitchFamily="2" charset="-122"/>
              </a:rPr>
              <a:t>子句都具备</a:t>
            </a:r>
            <a:endParaRPr lang="zh-CN" altLang="en-US" dirty="0" smtClean="0"/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'</a:t>
            </a:r>
            <a:r>
              <a:rPr lang="zh-CN" altLang="en-US" dirty="0" smtClean="0"/>
              <a:t>练习</a:t>
            </a:r>
            <a:r>
              <a:rPr lang="en-US" altLang="zh-CN" dirty="0" smtClean="0"/>
              <a:t>3</a:t>
            </a:r>
            <a:r>
              <a:rPr lang="zh-CN" altLang="en-US" dirty="0" smtClean="0"/>
              <a:t>：输入一个整数，判断该数是否大于等于</a:t>
            </a:r>
            <a:r>
              <a:rPr lang="en-US" altLang="zh-CN" dirty="0" smtClean="0"/>
              <a:t>0</a:t>
            </a:r>
            <a:r>
              <a:rPr lang="zh-CN" altLang="en-US" dirty="0" smtClean="0"/>
              <a:t>，如果成立，输出该数，否则输出该数的绝对值。</a:t>
            </a:r>
          </a:p>
          <a:p>
            <a:r>
              <a:rPr lang="en-US" altLang="zh-CN" dirty="0" smtClean="0"/>
              <a:t>Sub </a:t>
            </a:r>
            <a:r>
              <a:rPr lang="zh-CN" altLang="en-US" dirty="0" smtClean="0"/>
              <a:t>输出正数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number As Long</a:t>
            </a:r>
          </a:p>
          <a:p>
            <a:r>
              <a:rPr lang="en-US" altLang="zh-CN" dirty="0" smtClean="0"/>
              <a:t>    number = Val(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请输入一个正整数：</a:t>
            </a:r>
            <a:r>
              <a:rPr lang="en-US" altLang="zh-CN" dirty="0" smtClean="0"/>
              <a:t>"))</a:t>
            </a:r>
          </a:p>
          <a:p>
            <a:r>
              <a:rPr lang="en-US" altLang="zh-CN" dirty="0" smtClean="0"/>
              <a:t>    If number &gt;= 0 Then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number</a:t>
            </a:r>
          </a:p>
          <a:p>
            <a:r>
              <a:rPr lang="en-US" altLang="zh-CN" dirty="0" smtClean="0"/>
              <a:t>    Else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-number</a:t>
            </a:r>
          </a:p>
          <a:p>
            <a:r>
              <a:rPr lang="en-US" altLang="zh-CN" dirty="0" smtClean="0"/>
              <a:t>    End If</a:t>
            </a:r>
          </a:p>
          <a:p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练习</a:t>
            </a:r>
            <a:r>
              <a:rPr lang="en-US" altLang="zh-CN" dirty="0" smtClean="0"/>
              <a:t>4</a:t>
            </a:r>
            <a:r>
              <a:rPr lang="zh-CN" altLang="en-US" dirty="0" smtClean="0"/>
              <a:t>：输入两个数</a:t>
            </a:r>
            <a:r>
              <a:rPr lang="en-US" altLang="zh-CN" dirty="0" smtClean="0"/>
              <a:t>a</a:t>
            </a:r>
            <a:r>
              <a:rPr lang="zh-CN" altLang="en-US" dirty="0" smtClean="0"/>
              <a:t>和</a:t>
            </a:r>
            <a:r>
              <a:rPr lang="en-US" altLang="zh-CN" dirty="0" smtClean="0"/>
              <a:t>b</a:t>
            </a:r>
            <a:r>
              <a:rPr lang="zh-CN" altLang="en-US" dirty="0" smtClean="0"/>
              <a:t>，如果</a:t>
            </a:r>
            <a:r>
              <a:rPr lang="en-US" altLang="zh-CN" dirty="0" smtClean="0"/>
              <a:t>a</a:t>
            </a:r>
            <a:r>
              <a:rPr lang="zh-CN" altLang="en-US" dirty="0" smtClean="0"/>
              <a:t>大于等于</a:t>
            </a:r>
            <a:r>
              <a:rPr lang="en-US" altLang="zh-CN" dirty="0" smtClean="0"/>
              <a:t>b</a:t>
            </a:r>
            <a:r>
              <a:rPr lang="zh-CN" altLang="en-US" dirty="0" smtClean="0"/>
              <a:t>，就输出 </a:t>
            </a:r>
            <a:r>
              <a:rPr lang="en-US" altLang="zh-CN" dirty="0" smtClean="0"/>
              <a:t>a</a:t>
            </a:r>
            <a:r>
              <a:rPr lang="zh-CN" altLang="en-US" dirty="0" smtClean="0"/>
              <a:t>，否则就输出 </a:t>
            </a:r>
            <a:r>
              <a:rPr lang="en-US" altLang="zh-CN" dirty="0" smtClean="0"/>
              <a:t>b</a:t>
            </a:r>
            <a:r>
              <a:rPr lang="zh-CN" altLang="en-US" dirty="0" smtClean="0"/>
              <a:t>。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按</a:t>
            </a:r>
            <a:r>
              <a:rPr lang="en-US" altLang="zh-CN" dirty="0" smtClean="0"/>
              <a:t>F8</a:t>
            </a:r>
            <a:r>
              <a:rPr lang="zh-CN" altLang="en-US" dirty="0" smtClean="0"/>
              <a:t>逐句执行，观察双分支</a:t>
            </a:r>
            <a:r>
              <a:rPr lang="en-US" altLang="zh-CN" dirty="0" smtClean="0"/>
              <a:t>if</a:t>
            </a:r>
            <a:r>
              <a:rPr lang="zh-CN" altLang="en-US" dirty="0" smtClean="0"/>
              <a:t>语句的执行流程</a:t>
            </a:r>
          </a:p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outputmax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a As Long, b As Long</a:t>
            </a:r>
          </a:p>
          <a:p>
            <a:r>
              <a:rPr lang="en-US" altLang="zh-CN" dirty="0" smtClean="0"/>
              <a:t>    a = Val(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请输入</a:t>
            </a:r>
            <a:r>
              <a:rPr lang="en-US" altLang="zh-CN" dirty="0" smtClean="0"/>
              <a:t>a</a:t>
            </a:r>
            <a:r>
              <a:rPr lang="zh-CN" altLang="en-US" dirty="0" smtClean="0"/>
              <a:t>：</a:t>
            </a:r>
            <a:r>
              <a:rPr lang="en-US" altLang="zh-CN" dirty="0" smtClean="0"/>
              <a:t>"))</a:t>
            </a:r>
          </a:p>
          <a:p>
            <a:r>
              <a:rPr lang="en-US" altLang="zh-CN" dirty="0" smtClean="0"/>
              <a:t>    b = Val(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请输入</a:t>
            </a:r>
            <a:r>
              <a:rPr lang="en-US" altLang="zh-CN" dirty="0" smtClean="0"/>
              <a:t>b</a:t>
            </a:r>
            <a:r>
              <a:rPr lang="zh-CN" altLang="en-US" dirty="0" smtClean="0"/>
              <a:t>：</a:t>
            </a:r>
            <a:r>
              <a:rPr lang="en-US" altLang="zh-CN" dirty="0" smtClean="0"/>
              <a:t>"))</a:t>
            </a:r>
          </a:p>
          <a:p>
            <a:r>
              <a:rPr lang="en-US" altLang="zh-CN" dirty="0" smtClean="0"/>
              <a:t>    If a &gt;= b Then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a &amp; "</a:t>
            </a:r>
            <a:r>
              <a:rPr lang="zh-CN" altLang="en-US" dirty="0" smtClean="0"/>
              <a:t>和</a:t>
            </a:r>
            <a:r>
              <a:rPr lang="en-US" altLang="zh-CN" dirty="0" smtClean="0"/>
              <a:t>" &amp; b &amp; "</a:t>
            </a:r>
            <a:r>
              <a:rPr lang="zh-CN" altLang="en-US" dirty="0" smtClean="0"/>
              <a:t>中的大数是：</a:t>
            </a:r>
            <a:r>
              <a:rPr lang="en-US" altLang="zh-CN" dirty="0" smtClean="0"/>
              <a:t>" &amp; a</a:t>
            </a:r>
          </a:p>
          <a:p>
            <a:r>
              <a:rPr lang="en-US" altLang="zh-CN" dirty="0" smtClean="0"/>
              <a:t>    Else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a &amp; "</a:t>
            </a:r>
            <a:r>
              <a:rPr lang="zh-CN" altLang="en-US" dirty="0" smtClean="0"/>
              <a:t>和</a:t>
            </a:r>
            <a:r>
              <a:rPr lang="en-US" altLang="zh-CN" dirty="0" smtClean="0"/>
              <a:t>" &amp; b &amp; "</a:t>
            </a:r>
            <a:r>
              <a:rPr lang="zh-CN" altLang="en-US" dirty="0" smtClean="0"/>
              <a:t>中的大数是：</a:t>
            </a:r>
            <a:r>
              <a:rPr lang="en-US" altLang="zh-CN" dirty="0" smtClean="0"/>
              <a:t>" &amp; b</a:t>
            </a:r>
          </a:p>
          <a:p>
            <a:r>
              <a:rPr lang="en-US" altLang="zh-CN" dirty="0" smtClean="0"/>
              <a:t>    End If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'</a:t>
            </a:r>
            <a:r>
              <a:rPr lang="zh-CN" altLang="en-US" dirty="0" smtClean="0"/>
              <a:t>多分支结构第</a:t>
            </a:r>
            <a:r>
              <a:rPr lang="en-US" altLang="zh-CN" dirty="0" smtClean="0"/>
              <a:t>1</a:t>
            </a:r>
            <a:r>
              <a:rPr lang="zh-CN" altLang="en-US" dirty="0" smtClean="0"/>
              <a:t>点：有多条支路，最终只能捕获（选择）一条。</a:t>
            </a:r>
          </a:p>
          <a:p>
            <a:r>
              <a:rPr lang="en-US" altLang="zh-CN" dirty="0" smtClean="0"/>
              <a:t>'          </a:t>
            </a:r>
            <a:r>
              <a:rPr lang="zh-CN" altLang="en-US" dirty="0" smtClean="0"/>
              <a:t>第</a:t>
            </a:r>
            <a:r>
              <a:rPr lang="en-US" altLang="zh-CN" dirty="0" smtClean="0"/>
              <a:t>2</a:t>
            </a:r>
            <a:r>
              <a:rPr lang="zh-CN" altLang="en-US" dirty="0" smtClean="0"/>
              <a:t>点： 由顶至底，顺序进行条件捕获</a:t>
            </a:r>
            <a:endParaRPr lang="en-US" altLang="zh-CN" dirty="0" smtClean="0"/>
          </a:p>
          <a:p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当程序运行到一个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 </a:t>
            </a:r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块，条件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1 </a:t>
            </a:r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将被测试。如果条件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1 </a:t>
            </a:r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为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True</a:t>
            </a:r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，则在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Then </a:t>
            </a:r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之后的语句会被执行。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如果条件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1 </a:t>
            </a:r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为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False</a:t>
            </a:r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，则每个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ElseIf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部分的条件式（如果有的话）会依次计算并加以测试。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如果找到某个为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True </a:t>
            </a:r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的条件时，则其紧接在相关的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Then </a:t>
            </a:r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之后的语句会被执行。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如果没有一个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ElseIf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条件式为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True</a:t>
            </a:r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（或是根本就没有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ElseIf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子句），则程序会执行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 </a:t>
            </a:r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部分的语句。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而在执行完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Then </a:t>
            </a:r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或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 </a:t>
            </a:r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之后的语句后，会从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 If </a:t>
            </a:r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之后的语句继续执行。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和 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ElseIf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子句都是可选的。在 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块中，可以放置任意多个</a:t>
            </a:r>
            <a:r>
              <a:rPr lang="en-US" altLang="zh-CN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ElseIf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子句，但是都必须在 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子句之前。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'</a:t>
            </a:r>
            <a:r>
              <a:rPr lang="zh-CN" altLang="en-US" dirty="0" smtClean="0"/>
              <a:t>多分支</a:t>
            </a:r>
            <a:r>
              <a:rPr lang="en-US" altLang="zh-CN" dirty="0" smtClean="0"/>
              <a:t>if</a:t>
            </a:r>
            <a:r>
              <a:rPr lang="zh-CN" altLang="en-US" dirty="0" smtClean="0"/>
              <a:t>例题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输入一个字符，判断它是字母、数字，还是其他字符。</a:t>
            </a:r>
          </a:p>
          <a:p>
            <a:r>
              <a:rPr lang="en-US" altLang="zh-CN" dirty="0" smtClean="0"/>
              <a:t>Sub character()</a:t>
            </a:r>
          </a:p>
          <a:p>
            <a:r>
              <a:rPr lang="en-US" altLang="zh-CN" dirty="0" smtClean="0"/>
              <a:t>    Dim c As String</a:t>
            </a:r>
          </a:p>
          <a:p>
            <a:r>
              <a:rPr lang="en-US" altLang="zh-CN" dirty="0" smtClean="0"/>
              <a:t>    c = 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请输入一个字符</a:t>
            </a:r>
            <a:r>
              <a:rPr lang="en-US" altLang="zh-CN" dirty="0" smtClean="0"/>
              <a:t>")</a:t>
            </a:r>
          </a:p>
          <a:p>
            <a:r>
              <a:rPr lang="en-US" altLang="zh-CN" dirty="0" smtClean="0"/>
              <a:t>    If (c &gt;= "A" And c &lt;= "Z") Or (c &gt;= "a" And c &lt;= "z") Then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"input character is letter."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ElseIf</a:t>
            </a:r>
            <a:r>
              <a:rPr lang="en-US" altLang="zh-CN" dirty="0" smtClean="0"/>
              <a:t> c &gt;= "0" And c &lt;= "9" Then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"input character is digit."</a:t>
            </a:r>
          </a:p>
          <a:p>
            <a:r>
              <a:rPr lang="en-US" altLang="zh-CN" dirty="0" smtClean="0"/>
              <a:t>    Else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"other character."</a:t>
            </a:r>
          </a:p>
          <a:p>
            <a:r>
              <a:rPr lang="en-US" altLang="zh-CN" dirty="0" smtClean="0"/>
              <a:t>    End If</a:t>
            </a:r>
          </a:p>
          <a:p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输入</a:t>
            </a:r>
            <a:r>
              <a:rPr lang="en-US" altLang="zh-CN" dirty="0" smtClean="0"/>
              <a:t>”VBA” ,</a:t>
            </a:r>
            <a:r>
              <a:rPr lang="zh-CN" altLang="en-US" dirty="0" smtClean="0"/>
              <a:t>输出也是字母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</a:t>
            </a:r>
            <a:r>
              <a:rPr lang="zh-CN" altLang="en-US" dirty="0" smtClean="0"/>
              <a:t>猜数游戏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</a:t>
            </a:r>
            <a:r>
              <a:rPr lang="zh-CN" altLang="en-US" dirty="0" smtClean="0"/>
              <a:t>数 </a:t>
            </a:r>
            <a:r>
              <a:rPr lang="en-US" altLang="zh-CN" dirty="0" smtClean="0"/>
              <a:t>As Long, </a:t>
            </a:r>
            <a:r>
              <a:rPr lang="zh-CN" altLang="en-US" dirty="0" smtClean="0"/>
              <a:t>猜 </a:t>
            </a:r>
            <a:r>
              <a:rPr lang="en-US" altLang="zh-CN" dirty="0" smtClean="0"/>
              <a:t>As Long</a:t>
            </a:r>
          </a:p>
          <a:p>
            <a:r>
              <a:rPr lang="en-US" altLang="zh-CN" dirty="0" smtClean="0"/>
              <a:t>    </a:t>
            </a:r>
            <a:r>
              <a:rPr lang="zh-CN" altLang="en-US" dirty="0" smtClean="0"/>
              <a:t>数 </a:t>
            </a:r>
            <a:r>
              <a:rPr lang="en-US" altLang="zh-CN" dirty="0" smtClean="0"/>
              <a:t>= 8</a:t>
            </a:r>
          </a:p>
          <a:p>
            <a:r>
              <a:rPr lang="en-US" altLang="zh-CN" dirty="0" smtClean="0"/>
              <a:t>    </a:t>
            </a:r>
            <a:r>
              <a:rPr lang="zh-CN" altLang="en-US" dirty="0" smtClean="0"/>
              <a:t>猜 </a:t>
            </a:r>
            <a:r>
              <a:rPr lang="en-US" altLang="zh-CN" dirty="0" smtClean="0"/>
              <a:t>= Val(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请输入一个</a:t>
            </a:r>
            <a:r>
              <a:rPr lang="en-US" altLang="zh-CN" dirty="0" smtClean="0"/>
              <a:t>1~10</a:t>
            </a:r>
            <a:r>
              <a:rPr lang="zh-CN" altLang="en-US" dirty="0" smtClean="0"/>
              <a:t>的数：</a:t>
            </a:r>
            <a:r>
              <a:rPr lang="en-US" altLang="zh-CN" dirty="0" smtClean="0"/>
              <a:t>"))</a:t>
            </a:r>
          </a:p>
          <a:p>
            <a:r>
              <a:rPr lang="en-US" altLang="zh-CN" dirty="0" smtClean="0"/>
              <a:t>    If </a:t>
            </a:r>
            <a:r>
              <a:rPr lang="zh-CN" altLang="en-US" dirty="0" smtClean="0"/>
              <a:t>猜 </a:t>
            </a:r>
            <a:r>
              <a:rPr lang="en-US" altLang="zh-CN" dirty="0" smtClean="0"/>
              <a:t>= </a:t>
            </a:r>
            <a:r>
              <a:rPr lang="zh-CN" altLang="en-US" dirty="0" smtClean="0"/>
              <a:t>数 </a:t>
            </a:r>
            <a:r>
              <a:rPr lang="en-US" altLang="zh-CN" dirty="0" smtClean="0"/>
              <a:t>Then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恭喜你，猜对了：）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ElseIf</a:t>
            </a:r>
            <a:r>
              <a:rPr lang="en-US" altLang="zh-CN" dirty="0" smtClean="0"/>
              <a:t> </a:t>
            </a:r>
            <a:r>
              <a:rPr lang="zh-CN" altLang="en-US" dirty="0" smtClean="0"/>
              <a:t>猜 </a:t>
            </a:r>
            <a:r>
              <a:rPr lang="en-US" altLang="zh-CN" dirty="0" smtClean="0"/>
              <a:t>&gt; </a:t>
            </a:r>
            <a:r>
              <a:rPr lang="zh-CN" altLang="en-US" dirty="0" smtClean="0"/>
              <a:t>数 </a:t>
            </a:r>
            <a:r>
              <a:rPr lang="en-US" altLang="zh-CN" dirty="0" smtClean="0"/>
              <a:t>Then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猜大了：（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    Else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猜小了：（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    End If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>
                <a:latin typeface="+mn-ea"/>
              </a:rPr>
              <a:t>if </a:t>
            </a:r>
            <a:r>
              <a:rPr lang="zh-CN" altLang="en-US" dirty="0" smtClean="0">
                <a:latin typeface="+mn-ea"/>
              </a:rPr>
              <a:t>嵌套语句与多分支</a:t>
            </a:r>
            <a:r>
              <a:rPr lang="en-US" altLang="zh-CN" dirty="0" smtClean="0">
                <a:latin typeface="+mn-ea"/>
              </a:rPr>
              <a:t>if </a:t>
            </a:r>
            <a:r>
              <a:rPr lang="zh-CN" altLang="en-US" dirty="0" smtClean="0">
                <a:latin typeface="+mn-ea"/>
              </a:rPr>
              <a:t>语句往往是可以互相转换的</a:t>
            </a:r>
            <a:endParaRPr lang="zh-CN" altLang="en-US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'if</a:t>
            </a:r>
            <a:r>
              <a:rPr lang="zh-CN" altLang="en-US" dirty="0" smtClean="0"/>
              <a:t>结构的嵌套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例题：比较变量</a:t>
            </a:r>
            <a:r>
              <a:rPr lang="en-US" altLang="zh-CN" dirty="0" err="1" smtClean="0"/>
              <a:t>a,b,c</a:t>
            </a:r>
            <a:r>
              <a:rPr lang="zh-CN" altLang="en-US" dirty="0" smtClean="0"/>
              <a:t>的值，找出最大数赋给变量</a:t>
            </a:r>
            <a:r>
              <a:rPr lang="en-US" altLang="zh-CN" dirty="0" smtClean="0"/>
              <a:t>max</a:t>
            </a:r>
            <a:r>
              <a:rPr lang="zh-CN" altLang="en-US" dirty="0" smtClean="0"/>
              <a:t>，并输出最大数</a:t>
            </a:r>
            <a:r>
              <a:rPr lang="en-US" altLang="zh-CN" dirty="0" smtClean="0"/>
              <a:t>max</a:t>
            </a:r>
            <a:r>
              <a:rPr lang="zh-CN" altLang="en-US" dirty="0" smtClean="0"/>
              <a:t>。</a:t>
            </a:r>
          </a:p>
          <a:p>
            <a:r>
              <a:rPr lang="en-US" altLang="zh-CN" dirty="0" smtClean="0"/>
              <a:t>Sub max()</a:t>
            </a:r>
          </a:p>
          <a:p>
            <a:r>
              <a:rPr lang="en-US" altLang="zh-CN" dirty="0" smtClean="0"/>
              <a:t>    Dim a As Long, b As Long, c As Long, max As Long</a:t>
            </a:r>
          </a:p>
          <a:p>
            <a:r>
              <a:rPr lang="en-US" altLang="zh-CN" dirty="0" smtClean="0"/>
              <a:t>    a = 5</a:t>
            </a:r>
          </a:p>
          <a:p>
            <a:r>
              <a:rPr lang="en-US" altLang="zh-CN" dirty="0" smtClean="0"/>
              <a:t>    b = 8</a:t>
            </a:r>
          </a:p>
          <a:p>
            <a:r>
              <a:rPr lang="en-US" altLang="zh-CN" dirty="0" smtClean="0"/>
              <a:t>    c = 3</a:t>
            </a:r>
          </a:p>
          <a:p>
            <a:r>
              <a:rPr lang="en-US" altLang="zh-CN" dirty="0" smtClean="0"/>
              <a:t>    If a &gt; b Then</a:t>
            </a:r>
          </a:p>
          <a:p>
            <a:r>
              <a:rPr lang="en-US" altLang="zh-CN" dirty="0" smtClean="0"/>
              <a:t>        If a &gt; c Then</a:t>
            </a:r>
          </a:p>
          <a:p>
            <a:r>
              <a:rPr lang="en-US" altLang="zh-CN" dirty="0" smtClean="0"/>
              <a:t>            max = a</a:t>
            </a:r>
          </a:p>
          <a:p>
            <a:r>
              <a:rPr lang="en-US" altLang="zh-CN" dirty="0" smtClean="0"/>
              <a:t>        Else</a:t>
            </a:r>
          </a:p>
          <a:p>
            <a:r>
              <a:rPr lang="en-US" altLang="zh-CN" dirty="0" smtClean="0"/>
              <a:t>            max = c</a:t>
            </a:r>
          </a:p>
          <a:p>
            <a:r>
              <a:rPr lang="en-US" altLang="zh-CN" dirty="0" smtClean="0"/>
              <a:t>        End If</a:t>
            </a:r>
          </a:p>
          <a:p>
            <a:r>
              <a:rPr lang="en-US" altLang="zh-CN" dirty="0" smtClean="0"/>
              <a:t>    Else</a:t>
            </a:r>
          </a:p>
          <a:p>
            <a:r>
              <a:rPr lang="en-US" altLang="zh-CN" dirty="0" smtClean="0"/>
              <a:t>        If b &gt; c Then</a:t>
            </a:r>
          </a:p>
          <a:p>
            <a:r>
              <a:rPr lang="en-US" altLang="zh-CN" dirty="0" smtClean="0"/>
              <a:t>            max = b</a:t>
            </a:r>
          </a:p>
          <a:p>
            <a:r>
              <a:rPr lang="en-US" altLang="zh-CN" dirty="0" smtClean="0"/>
              <a:t>        Else</a:t>
            </a:r>
          </a:p>
          <a:p>
            <a:r>
              <a:rPr lang="en-US" altLang="zh-CN" dirty="0" smtClean="0"/>
              <a:t>            max = c</a:t>
            </a:r>
          </a:p>
          <a:p>
            <a:r>
              <a:rPr lang="en-US" altLang="zh-CN" dirty="0" smtClean="0"/>
              <a:t>        End If</a:t>
            </a:r>
          </a:p>
          <a:p>
            <a:r>
              <a:rPr lang="en-US" altLang="zh-CN" dirty="0" smtClean="0"/>
              <a:t>    End If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最大值是</a:t>
            </a:r>
            <a:r>
              <a:rPr lang="en-US" altLang="zh-CN" dirty="0" smtClean="0"/>
              <a:t>" &amp; max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</a:t>
            </a:r>
            <a:r>
              <a:rPr lang="zh-CN" altLang="en-US" dirty="0" smtClean="0"/>
              <a:t>闰年否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year As Long</a:t>
            </a:r>
          </a:p>
          <a:p>
            <a:r>
              <a:rPr lang="en-US" altLang="zh-CN" dirty="0" smtClean="0"/>
              <a:t>    year = 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请输入一个年份</a:t>
            </a:r>
            <a:r>
              <a:rPr lang="en-US" altLang="zh-CN" dirty="0" smtClean="0"/>
              <a:t>")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(year Mod 4 = 0 And year Mod 100 &lt;&gt; 0) Or (year Mod 400 = 0)</a:t>
            </a:r>
          </a:p>
          <a:p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例子：用一个表达式判断输入的年份是否是闰年。</a:t>
            </a:r>
          </a:p>
          <a:p>
            <a:pPr lvl="1"/>
            <a:r>
              <a:rPr lang="zh-CN" altLang="en-US" sz="2000" dirty="0" smtClean="0"/>
              <a:t>定义一个变量 </a:t>
            </a:r>
            <a:r>
              <a:rPr lang="en-US" altLang="zh-CN" sz="2000" dirty="0" smtClean="0"/>
              <a:t>year </a:t>
            </a:r>
          </a:p>
          <a:p>
            <a:pPr lvl="1"/>
            <a:r>
              <a:rPr lang="en-US" altLang="zh-CN" sz="2000" dirty="0" smtClean="0"/>
              <a:t>(</a:t>
            </a:r>
            <a:r>
              <a:rPr lang="en-US" altLang="zh-CN" sz="2000" dirty="0" smtClean="0">
                <a:solidFill>
                  <a:srgbClr val="0000CC"/>
                </a:solidFill>
              </a:rPr>
              <a:t>year mod 400 =0 </a:t>
            </a:r>
            <a:r>
              <a:rPr lang="en-US" altLang="zh-CN" sz="2000" dirty="0" smtClean="0"/>
              <a:t>) or ( </a:t>
            </a:r>
            <a:r>
              <a:rPr lang="en-US" altLang="zh-CN" sz="2000" dirty="0" smtClean="0">
                <a:solidFill>
                  <a:srgbClr val="0000CC"/>
                </a:solidFill>
              </a:rPr>
              <a:t>(year mod 100&lt;&gt;0) and (year mod 4=0) </a:t>
            </a:r>
            <a:r>
              <a:rPr lang="en-US" altLang="zh-CN" sz="2000" dirty="0" smtClean="0"/>
              <a:t>)  </a:t>
            </a:r>
          </a:p>
          <a:p>
            <a:pPr lvl="1">
              <a:buNone/>
            </a:pPr>
            <a:r>
              <a:rPr lang="en-US" altLang="zh-CN" sz="1800" dirty="0" smtClean="0">
                <a:solidFill>
                  <a:srgbClr val="006600"/>
                </a:solidFill>
              </a:rPr>
              <a:t>‘</a:t>
            </a:r>
            <a:r>
              <a:rPr lang="zh-CN" altLang="en-US" sz="1800" dirty="0" smtClean="0">
                <a:solidFill>
                  <a:srgbClr val="006600"/>
                </a:solidFill>
              </a:rPr>
              <a:t>注意，</a:t>
            </a:r>
            <a:r>
              <a:rPr lang="en-US" altLang="zh-CN" sz="1800" dirty="0" smtClean="0">
                <a:solidFill>
                  <a:srgbClr val="006600"/>
                </a:solidFill>
              </a:rPr>
              <a:t>or</a:t>
            </a:r>
            <a:r>
              <a:rPr lang="zh-CN" altLang="en-US" sz="1800" dirty="0" smtClean="0">
                <a:solidFill>
                  <a:srgbClr val="006600"/>
                </a:solidFill>
              </a:rPr>
              <a:t>后的圆括号把判定条件</a:t>
            </a:r>
            <a:r>
              <a:rPr lang="en-US" altLang="zh-CN" sz="1800" dirty="0" smtClean="0">
                <a:solidFill>
                  <a:srgbClr val="006600"/>
                </a:solidFill>
              </a:rPr>
              <a:t>2</a:t>
            </a:r>
            <a:r>
              <a:rPr lang="zh-CN" altLang="en-US" sz="1800" dirty="0" smtClean="0">
                <a:solidFill>
                  <a:srgbClr val="006600"/>
                </a:solidFill>
              </a:rPr>
              <a:t>作为一个整体，不加结果也正确，但不宜读懂</a:t>
            </a:r>
            <a:endParaRPr lang="en-US" altLang="zh-CN" sz="1800" dirty="0" smtClean="0">
              <a:solidFill>
                <a:srgbClr val="006600"/>
              </a:solidFill>
            </a:endParaRPr>
          </a:p>
          <a:p>
            <a:pPr lvl="1"/>
            <a:r>
              <a:rPr lang="zh-CN" altLang="en-US" sz="2000" dirty="0" smtClean="0"/>
              <a:t>闰年的判断条件 （满足一条就是）</a:t>
            </a:r>
            <a:endParaRPr lang="en-US" altLang="zh-CN" sz="2000" dirty="0" smtClean="0"/>
          </a:p>
          <a:p>
            <a:pPr lvl="2"/>
            <a:r>
              <a:rPr lang="en-US" altLang="zh-CN" sz="2000" dirty="0" smtClean="0"/>
              <a:t>1.</a:t>
            </a:r>
            <a:r>
              <a:rPr lang="zh-CN" altLang="en-US" sz="2000" dirty="0" smtClean="0"/>
              <a:t>该年份可以被</a:t>
            </a:r>
            <a:r>
              <a:rPr lang="en-US" altLang="zh-CN" sz="2000" dirty="0" smtClean="0"/>
              <a:t>400 </a:t>
            </a:r>
            <a:r>
              <a:rPr lang="zh-CN" altLang="en-US" sz="2000" dirty="0" smtClean="0"/>
              <a:t>整除 </a:t>
            </a:r>
            <a:endParaRPr lang="en-US" altLang="zh-CN" sz="2000" dirty="0" smtClean="0"/>
          </a:p>
          <a:p>
            <a:pPr lvl="2"/>
            <a:r>
              <a:rPr lang="en-US" altLang="zh-CN" sz="2000" dirty="0" smtClean="0"/>
              <a:t>2.</a:t>
            </a:r>
            <a:r>
              <a:rPr lang="zh-CN" altLang="en-US" sz="2000" dirty="0" smtClean="0"/>
              <a:t>该年份可以被</a:t>
            </a:r>
            <a:r>
              <a:rPr lang="en-US" altLang="zh-CN" sz="2000" dirty="0" smtClean="0"/>
              <a:t>4 </a:t>
            </a:r>
            <a:r>
              <a:rPr lang="zh-CN" altLang="en-US" sz="2000" dirty="0" smtClean="0"/>
              <a:t>整除 并且不可以被</a:t>
            </a:r>
            <a:r>
              <a:rPr lang="en-US" altLang="zh-CN" sz="2000" dirty="0" smtClean="0"/>
              <a:t>100 </a:t>
            </a:r>
            <a:r>
              <a:rPr lang="zh-CN" altLang="en-US" sz="2000" dirty="0" smtClean="0"/>
              <a:t>整除</a:t>
            </a:r>
            <a:endParaRPr lang="en-US" altLang="zh-CN" sz="2000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'if</a:t>
            </a:r>
            <a:r>
              <a:rPr lang="zh-CN" altLang="en-US" dirty="0" smtClean="0"/>
              <a:t>语句嵌套的例子：使用输入框向工作表添加日期，输入时对输入的数据进行判断。</a:t>
            </a:r>
          </a:p>
          <a:p>
            <a:r>
              <a:rPr lang="en-US" altLang="zh-CN" dirty="0" smtClean="0"/>
              <a:t>Sub </a:t>
            </a:r>
            <a:r>
              <a:rPr lang="zh-CN" altLang="en-US" dirty="0" smtClean="0"/>
              <a:t>入库时间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d As Variant    </a:t>
            </a:r>
          </a:p>
          <a:p>
            <a:r>
              <a:rPr lang="en-US" altLang="zh-CN" dirty="0" smtClean="0"/>
              <a:t>    d = 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请输入日期：</a:t>
            </a:r>
            <a:r>
              <a:rPr lang="en-US" altLang="zh-CN" dirty="0" smtClean="0"/>
              <a:t>", "</a:t>
            </a:r>
            <a:r>
              <a:rPr lang="zh-CN" altLang="en-US" dirty="0" smtClean="0"/>
              <a:t>入库时间</a:t>
            </a:r>
            <a:r>
              <a:rPr lang="en-US" altLang="zh-CN" dirty="0" smtClean="0"/>
              <a:t>")</a:t>
            </a:r>
          </a:p>
          <a:p>
            <a:r>
              <a:rPr lang="en-US" altLang="zh-CN" dirty="0" smtClean="0"/>
              <a:t>    If d &lt;&gt; "" Then</a:t>
            </a:r>
          </a:p>
          <a:p>
            <a:r>
              <a:rPr lang="en-US" altLang="zh-CN" dirty="0" smtClean="0"/>
              <a:t>        If </a:t>
            </a:r>
            <a:r>
              <a:rPr lang="en-US" altLang="zh-CN" dirty="0" err="1" smtClean="0"/>
              <a:t>IsDate</a:t>
            </a:r>
            <a:r>
              <a:rPr lang="en-US" altLang="zh-CN" dirty="0" smtClean="0"/>
              <a:t>(d) Then</a:t>
            </a:r>
          </a:p>
          <a:p>
            <a:r>
              <a:rPr lang="en-US" altLang="zh-CN" dirty="0" smtClean="0"/>
              <a:t>            </a:t>
            </a:r>
            <a:r>
              <a:rPr lang="en-US" altLang="zh-CN" dirty="0" err="1" smtClean="0"/>
              <a:t>Selection.Value</a:t>
            </a:r>
            <a:r>
              <a:rPr lang="en-US" altLang="zh-CN" dirty="0" smtClean="0"/>
              <a:t> = d</a:t>
            </a:r>
          </a:p>
          <a:p>
            <a:r>
              <a:rPr lang="en-US" altLang="zh-CN" dirty="0" smtClean="0"/>
              <a:t>        Else</a:t>
            </a:r>
          </a:p>
          <a:p>
            <a:r>
              <a:rPr lang="en-US" altLang="zh-CN" dirty="0" smtClean="0"/>
              <a:t>    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输入格式不对，非日期！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        End If</a:t>
            </a:r>
          </a:p>
          <a:p>
            <a:r>
              <a:rPr lang="en-US" altLang="zh-CN" dirty="0" smtClean="0"/>
              <a:t>    Else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输入为空！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    End If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en-US" altLang="zh-CN" dirty="0" smtClean="0"/>
              <a:t>d</a:t>
            </a:r>
            <a:r>
              <a:rPr lang="zh-CN" altLang="en-US" dirty="0" smtClean="0"/>
              <a:t>也可以定义为</a:t>
            </a:r>
            <a:r>
              <a:rPr lang="en-US" altLang="zh-CN" dirty="0" smtClean="0"/>
              <a:t>string</a:t>
            </a:r>
            <a:r>
              <a:rPr lang="zh-CN" altLang="en-US" dirty="0" smtClean="0"/>
              <a:t>类型</a:t>
            </a:r>
            <a:endParaRPr lang="en-US" altLang="zh-CN" dirty="0" smtClean="0"/>
          </a:p>
          <a:p>
            <a:endParaRPr lang="en-US" altLang="zh-CN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先选中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B2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单元格</a:t>
            </a:r>
            <a:r>
              <a:rPr lang="zh-CN" altLang="en-US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，再运行</a:t>
            </a:r>
            <a:r>
              <a:rPr lang="en-US" altLang="zh-CN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sub</a:t>
            </a:r>
            <a:r>
              <a:rPr lang="zh-CN" altLang="en-US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过程</a:t>
            </a:r>
            <a:endParaRPr lang="en-US" altLang="zh-CN" dirty="0" smtClean="0"/>
          </a:p>
          <a:p>
            <a:r>
              <a:rPr lang="zh-CN" altLang="en-US" dirty="0" smtClean="0"/>
              <a:t>运行输入“</a:t>
            </a:r>
            <a:r>
              <a:rPr lang="en-US" altLang="zh-CN" dirty="0" smtClean="0"/>
              <a:t>2015-5-1</a:t>
            </a:r>
            <a:r>
              <a:rPr lang="zh-CN" altLang="en-US" dirty="0" smtClean="0"/>
              <a:t>”，则选中的</a:t>
            </a:r>
            <a:r>
              <a:rPr lang="en-US" altLang="zh-CN" dirty="0" smtClean="0"/>
              <a:t>B2</a:t>
            </a:r>
            <a:r>
              <a:rPr lang="zh-CN" altLang="en-US" dirty="0" smtClean="0"/>
              <a:t>单元格添加该日期   （或输入“</a:t>
            </a:r>
            <a:r>
              <a:rPr lang="en-US" altLang="zh-CN" dirty="0" smtClean="0"/>
              <a:t>2015/5/1</a:t>
            </a:r>
            <a:r>
              <a:rPr lang="zh-CN" altLang="en-US" dirty="0" smtClean="0"/>
              <a:t>”、“</a:t>
            </a:r>
            <a:r>
              <a:rPr lang="en-US" altLang="zh-CN" dirty="0" smtClean="0"/>
              <a:t>5/1/2015</a:t>
            </a:r>
            <a:r>
              <a:rPr lang="zh-CN" altLang="en-US" dirty="0" smtClean="0"/>
              <a:t>”）</a:t>
            </a:r>
            <a:endParaRPr lang="en-US" altLang="zh-CN" dirty="0" smtClean="0"/>
          </a:p>
          <a:p>
            <a:r>
              <a:rPr lang="zh-CN" altLang="en-US" dirty="0" smtClean="0"/>
              <a:t>运行输入“</a:t>
            </a:r>
            <a:r>
              <a:rPr lang="en-US" altLang="zh-CN" dirty="0" smtClean="0"/>
              <a:t>2015</a:t>
            </a:r>
            <a:r>
              <a:rPr lang="zh-CN" altLang="en-US" dirty="0" smtClean="0"/>
              <a:t>”，则提示“输入格式不对，非日期！”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运行输入为空，或点击“取消”，则提示“输入为空！”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再选中</a:t>
            </a:r>
            <a:r>
              <a:rPr lang="en-US" altLang="zh-CN" dirty="0" smtClean="0"/>
              <a:t>B3</a:t>
            </a:r>
            <a:r>
              <a:rPr lang="zh-CN" altLang="en-US" dirty="0" smtClean="0"/>
              <a:t>单元格，继续运行</a:t>
            </a:r>
            <a:r>
              <a:rPr lang="en-US" altLang="zh-CN" dirty="0" smtClean="0"/>
              <a:t>sub</a:t>
            </a:r>
            <a:r>
              <a:rPr lang="zh-CN" altLang="en-US" dirty="0" smtClean="0"/>
              <a:t>过程，输入日期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  <a:p>
            <a:r>
              <a:rPr lang="en-US" b="1" dirty="0" err="1" smtClean="0"/>
              <a:t>IsDate</a:t>
            </a:r>
            <a:r>
              <a:rPr lang="en-US" b="1" dirty="0" smtClean="0"/>
              <a:t> </a:t>
            </a:r>
            <a:r>
              <a:rPr lang="zh-CN" altLang="en-US" b="1" dirty="0" smtClean="0"/>
              <a:t>函数示例</a:t>
            </a:r>
          </a:p>
          <a:p>
            <a:r>
              <a:rPr lang="zh-CN" altLang="en-US" dirty="0" smtClean="0"/>
              <a:t>使用 </a:t>
            </a:r>
            <a:r>
              <a:rPr lang="en-US" b="1" dirty="0" err="1" smtClean="0"/>
              <a:t>IsDate</a:t>
            </a:r>
            <a:r>
              <a:rPr lang="en-US" dirty="0" smtClean="0"/>
              <a:t> </a:t>
            </a:r>
            <a:r>
              <a:rPr lang="zh-CN" altLang="en-US" dirty="0" smtClean="0"/>
              <a:t>函数判断表达式是否可以转换为日期格式。</a:t>
            </a:r>
          </a:p>
          <a:p>
            <a:r>
              <a:rPr lang="en-US" dirty="0" smtClean="0"/>
              <a:t>Dim </a:t>
            </a:r>
            <a:r>
              <a:rPr lang="en-US" dirty="0" err="1" smtClean="0"/>
              <a:t>MyDate</a:t>
            </a:r>
            <a:r>
              <a:rPr lang="en-US" dirty="0" smtClean="0"/>
              <a:t>, </a:t>
            </a:r>
            <a:r>
              <a:rPr lang="en-US" dirty="0" err="1" smtClean="0"/>
              <a:t>YourDate</a:t>
            </a:r>
            <a:r>
              <a:rPr lang="en-US" dirty="0" smtClean="0"/>
              <a:t>, </a:t>
            </a:r>
            <a:r>
              <a:rPr lang="en-US" dirty="0" err="1" smtClean="0"/>
              <a:t>NoDate</a:t>
            </a:r>
            <a:r>
              <a:rPr lang="en-US" dirty="0" smtClean="0"/>
              <a:t>, </a:t>
            </a:r>
            <a:r>
              <a:rPr lang="en-US" dirty="0" err="1" smtClean="0"/>
              <a:t>MyCheck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MyDate</a:t>
            </a:r>
            <a:r>
              <a:rPr lang="en-US" dirty="0" smtClean="0"/>
              <a:t> = "February 12, 1969": </a:t>
            </a:r>
            <a:r>
              <a:rPr lang="en-US" dirty="0" err="1" smtClean="0"/>
              <a:t>YourDate</a:t>
            </a:r>
            <a:r>
              <a:rPr lang="en-US" dirty="0" smtClean="0"/>
              <a:t> = #2/12/69#: </a:t>
            </a:r>
            <a:r>
              <a:rPr lang="en-US" dirty="0" err="1" smtClean="0"/>
              <a:t>NoDate</a:t>
            </a:r>
            <a:r>
              <a:rPr lang="en-US" dirty="0" smtClean="0"/>
              <a:t> = "Hello" </a:t>
            </a:r>
          </a:p>
          <a:p>
            <a:r>
              <a:rPr lang="en-US" dirty="0" err="1" smtClean="0"/>
              <a:t>MyCheck</a:t>
            </a:r>
            <a:r>
              <a:rPr lang="en-US" dirty="0" smtClean="0"/>
              <a:t> = </a:t>
            </a:r>
            <a:r>
              <a:rPr lang="en-US" dirty="0" err="1" smtClean="0"/>
              <a:t>IsDate</a:t>
            </a:r>
            <a:r>
              <a:rPr lang="en-US" dirty="0" smtClean="0"/>
              <a:t>(</a:t>
            </a:r>
            <a:r>
              <a:rPr lang="en-US" dirty="0" err="1" smtClean="0"/>
              <a:t>MyDate</a:t>
            </a:r>
            <a:r>
              <a:rPr lang="en-US" dirty="0" smtClean="0"/>
              <a:t>) ' </a:t>
            </a:r>
            <a:r>
              <a:rPr lang="zh-CN" altLang="en-US" dirty="0" smtClean="0"/>
              <a:t>返回 </a:t>
            </a:r>
            <a:r>
              <a:rPr lang="en-US" dirty="0" smtClean="0"/>
              <a:t>True。 </a:t>
            </a:r>
          </a:p>
          <a:p>
            <a:r>
              <a:rPr lang="en-US" dirty="0" err="1" smtClean="0"/>
              <a:t>MyCheck</a:t>
            </a:r>
            <a:r>
              <a:rPr lang="en-US" dirty="0" smtClean="0"/>
              <a:t> = </a:t>
            </a:r>
            <a:r>
              <a:rPr lang="en-US" dirty="0" err="1" smtClean="0"/>
              <a:t>IsDate</a:t>
            </a:r>
            <a:r>
              <a:rPr lang="en-US" dirty="0" smtClean="0"/>
              <a:t>(</a:t>
            </a:r>
            <a:r>
              <a:rPr lang="en-US" dirty="0" err="1" smtClean="0"/>
              <a:t>YourDate</a:t>
            </a:r>
            <a:r>
              <a:rPr lang="en-US" dirty="0" smtClean="0"/>
              <a:t>) ' </a:t>
            </a:r>
            <a:r>
              <a:rPr lang="zh-CN" altLang="en-US" dirty="0" smtClean="0"/>
              <a:t>返回 </a:t>
            </a:r>
            <a:r>
              <a:rPr lang="en-US" dirty="0" smtClean="0"/>
              <a:t>True。 </a:t>
            </a:r>
          </a:p>
          <a:p>
            <a:r>
              <a:rPr lang="en-US" dirty="0" err="1" smtClean="0"/>
              <a:t>MyCheck</a:t>
            </a:r>
            <a:r>
              <a:rPr lang="en-US" dirty="0" smtClean="0"/>
              <a:t> = </a:t>
            </a:r>
            <a:r>
              <a:rPr lang="en-US" dirty="0" err="1" smtClean="0"/>
              <a:t>IsDate</a:t>
            </a:r>
            <a:r>
              <a:rPr lang="en-US" dirty="0" smtClean="0"/>
              <a:t>(</a:t>
            </a:r>
            <a:r>
              <a:rPr lang="en-US" dirty="0" err="1" smtClean="0"/>
              <a:t>NoDate</a:t>
            </a:r>
            <a:r>
              <a:rPr lang="en-US" dirty="0" smtClean="0"/>
              <a:t>) ' </a:t>
            </a:r>
            <a:r>
              <a:rPr lang="zh-CN" altLang="en-US" dirty="0" smtClean="0"/>
              <a:t>返回 </a:t>
            </a:r>
            <a:r>
              <a:rPr lang="en-US" dirty="0" smtClean="0"/>
              <a:t>False。 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b="1" dirty="0" err="1" smtClean="0"/>
              <a:t>IsDate</a:t>
            </a:r>
            <a:r>
              <a:rPr lang="en-US" altLang="zh-CN" b="1" dirty="0" smtClean="0"/>
              <a:t> </a:t>
            </a:r>
            <a:r>
              <a:rPr lang="zh-CN" altLang="en-US" b="1" dirty="0" smtClean="0"/>
              <a:t>函数</a:t>
            </a:r>
          </a:p>
          <a:p>
            <a:r>
              <a:rPr lang="zh-CN" altLang="en-US" dirty="0" smtClean="0"/>
              <a:t>返回 </a:t>
            </a:r>
            <a:r>
              <a:rPr lang="en-US" altLang="zh-CN" b="1" dirty="0" smtClean="0"/>
              <a:t>Boolean </a:t>
            </a:r>
            <a:r>
              <a:rPr lang="zh-CN" altLang="en-US" dirty="0" smtClean="0"/>
              <a:t>值，指出一个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表达式</a:t>
            </a:r>
            <a:r>
              <a:rPr lang="zh-CN" altLang="en-US" dirty="0" smtClean="0"/>
              <a:t>是否可以转换成日期。</a:t>
            </a:r>
          </a:p>
          <a:p>
            <a:r>
              <a:rPr lang="zh-CN" altLang="en-US" b="1" dirty="0" smtClean="0"/>
              <a:t>语法</a:t>
            </a:r>
            <a:r>
              <a:rPr lang="en-US" altLang="zh-CN" b="1" dirty="0" smtClean="0"/>
              <a:t>:</a:t>
            </a:r>
            <a:r>
              <a:rPr lang="en-US" altLang="zh-CN" b="1" dirty="0" err="1" smtClean="0"/>
              <a:t>IsDate</a:t>
            </a:r>
            <a:r>
              <a:rPr lang="en-US" altLang="zh-CN" b="1" dirty="0" smtClean="0"/>
              <a:t>(</a:t>
            </a:r>
            <a:r>
              <a:rPr lang="en-US" altLang="zh-CN" i="1" dirty="0" smtClean="0"/>
              <a:t>expression</a:t>
            </a:r>
            <a:r>
              <a:rPr lang="en-US" altLang="zh-CN" b="1" dirty="0" smtClean="0"/>
              <a:t>)</a:t>
            </a:r>
            <a:r>
              <a:rPr lang="zh-CN" altLang="en-US" dirty="0" smtClean="0"/>
              <a:t> </a:t>
            </a:r>
          </a:p>
          <a:p>
            <a:r>
              <a:rPr lang="zh-CN" altLang="en-US" dirty="0" smtClean="0"/>
              <a:t>必要的</a:t>
            </a:r>
            <a:r>
              <a:rPr lang="zh-CN" altLang="en-US" i="1" dirty="0" smtClean="0"/>
              <a:t> </a:t>
            </a:r>
            <a:r>
              <a:rPr lang="en-US" altLang="zh-CN" i="1" dirty="0" smtClean="0"/>
              <a:t>expression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参数</a:t>
            </a:r>
            <a:r>
              <a:rPr lang="zh-CN" altLang="en-US" dirty="0" smtClean="0"/>
              <a:t>是一个 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Variant</a:t>
            </a:r>
            <a:r>
              <a:rPr lang="zh-CN" altLang="en-US" dirty="0" smtClean="0"/>
              <a:t>，包含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日期表达式</a:t>
            </a:r>
            <a:r>
              <a:rPr lang="zh-CN" altLang="en-US" dirty="0" smtClean="0"/>
              <a:t>或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/>
              </a:rPr>
              <a:t>字符串表达式</a:t>
            </a:r>
            <a:r>
              <a:rPr lang="zh-CN" altLang="en-US" dirty="0" smtClean="0"/>
              <a:t>，这里的字符串表达式是可以作为日期或时间来认定的。</a:t>
            </a:r>
          </a:p>
          <a:p>
            <a:r>
              <a:rPr lang="zh-CN" altLang="en-US" b="1" dirty="0" smtClean="0"/>
              <a:t>说明</a:t>
            </a:r>
            <a:endParaRPr lang="zh-CN" altLang="en-US" dirty="0" smtClean="0"/>
          </a:p>
          <a:p>
            <a:r>
              <a:rPr lang="zh-CN" altLang="en-US" dirty="0" smtClean="0"/>
              <a:t>如果表达式是一个日期，或可以作为有效日期识别，则 </a:t>
            </a:r>
            <a:r>
              <a:rPr lang="en-US" altLang="zh-CN" b="1" dirty="0" err="1" smtClean="0"/>
              <a:t>IsDate</a:t>
            </a:r>
            <a:r>
              <a:rPr lang="en-US" altLang="zh-CN" b="1" dirty="0" smtClean="0"/>
              <a:t> </a:t>
            </a:r>
            <a:r>
              <a:rPr lang="zh-CN" altLang="en-US" dirty="0" smtClean="0"/>
              <a:t>返回 </a:t>
            </a:r>
            <a:r>
              <a:rPr lang="en-US" altLang="zh-CN" b="1" dirty="0" smtClean="0"/>
              <a:t>True</a:t>
            </a:r>
            <a:r>
              <a:rPr lang="zh-CN" altLang="en-US" dirty="0" smtClean="0"/>
              <a:t>；否则返回 </a:t>
            </a:r>
            <a:r>
              <a:rPr lang="en-US" altLang="zh-CN" b="1" dirty="0" smtClean="0"/>
              <a:t>False</a:t>
            </a:r>
            <a:r>
              <a:rPr lang="zh-CN" altLang="en-US" dirty="0" smtClean="0"/>
              <a:t>。在 </a:t>
            </a:r>
            <a:r>
              <a:rPr lang="en-US" altLang="zh-CN" dirty="0" smtClean="0"/>
              <a:t>Microsoft Windows </a:t>
            </a:r>
            <a:r>
              <a:rPr lang="zh-CN" altLang="en-US" dirty="0" smtClean="0"/>
              <a:t>中，有效日期的范围介于公元 </a:t>
            </a:r>
            <a:r>
              <a:rPr lang="en-US" altLang="zh-CN" dirty="0" smtClean="0"/>
              <a:t>100 </a:t>
            </a:r>
            <a:r>
              <a:rPr lang="zh-CN" altLang="en-US" dirty="0" smtClean="0"/>
              <a:t>年 </a:t>
            </a:r>
            <a:r>
              <a:rPr lang="en-US" altLang="zh-CN" dirty="0" smtClean="0"/>
              <a:t>1 </a:t>
            </a:r>
            <a:r>
              <a:rPr lang="zh-CN" altLang="en-US" dirty="0" smtClean="0"/>
              <a:t>月 </a:t>
            </a:r>
            <a:r>
              <a:rPr lang="en-US" altLang="zh-CN" dirty="0" smtClean="0"/>
              <a:t>1 </a:t>
            </a:r>
            <a:r>
              <a:rPr lang="zh-CN" altLang="en-US" dirty="0" smtClean="0"/>
              <a:t>日与公元 </a:t>
            </a:r>
            <a:r>
              <a:rPr lang="en-US" altLang="zh-CN" dirty="0" smtClean="0"/>
              <a:t>9999 </a:t>
            </a:r>
            <a:r>
              <a:rPr lang="zh-CN" altLang="en-US" dirty="0" smtClean="0"/>
              <a:t>年 </a:t>
            </a:r>
            <a:r>
              <a:rPr lang="en-US" altLang="zh-CN" dirty="0" smtClean="0"/>
              <a:t>12 </a:t>
            </a:r>
            <a:r>
              <a:rPr lang="zh-CN" altLang="en-US" dirty="0" smtClean="0"/>
              <a:t>月 </a:t>
            </a:r>
            <a:r>
              <a:rPr lang="en-US" altLang="zh-CN" dirty="0" smtClean="0"/>
              <a:t>31 </a:t>
            </a:r>
            <a:r>
              <a:rPr lang="zh-CN" altLang="en-US" dirty="0" smtClean="0"/>
              <a:t>日之间；其有效范围随操作系统不同而不同。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作业</a:t>
            </a:r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r>
              <a:rPr lang="zh-CN" altLang="en-US" dirty="0" smtClean="0">
                <a:solidFill>
                  <a:srgbClr val="FF0000"/>
                </a:solidFill>
              </a:rPr>
              <a:t>中，对多分支</a:t>
            </a:r>
            <a:r>
              <a:rPr lang="en-US" altLang="zh-CN" dirty="0" smtClean="0">
                <a:solidFill>
                  <a:srgbClr val="FF0000"/>
                </a:solidFill>
              </a:rPr>
              <a:t>if</a:t>
            </a:r>
            <a:r>
              <a:rPr lang="zh-CN" altLang="en-US" smtClean="0">
                <a:solidFill>
                  <a:srgbClr val="FF0000"/>
                </a:solidFill>
              </a:rPr>
              <a:t>语句，</a:t>
            </a:r>
            <a:endParaRPr lang="en-US" altLang="zh-CN" dirty="0" smtClean="0"/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观察条件</a:t>
            </a:r>
            <a:r>
              <a:rPr lang="en-US" altLang="zh-CN" dirty="0" smtClean="0"/>
              <a:t>score &gt;= 80</a:t>
            </a:r>
            <a:r>
              <a:rPr lang="zh-CN" altLang="en-US" dirty="0" smtClean="0"/>
              <a:t>和</a:t>
            </a:r>
            <a:r>
              <a:rPr lang="en-US" altLang="zh-CN" dirty="0" smtClean="0"/>
              <a:t>score &gt;= 60</a:t>
            </a:r>
            <a:r>
              <a:rPr lang="zh-CN" altLang="en-US" dirty="0" smtClean="0"/>
              <a:t>的先后次序可否调换？</a:t>
            </a:r>
            <a:r>
              <a:rPr lang="en-US" altLang="zh-CN" dirty="0" smtClean="0"/>
              <a:t>Why?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Haste makes waste</a:t>
            </a:r>
            <a:r>
              <a:rPr lang="en-US" sz="1200" b="1" baseline="0" dirty="0" smtClean="0"/>
              <a:t>  </a:t>
            </a:r>
            <a:r>
              <a:rPr lang="zh-CN" altLang="en-US" b="1" dirty="0" smtClean="0"/>
              <a:t>欲速则不达</a:t>
            </a:r>
            <a:endParaRPr lang="zh-CN" altLang="en-US" sz="1200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学一个函数</a:t>
            </a:r>
            <a:r>
              <a:rPr lang="en-US" altLang="zh-CN" dirty="0" smtClean="0"/>
              <a:t>IIF</a:t>
            </a:r>
          </a:p>
          <a:p>
            <a:r>
              <a:rPr lang="en-US" altLang="zh-CN" dirty="0" smtClean="0"/>
              <a:t>'VBA </a:t>
            </a:r>
            <a:r>
              <a:rPr lang="zh-CN" altLang="en-US" dirty="0" smtClean="0"/>
              <a:t>的内建 函数 </a:t>
            </a:r>
            <a:r>
              <a:rPr lang="en-US" altLang="zh-CN" dirty="0" smtClean="0"/>
              <a:t>(Build In Function BIF)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'IIF (</a:t>
            </a:r>
            <a:r>
              <a:rPr lang="zh-CN" altLang="en-US" dirty="0" smtClean="0"/>
              <a:t>条件</a:t>
            </a:r>
            <a:r>
              <a:rPr lang="en-US" altLang="zh-CN" dirty="0" smtClean="0"/>
              <a:t>,</a:t>
            </a:r>
            <a:r>
              <a:rPr lang="zh-CN" altLang="en-US" dirty="0" smtClean="0"/>
              <a:t>条件成立返回</a:t>
            </a:r>
            <a:r>
              <a:rPr lang="en-US" altLang="zh-CN" dirty="0" smtClean="0"/>
              <a:t>,</a:t>
            </a:r>
            <a:r>
              <a:rPr lang="zh-CN" altLang="en-US" dirty="0" smtClean="0"/>
              <a:t>不成立返回</a:t>
            </a:r>
            <a:r>
              <a:rPr lang="en-US" altLang="zh-CN" dirty="0" smtClean="0"/>
              <a:t>)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通常用于比较简单的条件判断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优点像函数公式一样，简洁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缺点像函数公式一样，不易读，难于调试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Sub </a:t>
            </a:r>
            <a:r>
              <a:rPr lang="zh-CN" altLang="en-US" dirty="0" smtClean="0"/>
              <a:t>闰年</a:t>
            </a:r>
            <a:r>
              <a:rPr lang="en-US" altLang="zh-CN" dirty="0" err="1" smtClean="0"/>
              <a:t>IIFa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year As Integer,</a:t>
            </a:r>
            <a:r>
              <a:rPr lang="zh-CN" altLang="en-US" dirty="0" smtClean="0"/>
              <a:t>闰年否</a:t>
            </a:r>
            <a:r>
              <a:rPr lang="en-US" altLang="zh-CN" dirty="0" smtClean="0"/>
              <a:t>As Boolean</a:t>
            </a:r>
          </a:p>
          <a:p>
            <a:r>
              <a:rPr lang="en-US" altLang="zh-CN" dirty="0" smtClean="0"/>
              <a:t>    year = 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请输入一个年份</a:t>
            </a:r>
            <a:r>
              <a:rPr lang="en-US" altLang="zh-CN" dirty="0" smtClean="0"/>
              <a:t>")</a:t>
            </a:r>
          </a:p>
          <a:p>
            <a:r>
              <a:rPr lang="zh-CN" altLang="en-US" dirty="0" smtClean="0"/>
              <a:t>    闰年否</a:t>
            </a:r>
            <a:r>
              <a:rPr lang="en-US" altLang="zh-CN" dirty="0" smtClean="0"/>
              <a:t>= (year Mod 4 = 0 And year Mod 100 &lt;&gt; 0) Or year Mod 400 = 0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IIf</a:t>
            </a:r>
            <a:r>
              <a:rPr lang="en-US" altLang="zh-CN" dirty="0" smtClean="0"/>
              <a:t>(</a:t>
            </a:r>
            <a:r>
              <a:rPr lang="zh-CN" altLang="en-US" dirty="0" smtClean="0"/>
              <a:t>闰年否</a:t>
            </a:r>
            <a:r>
              <a:rPr lang="en-US" altLang="zh-CN" dirty="0" smtClean="0"/>
              <a:t>, "</a:t>
            </a:r>
            <a:r>
              <a:rPr lang="zh-CN" altLang="en-US" dirty="0" smtClean="0"/>
              <a:t>是闰年</a:t>
            </a:r>
            <a:r>
              <a:rPr lang="en-US" altLang="zh-CN" dirty="0" smtClean="0"/>
              <a:t>", "</a:t>
            </a:r>
            <a:r>
              <a:rPr lang="zh-CN" altLang="en-US" dirty="0" smtClean="0"/>
              <a:t>是平年</a:t>
            </a:r>
            <a:r>
              <a:rPr lang="en-US" altLang="zh-CN" dirty="0" smtClean="0"/>
              <a:t>")</a:t>
            </a:r>
          </a:p>
          <a:p>
            <a:r>
              <a:rPr lang="en-US" altLang="zh-CN" dirty="0" smtClean="0"/>
              <a:t>End Sub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  <a:p>
            <a:r>
              <a:rPr lang="zh-CN" altLang="en-US" b="1" dirty="0" smtClean="0"/>
              <a:t>完全版：</a:t>
            </a:r>
            <a:endParaRPr lang="en-US" b="1" dirty="0" smtClean="0"/>
          </a:p>
          <a:p>
            <a:r>
              <a:rPr lang="en-US" b="1" dirty="0" smtClean="0"/>
              <a:t>If...Then...Else </a:t>
            </a:r>
            <a:r>
              <a:rPr lang="zh-CN" altLang="en-US" b="1" dirty="0" smtClean="0"/>
              <a:t>语句</a:t>
            </a:r>
            <a:endParaRPr lang="en-US" altLang="zh-CN" b="1" dirty="0" smtClean="0"/>
          </a:p>
          <a:p>
            <a:r>
              <a:rPr lang="zh-CN" altLang="en-US" b="1" dirty="0" smtClean="0"/>
              <a:t>语法：</a:t>
            </a:r>
            <a:endParaRPr lang="en-US" altLang="zh-CN" b="1" dirty="0" smtClean="0"/>
          </a:p>
          <a:p>
            <a:endParaRPr lang="en-US" altLang="zh-CN" dirty="0" smtClean="0"/>
          </a:p>
          <a:p>
            <a:r>
              <a:rPr lang="en-US" b="1" dirty="0" smtClean="0"/>
              <a:t>If</a:t>
            </a:r>
            <a:r>
              <a:rPr lang="en-US" dirty="0" smtClean="0"/>
              <a:t> </a:t>
            </a:r>
            <a:r>
              <a:rPr lang="en-US" i="1" dirty="0" smtClean="0"/>
              <a:t>condition</a:t>
            </a:r>
            <a:r>
              <a:rPr lang="en-US" dirty="0" smtClean="0"/>
              <a:t> </a:t>
            </a:r>
            <a:r>
              <a:rPr lang="en-US" b="1" dirty="0" smtClean="0"/>
              <a:t>Then</a:t>
            </a:r>
            <a:r>
              <a:rPr lang="en-US" dirty="0" smtClean="0"/>
              <a:t> [</a:t>
            </a:r>
            <a:r>
              <a:rPr lang="en-US" i="1" dirty="0" smtClean="0"/>
              <a:t>statements</a:t>
            </a:r>
            <a:r>
              <a:rPr lang="en-US" dirty="0" smtClean="0"/>
              <a:t>][</a:t>
            </a:r>
            <a:r>
              <a:rPr lang="en-US" b="1" dirty="0" smtClean="0"/>
              <a:t>Else</a:t>
            </a:r>
            <a:r>
              <a:rPr lang="en-US" dirty="0" smtClean="0"/>
              <a:t> </a:t>
            </a:r>
            <a:r>
              <a:rPr lang="en-US" i="1" dirty="0" err="1" smtClean="0"/>
              <a:t>elsestatements</a:t>
            </a:r>
            <a:r>
              <a:rPr lang="en-US" dirty="0" smtClean="0"/>
              <a:t>]</a:t>
            </a:r>
          </a:p>
          <a:p>
            <a:r>
              <a:rPr lang="zh-CN" altLang="en-US" dirty="0" smtClean="0"/>
              <a:t>或者，可以使用块形式的语法：</a:t>
            </a:r>
          </a:p>
          <a:p>
            <a:r>
              <a:rPr lang="en-US" b="1" dirty="0" smtClean="0"/>
              <a:t>If</a:t>
            </a:r>
            <a:r>
              <a:rPr lang="en-US" dirty="0" smtClean="0"/>
              <a:t> </a:t>
            </a:r>
            <a:r>
              <a:rPr lang="en-US" i="1" dirty="0" smtClean="0"/>
              <a:t>condition</a:t>
            </a:r>
            <a:r>
              <a:rPr lang="en-US" dirty="0" smtClean="0"/>
              <a:t> </a:t>
            </a:r>
            <a:r>
              <a:rPr lang="en-US" b="1" dirty="0" smtClean="0"/>
              <a:t>Then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</a:p>
          <a:p>
            <a:r>
              <a:rPr lang="en-US" dirty="0" smtClean="0"/>
              <a:t>[</a:t>
            </a:r>
            <a:r>
              <a:rPr lang="en-US" b="1" dirty="0" err="1" smtClean="0"/>
              <a:t>ElseIf</a:t>
            </a:r>
            <a:r>
              <a:rPr lang="en-US" dirty="0" smtClean="0"/>
              <a:t> </a:t>
            </a:r>
            <a:r>
              <a:rPr lang="en-US" i="1" dirty="0" smtClean="0"/>
              <a:t>condition-n</a:t>
            </a:r>
            <a:r>
              <a:rPr lang="en-US" dirty="0" smtClean="0"/>
              <a:t> </a:t>
            </a:r>
            <a:r>
              <a:rPr lang="en-US" b="1" dirty="0" smtClean="0"/>
              <a:t>Then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err="1" smtClean="0"/>
              <a:t>elseifstatements</a:t>
            </a:r>
            <a:r>
              <a:rPr lang="en-US" dirty="0" smtClean="0"/>
              <a:t>]] ...</a:t>
            </a:r>
          </a:p>
          <a:p>
            <a:r>
              <a:rPr lang="en-US" dirty="0" smtClean="0"/>
              <a:t>[</a:t>
            </a:r>
            <a:r>
              <a:rPr lang="en-US" b="1" dirty="0" smtClean="0"/>
              <a:t>Else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err="1" smtClean="0"/>
              <a:t>elsestatements</a:t>
            </a:r>
            <a:r>
              <a:rPr lang="en-US" dirty="0" smtClean="0"/>
              <a:t>]]</a:t>
            </a:r>
          </a:p>
          <a:p>
            <a:r>
              <a:rPr lang="en-US" b="1" dirty="0" smtClean="0"/>
              <a:t>End If</a:t>
            </a:r>
            <a:endParaRPr 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b="1" dirty="0" smtClean="0"/>
              <a:t>1. Val </a:t>
            </a:r>
            <a:r>
              <a:rPr lang="zh-CN" altLang="en-US" b="1" dirty="0" smtClean="0"/>
              <a:t>函数</a:t>
            </a:r>
          </a:p>
          <a:p>
            <a:r>
              <a:rPr lang="zh-CN" altLang="en-US" dirty="0" smtClean="0"/>
              <a:t>返回包含于字符串内的数字，字符串中是一个适当类型的数值。</a:t>
            </a:r>
          </a:p>
          <a:p>
            <a:r>
              <a:rPr lang="zh-CN" altLang="en-US" b="1" dirty="0" smtClean="0"/>
              <a:t>语法</a:t>
            </a:r>
            <a:endParaRPr lang="zh-CN" altLang="en-US" dirty="0" smtClean="0"/>
          </a:p>
          <a:p>
            <a:r>
              <a:rPr lang="en-US" altLang="zh-CN" b="1" dirty="0" smtClean="0"/>
              <a:t>Val(</a:t>
            </a:r>
            <a:r>
              <a:rPr lang="en-US" altLang="zh-CN" i="1" dirty="0" smtClean="0"/>
              <a:t>string</a:t>
            </a:r>
            <a:r>
              <a:rPr lang="en-US" altLang="zh-CN" b="1" dirty="0" smtClean="0"/>
              <a:t>)</a:t>
            </a:r>
            <a:r>
              <a:rPr lang="zh-CN" altLang="en-US" dirty="0" smtClean="0"/>
              <a:t> 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参数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可以是任何有效的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字符串表达式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说明</a:t>
            </a:r>
          </a:p>
          <a:p>
            <a:pPr>
              <a:buFont typeface="Arial" pitchFamily="34" charset="0"/>
              <a:buChar char="•"/>
            </a:pPr>
            <a:r>
              <a:rPr lang="en-US" altLang="zh-CN" b="1" dirty="0" smtClean="0"/>
              <a:t>Val </a:t>
            </a:r>
            <a:r>
              <a:rPr lang="zh-CN" altLang="en-US" dirty="0" smtClean="0"/>
              <a:t>函数，在它不能识别为数字的第一个字符上，停止读入字符串。</a:t>
            </a:r>
            <a:endParaRPr lang="en-US" altLang="zh-CN" dirty="0" smtClean="0"/>
          </a:p>
          <a:p>
            <a:pPr>
              <a:buFont typeface="Arial" pitchFamily="34" charset="0"/>
              <a:buChar char="•"/>
            </a:pPr>
            <a:r>
              <a:rPr lang="zh-CN" altLang="en-US" dirty="0" smtClean="0"/>
              <a:t>那些被认为是数值的一部分的符号和字符，例如美圆号与逗号，都不能被识别。</a:t>
            </a:r>
            <a:endParaRPr lang="en-US" altLang="zh-CN" dirty="0" smtClean="0"/>
          </a:p>
          <a:p>
            <a:pPr>
              <a:buFont typeface="Arial" pitchFamily="34" charset="0"/>
              <a:buChar char="•"/>
            </a:pPr>
            <a:r>
              <a:rPr lang="zh-CN" altLang="en-US" dirty="0" smtClean="0"/>
              <a:t>但是函数可以识别进位制符号 </a:t>
            </a:r>
            <a:r>
              <a:rPr lang="en-US" altLang="zh-CN" dirty="0" smtClean="0"/>
              <a:t>&amp;O</a:t>
            </a:r>
            <a:r>
              <a:rPr lang="zh-CN" altLang="en-US" dirty="0" smtClean="0"/>
              <a:t>（八进制）和 </a:t>
            </a:r>
            <a:r>
              <a:rPr lang="en-US" altLang="zh-CN" dirty="0" smtClean="0"/>
              <a:t>&amp;H</a:t>
            </a:r>
            <a:r>
              <a:rPr lang="zh-CN" altLang="en-US" dirty="0" smtClean="0"/>
              <a:t>（十六进制）。空白、制表符和换行符都从参数中被去掉。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下面的返回值为 </a:t>
            </a:r>
            <a:r>
              <a:rPr lang="en-US" altLang="zh-CN" dirty="0" smtClean="0"/>
              <a:t>1615198</a:t>
            </a:r>
            <a:r>
              <a:rPr lang="zh-CN" altLang="en-US" dirty="0" smtClean="0"/>
              <a:t>：</a:t>
            </a:r>
          </a:p>
          <a:p>
            <a:r>
              <a:rPr lang="en-US" altLang="zh-CN" b="1" dirty="0" smtClean="0"/>
              <a:t>Val</a:t>
            </a:r>
            <a:r>
              <a:rPr lang="en-US" altLang="zh-CN" dirty="0" smtClean="0"/>
              <a:t>(" 1615 198th Street N.E.") 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在下面的代码中，</a:t>
            </a:r>
            <a:r>
              <a:rPr lang="en-US" altLang="zh-CN" b="1" dirty="0" smtClean="0"/>
              <a:t>Val </a:t>
            </a:r>
            <a:r>
              <a:rPr lang="zh-CN" altLang="en-US" dirty="0" smtClean="0"/>
              <a:t>为所示的十六进制数值返回十进制数值 </a:t>
            </a:r>
            <a:r>
              <a:rPr lang="en-US" altLang="zh-CN" dirty="0" smtClean="0"/>
              <a:t>-1</a:t>
            </a:r>
            <a:r>
              <a:rPr lang="zh-CN" altLang="en-US" dirty="0" smtClean="0"/>
              <a:t>。</a:t>
            </a:r>
          </a:p>
          <a:p>
            <a:r>
              <a:rPr lang="en-US" altLang="zh-CN" b="1" dirty="0" smtClean="0"/>
              <a:t>Val</a:t>
            </a:r>
            <a:r>
              <a:rPr lang="en-US" altLang="zh-CN" dirty="0" smtClean="0"/>
              <a:t>("&amp;HFFFF") </a:t>
            </a:r>
          </a:p>
          <a:p>
            <a:endParaRPr lang="en-US" altLang="zh-CN" b="1" dirty="0" smtClean="0"/>
          </a:p>
          <a:p>
            <a:r>
              <a:rPr lang="zh-CN" altLang="en-US" b="1" dirty="0" smtClean="0"/>
              <a:t>注意：</a:t>
            </a:r>
            <a:r>
              <a:rPr lang="zh-CN" altLang="en-US" dirty="0" smtClean="0"/>
              <a:t> </a:t>
            </a:r>
            <a:r>
              <a:rPr lang="en-US" altLang="zh-CN" b="1" dirty="0" smtClean="0"/>
              <a:t>Val </a:t>
            </a:r>
            <a:r>
              <a:rPr lang="zh-CN" altLang="en-US" dirty="0" smtClean="0"/>
              <a:t>函数只会将句点（</a:t>
            </a:r>
            <a:r>
              <a:rPr lang="en-US" altLang="zh-CN" b="1" dirty="0" smtClean="0"/>
              <a:t>.</a:t>
            </a:r>
            <a:r>
              <a:rPr lang="zh-CN" altLang="en-US" dirty="0" smtClean="0"/>
              <a:t>）当成一个可用的小数点分隔符。当使用不同的小数点分隔符时，如在国际版应用程序中，代之以 </a:t>
            </a:r>
            <a:r>
              <a:rPr lang="en-US" altLang="zh-CN" b="1" dirty="0" err="1" smtClean="0"/>
              <a:t>CDbl</a:t>
            </a:r>
            <a:r>
              <a:rPr lang="en-US" altLang="zh-CN" b="1" dirty="0" smtClean="0"/>
              <a:t> </a:t>
            </a:r>
            <a:r>
              <a:rPr lang="zh-CN" altLang="en-US" dirty="0" smtClean="0"/>
              <a:t>来把字符串转换为数字。</a:t>
            </a:r>
          </a:p>
          <a:p>
            <a:endParaRPr lang="en-US" altLang="zh-CN" dirty="0" smtClean="0"/>
          </a:p>
          <a:p>
            <a:r>
              <a:rPr lang="en-US" b="1" dirty="0" smtClean="0"/>
              <a:t>Val </a:t>
            </a:r>
            <a:r>
              <a:rPr lang="zh-CN" altLang="en-US" b="1" dirty="0" smtClean="0"/>
              <a:t>函数示例：</a:t>
            </a:r>
            <a:r>
              <a:rPr lang="zh-CN" altLang="en-US" dirty="0" smtClean="0"/>
              <a:t>使用 </a:t>
            </a:r>
            <a:r>
              <a:rPr lang="en-US" b="1" dirty="0" smtClean="0"/>
              <a:t>Val</a:t>
            </a:r>
            <a:r>
              <a:rPr lang="en-US" dirty="0" smtClean="0"/>
              <a:t> </a:t>
            </a:r>
            <a:r>
              <a:rPr lang="zh-CN" altLang="en-US" dirty="0" smtClean="0"/>
              <a:t>函数返回字符串中所含的数值。</a:t>
            </a:r>
          </a:p>
          <a:p>
            <a:r>
              <a:rPr lang="en-US" dirty="0" smtClean="0"/>
              <a:t>Dim </a:t>
            </a:r>
            <a:r>
              <a:rPr lang="en-US" dirty="0" err="1" smtClean="0"/>
              <a:t>MyValue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MyValue</a:t>
            </a:r>
            <a:r>
              <a:rPr lang="en-US" dirty="0" smtClean="0"/>
              <a:t> = Val("2457") ' </a:t>
            </a:r>
            <a:r>
              <a:rPr lang="zh-CN" altLang="en-US" dirty="0" smtClean="0"/>
              <a:t>返回 </a:t>
            </a:r>
            <a:r>
              <a:rPr lang="en-US" altLang="zh-CN" dirty="0" smtClean="0"/>
              <a:t>2457</a:t>
            </a:r>
            <a:r>
              <a:rPr lang="zh-CN" altLang="en-US" dirty="0" smtClean="0"/>
              <a:t>。 </a:t>
            </a:r>
            <a:endParaRPr lang="en-US" altLang="zh-CN" dirty="0" smtClean="0"/>
          </a:p>
          <a:p>
            <a:r>
              <a:rPr lang="en-US" dirty="0" err="1" smtClean="0"/>
              <a:t>MyValue</a:t>
            </a:r>
            <a:r>
              <a:rPr lang="en-US" dirty="0" smtClean="0"/>
              <a:t> = Val(" 2 45 7") ' </a:t>
            </a:r>
            <a:r>
              <a:rPr lang="zh-CN" altLang="en-US" dirty="0" smtClean="0"/>
              <a:t>返回 </a:t>
            </a:r>
            <a:r>
              <a:rPr lang="en-US" altLang="zh-CN" dirty="0" smtClean="0"/>
              <a:t>2457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err="1" smtClean="0"/>
              <a:t>MyValue</a:t>
            </a:r>
            <a:r>
              <a:rPr lang="en-US" dirty="0" smtClean="0"/>
              <a:t> = Val("24 and 57") ' </a:t>
            </a:r>
            <a:r>
              <a:rPr lang="zh-CN" altLang="en-US" dirty="0" smtClean="0"/>
              <a:t>返回 </a:t>
            </a:r>
            <a:r>
              <a:rPr lang="en-US" altLang="zh-CN" dirty="0" smtClean="0"/>
              <a:t>24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b="1" dirty="0" smtClean="0"/>
              <a:t>2. </a:t>
            </a:r>
            <a:r>
              <a:rPr lang="en-US" b="1" dirty="0" err="1" smtClean="0"/>
              <a:t>Str</a:t>
            </a:r>
            <a:r>
              <a:rPr lang="en-US" b="1" dirty="0" smtClean="0"/>
              <a:t> </a:t>
            </a:r>
            <a:r>
              <a:rPr lang="zh-CN" altLang="en-US" b="1" dirty="0" smtClean="0"/>
              <a:t>函数：</a:t>
            </a:r>
            <a:r>
              <a:rPr lang="zh-CN" altLang="en-US" dirty="0" smtClean="0"/>
              <a:t>将一个数字转成字符串</a:t>
            </a:r>
            <a:endParaRPr lang="en-US" altLang="zh-CN" b="1" dirty="0" smtClean="0"/>
          </a:p>
          <a:p>
            <a:r>
              <a:rPr lang="zh-CN" altLang="en-US" b="1" dirty="0" smtClean="0"/>
              <a:t>语法</a:t>
            </a:r>
            <a:endParaRPr lang="zh-CN" altLang="en-US" dirty="0" smtClean="0"/>
          </a:p>
          <a:p>
            <a:r>
              <a:rPr lang="en-US" b="1" dirty="0" err="1" smtClean="0"/>
              <a:t>Str</a:t>
            </a:r>
            <a:r>
              <a:rPr lang="en-US" dirty="0" smtClean="0"/>
              <a:t>(</a:t>
            </a:r>
            <a:r>
              <a:rPr lang="en-US" i="1" dirty="0" smtClean="0"/>
              <a:t>number</a:t>
            </a:r>
            <a:r>
              <a:rPr lang="en-US" dirty="0" smtClean="0"/>
              <a:t>)</a:t>
            </a:r>
          </a:p>
          <a:p>
            <a:r>
              <a:rPr lang="zh-CN" altLang="en-US" dirty="0" smtClean="0"/>
              <a:t>必要的 </a:t>
            </a:r>
            <a:r>
              <a:rPr lang="en-US" i="1" dirty="0" smtClean="0"/>
              <a:t>number</a:t>
            </a:r>
            <a:r>
              <a:rPr lang="en-US" dirty="0" smtClean="0"/>
              <a:t>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参数</a:t>
            </a:r>
            <a:r>
              <a:rPr lang="zh-CN" altLang="en-US" dirty="0" smtClean="0"/>
              <a:t>为一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Long</a:t>
            </a:r>
            <a:r>
              <a:rPr lang="en-US" dirty="0" smtClean="0"/>
              <a:t>，</a:t>
            </a:r>
            <a:r>
              <a:rPr lang="zh-CN" altLang="en-US" dirty="0" smtClean="0"/>
              <a:t>其中可包含任何有效的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数值表达式</a:t>
            </a:r>
            <a:r>
              <a:rPr lang="zh-CN" altLang="en-US" dirty="0" smtClean="0"/>
              <a:t>。</a:t>
            </a:r>
          </a:p>
          <a:p>
            <a:r>
              <a:rPr lang="zh-CN" altLang="en-US" b="1" dirty="0" smtClean="0"/>
              <a:t>说明</a:t>
            </a:r>
            <a:endParaRPr lang="zh-CN" altLang="en-US" dirty="0" smtClean="0"/>
          </a:p>
          <a:p>
            <a:r>
              <a:rPr lang="zh-CN" altLang="en-US" dirty="0" smtClean="0"/>
              <a:t>当一数字转成字符串时，总会在前头保留一空位来表示正负。如果 </a:t>
            </a:r>
            <a:r>
              <a:rPr lang="en-US" altLang="zh-CN" i="1" dirty="0" smtClean="0"/>
              <a:t>number </a:t>
            </a:r>
            <a:r>
              <a:rPr lang="zh-CN" altLang="en-US" dirty="0" smtClean="0"/>
              <a:t>为正，返回的字符串包含一前导空格暗示有一正号。</a:t>
            </a:r>
          </a:p>
          <a:p>
            <a:r>
              <a:rPr lang="en-US" b="1" dirty="0" err="1" smtClean="0"/>
              <a:t>Str</a:t>
            </a:r>
            <a:r>
              <a:rPr lang="en-US" b="1" dirty="0" smtClean="0"/>
              <a:t> </a:t>
            </a:r>
            <a:r>
              <a:rPr lang="zh-CN" altLang="en-US" b="1" dirty="0" smtClean="0"/>
              <a:t>函数示例</a:t>
            </a:r>
          </a:p>
          <a:p>
            <a:r>
              <a:rPr lang="zh-CN" altLang="en-US" dirty="0" smtClean="0"/>
              <a:t>本示例使用 </a:t>
            </a:r>
            <a:r>
              <a:rPr lang="en-US" b="1" dirty="0" err="1" smtClean="0"/>
              <a:t>Str</a:t>
            </a:r>
            <a:r>
              <a:rPr lang="en-US" dirty="0" smtClean="0"/>
              <a:t> </a:t>
            </a:r>
            <a:r>
              <a:rPr lang="zh-CN" altLang="en-US" dirty="0" smtClean="0"/>
              <a:t>函数来将一个数字转成字符串。当数字转成字符串时，字符串的第一个位一定是空格或是正负号。</a:t>
            </a:r>
          </a:p>
          <a:p>
            <a:r>
              <a:rPr lang="en-US" dirty="0" smtClean="0"/>
              <a:t>Dim </a:t>
            </a:r>
            <a:r>
              <a:rPr lang="en-US" dirty="0" err="1" smtClean="0"/>
              <a:t>MyString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MyString</a:t>
            </a:r>
            <a:r>
              <a:rPr lang="en-US" dirty="0" smtClean="0"/>
              <a:t> = </a:t>
            </a:r>
            <a:r>
              <a:rPr lang="en-US" dirty="0" err="1" smtClean="0"/>
              <a:t>Str</a:t>
            </a:r>
            <a:r>
              <a:rPr lang="en-US" dirty="0" smtClean="0"/>
              <a:t>(459) ' </a:t>
            </a:r>
            <a:r>
              <a:rPr lang="zh-CN" altLang="en-US" dirty="0" smtClean="0"/>
              <a:t>返回 </a:t>
            </a:r>
            <a:r>
              <a:rPr lang="en-US" altLang="zh-CN" dirty="0" smtClean="0"/>
              <a:t>" 459"</a:t>
            </a:r>
            <a:r>
              <a:rPr lang="zh-CN" altLang="en-US" dirty="0" smtClean="0"/>
              <a:t>。 </a:t>
            </a:r>
            <a:endParaRPr lang="en-US" altLang="zh-CN" dirty="0" smtClean="0"/>
          </a:p>
          <a:p>
            <a:r>
              <a:rPr lang="en-US" dirty="0" err="1" smtClean="0"/>
              <a:t>MyString</a:t>
            </a:r>
            <a:r>
              <a:rPr lang="en-US" dirty="0" smtClean="0"/>
              <a:t> = </a:t>
            </a:r>
            <a:r>
              <a:rPr lang="en-US" dirty="0" err="1" smtClean="0"/>
              <a:t>Str</a:t>
            </a:r>
            <a:r>
              <a:rPr lang="en-US" dirty="0" smtClean="0"/>
              <a:t>(-459.65) ' </a:t>
            </a:r>
            <a:r>
              <a:rPr lang="zh-CN" altLang="en-US" dirty="0" smtClean="0"/>
              <a:t>返回 </a:t>
            </a:r>
            <a:r>
              <a:rPr lang="en-US" altLang="zh-CN" dirty="0" smtClean="0"/>
              <a:t>"-459.65"</a:t>
            </a:r>
            <a:r>
              <a:rPr lang="zh-CN" altLang="en-US" dirty="0" smtClean="0"/>
              <a:t>。 </a:t>
            </a:r>
            <a:endParaRPr lang="en-US" altLang="zh-CN" dirty="0" smtClean="0"/>
          </a:p>
          <a:p>
            <a:r>
              <a:rPr lang="en-US" dirty="0" err="1" smtClean="0"/>
              <a:t>MyString</a:t>
            </a:r>
            <a:r>
              <a:rPr lang="en-US" dirty="0" smtClean="0"/>
              <a:t> = </a:t>
            </a:r>
            <a:r>
              <a:rPr lang="en-US" dirty="0" err="1" smtClean="0"/>
              <a:t>Str</a:t>
            </a:r>
            <a:r>
              <a:rPr lang="en-US" dirty="0" smtClean="0"/>
              <a:t>(459.001) ' </a:t>
            </a:r>
            <a:r>
              <a:rPr lang="zh-CN" altLang="en-US" dirty="0" smtClean="0"/>
              <a:t>返回 </a:t>
            </a:r>
            <a:r>
              <a:rPr lang="en-US" altLang="zh-CN" dirty="0" smtClean="0"/>
              <a:t>" 459.001"</a:t>
            </a:r>
            <a:r>
              <a:rPr lang="zh-CN" altLang="en-US" dirty="0" smtClean="0"/>
              <a:t>。 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还可使用 </a:t>
            </a:r>
            <a:r>
              <a:rPr lang="en-US" altLang="zh-CN" b="1" dirty="0" err="1" smtClean="0"/>
              <a:t>CStr</a:t>
            </a:r>
            <a:r>
              <a:rPr lang="en-US" altLang="zh-CN" b="1" dirty="0" smtClean="0"/>
              <a:t> </a:t>
            </a:r>
            <a:r>
              <a:rPr lang="zh-CN" altLang="en-US" dirty="0" smtClean="0"/>
              <a:t>将数字转成字符串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If...Then...Else </a:t>
            </a:r>
            <a:r>
              <a:rPr lang="zh-CN" altLang="en-US" b="1" dirty="0" smtClean="0"/>
              <a:t>语句</a:t>
            </a:r>
          </a:p>
          <a:p>
            <a:r>
              <a:rPr lang="zh-CN" altLang="en-US" dirty="0" smtClean="0">
                <a:solidFill>
                  <a:srgbClr val="0000CC"/>
                </a:solidFill>
                <a:hlinkClick r:id="rId3"/>
              </a:rPr>
              <a:t>请参阅</a:t>
            </a:r>
            <a:r>
              <a:rPr lang="zh-CN" altLang="en-US" dirty="0" smtClean="0"/>
              <a:t>         </a:t>
            </a:r>
            <a:r>
              <a:rPr lang="zh-CN" altLang="en-US" u="none" strike="noStrike" dirty="0" smtClean="0">
                <a:solidFill>
                  <a:srgbClr val="D2D2D2"/>
                </a:solidFill>
                <a:hlinkClick r:id="rId4"/>
              </a:rPr>
              <a:t>特性</a:t>
            </a:r>
            <a:r>
              <a:rPr lang="zh-CN" altLang="en-US" dirty="0" smtClean="0"/>
              <a:t> </a:t>
            </a:r>
          </a:p>
          <a:p>
            <a:r>
              <a:rPr lang="zh-CN" altLang="en-US" dirty="0" smtClean="0"/>
              <a:t>根据</a:t>
            </a:r>
            <a:r>
              <a:rPr lang="zh-CN" altLang="en-US" dirty="0" smtClean="0">
                <a:solidFill>
                  <a:srgbClr val="0000CC"/>
                </a:solidFill>
                <a:hlinkClick r:id="rId5"/>
              </a:rPr>
              <a:t>表达式</a:t>
            </a:r>
            <a:r>
              <a:rPr lang="zh-CN" altLang="en-US" dirty="0" smtClean="0"/>
              <a:t>的值有条件地执行一组</a:t>
            </a:r>
            <a:r>
              <a:rPr lang="zh-CN" altLang="en-US" dirty="0" smtClean="0">
                <a:solidFill>
                  <a:srgbClr val="0000CC"/>
                </a:solidFill>
                <a:hlinkClick r:id="rId6"/>
              </a:rPr>
              <a:t>语句</a:t>
            </a:r>
            <a:r>
              <a:rPr lang="zh-CN" altLang="en-US" dirty="0" smtClean="0"/>
              <a:t>。</a:t>
            </a:r>
          </a:p>
          <a:p>
            <a:r>
              <a:rPr lang="zh-CN" altLang="en-US" b="1" dirty="0" smtClean="0"/>
              <a:t>语法</a:t>
            </a:r>
            <a:endParaRPr lang="zh-CN" altLang="en-US" dirty="0" smtClean="0"/>
          </a:p>
          <a:p>
            <a:r>
              <a:rPr lang="en-US" b="1" dirty="0" smtClean="0"/>
              <a:t>If</a:t>
            </a:r>
            <a:r>
              <a:rPr lang="en-US" dirty="0" smtClean="0"/>
              <a:t> </a:t>
            </a:r>
            <a:r>
              <a:rPr lang="en-US" i="1" dirty="0" smtClean="0"/>
              <a:t>condition</a:t>
            </a:r>
            <a:r>
              <a:rPr lang="en-US" dirty="0" smtClean="0"/>
              <a:t> </a:t>
            </a:r>
            <a:r>
              <a:rPr lang="en-US" b="1" dirty="0" smtClean="0"/>
              <a:t>Then</a:t>
            </a:r>
            <a:r>
              <a:rPr lang="en-US" dirty="0" smtClean="0"/>
              <a:t> [</a:t>
            </a:r>
            <a:r>
              <a:rPr lang="en-US" i="1" dirty="0" smtClean="0"/>
              <a:t>statements</a:t>
            </a:r>
            <a:r>
              <a:rPr lang="en-US" dirty="0" smtClean="0"/>
              <a:t>][</a:t>
            </a:r>
            <a:r>
              <a:rPr lang="en-US" b="1" dirty="0" smtClean="0"/>
              <a:t>Else</a:t>
            </a:r>
            <a:r>
              <a:rPr lang="en-US" dirty="0" smtClean="0"/>
              <a:t> </a:t>
            </a:r>
            <a:r>
              <a:rPr lang="en-US" i="1" dirty="0" err="1" smtClean="0"/>
              <a:t>elsestatements</a:t>
            </a:r>
            <a:r>
              <a:rPr lang="en-US" dirty="0" smtClean="0"/>
              <a:t>]</a:t>
            </a:r>
          </a:p>
          <a:p>
            <a:r>
              <a:rPr lang="zh-CN" altLang="en-US" dirty="0" smtClean="0"/>
              <a:t>或者，可以使用块形式的语法：</a:t>
            </a:r>
          </a:p>
          <a:p>
            <a:r>
              <a:rPr lang="en-US" b="1" dirty="0" smtClean="0"/>
              <a:t>If</a:t>
            </a:r>
            <a:r>
              <a:rPr lang="en-US" dirty="0" smtClean="0"/>
              <a:t> </a:t>
            </a:r>
            <a:r>
              <a:rPr lang="en-US" i="1" dirty="0" smtClean="0"/>
              <a:t>condition</a:t>
            </a:r>
            <a:r>
              <a:rPr lang="en-US" dirty="0" smtClean="0"/>
              <a:t> </a:t>
            </a:r>
            <a:r>
              <a:rPr lang="en-US" b="1" dirty="0" smtClean="0"/>
              <a:t>Then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smtClean="0"/>
              <a:t>statements</a:t>
            </a:r>
            <a:r>
              <a:rPr lang="en-US" dirty="0" smtClean="0"/>
              <a:t>]</a:t>
            </a:r>
          </a:p>
          <a:p>
            <a:r>
              <a:rPr lang="en-US" dirty="0" smtClean="0"/>
              <a:t>[</a:t>
            </a:r>
            <a:r>
              <a:rPr lang="en-US" b="1" dirty="0" err="1" smtClean="0"/>
              <a:t>ElseIf</a:t>
            </a:r>
            <a:r>
              <a:rPr lang="en-US" dirty="0" smtClean="0"/>
              <a:t> </a:t>
            </a:r>
            <a:r>
              <a:rPr lang="en-US" i="1" dirty="0" smtClean="0"/>
              <a:t>condition-n</a:t>
            </a:r>
            <a:r>
              <a:rPr lang="en-US" dirty="0" smtClean="0"/>
              <a:t> </a:t>
            </a:r>
            <a:r>
              <a:rPr lang="en-US" b="1" dirty="0" smtClean="0"/>
              <a:t>Then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err="1" smtClean="0"/>
              <a:t>elseifstatements</a:t>
            </a:r>
            <a:r>
              <a:rPr lang="en-US" dirty="0" smtClean="0"/>
              <a:t>] ...</a:t>
            </a:r>
          </a:p>
          <a:p>
            <a:r>
              <a:rPr lang="en-US" dirty="0" smtClean="0"/>
              <a:t>[</a:t>
            </a:r>
            <a:r>
              <a:rPr lang="en-US" b="1" dirty="0" smtClean="0"/>
              <a:t>Else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i="1" dirty="0" err="1" smtClean="0"/>
              <a:t>elsestatements</a:t>
            </a:r>
            <a:r>
              <a:rPr lang="en-US" dirty="0" smtClean="0"/>
              <a:t>]]</a:t>
            </a:r>
          </a:p>
          <a:p>
            <a:r>
              <a:rPr lang="en-US" b="1" dirty="0" smtClean="0"/>
              <a:t>End If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If...Then...Else</a:t>
            </a:r>
            <a:r>
              <a:rPr lang="en-US" dirty="0" smtClean="0"/>
              <a:t> </a:t>
            </a:r>
            <a:r>
              <a:rPr lang="zh-CN" altLang="en-US" dirty="0" smtClean="0"/>
              <a:t>语句的语法具有以下几个部分：</a:t>
            </a:r>
          </a:p>
          <a:p>
            <a:r>
              <a:rPr lang="zh-CN" altLang="en-US" dirty="0" smtClean="0"/>
              <a:t>部分 描述 </a:t>
            </a:r>
            <a:endParaRPr lang="en-US" altLang="zh-CN" dirty="0" smtClean="0"/>
          </a:p>
          <a:p>
            <a:r>
              <a:rPr lang="en-US" i="1" dirty="0" smtClean="0"/>
              <a:t>condition</a:t>
            </a:r>
            <a:r>
              <a:rPr lang="en-US" dirty="0" smtClean="0"/>
              <a:t> </a:t>
            </a:r>
            <a:r>
              <a:rPr lang="zh-CN" altLang="en-US" dirty="0" smtClean="0"/>
              <a:t>必要参数。一个或多个具有下面两种类型的表达式：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 </a:t>
            </a:r>
            <a:r>
              <a:rPr lang="zh-CN" altLang="en-US" dirty="0" smtClean="0">
                <a:solidFill>
                  <a:srgbClr val="00FF00"/>
                </a:solidFill>
              </a:rPr>
              <a:t> </a:t>
            </a:r>
            <a:r>
              <a:rPr lang="zh-CN" altLang="en-US" dirty="0" smtClean="0"/>
              <a:t> </a:t>
            </a:r>
            <a:r>
              <a:rPr lang="zh-CN" altLang="en-US" dirty="0" smtClean="0">
                <a:solidFill>
                  <a:srgbClr val="0000CC"/>
                </a:solidFill>
                <a:hlinkClick r:id="rId7"/>
              </a:rPr>
              <a:t>数值表达式</a:t>
            </a:r>
            <a:r>
              <a:rPr lang="zh-CN" altLang="en-US" dirty="0" smtClean="0"/>
              <a:t>或</a:t>
            </a:r>
            <a:r>
              <a:rPr lang="zh-CN" altLang="en-US" dirty="0" smtClean="0">
                <a:solidFill>
                  <a:srgbClr val="0000CC"/>
                </a:solidFill>
                <a:hlinkClick r:id="rId8"/>
              </a:rPr>
              <a:t>字符串表达式</a:t>
            </a:r>
            <a:r>
              <a:rPr lang="zh-CN" altLang="en-US" dirty="0" smtClean="0"/>
              <a:t>，其运算结果为 </a:t>
            </a:r>
            <a:r>
              <a:rPr lang="en-US" b="1" dirty="0" smtClean="0"/>
              <a:t>True</a:t>
            </a:r>
            <a:r>
              <a:rPr lang="en-US" dirty="0" smtClean="0"/>
              <a:t> </a:t>
            </a:r>
            <a:r>
              <a:rPr lang="zh-CN" altLang="en-US" dirty="0" smtClean="0"/>
              <a:t>或 </a:t>
            </a:r>
            <a:r>
              <a:rPr lang="en-US" b="1" dirty="0" smtClean="0"/>
              <a:t>False</a:t>
            </a:r>
            <a:r>
              <a:rPr lang="en-US" dirty="0" smtClean="0"/>
              <a:t>。</a:t>
            </a:r>
            <a:r>
              <a:rPr lang="zh-CN" altLang="en-US" dirty="0" smtClean="0"/>
              <a:t>如果 </a:t>
            </a:r>
            <a:r>
              <a:rPr lang="en-US" i="1" dirty="0" smtClean="0"/>
              <a:t>condition</a:t>
            </a:r>
            <a:r>
              <a:rPr lang="en-US" dirty="0" smtClean="0"/>
              <a:t> </a:t>
            </a:r>
            <a:r>
              <a:rPr lang="zh-CN" altLang="en-US" dirty="0" smtClean="0"/>
              <a:t>为 </a:t>
            </a:r>
            <a:r>
              <a:rPr lang="en-US" dirty="0" smtClean="0">
                <a:solidFill>
                  <a:srgbClr val="0000CC"/>
                </a:solidFill>
                <a:hlinkClick r:id="rId9"/>
              </a:rPr>
              <a:t>Null</a:t>
            </a:r>
            <a:r>
              <a:rPr lang="en-US" dirty="0" smtClean="0"/>
              <a:t>，</a:t>
            </a:r>
            <a:r>
              <a:rPr lang="zh-CN" altLang="en-US" dirty="0" smtClean="0"/>
              <a:t>则 </a:t>
            </a:r>
            <a:r>
              <a:rPr lang="en-US" i="1" dirty="0" smtClean="0"/>
              <a:t>condition</a:t>
            </a:r>
            <a:r>
              <a:rPr lang="en-US" dirty="0" smtClean="0"/>
              <a:t> </a:t>
            </a:r>
            <a:r>
              <a:rPr lang="zh-CN" altLang="en-US" dirty="0" smtClean="0"/>
              <a:t>会视为 </a:t>
            </a:r>
            <a:r>
              <a:rPr lang="en-US" b="1" dirty="0" smtClean="0"/>
              <a:t>False。</a:t>
            </a:r>
            <a:r>
              <a:rPr lang="en-US" dirty="0" smtClean="0"/>
              <a:t> </a:t>
            </a:r>
          </a:p>
          <a:p>
            <a:pPr lvl="1"/>
            <a:r>
              <a:rPr lang="en-US" b="1" baseline="0" dirty="0" smtClean="0"/>
              <a:t>   </a:t>
            </a:r>
            <a:r>
              <a:rPr lang="en-US" b="1" dirty="0" err="1" smtClean="0"/>
              <a:t>TypeOf</a:t>
            </a:r>
            <a:r>
              <a:rPr lang="en-US" dirty="0" smtClean="0"/>
              <a:t> </a:t>
            </a:r>
            <a:r>
              <a:rPr lang="en-US" i="1" dirty="0" err="1" smtClean="0"/>
              <a:t>objectname</a:t>
            </a:r>
            <a:r>
              <a:rPr lang="en-US" dirty="0" smtClean="0"/>
              <a:t> </a:t>
            </a:r>
            <a:r>
              <a:rPr lang="en-US" b="1" dirty="0" smtClean="0"/>
              <a:t>Is</a:t>
            </a:r>
            <a:r>
              <a:rPr lang="en-US" dirty="0" smtClean="0"/>
              <a:t> </a:t>
            </a:r>
            <a:r>
              <a:rPr lang="en-US" i="1" dirty="0" err="1" smtClean="0"/>
              <a:t>objecttype</a:t>
            </a:r>
            <a:r>
              <a:rPr lang="en-US" dirty="0" smtClean="0"/>
              <a:t> </a:t>
            </a:r>
            <a:r>
              <a:rPr lang="zh-CN" altLang="en-US" dirty="0" smtClean="0"/>
              <a:t>形式的表达式。其中的 </a:t>
            </a:r>
            <a:r>
              <a:rPr lang="en-US" i="1" dirty="0" err="1" smtClean="0"/>
              <a:t>objectname</a:t>
            </a:r>
            <a:r>
              <a:rPr lang="en-US" dirty="0" smtClean="0"/>
              <a:t> </a:t>
            </a:r>
            <a:r>
              <a:rPr lang="zh-CN" altLang="en-US" dirty="0" smtClean="0"/>
              <a:t>是任何对象的引用，而 </a:t>
            </a:r>
            <a:r>
              <a:rPr lang="en-US" i="1" dirty="0" err="1" smtClean="0"/>
              <a:t>objecttype</a:t>
            </a:r>
            <a:r>
              <a:rPr lang="en-US" dirty="0" smtClean="0"/>
              <a:t> </a:t>
            </a:r>
            <a:r>
              <a:rPr lang="zh-CN" altLang="en-US" dirty="0" smtClean="0"/>
              <a:t>则是任何有效的对象类型。如果 </a:t>
            </a:r>
            <a:r>
              <a:rPr lang="en-US" i="1" dirty="0" err="1" smtClean="0"/>
              <a:t>objectname</a:t>
            </a:r>
            <a:r>
              <a:rPr lang="en-US" dirty="0" smtClean="0"/>
              <a:t> </a:t>
            </a:r>
            <a:r>
              <a:rPr lang="zh-CN" altLang="en-US" dirty="0" smtClean="0"/>
              <a:t>是  </a:t>
            </a:r>
            <a:r>
              <a:rPr lang="en-US" i="1" dirty="0" err="1" smtClean="0"/>
              <a:t>objecttype</a:t>
            </a:r>
            <a:r>
              <a:rPr lang="en-US" dirty="0" smtClean="0"/>
              <a:t> </a:t>
            </a:r>
            <a:r>
              <a:rPr lang="zh-CN" altLang="en-US" dirty="0" smtClean="0"/>
              <a:t>所指定的一种</a:t>
            </a:r>
            <a:r>
              <a:rPr lang="zh-CN" altLang="en-US" dirty="0" smtClean="0">
                <a:solidFill>
                  <a:srgbClr val="0000CC"/>
                </a:solidFill>
                <a:hlinkClick r:id="rId10"/>
              </a:rPr>
              <a:t>对象类型</a:t>
            </a:r>
            <a:r>
              <a:rPr lang="zh-CN" altLang="en-US" dirty="0" smtClean="0"/>
              <a:t>，则表达式为 </a:t>
            </a:r>
            <a:r>
              <a:rPr lang="en-US" b="1" dirty="0" smtClean="0"/>
              <a:t>True</a:t>
            </a:r>
            <a:r>
              <a:rPr lang="en-US" dirty="0" smtClean="0"/>
              <a:t>，</a:t>
            </a:r>
            <a:r>
              <a:rPr lang="zh-CN" altLang="en-US" dirty="0" smtClean="0"/>
              <a:t>否则为</a:t>
            </a:r>
            <a:r>
              <a:rPr lang="en-US" b="1" dirty="0" smtClean="0"/>
              <a:t>False</a:t>
            </a:r>
            <a:r>
              <a:rPr lang="en-US" dirty="0" smtClean="0"/>
              <a:t>。 </a:t>
            </a:r>
          </a:p>
          <a:p>
            <a:r>
              <a:rPr lang="en-US" i="1" dirty="0" smtClean="0"/>
              <a:t>statements</a:t>
            </a:r>
            <a:r>
              <a:rPr lang="en-US" dirty="0" smtClean="0"/>
              <a:t> </a:t>
            </a:r>
            <a:r>
              <a:rPr lang="zh-CN" altLang="en-US" dirty="0" smtClean="0"/>
              <a:t>在块形式中是可选参数；但是在单行形式中，且没有</a:t>
            </a:r>
            <a:r>
              <a:rPr lang="zh-CN" altLang="en-US" b="1" dirty="0" smtClean="0"/>
              <a:t> </a:t>
            </a:r>
            <a:r>
              <a:rPr lang="en-US" b="1" dirty="0" smtClean="0"/>
              <a:t>Else </a:t>
            </a:r>
            <a:r>
              <a:rPr lang="zh-CN" altLang="en-US" dirty="0" smtClean="0"/>
              <a:t>子句时，则为必要参数。一条或多条以冒号分开的语句，它们在 </a:t>
            </a:r>
            <a:r>
              <a:rPr lang="en-US" i="1" dirty="0" smtClean="0"/>
              <a:t>condition </a:t>
            </a:r>
            <a:r>
              <a:rPr lang="zh-CN" altLang="en-US" dirty="0" smtClean="0"/>
              <a:t>为 </a:t>
            </a:r>
            <a:r>
              <a:rPr lang="en-US" b="1" dirty="0" smtClean="0"/>
              <a:t>True </a:t>
            </a:r>
            <a:r>
              <a:rPr lang="zh-CN" altLang="en-US" dirty="0" smtClean="0"/>
              <a:t>时执行。 </a:t>
            </a:r>
            <a:r>
              <a:rPr lang="en-US" i="1" dirty="0" smtClean="0"/>
              <a:t>condition-n</a:t>
            </a:r>
            <a:r>
              <a:rPr lang="en-US" dirty="0" smtClean="0"/>
              <a:t> </a:t>
            </a:r>
            <a:r>
              <a:rPr lang="zh-CN" altLang="en-US" dirty="0" smtClean="0"/>
              <a:t>可选参数。与 </a:t>
            </a:r>
            <a:r>
              <a:rPr lang="en-US" i="1" dirty="0" smtClean="0"/>
              <a:t>condition</a:t>
            </a:r>
            <a:r>
              <a:rPr lang="en-US" dirty="0" smtClean="0"/>
              <a:t> </a:t>
            </a:r>
            <a:r>
              <a:rPr lang="zh-CN" altLang="en-US" dirty="0" smtClean="0"/>
              <a:t>同。 </a:t>
            </a:r>
            <a:endParaRPr lang="en-US" altLang="zh-CN" dirty="0" smtClean="0"/>
          </a:p>
          <a:p>
            <a:r>
              <a:rPr lang="en-US" i="1" dirty="0" err="1" smtClean="0"/>
              <a:t>elseifstatements</a:t>
            </a:r>
            <a:r>
              <a:rPr lang="en-US" dirty="0" smtClean="0"/>
              <a:t> </a:t>
            </a:r>
            <a:r>
              <a:rPr lang="zh-CN" altLang="en-US" dirty="0" smtClean="0"/>
              <a:t>可选参数。一条或多条语句，它们在相关的 </a:t>
            </a:r>
            <a:r>
              <a:rPr lang="en-US" i="1" dirty="0" smtClean="0"/>
              <a:t>condition-n </a:t>
            </a:r>
            <a:r>
              <a:rPr lang="zh-CN" altLang="en-US" dirty="0" smtClean="0"/>
              <a:t>为 </a:t>
            </a:r>
            <a:r>
              <a:rPr lang="en-US" b="1" dirty="0" smtClean="0"/>
              <a:t>True </a:t>
            </a:r>
            <a:r>
              <a:rPr lang="zh-CN" altLang="en-US" dirty="0" smtClean="0"/>
              <a:t>时执行。 </a:t>
            </a:r>
            <a:endParaRPr lang="en-US" altLang="zh-CN" dirty="0" smtClean="0"/>
          </a:p>
          <a:p>
            <a:r>
              <a:rPr lang="en-US" i="1" dirty="0" err="1" smtClean="0"/>
              <a:t>elsestatements</a:t>
            </a:r>
            <a:r>
              <a:rPr lang="en-US" dirty="0" smtClean="0"/>
              <a:t> </a:t>
            </a:r>
            <a:r>
              <a:rPr lang="zh-CN" altLang="en-US" dirty="0" smtClean="0"/>
              <a:t>可选参数。一条或多条语句，它们在前面的 </a:t>
            </a:r>
            <a:r>
              <a:rPr lang="en-US" i="1" dirty="0" smtClean="0"/>
              <a:t>condition </a:t>
            </a:r>
            <a:r>
              <a:rPr lang="zh-CN" altLang="en-US" dirty="0" smtClean="0"/>
              <a:t>或 </a:t>
            </a:r>
            <a:r>
              <a:rPr lang="en-US" i="1" dirty="0" smtClean="0"/>
              <a:t>condition-n </a:t>
            </a:r>
            <a:r>
              <a:rPr lang="zh-CN" altLang="en-US" dirty="0" smtClean="0"/>
              <a:t>都不为 </a:t>
            </a:r>
            <a:r>
              <a:rPr lang="en-US" b="1" dirty="0" smtClean="0"/>
              <a:t>True </a:t>
            </a:r>
            <a:r>
              <a:rPr lang="zh-CN" altLang="en-US" dirty="0" smtClean="0"/>
              <a:t>时执行。</a:t>
            </a:r>
            <a:br>
              <a:rPr lang="zh-CN" altLang="en-US" dirty="0" smtClean="0"/>
            </a:br>
            <a:endParaRPr lang="zh-CN" altLang="en-US" dirty="0" smtClean="0"/>
          </a:p>
          <a:p>
            <a:r>
              <a:rPr lang="zh-CN" altLang="en-US" b="1" dirty="0" smtClean="0"/>
              <a:t>说明</a:t>
            </a:r>
            <a:endParaRPr lang="zh-CN" altLang="en-US" dirty="0" smtClean="0"/>
          </a:p>
          <a:p>
            <a:r>
              <a:rPr lang="zh-CN" altLang="en-US" dirty="0" smtClean="0"/>
              <a:t>可以使用单行形式（第一种语法）来做短小简单的测试。但是，块形式（第二种语法）则提供了更强的结构化与适应性，并且通常也是比较容易阅读、维护及调试的。</a:t>
            </a:r>
          </a:p>
          <a:p>
            <a:r>
              <a:rPr lang="zh-CN" altLang="en-US" b="1" dirty="0" smtClean="0"/>
              <a:t>注意</a:t>
            </a:r>
            <a:r>
              <a:rPr lang="zh-CN" altLang="en-US" dirty="0" smtClean="0"/>
              <a:t> 在单行形式中，按照 </a:t>
            </a:r>
            <a:r>
              <a:rPr lang="en-US" b="1" dirty="0" smtClean="0"/>
              <a:t>If...Then </a:t>
            </a:r>
            <a:r>
              <a:rPr lang="zh-CN" altLang="en-US" dirty="0" smtClean="0"/>
              <a:t>判断的结果也可以执行多条语句。所有语句必须在同一行上并且以冒号分开，如下面语句所示：</a:t>
            </a:r>
          </a:p>
          <a:p>
            <a:r>
              <a:rPr lang="en-US" dirty="0" smtClean="0"/>
              <a:t>If A &gt; 10 Then A = A + 1 : B = B + A : C = C + B </a:t>
            </a:r>
            <a:r>
              <a:rPr lang="zh-CN" altLang="en-US" dirty="0" smtClean="0"/>
              <a:t>在块形式中，</a:t>
            </a:r>
            <a:r>
              <a:rPr lang="en-US" b="1" dirty="0" smtClean="0"/>
              <a:t>If</a:t>
            </a:r>
            <a:r>
              <a:rPr lang="en-US" dirty="0" smtClean="0"/>
              <a:t> </a:t>
            </a:r>
            <a:r>
              <a:rPr lang="zh-CN" altLang="en-US" dirty="0" smtClean="0"/>
              <a:t>语句必须是第一行语句。其中的 </a:t>
            </a:r>
            <a:r>
              <a:rPr lang="en-US" b="1" dirty="0" smtClean="0"/>
              <a:t>Else</a:t>
            </a:r>
            <a:r>
              <a:rPr lang="en-US" dirty="0" smtClean="0"/>
              <a:t>、 </a:t>
            </a:r>
            <a:r>
              <a:rPr lang="en-US" b="1" dirty="0" err="1" smtClean="0"/>
              <a:t>ElseIf</a:t>
            </a:r>
            <a:r>
              <a:rPr lang="en-US" dirty="0" smtClean="0"/>
              <a:t>，</a:t>
            </a:r>
            <a:r>
              <a:rPr lang="zh-CN" altLang="en-US" dirty="0" smtClean="0"/>
              <a:t>和 </a:t>
            </a:r>
            <a:r>
              <a:rPr lang="en-US" b="1" dirty="0" smtClean="0"/>
              <a:t>End If</a:t>
            </a:r>
            <a:r>
              <a:rPr lang="en-US" dirty="0" smtClean="0"/>
              <a:t> </a:t>
            </a:r>
            <a:r>
              <a:rPr lang="zh-CN" altLang="en-US" dirty="0" smtClean="0"/>
              <a:t>部分可以只在之前加上</a:t>
            </a:r>
            <a:r>
              <a:rPr lang="zh-CN" altLang="en-US" dirty="0" smtClean="0">
                <a:solidFill>
                  <a:srgbClr val="0000CC"/>
                </a:solidFill>
                <a:hlinkClick r:id="rId11"/>
              </a:rPr>
              <a:t>行号</a:t>
            </a:r>
            <a:r>
              <a:rPr lang="zh-CN" altLang="en-US" dirty="0" smtClean="0"/>
              <a:t>或</a:t>
            </a:r>
            <a:r>
              <a:rPr lang="zh-CN" altLang="en-US" dirty="0" smtClean="0">
                <a:solidFill>
                  <a:srgbClr val="0000CC"/>
                </a:solidFill>
                <a:hlinkClick r:id="rId12"/>
              </a:rPr>
              <a:t>行标签</a:t>
            </a:r>
            <a:r>
              <a:rPr lang="zh-CN" altLang="en-US" dirty="0" smtClean="0"/>
              <a:t>。</a:t>
            </a:r>
            <a:r>
              <a:rPr lang="en-US" b="1" dirty="0" smtClean="0"/>
              <a:t>If </a:t>
            </a:r>
            <a:r>
              <a:rPr lang="zh-CN" altLang="en-US" dirty="0" smtClean="0"/>
              <a:t>块必须以一个 </a:t>
            </a:r>
            <a:r>
              <a:rPr lang="en-US" b="1" dirty="0" smtClean="0"/>
              <a:t>End If</a:t>
            </a:r>
            <a:r>
              <a:rPr lang="en-US" dirty="0" smtClean="0"/>
              <a:t> </a:t>
            </a:r>
            <a:r>
              <a:rPr lang="zh-CN" altLang="en-US" dirty="0" smtClean="0"/>
              <a:t>语句结束。</a:t>
            </a:r>
          </a:p>
          <a:p>
            <a:r>
              <a:rPr lang="zh-CN" altLang="en-US" dirty="0" smtClean="0"/>
              <a:t>要决定某个语句是否为一个 </a:t>
            </a:r>
            <a:r>
              <a:rPr lang="en-US" b="1" dirty="0" smtClean="0"/>
              <a:t>If </a:t>
            </a:r>
            <a:r>
              <a:rPr lang="zh-CN" altLang="en-US" dirty="0" smtClean="0"/>
              <a:t>块，可检查 </a:t>
            </a:r>
            <a:r>
              <a:rPr lang="en-US" b="1" dirty="0" smtClean="0"/>
              <a:t>Then</a:t>
            </a:r>
            <a:r>
              <a:rPr lang="en-US" dirty="0" smtClean="0"/>
              <a:t> </a:t>
            </a:r>
            <a:r>
              <a:rPr lang="zh-CN" altLang="en-US" dirty="0" smtClean="0">
                <a:solidFill>
                  <a:srgbClr val="0000CC"/>
                </a:solidFill>
                <a:hlinkClick r:id="rId13"/>
              </a:rPr>
              <a:t>关键字</a:t>
            </a:r>
            <a:r>
              <a:rPr lang="zh-CN" altLang="en-US" dirty="0" smtClean="0"/>
              <a:t>之后是什么。如果在 </a:t>
            </a:r>
            <a:r>
              <a:rPr lang="en-US" b="1" dirty="0" smtClean="0"/>
              <a:t>Then </a:t>
            </a:r>
            <a:r>
              <a:rPr lang="zh-CN" altLang="en-US" dirty="0" smtClean="0"/>
              <a:t>同一行之后，还有其它非</a:t>
            </a:r>
            <a:r>
              <a:rPr lang="zh-CN" altLang="en-US" dirty="0" smtClean="0">
                <a:solidFill>
                  <a:srgbClr val="0000CC"/>
                </a:solidFill>
                <a:hlinkClick r:id="rId14"/>
              </a:rPr>
              <a:t>注释</a:t>
            </a:r>
            <a:r>
              <a:rPr lang="zh-CN" altLang="en-US" dirty="0" smtClean="0"/>
              <a:t>的内容，则此语句就是单行形式的 </a:t>
            </a:r>
            <a:r>
              <a:rPr lang="en-US" b="1" dirty="0" smtClean="0"/>
              <a:t>If</a:t>
            </a:r>
            <a:r>
              <a:rPr lang="en-US" dirty="0" smtClean="0"/>
              <a:t> </a:t>
            </a:r>
            <a:r>
              <a:rPr lang="zh-CN" altLang="en-US" dirty="0" smtClean="0"/>
              <a:t>语句。</a:t>
            </a:r>
          </a:p>
          <a:p>
            <a:r>
              <a:rPr lang="en-US" b="1" dirty="0" smtClean="0"/>
              <a:t>Else</a:t>
            </a:r>
            <a:r>
              <a:rPr lang="en-US" dirty="0" smtClean="0"/>
              <a:t> </a:t>
            </a:r>
            <a:r>
              <a:rPr lang="zh-CN" altLang="en-US" dirty="0" smtClean="0"/>
              <a:t>和 </a:t>
            </a:r>
            <a:r>
              <a:rPr lang="en-US" b="1" dirty="0" err="1" smtClean="0"/>
              <a:t>ElseIf</a:t>
            </a:r>
            <a:r>
              <a:rPr lang="en-US" b="1" dirty="0" smtClean="0"/>
              <a:t> </a:t>
            </a:r>
            <a:r>
              <a:rPr lang="zh-CN" altLang="en-US" dirty="0" smtClean="0"/>
              <a:t>子句都是可选的。在 </a:t>
            </a:r>
            <a:r>
              <a:rPr lang="en-US" b="1" dirty="0" smtClean="0"/>
              <a:t>If</a:t>
            </a:r>
            <a:r>
              <a:rPr lang="en-US" dirty="0" smtClean="0"/>
              <a:t> </a:t>
            </a:r>
            <a:r>
              <a:rPr lang="zh-CN" altLang="en-US" dirty="0" smtClean="0"/>
              <a:t>块中，可以放置任意多个 </a:t>
            </a:r>
            <a:r>
              <a:rPr lang="en-US" b="1" dirty="0" err="1" smtClean="0"/>
              <a:t>ElseIf</a:t>
            </a:r>
            <a:r>
              <a:rPr lang="en-US" dirty="0" smtClean="0"/>
              <a:t> </a:t>
            </a:r>
            <a:r>
              <a:rPr lang="zh-CN" altLang="en-US" dirty="0" smtClean="0"/>
              <a:t>子句，但是都必须在 </a:t>
            </a:r>
            <a:r>
              <a:rPr lang="en-US" b="1" dirty="0" smtClean="0"/>
              <a:t>Else</a:t>
            </a:r>
            <a:r>
              <a:rPr lang="en-US" dirty="0" smtClean="0"/>
              <a:t> </a:t>
            </a:r>
            <a:r>
              <a:rPr lang="zh-CN" altLang="en-US" dirty="0" smtClean="0"/>
              <a:t>子句之前。</a:t>
            </a:r>
            <a:r>
              <a:rPr lang="en-US" b="1" dirty="0" smtClean="0"/>
              <a:t>If </a:t>
            </a:r>
            <a:r>
              <a:rPr lang="zh-CN" altLang="en-US" dirty="0" smtClean="0"/>
              <a:t>块也可以是嵌套的。</a:t>
            </a:r>
          </a:p>
          <a:p>
            <a:r>
              <a:rPr lang="zh-CN" altLang="en-US" dirty="0" smtClean="0"/>
              <a:t>当程序运行到一个 </a:t>
            </a:r>
            <a:r>
              <a:rPr lang="en-US" b="1" dirty="0" smtClean="0"/>
              <a:t>If</a:t>
            </a:r>
            <a:r>
              <a:rPr lang="en-US" dirty="0" smtClean="0"/>
              <a:t> </a:t>
            </a:r>
            <a:r>
              <a:rPr lang="zh-CN" altLang="en-US" dirty="0" smtClean="0"/>
              <a:t>块（第二种语法）时，</a:t>
            </a:r>
            <a:r>
              <a:rPr lang="en-US" i="1" dirty="0" smtClean="0"/>
              <a:t>condition </a:t>
            </a:r>
            <a:r>
              <a:rPr lang="zh-CN" altLang="en-US" dirty="0" smtClean="0"/>
              <a:t>将被测试。如果 </a:t>
            </a:r>
            <a:r>
              <a:rPr lang="en-US" i="1" dirty="0" smtClean="0"/>
              <a:t>condition</a:t>
            </a:r>
            <a:r>
              <a:rPr lang="zh-CN" altLang="en-US" dirty="0" smtClean="0"/>
              <a:t>为 </a:t>
            </a:r>
            <a:r>
              <a:rPr lang="en-US" b="1" dirty="0" smtClean="0"/>
              <a:t>True</a:t>
            </a:r>
            <a:r>
              <a:rPr lang="en-US" dirty="0" smtClean="0"/>
              <a:t>，</a:t>
            </a:r>
            <a:r>
              <a:rPr lang="zh-CN" altLang="en-US" dirty="0" smtClean="0"/>
              <a:t>则在 </a:t>
            </a:r>
            <a:r>
              <a:rPr lang="en-US" b="1" dirty="0" smtClean="0"/>
              <a:t>Then</a:t>
            </a:r>
            <a:r>
              <a:rPr lang="en-US" dirty="0" smtClean="0"/>
              <a:t> </a:t>
            </a:r>
            <a:r>
              <a:rPr lang="zh-CN" altLang="en-US" dirty="0" smtClean="0"/>
              <a:t>之后的语句会被执行。如果 </a:t>
            </a:r>
            <a:r>
              <a:rPr lang="en-US" i="1" dirty="0" smtClean="0"/>
              <a:t>condition </a:t>
            </a:r>
            <a:r>
              <a:rPr lang="zh-CN" altLang="en-US" dirty="0" smtClean="0"/>
              <a:t>为 </a:t>
            </a:r>
            <a:r>
              <a:rPr lang="en-US" b="1" dirty="0" smtClean="0"/>
              <a:t>False</a:t>
            </a:r>
            <a:r>
              <a:rPr lang="en-US" dirty="0" smtClean="0"/>
              <a:t>，</a:t>
            </a:r>
            <a:r>
              <a:rPr lang="zh-CN" altLang="en-US" dirty="0" smtClean="0"/>
              <a:t>则每个 </a:t>
            </a:r>
            <a:r>
              <a:rPr lang="en-US" b="1" dirty="0" err="1" smtClean="0"/>
              <a:t>ElseIf</a:t>
            </a:r>
            <a:r>
              <a:rPr lang="en-US" dirty="0" smtClean="0"/>
              <a:t> </a:t>
            </a:r>
            <a:r>
              <a:rPr lang="zh-CN" altLang="en-US" dirty="0" smtClean="0"/>
              <a:t>部分的条件式（如果有的话）会依次计算并加以测试。如果找到某个为 </a:t>
            </a:r>
            <a:r>
              <a:rPr lang="en-US" b="1" dirty="0" smtClean="0"/>
              <a:t>True </a:t>
            </a:r>
            <a:r>
              <a:rPr lang="zh-CN" altLang="en-US" dirty="0" smtClean="0"/>
              <a:t>的条件时，则其紧接在相关的 </a:t>
            </a:r>
            <a:r>
              <a:rPr lang="en-US" b="1" dirty="0" smtClean="0"/>
              <a:t>Then </a:t>
            </a:r>
            <a:r>
              <a:rPr lang="zh-CN" altLang="en-US" dirty="0" smtClean="0"/>
              <a:t>之后的语句会被执行。如果没有一个 </a:t>
            </a:r>
            <a:r>
              <a:rPr lang="en-US" b="1" dirty="0" err="1" smtClean="0"/>
              <a:t>ElseIf</a:t>
            </a:r>
            <a:r>
              <a:rPr lang="en-US" dirty="0" smtClean="0"/>
              <a:t> </a:t>
            </a:r>
            <a:r>
              <a:rPr lang="zh-CN" altLang="en-US" dirty="0" smtClean="0"/>
              <a:t>条件式为 </a:t>
            </a:r>
            <a:r>
              <a:rPr lang="en-US" b="1" dirty="0" smtClean="0"/>
              <a:t>True</a:t>
            </a:r>
            <a:r>
              <a:rPr lang="en-US" dirty="0" smtClean="0"/>
              <a:t>（</a:t>
            </a:r>
            <a:r>
              <a:rPr lang="zh-CN" altLang="en-US" dirty="0" smtClean="0"/>
              <a:t>或是根本就没有 </a:t>
            </a:r>
            <a:r>
              <a:rPr lang="en-US" b="1" dirty="0" err="1" smtClean="0"/>
              <a:t>ElseIf</a:t>
            </a:r>
            <a:r>
              <a:rPr lang="en-US" dirty="0" smtClean="0"/>
              <a:t> </a:t>
            </a:r>
            <a:r>
              <a:rPr lang="zh-CN" altLang="en-US" dirty="0" smtClean="0"/>
              <a:t>子句），则程序会执行 </a:t>
            </a:r>
            <a:r>
              <a:rPr lang="en-US" b="1" dirty="0" smtClean="0"/>
              <a:t>Else </a:t>
            </a:r>
            <a:r>
              <a:rPr lang="zh-CN" altLang="en-US" dirty="0" smtClean="0"/>
              <a:t>部分的语句。而在执行完 </a:t>
            </a:r>
            <a:r>
              <a:rPr lang="en-US" b="1" dirty="0" smtClean="0"/>
              <a:t>Then </a:t>
            </a:r>
            <a:r>
              <a:rPr lang="zh-CN" altLang="en-US" dirty="0" smtClean="0"/>
              <a:t>或 </a:t>
            </a:r>
            <a:r>
              <a:rPr lang="en-US" b="1" dirty="0" smtClean="0"/>
              <a:t>Else </a:t>
            </a:r>
            <a:r>
              <a:rPr lang="zh-CN" altLang="en-US" dirty="0" smtClean="0"/>
              <a:t>之后的语句后，会从 </a:t>
            </a:r>
            <a:r>
              <a:rPr lang="en-US" b="1" dirty="0" smtClean="0"/>
              <a:t>End If</a:t>
            </a:r>
            <a:r>
              <a:rPr lang="en-US" dirty="0" smtClean="0"/>
              <a:t> </a:t>
            </a:r>
            <a:r>
              <a:rPr lang="zh-CN" altLang="en-US" dirty="0" smtClean="0"/>
              <a:t>之后的语句继续执行。</a:t>
            </a:r>
          </a:p>
          <a:p>
            <a:r>
              <a:rPr lang="zh-CN" altLang="en-US" b="1" dirty="0" smtClean="0"/>
              <a:t>提示 </a:t>
            </a:r>
            <a:r>
              <a:rPr lang="zh-CN" altLang="en-US" dirty="0" smtClean="0"/>
              <a:t>根据单一表达式来执行多种可能的动作时，</a:t>
            </a:r>
            <a:r>
              <a:rPr lang="en-US" b="1" dirty="0" smtClean="0"/>
              <a:t>Select Case </a:t>
            </a:r>
            <a:r>
              <a:rPr lang="zh-CN" altLang="en-US" dirty="0" smtClean="0"/>
              <a:t>更为有用。不过，</a:t>
            </a:r>
            <a:r>
              <a:rPr lang="en-US" dirty="0" err="1" smtClean="0"/>
              <a:t>TypeOf</a:t>
            </a:r>
            <a:r>
              <a:rPr lang="en-US" dirty="0" smtClean="0"/>
              <a:t> </a:t>
            </a:r>
            <a:r>
              <a:rPr lang="en-US" dirty="0" err="1" smtClean="0"/>
              <a:t>objectname</a:t>
            </a:r>
            <a:r>
              <a:rPr lang="en-US" dirty="0" smtClean="0"/>
              <a:t> Is </a:t>
            </a:r>
            <a:r>
              <a:rPr lang="en-US" dirty="0" err="1" smtClean="0"/>
              <a:t>objecttype</a:t>
            </a:r>
            <a:r>
              <a:rPr lang="en-US" dirty="0" smtClean="0"/>
              <a:t> </a:t>
            </a:r>
            <a:r>
              <a:rPr lang="zh-CN" altLang="en-US" dirty="0" smtClean="0"/>
              <a:t>子句不能在 </a:t>
            </a:r>
            <a:r>
              <a:rPr lang="en-US" dirty="0" smtClean="0"/>
              <a:t>Select Case </a:t>
            </a:r>
            <a:r>
              <a:rPr lang="zh-CN" altLang="en-US" dirty="0" smtClean="0"/>
              <a:t>语句中使用。</a:t>
            </a:r>
          </a:p>
          <a:p>
            <a:r>
              <a:rPr lang="zh-CN" altLang="en-US" b="1" dirty="0" smtClean="0"/>
              <a:t>注意 </a:t>
            </a:r>
            <a:r>
              <a:rPr lang="en-US" b="1" dirty="0" err="1" smtClean="0"/>
              <a:t>TypeOf</a:t>
            </a:r>
            <a:r>
              <a:rPr lang="en-US" dirty="0" smtClean="0"/>
              <a:t> </a:t>
            </a:r>
            <a:r>
              <a:rPr lang="zh-CN" altLang="en-US" dirty="0" smtClean="0"/>
              <a:t>不能与诸如 </a:t>
            </a:r>
            <a:r>
              <a:rPr lang="en-US" dirty="0" err="1" smtClean="0"/>
              <a:t>Long、Integer</a:t>
            </a:r>
            <a:r>
              <a:rPr lang="en-US" dirty="0" smtClean="0"/>
              <a:t> </a:t>
            </a:r>
            <a:r>
              <a:rPr lang="zh-CN" altLang="en-US" dirty="0" smtClean="0"/>
              <a:t>以及其他不是 </a:t>
            </a:r>
            <a:r>
              <a:rPr lang="en-US" dirty="0" smtClean="0"/>
              <a:t>Object </a:t>
            </a:r>
            <a:r>
              <a:rPr lang="zh-CN" altLang="en-US" dirty="0" smtClean="0"/>
              <a:t>的固定数据类型一起使用。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示例：</a:t>
            </a:r>
            <a:endParaRPr lang="en-US" altLang="zh-CN" dirty="0" smtClean="0"/>
          </a:p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If_then_else</a:t>
            </a:r>
            <a:r>
              <a:rPr lang="zh-CN" altLang="en-US" dirty="0" smtClean="0"/>
              <a:t>区块格式和单行格式示例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Number, Digits, </a:t>
            </a:r>
            <a:r>
              <a:rPr lang="en-US" altLang="zh-CN" dirty="0" err="1" smtClean="0"/>
              <a:t>MyString</a:t>
            </a:r>
            <a:endParaRPr lang="en-US" altLang="zh-CN" dirty="0" smtClean="0"/>
          </a:p>
          <a:p>
            <a:r>
              <a:rPr lang="en-US" altLang="zh-CN" dirty="0" smtClean="0"/>
              <a:t>    Number = 53    '</a:t>
            </a:r>
            <a:r>
              <a:rPr lang="zh-CN" altLang="en-US" dirty="0" smtClean="0"/>
              <a:t>设置变量初始值。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If Number &lt; 10 Then</a:t>
            </a:r>
          </a:p>
          <a:p>
            <a:r>
              <a:rPr lang="en-US" altLang="zh-CN" dirty="0" smtClean="0"/>
              <a:t>        Digits = 1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ElseIf</a:t>
            </a:r>
            <a:r>
              <a:rPr lang="en-US" altLang="zh-CN" dirty="0" smtClean="0"/>
              <a:t> Number &lt; 100 Then ' </a:t>
            </a:r>
            <a:r>
              <a:rPr lang="zh-CN" altLang="en-US" dirty="0" smtClean="0"/>
              <a:t>若判断结果为 </a:t>
            </a:r>
            <a:r>
              <a:rPr lang="en-US" altLang="zh-CN" dirty="0" smtClean="0"/>
              <a:t>True</a:t>
            </a:r>
            <a:r>
              <a:rPr lang="zh-CN" altLang="en-US" dirty="0" smtClean="0"/>
              <a:t>，则完成下一行语句。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smtClean="0"/>
              <a:t>Digits = 2</a:t>
            </a:r>
          </a:p>
          <a:p>
            <a:r>
              <a:rPr lang="en-US" altLang="zh-CN" dirty="0" smtClean="0"/>
              <a:t>    Else</a:t>
            </a:r>
          </a:p>
          <a:p>
            <a:r>
              <a:rPr lang="en-US" altLang="zh-CN" dirty="0" smtClean="0"/>
              <a:t>        Digits = 3</a:t>
            </a:r>
          </a:p>
          <a:p>
            <a:r>
              <a:rPr lang="en-US" altLang="zh-CN" dirty="0" smtClean="0"/>
              <a:t>    End If</a:t>
            </a:r>
          </a:p>
          <a:p>
            <a:r>
              <a:rPr lang="en-US" altLang="zh-CN" dirty="0" smtClean="0"/>
              <a:t>    ' </a:t>
            </a:r>
            <a:r>
              <a:rPr lang="zh-CN" altLang="en-US" dirty="0" smtClean="0"/>
              <a:t>使用“单行格式”语法来设置变量值。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If Digits = 1 Then </a:t>
            </a:r>
            <a:r>
              <a:rPr lang="en-US" altLang="zh-CN" dirty="0" err="1" smtClean="0"/>
              <a:t>MyString</a:t>
            </a:r>
            <a:r>
              <a:rPr lang="en-US" altLang="zh-CN" dirty="0" smtClean="0"/>
              <a:t> = "One" Else </a:t>
            </a:r>
            <a:r>
              <a:rPr lang="en-US" altLang="zh-CN" dirty="0" err="1" smtClean="0"/>
              <a:t>MyString</a:t>
            </a:r>
            <a:r>
              <a:rPr lang="en-US" altLang="zh-CN" dirty="0" smtClean="0"/>
              <a:t> = "More than one"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MyString</a:t>
            </a:r>
            <a:endParaRPr lang="en-US" altLang="zh-CN" dirty="0" smtClean="0"/>
          </a:p>
          <a:p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r>
              <a:rPr lang="zh-CN" altLang="en-US" b="1" dirty="0" smtClean="0"/>
              <a:t>字符串表达式</a:t>
            </a:r>
          </a:p>
          <a:p>
            <a:r>
              <a:rPr lang="zh-CN" altLang="en-US" dirty="0" smtClean="0"/>
              <a:t>任何其值为一连串字符的表达式。字符串表达式的元素可包含返回字符串的函数、字符串文字、字符串常数、字符串变量、字符串 </a:t>
            </a:r>
            <a:r>
              <a:rPr lang="en-US" b="1" dirty="0" smtClean="0"/>
              <a:t>Variant </a:t>
            </a:r>
            <a:r>
              <a:rPr lang="zh-CN" altLang="en-US" dirty="0" smtClean="0"/>
              <a:t>或返回字符串 </a:t>
            </a:r>
            <a:r>
              <a:rPr lang="en-US" b="1" dirty="0" smtClean="0"/>
              <a:t>Variant </a:t>
            </a:r>
            <a:r>
              <a:rPr lang="en-US" dirty="0" smtClean="0"/>
              <a:t>(</a:t>
            </a:r>
            <a:r>
              <a:rPr lang="en-US" b="1" dirty="0" err="1" smtClean="0"/>
              <a:t>VarType</a:t>
            </a:r>
            <a:r>
              <a:rPr lang="en-US" dirty="0" smtClean="0"/>
              <a:t> 8) </a:t>
            </a:r>
            <a:r>
              <a:rPr lang="zh-CN" altLang="en-US" dirty="0" smtClean="0"/>
              <a:t>的函数。</a:t>
            </a:r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块形式：</a:t>
            </a:r>
            <a:endParaRPr lang="zh-CN" alt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提供更强的结构化与适应性，并且通常也是比较容易阅读、维护及调试。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要决定某个语句是否为一个 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块，可检查 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Then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关键字之后是什么。</a:t>
            </a:r>
            <a:b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如果在 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Then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同一行之后，还有其它非注释的内容，则此语句就是单行形式的 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语句。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也可以把单分支</a:t>
            </a:r>
            <a:r>
              <a:rPr lang="en-US" altLang="zh-CN" dirty="0" smtClean="0"/>
              <a:t>If</a:t>
            </a:r>
            <a:r>
              <a:rPr lang="zh-CN" altLang="en-US" dirty="0" smtClean="0"/>
              <a:t>语句看成是双分支</a:t>
            </a:r>
            <a:r>
              <a:rPr lang="en-US" altLang="zh-CN" dirty="0" smtClean="0"/>
              <a:t>If</a:t>
            </a:r>
            <a:r>
              <a:rPr lang="zh-CN" altLang="en-US" dirty="0" smtClean="0"/>
              <a:t>的特例（没有</a:t>
            </a:r>
            <a:r>
              <a:rPr lang="en-US" altLang="zh-CN" dirty="0" smtClean="0"/>
              <a:t>Else</a:t>
            </a:r>
            <a:r>
              <a:rPr lang="zh-CN" altLang="en-US" dirty="0" smtClean="0"/>
              <a:t>子句）</a:t>
            </a:r>
            <a:endParaRPr lang="en-US" altLang="zh-CN" dirty="0" smtClean="0"/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条件 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Then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语句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Else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语句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 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条件一般为数据表达式或字符串表达式，其运算结果为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True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或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False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。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 在没有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子句时，语句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则为必选参数。有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语句时语句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则为必选参数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Val</a:t>
            </a:r>
            <a:r>
              <a:rPr lang="zh-CN" altLang="en-US" dirty="0" smtClean="0"/>
              <a:t>函数把字符串类型转换为数字</a:t>
            </a:r>
            <a:endParaRPr lang="en-US" altLang="zh-CN" dirty="0" smtClean="0"/>
          </a:p>
          <a:p>
            <a:r>
              <a:rPr lang="en-US" altLang="zh-CN" dirty="0" smtClean="0"/>
              <a:t>Sub even()</a:t>
            </a:r>
          </a:p>
          <a:p>
            <a:r>
              <a:rPr lang="en-US" altLang="zh-CN" dirty="0" smtClean="0"/>
              <a:t>    Dim number As Long</a:t>
            </a:r>
          </a:p>
          <a:p>
            <a:r>
              <a:rPr lang="en-US" altLang="zh-CN" dirty="0" smtClean="0"/>
              <a:t>    number = Val(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请输入一个正整数：</a:t>
            </a:r>
            <a:r>
              <a:rPr lang="en-US" altLang="zh-CN" dirty="0" smtClean="0"/>
              <a:t>"))</a:t>
            </a:r>
          </a:p>
          <a:p>
            <a:r>
              <a:rPr lang="en-US" altLang="zh-CN" dirty="0" smtClean="0"/>
              <a:t>    If number Mod 2 = 0 Then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number &amp; " is an even number."</a:t>
            </a:r>
          </a:p>
          <a:p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even2()</a:t>
            </a:r>
          </a:p>
          <a:p>
            <a:r>
              <a:rPr lang="en-US" altLang="zh-CN" dirty="0" smtClean="0"/>
              <a:t>    Dim number As Long</a:t>
            </a:r>
          </a:p>
          <a:p>
            <a:r>
              <a:rPr lang="en-US" altLang="zh-CN" dirty="0" smtClean="0"/>
              <a:t>    number = 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请输入一个正整数：</a:t>
            </a:r>
            <a:r>
              <a:rPr lang="en-US" altLang="zh-CN" dirty="0" smtClean="0"/>
              <a:t>")</a:t>
            </a:r>
          </a:p>
          <a:p>
            <a:r>
              <a:rPr lang="en-US" altLang="zh-CN" dirty="0" smtClean="0"/>
              <a:t>    If number Mod 2 = 0 Then _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number &amp; " is an even number."</a:t>
            </a:r>
          </a:p>
          <a:p>
            <a:r>
              <a:rPr lang="en-US" altLang="zh-CN" dirty="0" smtClean="0"/>
              <a:t>    '</a:t>
            </a:r>
            <a:r>
              <a:rPr lang="zh-CN" altLang="en-US" dirty="0" smtClean="0"/>
              <a:t>空格加下划线是续行符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44450">
            <a:solidFill>
              <a:srgbClr val="4F84E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pic>
        <p:nvPicPr>
          <p:cNvPr id="5" name="Picture 2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6178550"/>
            <a:ext cx="3074987" cy="642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95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6765925" cy="752475"/>
          </a:xfrm>
        </p:spPr>
        <p:txBody>
          <a:bodyPr/>
          <a:lstStyle>
            <a:lvl1pPr algn="ctr">
              <a:defRPr sz="4000">
                <a:solidFill>
                  <a:srgbClr val="FF0000"/>
                </a:solidFill>
                <a:latin typeface="Courier New" pitchFamily="49" charset="0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8000"/>
            <a:ext cx="6400800" cy="838200"/>
          </a:xfrm>
        </p:spPr>
        <p:txBody>
          <a:bodyPr/>
          <a:lstStyle>
            <a:lvl1pPr algn="ctr">
              <a:defRPr>
                <a:ea typeface="幼圆" pitchFamily="49" charset="-122"/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spcAft>
                <a:spcPct val="0"/>
              </a:spcAft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353175" y="333375"/>
            <a:ext cx="2105025" cy="53816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925" y="333375"/>
            <a:ext cx="6165850" cy="53816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925" y="333375"/>
            <a:ext cx="4537075" cy="6477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7338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4714892"/>
          </a:xfrm>
        </p:spPr>
        <p:txBody>
          <a:bodyPr/>
          <a:lstStyle>
            <a:lvl1pPr marL="363538" indent="-3635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Blip>
                <a:blip r:embed="rId2"/>
              </a:buBlip>
              <a:defRPr/>
            </a:lvl1pPr>
            <a:lvl2pPr>
              <a:spcBef>
                <a:spcPts val="600"/>
              </a:spcBef>
              <a:spcAft>
                <a:spcPts val="600"/>
              </a:spcAft>
              <a:defRPr/>
            </a:lvl2pPr>
            <a:lvl3pPr>
              <a:buClr>
                <a:srgbClr val="0070C0"/>
              </a:buClr>
              <a:defRPr/>
            </a:lvl3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925" y="333375"/>
            <a:ext cx="45370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57150" cmpd="thickThin">
            <a:solidFill>
              <a:srgbClr val="000099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-36513" y="-26988"/>
            <a:ext cx="9180513" cy="360363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6524625"/>
            <a:ext cx="9144000" cy="360363"/>
          </a:xfrm>
          <a:prstGeom prst="rect">
            <a:avLst/>
          </a:prstGeom>
          <a:blipFill>
            <a:blip r:embed="rId15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7239000" y="6477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AE1E4266-0C17-4FCC-8F90-86696319423F}" type="slidenum">
              <a:rPr lang="zh-CN" altLang="en-US" sz="1600" b="0">
                <a:solidFill>
                  <a:srgbClr val="0070C0"/>
                </a:solidFill>
                <a:ea typeface="黑体" pitchFamily="49" charset="-122"/>
              </a:rPr>
              <a:pPr algn="r">
                <a:defRPr/>
              </a:pPr>
              <a:t>‹#›</a:t>
            </a:fld>
            <a:endParaRPr lang="en-US" altLang="zh-CN" sz="1600" b="0" dirty="0">
              <a:solidFill>
                <a:srgbClr val="0070C0"/>
              </a:solidFill>
              <a:ea typeface="黑体" pitchFamily="49" charset="-122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131050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zh-CN" altLang="zh-CN" sz="1600" b="0" i="1">
              <a:solidFill>
                <a:schemeClr val="bg1"/>
              </a:solidFill>
            </a:endParaRPr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-63500"/>
            <a:ext cx="374491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spcAft>
                <a:spcPts val="2488"/>
              </a:spcAft>
              <a:defRPr/>
            </a:pPr>
            <a:r>
              <a:rPr lang="en-US" altLang="zh-CN" b="0" i="1" dirty="0" smtClean="0">
                <a:solidFill>
                  <a:srgbClr val="CCECFF"/>
                </a:solidFill>
              </a:rPr>
              <a:t>Excel VBA </a:t>
            </a:r>
            <a:r>
              <a:rPr lang="zh-CN" altLang="en-US" b="0" i="1" dirty="0" smtClean="0">
                <a:solidFill>
                  <a:srgbClr val="CCECFF"/>
                </a:solidFill>
              </a:rPr>
              <a:t>程序设计</a:t>
            </a:r>
            <a:endParaRPr lang="en-US" altLang="zh-CN" b="0" i="1" dirty="0">
              <a:solidFill>
                <a:srgbClr val="CCECFF"/>
              </a:solidFill>
            </a:endParaRP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5367338" y="-26988"/>
            <a:ext cx="356238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2488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1" dirty="0" smtClean="0">
                <a:solidFill>
                  <a:schemeClr val="bg1"/>
                </a:solidFill>
              </a:rPr>
              <a:t> </a:t>
            </a:r>
            <a:r>
              <a:rPr lang="zh-CN" altLang="en-US" b="0" i="1" dirty="0" smtClean="0">
                <a:solidFill>
                  <a:srgbClr val="0070C0"/>
                </a:solidFill>
              </a:rPr>
              <a:t>第二部分  </a:t>
            </a:r>
            <a:r>
              <a:rPr lang="en-US" altLang="zh-CN" b="0" i="1" dirty="0" smtClean="0">
                <a:solidFill>
                  <a:srgbClr val="0070C0"/>
                </a:solidFill>
              </a:rPr>
              <a:t>VBA</a:t>
            </a:r>
            <a:r>
              <a:rPr lang="zh-CN" altLang="en-US" b="0" i="1" dirty="0" smtClean="0">
                <a:solidFill>
                  <a:srgbClr val="0070C0"/>
                </a:solidFill>
              </a:rPr>
              <a:t>基础知识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2pPr>
      <a:lvl3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3pPr>
      <a:lvl4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4pPr>
      <a:lvl5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5pPr>
      <a:lvl6pPr marL="4572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6pPr>
      <a:lvl7pPr marL="9144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7pPr>
      <a:lvl8pPr marL="13716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8pPr>
      <a:lvl9pPr marL="18288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9pPr>
    </p:titleStyle>
    <p:bodyStyle>
      <a:lvl1pPr marL="342900" indent="166688" algn="just" rtl="0" eaLnBrk="0" fontAlgn="base" hangingPunct="0">
        <a:lnSpc>
          <a:spcPct val="120000"/>
        </a:lnSpc>
        <a:spcBef>
          <a:spcPts val="825"/>
        </a:spcBef>
        <a:spcAft>
          <a:spcPts val="825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700088" indent="-242888" algn="just" rtl="0" eaLnBrk="0" fontAlgn="base" hangingPunct="0">
        <a:spcBef>
          <a:spcPts val="1300"/>
        </a:spcBef>
        <a:spcAft>
          <a:spcPts val="1300"/>
        </a:spcAft>
        <a:buChar char="–"/>
        <a:defRPr kumimoji="1" sz="2400" b="1">
          <a:solidFill>
            <a:schemeClr val="tx1"/>
          </a:solidFill>
          <a:latin typeface="+mn-lt"/>
          <a:ea typeface="+mn-ea"/>
        </a:defRPr>
      </a:lvl2pPr>
      <a:lvl3pPr marL="1016000" indent="-30163" algn="just" rtl="0" eaLnBrk="0" fontAlgn="base" hangingPunct="0">
        <a:spcBef>
          <a:spcPct val="20000"/>
        </a:spcBef>
        <a:spcAft>
          <a:spcPct val="0"/>
        </a:spcAft>
        <a:buChar char="•"/>
        <a:defRPr kumimoji="1" sz="2400" b="1">
          <a:solidFill>
            <a:schemeClr val="tx1"/>
          </a:solidFill>
          <a:latin typeface="+mn-lt"/>
          <a:ea typeface="+mn-ea"/>
        </a:defRPr>
      </a:lvl3pPr>
      <a:lvl4pPr marL="1236663" indent="-30163" algn="just" rtl="0" eaLnBrk="0" fontAlgn="base" hangingPunct="0">
        <a:spcBef>
          <a:spcPct val="20000"/>
        </a:spcBef>
        <a:spcAft>
          <a:spcPct val="0"/>
        </a:spcAft>
        <a:buChar char="–"/>
        <a:defRPr kumimoji="1" sz="2400" b="1">
          <a:solidFill>
            <a:schemeClr val="tx1"/>
          </a:solidFill>
          <a:latin typeface="+mn-ea"/>
          <a:ea typeface="+mn-ea"/>
        </a:defRPr>
      </a:lvl4pPr>
      <a:lvl5pPr marL="2643188" indent="-228600" algn="just" rtl="0" eaLnBrk="0" fontAlgn="base" hangingPunct="0">
        <a:spcBef>
          <a:spcPct val="20000"/>
        </a:spcBef>
        <a:spcAft>
          <a:spcPct val="0"/>
        </a:spcAft>
        <a:buChar char="»"/>
        <a:defRPr kumimoji="1" sz="2400" b="1">
          <a:solidFill>
            <a:schemeClr val="tx1"/>
          </a:solidFill>
          <a:latin typeface="+mn-lt"/>
          <a:ea typeface="文鼎书宋简" charset="-122"/>
          <a:cs typeface="文鼎书宋简"/>
        </a:defRPr>
      </a:lvl5pPr>
      <a:lvl6pPr marL="31003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6pPr>
      <a:lvl7pPr marL="35575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7pPr>
      <a:lvl8pPr marL="40147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8pPr>
      <a:lvl9pPr marL="44719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357290" y="3071810"/>
            <a:ext cx="6400800" cy="2789237"/>
          </a:xfrm>
        </p:spPr>
        <p:txBody>
          <a:bodyPr/>
          <a:lstStyle/>
          <a:p>
            <a:pPr marL="0" indent="355600" eaLnBrk="1" hangingPunct="1">
              <a:buFontTx/>
              <a:buNone/>
              <a:defRPr/>
            </a:pPr>
            <a:r>
              <a:rPr lang="zh-CN" altLang="en-US" sz="3200" dirty="0" smtClean="0">
                <a:ea typeface="仿宋_GB2312" pitchFamily="49" charset="-122"/>
              </a:rPr>
              <a:t>非计算机专业计算机公共选修课</a:t>
            </a:r>
            <a:endParaRPr lang="en-US" altLang="zh-CN" sz="3200" b="0" kern="1200" dirty="0" smtClean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 marL="0" indent="509588" eaLnBrk="1" hangingPunct="1">
              <a:buFontTx/>
              <a:buNone/>
              <a:defRPr/>
            </a:pPr>
            <a:r>
              <a:rPr lang="zh-CN" altLang="en-US" sz="2800" kern="1200" dirty="0" smtClean="0">
                <a:solidFill>
                  <a:srgbClr val="0000FF"/>
                </a:solidFill>
              </a:rPr>
              <a:t>武汉大学</a:t>
            </a:r>
            <a:r>
              <a:rPr lang="en-US" altLang="zh-CN" sz="2800" kern="1200" dirty="0" smtClean="0">
                <a:solidFill>
                  <a:srgbClr val="0000FF"/>
                </a:solidFill>
              </a:rPr>
              <a:t>·</a:t>
            </a:r>
            <a:r>
              <a:rPr lang="zh-CN" altLang="en-US" sz="2800" kern="1200" dirty="0" smtClean="0">
                <a:solidFill>
                  <a:srgbClr val="0000FF"/>
                </a:solidFill>
              </a:rPr>
              <a:t>计算机学院</a:t>
            </a:r>
            <a:endParaRPr lang="en-US" altLang="zh-CN" sz="2800" kern="1200" dirty="0" smtClean="0">
              <a:solidFill>
                <a:srgbClr val="0000FF"/>
              </a:solidFill>
            </a:endParaRPr>
          </a:p>
          <a:p>
            <a:pPr marL="0" indent="509588" eaLnBrk="1" hangingPunct="1">
              <a:buFontTx/>
              <a:buNone/>
              <a:defRPr/>
            </a:pPr>
            <a:endParaRPr lang="zh-CN" altLang="en-US" sz="2000" dirty="0" smtClean="0"/>
          </a:p>
        </p:txBody>
      </p:sp>
      <p:sp>
        <p:nvSpPr>
          <p:cNvPr id="69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1538" y="1136640"/>
            <a:ext cx="6929454" cy="7921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Excel VBA </a:t>
            </a:r>
            <a:r>
              <a:rPr lang="zh-CN" altLang="en-US" sz="4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程序设计</a:t>
            </a:r>
            <a:endParaRPr lang="zh-CN" altLang="en-US" sz="2800" kern="1200" dirty="0" smtClean="0">
              <a:solidFill>
                <a:srgbClr val="006600"/>
              </a:solidFill>
              <a:ea typeface="宋体" pitchFamily="2" charset="-122"/>
              <a:cs typeface="+mn-cs"/>
            </a:endParaRPr>
          </a:p>
        </p:txBody>
      </p:sp>
      <p:pic>
        <p:nvPicPr>
          <p:cNvPr id="696335" name="Picture 15" descr="BD10297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2775" y="3760788"/>
            <a:ext cx="15875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6" descr="BD10358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41550" y="3803650"/>
            <a:ext cx="5067300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696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8680479" cy="647700"/>
          </a:xfrm>
        </p:spPr>
        <p:txBody>
          <a:bodyPr/>
          <a:lstStyle/>
          <a:p>
            <a:pPr lvl="1"/>
            <a:r>
              <a:rPr lang="zh-CN" altLang="en-US" dirty="0" smtClean="0"/>
              <a:t>单分支</a:t>
            </a:r>
            <a:r>
              <a:rPr lang="en-US" altLang="zh-CN" dirty="0" smtClean="0"/>
              <a:t>if</a:t>
            </a:r>
            <a:r>
              <a:rPr lang="zh-CN" altLang="en-US" dirty="0" smtClean="0"/>
              <a:t>语句（一条路可走）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57158" y="1000108"/>
            <a:ext cx="8643998" cy="3429024"/>
          </a:xfrm>
        </p:spPr>
        <p:txBody>
          <a:bodyPr>
            <a:normAutofit lnSpcReduction="10000"/>
          </a:bodyPr>
          <a:lstStyle/>
          <a:p>
            <a:r>
              <a:rPr lang="zh-CN" altLang="en-US" dirty="0" smtClean="0"/>
              <a:t>格式</a:t>
            </a:r>
            <a:r>
              <a:rPr lang="en-US" altLang="zh-CN" dirty="0" smtClean="0"/>
              <a:t>1</a:t>
            </a:r>
            <a:r>
              <a:rPr lang="zh-CN" altLang="en-US" dirty="0" smtClean="0"/>
              <a:t>（单行形式）：</a:t>
            </a:r>
            <a:endParaRPr lang="en-US" altLang="zh-CN" dirty="0" smtClean="0"/>
          </a:p>
          <a:p>
            <a:pPr lvl="1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 smtClean="0"/>
              <a:t> </a:t>
            </a:r>
            <a:r>
              <a:rPr lang="en-US" dirty="0" smtClean="0">
                <a:solidFill>
                  <a:srgbClr val="FF0000"/>
                </a:solidFill>
                <a:ea typeface="宋体" pitchFamily="2" charset="-122"/>
              </a:rPr>
              <a:t>If  </a:t>
            </a:r>
            <a:r>
              <a:rPr lang="zh-CN" altLang="en-US" dirty="0" smtClean="0">
                <a:solidFill>
                  <a:srgbClr val="FF0000"/>
                </a:solidFill>
                <a:ea typeface="宋体" pitchFamily="2" charset="-122"/>
              </a:rPr>
              <a:t>条件表达式  </a:t>
            </a:r>
            <a:r>
              <a:rPr lang="en-US" dirty="0" smtClean="0">
                <a:solidFill>
                  <a:srgbClr val="FF0000"/>
                </a:solidFill>
                <a:ea typeface="宋体" pitchFamily="2" charset="-122"/>
              </a:rPr>
              <a:t>Then  </a:t>
            </a:r>
            <a:r>
              <a:rPr lang="zh-CN" altLang="en-US" dirty="0" smtClean="0">
                <a:solidFill>
                  <a:srgbClr val="FF0000"/>
                </a:solidFill>
                <a:ea typeface="宋体" pitchFamily="2" charset="-122"/>
              </a:rPr>
              <a:t>处理语句    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’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如果  条件成立  那么就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  ...</a:t>
            </a:r>
            <a:endParaRPr lang="en-US" altLang="zh-CN" dirty="0" smtClean="0">
              <a:solidFill>
                <a:srgbClr val="006600"/>
              </a:solidFill>
              <a:ea typeface="宋体" pitchFamily="2" charset="-122"/>
            </a:endParaRPr>
          </a:p>
          <a:p>
            <a:pPr algn="l"/>
            <a:r>
              <a:rPr lang="zh-CN" altLang="en-US" dirty="0" smtClean="0"/>
              <a:t>格式</a:t>
            </a:r>
            <a:r>
              <a:rPr lang="en-US" altLang="zh-CN" dirty="0" smtClean="0"/>
              <a:t>2</a:t>
            </a:r>
            <a:r>
              <a:rPr lang="zh-CN" altLang="en-US" dirty="0" smtClean="0"/>
              <a:t>（块形式）：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’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如果处理语句有多条，写成块形式，最后加一行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end if</a:t>
            </a:r>
            <a:endParaRPr lang="zh-CN" altLang="en-US" dirty="0" smtClean="0"/>
          </a:p>
          <a:p>
            <a:pPr lvl="1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FF0000"/>
                </a:solidFill>
                <a:ea typeface="宋体" pitchFamily="2" charset="-122"/>
              </a:rPr>
              <a:t>If</a:t>
            </a:r>
            <a:r>
              <a:rPr lang="en-US" dirty="0" smtClean="0">
                <a:solidFill>
                  <a:srgbClr val="FF0000"/>
                </a:solidFill>
                <a:ea typeface="宋体" pitchFamily="2" charset="-122"/>
              </a:rPr>
              <a:t>  </a:t>
            </a:r>
            <a:r>
              <a:rPr lang="zh-CN" altLang="en-US" dirty="0" smtClean="0">
                <a:solidFill>
                  <a:srgbClr val="FF0000"/>
                </a:solidFill>
                <a:ea typeface="宋体" pitchFamily="2" charset="-122"/>
              </a:rPr>
              <a:t>条件表达式  </a:t>
            </a:r>
            <a:r>
              <a:rPr lang="en-US" b="1" dirty="0" smtClean="0">
                <a:solidFill>
                  <a:srgbClr val="FF0000"/>
                </a:solidFill>
                <a:ea typeface="宋体" pitchFamily="2" charset="-122"/>
              </a:rPr>
              <a:t>Then </a:t>
            </a:r>
            <a:r>
              <a:rPr lang="en-US" dirty="0" smtClean="0">
                <a:solidFill>
                  <a:srgbClr val="FF0000"/>
                </a:solidFill>
                <a:ea typeface="宋体" pitchFamily="2" charset="-122"/>
              </a:rPr>
              <a:t/>
            </a:r>
            <a:br>
              <a:rPr lang="en-US" dirty="0" smtClean="0">
                <a:solidFill>
                  <a:srgbClr val="FF0000"/>
                </a:solidFill>
                <a:ea typeface="宋体" pitchFamily="2" charset="-122"/>
              </a:rPr>
            </a:br>
            <a:r>
              <a:rPr lang="en-US" dirty="0" smtClean="0">
                <a:solidFill>
                  <a:srgbClr val="FF0000"/>
                </a:solidFill>
                <a:ea typeface="宋体" pitchFamily="2" charset="-122"/>
              </a:rPr>
              <a:t>	</a:t>
            </a:r>
            <a:r>
              <a:rPr lang="zh-CN" altLang="en-US" dirty="0" smtClean="0">
                <a:solidFill>
                  <a:srgbClr val="FF0000"/>
                </a:solidFill>
                <a:ea typeface="宋体" pitchFamily="2" charset="-122"/>
              </a:rPr>
              <a:t>处理语句组</a:t>
            </a:r>
            <a:endParaRPr lang="en-US" altLang="zh-CN" dirty="0" smtClean="0">
              <a:solidFill>
                <a:srgbClr val="FF0000"/>
              </a:solidFill>
              <a:ea typeface="宋体" pitchFamily="2" charset="-122"/>
            </a:endParaRPr>
          </a:p>
          <a:p>
            <a: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FF0000"/>
                </a:solidFill>
                <a:ea typeface="宋体" pitchFamily="2" charset="-122"/>
              </a:rPr>
              <a:t>End If</a:t>
            </a:r>
          </a:p>
        </p:txBody>
      </p:sp>
      <p:grpSp>
        <p:nvGrpSpPr>
          <p:cNvPr id="2" name="Group 21"/>
          <p:cNvGrpSpPr>
            <a:grpSpLocks noChangeAspect="1"/>
          </p:cNvGrpSpPr>
          <p:nvPr/>
        </p:nvGrpSpPr>
        <p:grpSpPr bwMode="auto">
          <a:xfrm>
            <a:off x="5802339" y="2500306"/>
            <a:ext cx="2627313" cy="3189287"/>
            <a:chOff x="3833" y="617"/>
            <a:chExt cx="1655" cy="2009"/>
          </a:xfrm>
        </p:grpSpPr>
        <p:sp>
          <p:nvSpPr>
            <p:cNvPr id="7" name="AutoShape 20"/>
            <p:cNvSpPr>
              <a:spLocks noChangeAspect="1" noChangeArrowheads="1" noTextEdit="1"/>
            </p:cNvSpPr>
            <p:nvPr/>
          </p:nvSpPr>
          <p:spPr bwMode="auto">
            <a:xfrm>
              <a:off x="3833" y="617"/>
              <a:ext cx="1655" cy="2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auto">
            <a:xfrm>
              <a:off x="4317" y="1074"/>
              <a:ext cx="941" cy="412"/>
            </a:xfrm>
            <a:custGeom>
              <a:avLst/>
              <a:gdLst/>
              <a:ahLst/>
              <a:cxnLst>
                <a:cxn ang="0">
                  <a:pos x="470" y="0"/>
                </a:cxn>
                <a:cxn ang="0">
                  <a:pos x="941" y="205"/>
                </a:cxn>
                <a:cxn ang="0">
                  <a:pos x="470" y="412"/>
                </a:cxn>
                <a:cxn ang="0">
                  <a:pos x="0" y="205"/>
                </a:cxn>
                <a:cxn ang="0">
                  <a:pos x="470" y="0"/>
                </a:cxn>
              </a:cxnLst>
              <a:rect l="0" t="0" r="r" b="b"/>
              <a:pathLst>
                <a:path w="941" h="412">
                  <a:moveTo>
                    <a:pt x="470" y="0"/>
                  </a:moveTo>
                  <a:lnTo>
                    <a:pt x="941" y="205"/>
                  </a:lnTo>
                  <a:lnTo>
                    <a:pt x="470" y="412"/>
                  </a:lnTo>
                  <a:lnTo>
                    <a:pt x="0" y="205"/>
                  </a:lnTo>
                  <a:lnTo>
                    <a:pt x="47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3"/>
            <p:cNvSpPr>
              <a:spLocks/>
            </p:cNvSpPr>
            <p:nvPr/>
          </p:nvSpPr>
          <p:spPr bwMode="auto">
            <a:xfrm>
              <a:off x="4317" y="1074"/>
              <a:ext cx="943" cy="414"/>
            </a:xfrm>
            <a:custGeom>
              <a:avLst/>
              <a:gdLst/>
              <a:ahLst/>
              <a:cxnLst>
                <a:cxn ang="0">
                  <a:pos x="471" y="0"/>
                </a:cxn>
                <a:cxn ang="0">
                  <a:pos x="471" y="10"/>
                </a:cxn>
                <a:cxn ang="0">
                  <a:pos x="23" y="207"/>
                </a:cxn>
                <a:cxn ang="0">
                  <a:pos x="471" y="404"/>
                </a:cxn>
                <a:cxn ang="0">
                  <a:pos x="919" y="207"/>
                </a:cxn>
                <a:cxn ang="0">
                  <a:pos x="471" y="10"/>
                </a:cxn>
                <a:cxn ang="0">
                  <a:pos x="471" y="0"/>
                </a:cxn>
                <a:cxn ang="0">
                  <a:pos x="943" y="207"/>
                </a:cxn>
                <a:cxn ang="0">
                  <a:pos x="471" y="414"/>
                </a:cxn>
                <a:cxn ang="0">
                  <a:pos x="0" y="207"/>
                </a:cxn>
                <a:cxn ang="0">
                  <a:pos x="471" y="0"/>
                </a:cxn>
              </a:cxnLst>
              <a:rect l="0" t="0" r="r" b="b"/>
              <a:pathLst>
                <a:path w="943" h="414">
                  <a:moveTo>
                    <a:pt x="471" y="0"/>
                  </a:moveTo>
                  <a:lnTo>
                    <a:pt x="471" y="10"/>
                  </a:lnTo>
                  <a:lnTo>
                    <a:pt x="23" y="207"/>
                  </a:lnTo>
                  <a:lnTo>
                    <a:pt x="471" y="404"/>
                  </a:lnTo>
                  <a:lnTo>
                    <a:pt x="919" y="207"/>
                  </a:lnTo>
                  <a:lnTo>
                    <a:pt x="471" y="10"/>
                  </a:lnTo>
                  <a:lnTo>
                    <a:pt x="471" y="0"/>
                  </a:lnTo>
                  <a:lnTo>
                    <a:pt x="943" y="207"/>
                  </a:lnTo>
                  <a:lnTo>
                    <a:pt x="471" y="414"/>
                  </a:lnTo>
                  <a:lnTo>
                    <a:pt x="0" y="207"/>
                  </a:lnTo>
                  <a:lnTo>
                    <a:pt x="47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Rectangle 24"/>
            <p:cNvSpPr>
              <a:spLocks noChangeArrowheads="1"/>
            </p:cNvSpPr>
            <p:nvPr/>
          </p:nvSpPr>
          <p:spPr bwMode="auto">
            <a:xfrm>
              <a:off x="4463" y="1217"/>
              <a:ext cx="646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600" dirty="0" smtClean="0">
                  <a:solidFill>
                    <a:srgbClr val="000000"/>
                  </a:solidFill>
                  <a:latin typeface="宋体" pitchFamily="2" charset="-122"/>
                </a:rPr>
                <a:t>条件表达式</a:t>
              </a:r>
              <a:endParaRPr lang="zh-CN" altLang="en-US" dirty="0"/>
            </a:p>
          </p:txBody>
        </p:sp>
        <p:sp>
          <p:nvSpPr>
            <p:cNvPr id="11" name="Line 25"/>
            <p:cNvSpPr>
              <a:spLocks noChangeShapeType="1"/>
            </p:cNvSpPr>
            <p:nvPr/>
          </p:nvSpPr>
          <p:spPr bwMode="auto">
            <a:xfrm>
              <a:off x="4788" y="669"/>
              <a:ext cx="1" cy="30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26"/>
            <p:cNvSpPr>
              <a:spLocks/>
            </p:cNvSpPr>
            <p:nvPr/>
          </p:nvSpPr>
          <p:spPr bwMode="auto">
            <a:xfrm>
              <a:off x="4743" y="933"/>
              <a:ext cx="88" cy="144"/>
            </a:xfrm>
            <a:custGeom>
              <a:avLst/>
              <a:gdLst/>
              <a:ahLst/>
              <a:cxnLst>
                <a:cxn ang="0">
                  <a:pos x="45" y="144"/>
                </a:cxn>
                <a:cxn ang="0">
                  <a:pos x="0" y="0"/>
                </a:cxn>
                <a:cxn ang="0">
                  <a:pos x="88" y="0"/>
                </a:cxn>
                <a:cxn ang="0">
                  <a:pos x="45" y="144"/>
                </a:cxn>
              </a:cxnLst>
              <a:rect l="0" t="0" r="r" b="b"/>
              <a:pathLst>
                <a:path w="88" h="144">
                  <a:moveTo>
                    <a:pt x="45" y="144"/>
                  </a:moveTo>
                  <a:lnTo>
                    <a:pt x="0" y="0"/>
                  </a:lnTo>
                  <a:lnTo>
                    <a:pt x="88" y="0"/>
                  </a:lnTo>
                  <a:lnTo>
                    <a:pt x="45" y="14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Rectangle 27"/>
            <p:cNvSpPr>
              <a:spLocks noChangeArrowheads="1"/>
            </p:cNvSpPr>
            <p:nvPr/>
          </p:nvSpPr>
          <p:spPr bwMode="auto">
            <a:xfrm>
              <a:off x="3882" y="1621"/>
              <a:ext cx="541" cy="292"/>
            </a:xfrm>
            <a:prstGeom prst="rect">
              <a:avLst/>
            </a:prstGeom>
            <a:solidFill>
              <a:srgbClr val="FFFFFF"/>
            </a:solidFill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Rectangle 28"/>
            <p:cNvSpPr>
              <a:spLocks noChangeArrowheads="1"/>
            </p:cNvSpPr>
            <p:nvPr/>
          </p:nvSpPr>
          <p:spPr bwMode="auto">
            <a:xfrm>
              <a:off x="4005" y="1704"/>
              <a:ext cx="261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600" dirty="0" smtClean="0">
                  <a:solidFill>
                    <a:srgbClr val="000000"/>
                  </a:solidFill>
                  <a:latin typeface="宋体" pitchFamily="2" charset="-122"/>
                </a:rPr>
                <a:t>语句</a:t>
              </a:r>
              <a:endParaRPr lang="en-US" altLang="zh-CN" dirty="0"/>
            </a:p>
          </p:txBody>
        </p:sp>
        <p:sp>
          <p:nvSpPr>
            <p:cNvPr id="15" name="Line 29"/>
            <p:cNvSpPr>
              <a:spLocks noChangeShapeType="1"/>
            </p:cNvSpPr>
            <p:nvPr/>
          </p:nvSpPr>
          <p:spPr bwMode="auto">
            <a:xfrm>
              <a:off x="5218" y="1281"/>
              <a:ext cx="206" cy="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Line 30"/>
            <p:cNvSpPr>
              <a:spLocks noChangeShapeType="1"/>
            </p:cNvSpPr>
            <p:nvPr/>
          </p:nvSpPr>
          <p:spPr bwMode="auto">
            <a:xfrm>
              <a:off x="5421" y="1281"/>
              <a:ext cx="1" cy="869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31"/>
            <p:cNvSpPr>
              <a:spLocks/>
            </p:cNvSpPr>
            <p:nvPr/>
          </p:nvSpPr>
          <p:spPr bwMode="auto">
            <a:xfrm>
              <a:off x="5376" y="2109"/>
              <a:ext cx="88" cy="145"/>
            </a:xfrm>
            <a:custGeom>
              <a:avLst/>
              <a:gdLst/>
              <a:ahLst/>
              <a:cxnLst>
                <a:cxn ang="0">
                  <a:pos x="45" y="145"/>
                </a:cxn>
                <a:cxn ang="0">
                  <a:pos x="0" y="0"/>
                </a:cxn>
                <a:cxn ang="0">
                  <a:pos x="88" y="0"/>
                </a:cxn>
                <a:cxn ang="0">
                  <a:pos x="45" y="145"/>
                </a:cxn>
              </a:cxnLst>
              <a:rect l="0" t="0" r="r" b="b"/>
              <a:pathLst>
                <a:path w="88" h="145">
                  <a:moveTo>
                    <a:pt x="45" y="145"/>
                  </a:moveTo>
                  <a:lnTo>
                    <a:pt x="0" y="0"/>
                  </a:lnTo>
                  <a:lnTo>
                    <a:pt x="88" y="0"/>
                  </a:lnTo>
                  <a:lnTo>
                    <a:pt x="45" y="14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Line 32"/>
            <p:cNvSpPr>
              <a:spLocks noChangeShapeType="1"/>
            </p:cNvSpPr>
            <p:nvPr/>
          </p:nvSpPr>
          <p:spPr bwMode="auto">
            <a:xfrm>
              <a:off x="4152" y="1281"/>
              <a:ext cx="1" cy="233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33"/>
            <p:cNvSpPr>
              <a:spLocks/>
            </p:cNvSpPr>
            <p:nvPr/>
          </p:nvSpPr>
          <p:spPr bwMode="auto">
            <a:xfrm>
              <a:off x="4108" y="1472"/>
              <a:ext cx="88" cy="145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0" y="0"/>
                </a:cxn>
                <a:cxn ang="0">
                  <a:pos x="88" y="0"/>
                </a:cxn>
                <a:cxn ang="0">
                  <a:pos x="44" y="145"/>
                </a:cxn>
              </a:cxnLst>
              <a:rect l="0" t="0" r="r" b="b"/>
              <a:pathLst>
                <a:path w="88" h="145">
                  <a:moveTo>
                    <a:pt x="44" y="145"/>
                  </a:moveTo>
                  <a:lnTo>
                    <a:pt x="0" y="0"/>
                  </a:lnTo>
                  <a:lnTo>
                    <a:pt x="88" y="0"/>
                  </a:lnTo>
                  <a:lnTo>
                    <a:pt x="44" y="14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Line 34"/>
            <p:cNvSpPr>
              <a:spLocks noChangeShapeType="1"/>
            </p:cNvSpPr>
            <p:nvPr/>
          </p:nvSpPr>
          <p:spPr bwMode="auto">
            <a:xfrm>
              <a:off x="4152" y="1281"/>
              <a:ext cx="206" cy="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Line 35"/>
            <p:cNvSpPr>
              <a:spLocks noChangeShapeType="1"/>
            </p:cNvSpPr>
            <p:nvPr/>
          </p:nvSpPr>
          <p:spPr bwMode="auto">
            <a:xfrm>
              <a:off x="4152" y="1917"/>
              <a:ext cx="1" cy="233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36"/>
            <p:cNvSpPr>
              <a:spLocks/>
            </p:cNvSpPr>
            <p:nvPr/>
          </p:nvSpPr>
          <p:spPr bwMode="auto">
            <a:xfrm>
              <a:off x="4108" y="2109"/>
              <a:ext cx="88" cy="145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0" y="0"/>
                </a:cxn>
                <a:cxn ang="0">
                  <a:pos x="88" y="0"/>
                </a:cxn>
                <a:cxn ang="0">
                  <a:pos x="44" y="145"/>
                </a:cxn>
              </a:cxnLst>
              <a:rect l="0" t="0" r="r" b="b"/>
              <a:pathLst>
                <a:path w="88" h="145">
                  <a:moveTo>
                    <a:pt x="44" y="145"/>
                  </a:moveTo>
                  <a:lnTo>
                    <a:pt x="0" y="0"/>
                  </a:lnTo>
                  <a:lnTo>
                    <a:pt x="88" y="0"/>
                  </a:lnTo>
                  <a:lnTo>
                    <a:pt x="44" y="14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Line 37"/>
            <p:cNvSpPr>
              <a:spLocks noChangeShapeType="1"/>
            </p:cNvSpPr>
            <p:nvPr/>
          </p:nvSpPr>
          <p:spPr bwMode="auto">
            <a:xfrm>
              <a:off x="4152" y="2254"/>
              <a:ext cx="1272" cy="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Line 38"/>
            <p:cNvSpPr>
              <a:spLocks noChangeShapeType="1"/>
            </p:cNvSpPr>
            <p:nvPr/>
          </p:nvSpPr>
          <p:spPr bwMode="auto">
            <a:xfrm>
              <a:off x="4788" y="2254"/>
              <a:ext cx="1" cy="217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39"/>
            <p:cNvSpPr>
              <a:spLocks/>
            </p:cNvSpPr>
            <p:nvPr/>
          </p:nvSpPr>
          <p:spPr bwMode="auto">
            <a:xfrm>
              <a:off x="4743" y="2429"/>
              <a:ext cx="88" cy="145"/>
            </a:xfrm>
            <a:custGeom>
              <a:avLst/>
              <a:gdLst/>
              <a:ahLst/>
              <a:cxnLst>
                <a:cxn ang="0">
                  <a:pos x="45" y="145"/>
                </a:cxn>
                <a:cxn ang="0">
                  <a:pos x="0" y="0"/>
                </a:cxn>
                <a:cxn ang="0">
                  <a:pos x="88" y="0"/>
                </a:cxn>
                <a:cxn ang="0">
                  <a:pos x="45" y="145"/>
                </a:cxn>
              </a:cxnLst>
              <a:rect l="0" t="0" r="r" b="b"/>
              <a:pathLst>
                <a:path w="88" h="145">
                  <a:moveTo>
                    <a:pt x="45" y="145"/>
                  </a:moveTo>
                  <a:lnTo>
                    <a:pt x="0" y="0"/>
                  </a:lnTo>
                  <a:lnTo>
                    <a:pt x="88" y="0"/>
                  </a:lnTo>
                  <a:lnTo>
                    <a:pt x="45" y="14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Rectangle 40"/>
            <p:cNvSpPr>
              <a:spLocks noChangeArrowheads="1"/>
            </p:cNvSpPr>
            <p:nvPr/>
          </p:nvSpPr>
          <p:spPr bwMode="auto">
            <a:xfrm>
              <a:off x="4233" y="1084"/>
              <a:ext cx="82" cy="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Rectangle 41"/>
            <p:cNvSpPr>
              <a:spLocks noChangeArrowheads="1"/>
            </p:cNvSpPr>
            <p:nvPr/>
          </p:nvSpPr>
          <p:spPr bwMode="auto">
            <a:xfrm>
              <a:off x="4233" y="1088"/>
              <a:ext cx="6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600">
                  <a:solidFill>
                    <a:srgbClr val="000000"/>
                  </a:solidFill>
                  <a:latin typeface="宋体" pitchFamily="2" charset="-122"/>
                </a:rPr>
                <a:t>Y</a:t>
              </a:r>
              <a:endParaRPr lang="en-US" altLang="zh-CN"/>
            </a:p>
          </p:txBody>
        </p:sp>
        <p:sp>
          <p:nvSpPr>
            <p:cNvPr id="28" name="Rectangle 42"/>
            <p:cNvSpPr>
              <a:spLocks noChangeArrowheads="1"/>
            </p:cNvSpPr>
            <p:nvPr/>
          </p:nvSpPr>
          <p:spPr bwMode="auto">
            <a:xfrm>
              <a:off x="5261" y="1084"/>
              <a:ext cx="184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Rectangle 43"/>
            <p:cNvSpPr>
              <a:spLocks noChangeArrowheads="1"/>
            </p:cNvSpPr>
            <p:nvPr/>
          </p:nvSpPr>
          <p:spPr bwMode="auto">
            <a:xfrm>
              <a:off x="5261" y="1088"/>
              <a:ext cx="6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600" dirty="0">
                  <a:solidFill>
                    <a:srgbClr val="000000"/>
                  </a:solidFill>
                  <a:latin typeface="宋体" pitchFamily="2" charset="-122"/>
                </a:rPr>
                <a:t>N</a:t>
              </a:r>
              <a:endParaRPr lang="en-US" altLang="zh-CN" dirty="0"/>
            </a:p>
          </p:txBody>
        </p:sp>
      </p:grpSp>
      <p:grpSp>
        <p:nvGrpSpPr>
          <p:cNvPr id="31" name="组合 4"/>
          <p:cNvGrpSpPr>
            <a:grpSpLocks/>
          </p:cNvGrpSpPr>
          <p:nvPr/>
        </p:nvGrpSpPr>
        <p:grpSpPr bwMode="auto">
          <a:xfrm>
            <a:off x="928672" y="4286256"/>
            <a:ext cx="4929212" cy="1679575"/>
            <a:chOff x="-1500222" y="4943131"/>
            <a:chExt cx="4929245" cy="1680112"/>
          </a:xfrm>
        </p:grpSpPr>
        <p:pic>
          <p:nvPicPr>
            <p:cNvPr id="32" name="Picture 10" descr="http://www.chinanews.com/cr/2014/0108/1576296051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flipH="1">
              <a:off x="2071701" y="4943131"/>
              <a:ext cx="1357322" cy="1680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矩形标注 8"/>
            <p:cNvSpPr>
              <a:spLocks noChangeArrowheads="1"/>
            </p:cNvSpPr>
            <p:nvPr/>
          </p:nvSpPr>
          <p:spPr bwMode="auto">
            <a:xfrm>
              <a:off x="-1500222" y="5014592"/>
              <a:ext cx="3500485" cy="1143373"/>
            </a:xfrm>
            <a:prstGeom prst="wedgeRectCallout">
              <a:avLst>
                <a:gd name="adj1" fmla="val 60314"/>
                <a:gd name="adj2" fmla="val -9048"/>
              </a:avLst>
            </a:prstGeom>
            <a:solidFill>
              <a:srgbClr val="FFFF00"/>
            </a:solidFill>
            <a:ln w="9525" algn="ctr">
              <a:solidFill>
                <a:srgbClr val="FF66FF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r>
                <a:rPr lang="zh-CN" altLang="en-US" sz="24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注意：</a:t>
              </a:r>
              <a:endParaRPr lang="en-US" altLang="zh-CN" sz="24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endParaRPr>
            </a:p>
            <a:p>
              <a:pPr>
                <a:buFont typeface="Arial" pitchFamily="34" charset="0"/>
                <a:buChar char="•"/>
              </a:pPr>
              <a:r>
                <a:rPr lang="zh-CN" altLang="en-US" sz="24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单行形式没有</a:t>
              </a:r>
              <a:r>
                <a:rPr lang="en-US" altLang="zh-CN" sz="24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end if</a:t>
              </a:r>
            </a:p>
            <a:p>
              <a:pPr>
                <a:buFont typeface="Arial" pitchFamily="34" charset="0"/>
                <a:buChar char="•"/>
              </a:pPr>
              <a:r>
                <a:rPr lang="zh-CN" altLang="en-US" sz="24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块形式最后要加</a:t>
              </a:r>
              <a:r>
                <a:rPr lang="en-US" altLang="zh-CN" sz="24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end if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zh-CN" altLang="en-US" dirty="0" smtClean="0"/>
              <a:t>单分支</a:t>
            </a:r>
            <a:r>
              <a:rPr lang="en-US" altLang="zh-CN" dirty="0" smtClean="0"/>
              <a:t>if</a:t>
            </a:r>
            <a:r>
              <a:rPr lang="zh-CN" altLang="en-US" dirty="0" smtClean="0"/>
              <a:t>语句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57158" y="1000108"/>
            <a:ext cx="8643998" cy="5357850"/>
          </a:xfrm>
        </p:spPr>
        <p:txBody>
          <a:bodyPr>
            <a:normAutofit/>
          </a:bodyPr>
          <a:lstStyle/>
          <a:p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例题：输入一个正整数，判断是否是偶数，如果是就输出“是偶数”。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>
              <a:buNone/>
            </a:pPr>
            <a:r>
              <a:rPr lang="en-US" altLang="zh-CN" dirty="0" smtClean="0">
                <a:ea typeface="宋体" pitchFamily="2" charset="-122"/>
              </a:rPr>
              <a:t>Sub even( )</a:t>
            </a:r>
          </a:p>
          <a:p>
            <a:pPr>
              <a:buNone/>
            </a:pPr>
            <a:r>
              <a:rPr lang="en-US" altLang="zh-CN" dirty="0" smtClean="0">
                <a:ea typeface="宋体" pitchFamily="2" charset="-122"/>
              </a:rPr>
              <a:t>    Dim number As Long</a:t>
            </a:r>
          </a:p>
          <a:p>
            <a:pPr>
              <a:buNone/>
            </a:pPr>
            <a:r>
              <a:rPr lang="en-US" altLang="zh-CN" dirty="0" smtClean="0">
                <a:ea typeface="宋体" pitchFamily="2" charset="-122"/>
              </a:rPr>
              <a:t>    number = Val(</a:t>
            </a:r>
            <a:r>
              <a:rPr lang="en-US" altLang="zh-CN" dirty="0" err="1" smtClean="0">
                <a:ea typeface="宋体" pitchFamily="2" charset="-122"/>
              </a:rPr>
              <a:t>InputBox</a:t>
            </a:r>
            <a:r>
              <a:rPr lang="en-US" altLang="zh-CN" dirty="0" smtClean="0">
                <a:ea typeface="宋体" pitchFamily="2" charset="-122"/>
              </a:rPr>
              <a:t>("</a:t>
            </a:r>
            <a:r>
              <a:rPr lang="zh-CN" altLang="en-US" dirty="0" smtClean="0">
                <a:ea typeface="宋体" pitchFamily="2" charset="-122"/>
              </a:rPr>
              <a:t>请输入一个正整数：</a:t>
            </a:r>
            <a:r>
              <a:rPr lang="en-US" altLang="zh-CN" dirty="0" smtClean="0">
                <a:ea typeface="宋体" pitchFamily="2" charset="-122"/>
              </a:rPr>
              <a:t>"))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    If </a:t>
            </a:r>
            <a:r>
              <a:rPr lang="en-US" altLang="zh-CN" dirty="0" smtClean="0">
                <a:solidFill>
                  <a:srgbClr val="0000CC"/>
                </a:solidFill>
                <a:ea typeface="宋体" pitchFamily="2" charset="-122"/>
              </a:rPr>
              <a:t>number Mod 2 = 0 </a:t>
            </a: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Then</a:t>
            </a:r>
            <a:r>
              <a:rPr lang="en-US" altLang="zh-CN" dirty="0" smtClean="0">
                <a:solidFill>
                  <a:srgbClr val="0000CC"/>
                </a:solidFill>
                <a:ea typeface="宋体" pitchFamily="2" charset="-122"/>
              </a:rPr>
              <a:t> </a:t>
            </a:r>
            <a:r>
              <a:rPr lang="en-US" altLang="zh-CN" sz="2000" dirty="0" err="1" smtClean="0">
                <a:solidFill>
                  <a:srgbClr val="0000CC"/>
                </a:solidFill>
                <a:ea typeface="宋体" pitchFamily="2" charset="-122"/>
              </a:rPr>
              <a:t>MsgBox</a:t>
            </a:r>
            <a:r>
              <a:rPr lang="en-US" altLang="zh-CN" sz="2000" dirty="0" smtClean="0">
                <a:solidFill>
                  <a:srgbClr val="0000CC"/>
                </a:solidFill>
                <a:ea typeface="宋体" pitchFamily="2" charset="-122"/>
              </a:rPr>
              <a:t> number &amp; " is an even number."</a:t>
            </a:r>
            <a:endParaRPr lang="en-US" altLang="zh-CN" dirty="0" smtClean="0">
              <a:solidFill>
                <a:srgbClr val="0000CC"/>
              </a:solidFill>
              <a:ea typeface="宋体" pitchFamily="2" charset="-122"/>
            </a:endParaRPr>
          </a:p>
          <a:p>
            <a:pPr>
              <a:buNone/>
            </a:pPr>
            <a:r>
              <a:rPr lang="en-US" altLang="zh-CN" dirty="0" smtClean="0">
                <a:ea typeface="宋体" pitchFamily="2" charset="-122"/>
              </a:rPr>
              <a:t>End Sub</a:t>
            </a:r>
          </a:p>
          <a:p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该程序采用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if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单行形式，还可以有两种等价写法：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在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Then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后面敲</a:t>
            </a:r>
            <a:r>
              <a:rPr lang="zh-CN" altLang="en-US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空格加下划线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VBA 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语句的</a:t>
            </a:r>
            <a:r>
              <a:rPr lang="zh-CN" altLang="en-US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续行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符）后回车，在下一行写</a:t>
            </a:r>
            <a:r>
              <a:rPr lang="en-US" altLang="zh-CN" dirty="0" err="1" smtClean="0">
                <a:latin typeface="仿宋" pitchFamily="49" charset="-122"/>
                <a:ea typeface="仿宋" pitchFamily="49" charset="-122"/>
              </a:rPr>
              <a:t>MsgBox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语句。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用格式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的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if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块形式，最后加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End If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。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>
              <a:buNone/>
            </a:pPr>
            <a:endParaRPr lang="en-US" altLang="zh-CN" dirty="0" smtClean="0">
              <a:ea typeface="宋体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42844" y="928670"/>
            <a:ext cx="9001156" cy="6072230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en-US" altLang="zh-CN" dirty="0" smtClean="0"/>
              <a:t>Sub even2( ) </a:t>
            </a:r>
            <a:r>
              <a:rPr lang="en-US" altLang="zh-CN" dirty="0" smtClean="0">
                <a:solidFill>
                  <a:srgbClr val="006600"/>
                </a:solidFill>
              </a:rPr>
              <a:t>'</a:t>
            </a:r>
            <a:r>
              <a:rPr lang="zh-CN" altLang="en-US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单行形式续行</a:t>
            </a:r>
            <a:endParaRPr lang="en-US" altLang="zh-CN" dirty="0" smtClean="0"/>
          </a:p>
          <a:p>
            <a:pPr>
              <a:spcBef>
                <a:spcPts val="0"/>
              </a:spcBef>
              <a:buNone/>
            </a:pPr>
            <a:r>
              <a:rPr lang="en-US" altLang="zh-CN" dirty="0" smtClean="0"/>
              <a:t>    Dim number As Long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/>
              <a:t>    number = 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请输入一个正整数：</a:t>
            </a:r>
            <a:r>
              <a:rPr lang="en-US" altLang="zh-CN" dirty="0" smtClean="0"/>
              <a:t>")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    If number Mod 2 = 0 Then</a:t>
            </a:r>
            <a:r>
              <a:rPr lang="en-US" altLang="zh-CN" dirty="0" smtClean="0">
                <a:solidFill>
                  <a:srgbClr val="FF0000"/>
                </a:solidFill>
              </a:rPr>
              <a:t> _ 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	</a:t>
            </a:r>
            <a:r>
              <a:rPr lang="en-US" altLang="zh-CN" dirty="0" err="1" smtClean="0">
                <a:solidFill>
                  <a:srgbClr val="0000CC"/>
                </a:solidFill>
              </a:rPr>
              <a:t>MsgBox</a:t>
            </a:r>
            <a:r>
              <a:rPr lang="en-US" altLang="zh-CN" dirty="0" smtClean="0">
                <a:solidFill>
                  <a:srgbClr val="0000CC"/>
                </a:solidFill>
              </a:rPr>
              <a:t> number &amp; " is an even number." </a:t>
            </a: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空格加下划线是续行符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/>
              <a:t>End Sub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/>
              <a:t>Sub even3( )   </a:t>
            </a:r>
            <a:r>
              <a:rPr lang="en-US" altLang="zh-CN" dirty="0" smtClean="0">
                <a:solidFill>
                  <a:srgbClr val="006600"/>
                </a:solidFill>
              </a:rPr>
              <a:t>'</a:t>
            </a:r>
            <a:r>
              <a:rPr lang="zh-CN" altLang="en-US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块形式，最后加</a:t>
            </a:r>
            <a:r>
              <a:rPr lang="en-US" altLang="zh-CN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End If</a:t>
            </a:r>
            <a:endParaRPr lang="en-US" altLang="zh-CN" dirty="0" smtClean="0">
              <a:solidFill>
                <a:srgbClr val="00660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/>
              <a:t>    Dim number As Long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/>
              <a:t>    number = 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请输入一个正整数：</a:t>
            </a:r>
            <a:r>
              <a:rPr lang="en-US" altLang="zh-CN" dirty="0" smtClean="0"/>
              <a:t>")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    </a:t>
            </a:r>
            <a:r>
              <a:rPr lang="en-US" altLang="zh-CN" dirty="0" smtClean="0">
                <a:solidFill>
                  <a:srgbClr val="FF0000"/>
                </a:solidFill>
              </a:rPr>
              <a:t>If </a:t>
            </a:r>
            <a:r>
              <a:rPr lang="en-US" altLang="zh-CN" dirty="0" smtClean="0">
                <a:solidFill>
                  <a:srgbClr val="0000CC"/>
                </a:solidFill>
              </a:rPr>
              <a:t>number Mod 2 = 0 </a:t>
            </a:r>
            <a:r>
              <a:rPr lang="en-US" altLang="zh-CN" dirty="0" smtClean="0">
                <a:solidFill>
                  <a:srgbClr val="FF0000"/>
                </a:solidFill>
              </a:rPr>
              <a:t>Then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             </a:t>
            </a:r>
            <a:r>
              <a:rPr lang="en-US" altLang="zh-CN" dirty="0" err="1" smtClean="0">
                <a:solidFill>
                  <a:srgbClr val="0000CC"/>
                </a:solidFill>
              </a:rPr>
              <a:t>MsgBox</a:t>
            </a:r>
            <a:r>
              <a:rPr lang="en-US" altLang="zh-CN" dirty="0" smtClean="0">
                <a:solidFill>
                  <a:srgbClr val="0000CC"/>
                </a:solidFill>
              </a:rPr>
              <a:t> number &amp; " is an even number."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    End If</a:t>
            </a:r>
          </a:p>
          <a:p>
            <a:pPr>
              <a:spcBef>
                <a:spcPts val="0"/>
              </a:spcBef>
              <a:buNone/>
            </a:pPr>
            <a:r>
              <a:rPr lang="en-US" altLang="zh-CN" dirty="0" smtClean="0"/>
              <a:t>End Sub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两种等价写法</a:t>
            </a:r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4786314" y="214290"/>
            <a:ext cx="4176725" cy="2571768"/>
            <a:chOff x="4786314" y="214290"/>
            <a:chExt cx="4176725" cy="2571768"/>
          </a:xfrm>
        </p:grpSpPr>
        <p:sp>
          <p:nvSpPr>
            <p:cNvPr id="4" name="圆角矩形标注 3"/>
            <p:cNvSpPr/>
            <p:nvPr/>
          </p:nvSpPr>
          <p:spPr bwMode="auto">
            <a:xfrm>
              <a:off x="4786314" y="2143116"/>
              <a:ext cx="4143404" cy="642942"/>
            </a:xfrm>
            <a:prstGeom prst="wedgeRoundRectCallout">
              <a:avLst>
                <a:gd name="adj1" fmla="val -61369"/>
                <a:gd name="adj2" fmla="val 37076"/>
                <a:gd name="adj3" fmla="val 16667"/>
              </a:avLst>
            </a:prstGeom>
            <a:solidFill>
              <a:srgbClr val="FFFF00"/>
            </a:solidFill>
            <a:ln w="9525" cap="flat" cmpd="sng" algn="ctr">
              <a:solidFill>
                <a:srgbClr val="9E78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2488"/>
                </a:spcBef>
                <a:spcAft>
                  <a:spcPts val="2488"/>
                </a:spcAft>
                <a:buClrTx/>
                <a:buSzTx/>
                <a:buFontTx/>
                <a:buNone/>
                <a:tabLst/>
              </a:pPr>
              <a:r>
                <a:rPr kumimoji="1" lang="zh-CN" altLang="en-US" sz="2000" b="1" dirty="0" smtClean="0">
                  <a:latin typeface="Times New Roman" pitchFamily="18" charset="0"/>
                  <a:ea typeface="宋体" pitchFamily="2" charset="-122"/>
                </a:rPr>
                <a:t>不敲续行符（空格</a:t>
              </a:r>
              <a:r>
                <a:rPr kumimoji="1" lang="en-US" altLang="zh-CN" sz="2000" b="1" dirty="0" smtClean="0">
                  <a:latin typeface="Times New Roman" pitchFamily="18" charset="0"/>
                  <a:ea typeface="宋体" pitchFamily="2" charset="-122"/>
                </a:rPr>
                <a:t>+</a:t>
              </a:r>
              <a:r>
                <a:rPr kumimoji="1" lang="zh-CN" altLang="en-US" sz="2000" b="1" dirty="0" smtClean="0">
                  <a:latin typeface="Times New Roman" pitchFamily="18" charset="0"/>
                  <a:ea typeface="宋体" pitchFamily="2" charset="-122"/>
                </a:rPr>
                <a:t>下划线）</a:t>
              </a:r>
              <a:r>
                <a:rPr kumimoji="1" lang="en-US" altLang="zh-CN" sz="2000" b="1" dirty="0" smtClean="0">
                  <a:latin typeface="Times New Roman" pitchFamily="18" charset="0"/>
                  <a:ea typeface="宋体" pitchFamily="2" charset="-122"/>
                </a:rPr>
                <a:t/>
              </a:r>
              <a:br>
                <a:rPr kumimoji="1" lang="en-US" altLang="zh-CN" sz="2000" b="1" dirty="0" smtClean="0">
                  <a:latin typeface="Times New Roman" pitchFamily="18" charset="0"/>
                  <a:ea typeface="宋体" pitchFamily="2" charset="-122"/>
                </a:rPr>
              </a:br>
              <a:r>
                <a:rPr kumimoji="1" lang="zh-CN" altLang="en-US" sz="2000" b="1" dirty="0" smtClean="0">
                  <a:latin typeface="Times New Roman" pitchFamily="18" charset="0"/>
                  <a:ea typeface="宋体" pitchFamily="2" charset="-122"/>
                </a:rPr>
                <a:t>直接回车报错</a:t>
              </a:r>
              <a:endParaRPr kumimoji="1" lang="zh-CN" altLang="en-US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572264" y="214290"/>
              <a:ext cx="2390775" cy="1952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zh-CN" altLang="en-US" dirty="0" smtClean="0"/>
              <a:t>单分支</a:t>
            </a:r>
            <a:r>
              <a:rPr lang="en-US" altLang="zh-CN" dirty="0" smtClean="0"/>
              <a:t>if</a:t>
            </a:r>
            <a:r>
              <a:rPr lang="zh-CN" altLang="en-US" dirty="0" smtClean="0"/>
              <a:t>语句 课堂练习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57158" y="1000108"/>
            <a:ext cx="8429684" cy="4714892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0000CC"/>
                </a:solidFill>
              </a:rPr>
              <a:t>练习</a:t>
            </a:r>
            <a:r>
              <a:rPr lang="en-US" altLang="zh-CN" dirty="0" smtClean="0">
                <a:solidFill>
                  <a:srgbClr val="0000CC"/>
                </a:solidFill>
              </a:rPr>
              <a:t>1</a:t>
            </a:r>
            <a:r>
              <a:rPr lang="zh-CN" altLang="en-US" dirty="0" smtClean="0"/>
              <a:t>：建立一个变量年龄，判断该变量是否大于等于</a:t>
            </a:r>
            <a:r>
              <a:rPr lang="en-US" altLang="zh-CN" dirty="0" smtClean="0"/>
              <a:t>18</a:t>
            </a:r>
            <a:r>
              <a:rPr lang="zh-CN" altLang="en-US" dirty="0" smtClean="0"/>
              <a:t>岁，如果是，输出你已经成年。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0000CC"/>
                </a:solidFill>
              </a:rPr>
              <a:t>练习</a:t>
            </a:r>
            <a:r>
              <a:rPr lang="en-US" altLang="zh-CN" dirty="0" smtClean="0">
                <a:solidFill>
                  <a:srgbClr val="0000CC"/>
                </a:solidFill>
              </a:rPr>
              <a:t>2</a:t>
            </a:r>
            <a:r>
              <a:rPr lang="zh-CN" altLang="en-US" dirty="0" smtClean="0"/>
              <a:t>：如果今天是星期六，并且天气下雨，则输出今天不上课。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练习</a:t>
            </a:r>
            <a:r>
              <a:rPr lang="en-US" altLang="zh-CN" dirty="0" smtClean="0"/>
              <a:t>2</a:t>
            </a:r>
            <a:r>
              <a:rPr lang="zh-CN" altLang="en-US" dirty="0" smtClean="0"/>
              <a:t>试试使用续行符和格式</a:t>
            </a:r>
            <a:r>
              <a:rPr lang="en-US" altLang="zh-CN" dirty="0" smtClean="0"/>
              <a:t>2</a:t>
            </a:r>
          </a:p>
          <a:p>
            <a:endParaRPr lang="zh-CN" altLang="en-US" dirty="0" smtClean="0"/>
          </a:p>
          <a:p>
            <a:endParaRPr lang="en-US" sz="2800" dirty="0">
              <a:solidFill>
                <a:srgbClr val="FF0000"/>
              </a:solidFill>
              <a:ea typeface="宋体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8680479" cy="647700"/>
          </a:xfrm>
        </p:spPr>
        <p:txBody>
          <a:bodyPr/>
          <a:lstStyle/>
          <a:p>
            <a:r>
              <a:rPr lang="zh-CN" altLang="en-US" dirty="0" smtClean="0"/>
              <a:t>双分支</a:t>
            </a:r>
            <a:r>
              <a:rPr lang="en-US" altLang="zh-CN" dirty="0" smtClean="0"/>
              <a:t>if</a:t>
            </a:r>
            <a:r>
              <a:rPr lang="zh-CN" altLang="en-US" dirty="0" smtClean="0"/>
              <a:t>语句（两条路可走，增加</a:t>
            </a:r>
            <a:r>
              <a:rPr lang="en-US" altLang="zh-CN" dirty="0" smtClean="0"/>
              <a:t>else</a:t>
            </a:r>
            <a:r>
              <a:rPr lang="zh-CN" altLang="en-US" dirty="0" smtClean="0"/>
              <a:t>子句）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57158" y="1000108"/>
            <a:ext cx="8786842" cy="4714892"/>
          </a:xfrm>
        </p:spPr>
        <p:txBody>
          <a:bodyPr>
            <a:normAutofit lnSpcReduction="10000"/>
          </a:bodyPr>
          <a:lstStyle/>
          <a:p>
            <a:r>
              <a:rPr lang="zh-CN" altLang="en-US" dirty="0" smtClean="0"/>
              <a:t>格式</a:t>
            </a:r>
            <a:r>
              <a:rPr lang="en-US" altLang="zh-CN" dirty="0" smtClean="0"/>
              <a:t>1</a:t>
            </a:r>
            <a:r>
              <a:rPr lang="zh-CN" altLang="en-US" dirty="0" smtClean="0"/>
              <a:t>（单行形式）：</a:t>
            </a:r>
            <a:endParaRPr lang="en-US" altLang="zh-CN" dirty="0" smtClean="0"/>
          </a:p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 smtClean="0"/>
              <a:t>        </a:t>
            </a:r>
            <a:r>
              <a:rPr lang="en-US" sz="2000" dirty="0" smtClean="0">
                <a:solidFill>
                  <a:srgbClr val="FF0000"/>
                </a:solidFill>
                <a:ea typeface="宋体" pitchFamily="2" charset="-122"/>
              </a:rPr>
              <a:t>If  </a:t>
            </a:r>
            <a:r>
              <a:rPr lang="zh-CN" altLang="en-US" sz="2000" dirty="0" smtClean="0">
                <a:solidFill>
                  <a:srgbClr val="FF0000"/>
                </a:solidFill>
                <a:ea typeface="宋体" pitchFamily="2" charset="-122"/>
              </a:rPr>
              <a:t>条件表达式  </a:t>
            </a:r>
            <a:r>
              <a:rPr lang="en-US" sz="2000" dirty="0" smtClean="0">
                <a:solidFill>
                  <a:srgbClr val="FF0000"/>
                </a:solidFill>
                <a:ea typeface="宋体" pitchFamily="2" charset="-122"/>
              </a:rPr>
              <a:t>Then  </a:t>
            </a:r>
            <a:r>
              <a:rPr lang="zh-CN" altLang="en-US" sz="2000" dirty="0" smtClean="0">
                <a:solidFill>
                  <a:srgbClr val="FF0000"/>
                </a:solidFill>
                <a:ea typeface="宋体" pitchFamily="2" charset="-122"/>
              </a:rPr>
              <a:t>语句</a:t>
            </a:r>
            <a:r>
              <a:rPr lang="en-US" altLang="zh-CN" sz="2000" dirty="0" smtClean="0">
                <a:solidFill>
                  <a:srgbClr val="FF0000"/>
                </a:solidFill>
                <a:ea typeface="宋体" pitchFamily="2" charset="-122"/>
              </a:rPr>
              <a:t>1  Else </a:t>
            </a:r>
            <a:r>
              <a:rPr lang="zh-CN" altLang="en-US" sz="2000" dirty="0" smtClean="0">
                <a:solidFill>
                  <a:srgbClr val="FF0000"/>
                </a:solidFill>
                <a:ea typeface="宋体" pitchFamily="2" charset="-122"/>
              </a:rPr>
              <a:t>语句</a:t>
            </a:r>
            <a:r>
              <a:rPr lang="en-US" altLang="zh-CN" sz="2000" dirty="0" smtClean="0">
                <a:solidFill>
                  <a:srgbClr val="FF0000"/>
                </a:solidFill>
                <a:ea typeface="宋体" pitchFamily="2" charset="-122"/>
              </a:rPr>
              <a:t>2 </a:t>
            </a:r>
            <a:br>
              <a:rPr lang="en-US" altLang="zh-CN" sz="2000" dirty="0" smtClean="0">
                <a:solidFill>
                  <a:srgbClr val="FF0000"/>
                </a:solidFill>
                <a:ea typeface="宋体" pitchFamily="2" charset="-122"/>
              </a:rPr>
            </a:b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’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如果  条件成立  那么就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  ...      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否则 </a:t>
            </a:r>
            <a:r>
              <a:rPr lang="en-US" altLang="zh-CN" dirty="0" smtClean="0">
                <a:solidFill>
                  <a:srgbClr val="006600"/>
                </a:solidFill>
                <a:ea typeface="宋体" pitchFamily="2" charset="-122"/>
              </a:rPr>
              <a:t>...</a:t>
            </a:r>
            <a:endParaRPr lang="en-US" altLang="zh-CN" dirty="0" smtClean="0"/>
          </a:p>
          <a:p>
            <a:r>
              <a:rPr lang="zh-CN" altLang="en-US" dirty="0" smtClean="0"/>
              <a:t>格式</a:t>
            </a:r>
            <a:r>
              <a:rPr lang="en-US" altLang="zh-CN" dirty="0" smtClean="0"/>
              <a:t>2</a:t>
            </a:r>
            <a:r>
              <a:rPr lang="zh-CN" altLang="en-US" dirty="0" smtClean="0"/>
              <a:t>（块形式）：</a:t>
            </a:r>
          </a:p>
          <a:p>
            <a:pPr lvl="1" algn="l"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FF0000"/>
                </a:solidFill>
                <a:ea typeface="宋体" pitchFamily="2" charset="-122"/>
              </a:rPr>
              <a:t>If</a:t>
            </a:r>
            <a:r>
              <a:rPr lang="en-US" dirty="0" smtClean="0">
                <a:solidFill>
                  <a:srgbClr val="FF0000"/>
                </a:solidFill>
                <a:ea typeface="宋体" pitchFamily="2" charset="-122"/>
              </a:rPr>
              <a:t>   </a:t>
            </a:r>
            <a:r>
              <a:rPr lang="zh-CN" altLang="en-US" dirty="0" smtClean="0">
                <a:solidFill>
                  <a:srgbClr val="FF0000"/>
                </a:solidFill>
                <a:ea typeface="宋体" pitchFamily="2" charset="-122"/>
              </a:rPr>
              <a:t>条件表达式   </a:t>
            </a:r>
            <a:r>
              <a:rPr lang="en-US" b="1" dirty="0" smtClean="0">
                <a:solidFill>
                  <a:srgbClr val="FF0000"/>
                </a:solidFill>
                <a:ea typeface="宋体" pitchFamily="2" charset="-122"/>
              </a:rPr>
              <a:t>Then</a:t>
            </a:r>
            <a:r>
              <a:rPr lang="en-US" dirty="0" smtClean="0">
                <a:solidFill>
                  <a:srgbClr val="FF0000"/>
                </a:solidFill>
                <a:ea typeface="宋体" pitchFamily="2" charset="-122"/>
              </a:rPr>
              <a:t/>
            </a:r>
            <a:br>
              <a:rPr lang="en-US" dirty="0" smtClean="0">
                <a:solidFill>
                  <a:srgbClr val="FF0000"/>
                </a:solidFill>
                <a:ea typeface="宋体" pitchFamily="2" charset="-122"/>
              </a:rPr>
            </a:br>
            <a:r>
              <a:rPr lang="zh-CN" altLang="en-US" dirty="0" smtClean="0">
                <a:solidFill>
                  <a:srgbClr val="FF0000"/>
                </a:solidFill>
                <a:ea typeface="宋体" pitchFamily="2" charset="-122"/>
              </a:rPr>
              <a:t>语句组</a:t>
            </a: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1</a:t>
            </a:r>
          </a:p>
          <a:p>
            <a:pPr lvl="1">
              <a:spcAft>
                <a:spcPts val="0"/>
              </a:spcAft>
              <a:buNone/>
            </a:pPr>
            <a:r>
              <a:rPr lang="en-US" altLang="zh-CN" b="1" dirty="0" smtClean="0">
                <a:solidFill>
                  <a:srgbClr val="FF0000"/>
                </a:solidFill>
                <a:ea typeface="宋体" pitchFamily="2" charset="-122"/>
              </a:rPr>
              <a:t>Else </a:t>
            </a:r>
          </a:p>
          <a:p>
            <a:pPr lvl="1">
              <a:spcAft>
                <a:spcPts val="0"/>
              </a:spcAft>
              <a:buNone/>
            </a:pP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	</a:t>
            </a:r>
            <a:r>
              <a:rPr lang="zh-CN" altLang="en-US" dirty="0" smtClean="0">
                <a:solidFill>
                  <a:srgbClr val="FF0000"/>
                </a:solidFill>
                <a:ea typeface="宋体" pitchFamily="2" charset="-122"/>
              </a:rPr>
              <a:t>语句组</a:t>
            </a: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2</a:t>
            </a:r>
          </a:p>
          <a:p>
            <a:pPr lvl="1"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FF0000"/>
                </a:solidFill>
                <a:ea typeface="宋体" pitchFamily="2" charset="-122"/>
              </a:rPr>
              <a:t>End If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 smtClean="0">
                <a:solidFill>
                  <a:srgbClr val="FF0000"/>
                </a:solidFill>
                <a:ea typeface="宋体" pitchFamily="2" charset="-122"/>
              </a:rPr>
              <a:t> </a:t>
            </a:r>
            <a:endParaRPr lang="en-US" dirty="0">
              <a:solidFill>
                <a:srgbClr val="FF0000"/>
              </a:solidFill>
              <a:ea typeface="宋体" pitchFamily="2" charset="-122"/>
            </a:endParaRPr>
          </a:p>
        </p:txBody>
      </p:sp>
      <p:grpSp>
        <p:nvGrpSpPr>
          <p:cNvPr id="2" name="Group 14"/>
          <p:cNvGrpSpPr>
            <a:grpSpLocks noChangeAspect="1"/>
          </p:cNvGrpSpPr>
          <p:nvPr/>
        </p:nvGrpSpPr>
        <p:grpSpPr bwMode="auto">
          <a:xfrm>
            <a:off x="5715008" y="2000240"/>
            <a:ext cx="3214710" cy="2949575"/>
            <a:chOff x="3878" y="754"/>
            <a:chExt cx="1769" cy="1858"/>
          </a:xfrm>
        </p:grpSpPr>
        <p:sp>
          <p:nvSpPr>
            <p:cNvPr id="31" name="AutoShape 13"/>
            <p:cNvSpPr>
              <a:spLocks noChangeAspect="1" noChangeArrowheads="1" noTextEdit="1"/>
            </p:cNvSpPr>
            <p:nvPr/>
          </p:nvSpPr>
          <p:spPr bwMode="auto">
            <a:xfrm>
              <a:off x="3878" y="754"/>
              <a:ext cx="1769" cy="18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Line 15"/>
            <p:cNvSpPr>
              <a:spLocks noChangeShapeType="1"/>
            </p:cNvSpPr>
            <p:nvPr/>
          </p:nvSpPr>
          <p:spPr bwMode="auto">
            <a:xfrm>
              <a:off x="4760" y="803"/>
              <a:ext cx="1" cy="2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4719" y="1001"/>
              <a:ext cx="80" cy="138"/>
            </a:xfrm>
            <a:custGeom>
              <a:avLst/>
              <a:gdLst/>
              <a:ahLst/>
              <a:cxnLst>
                <a:cxn ang="0">
                  <a:pos x="41" y="138"/>
                </a:cxn>
                <a:cxn ang="0">
                  <a:pos x="0" y="0"/>
                </a:cxn>
                <a:cxn ang="0">
                  <a:pos x="80" y="0"/>
                </a:cxn>
                <a:cxn ang="0">
                  <a:pos x="41" y="138"/>
                </a:cxn>
              </a:cxnLst>
              <a:rect l="0" t="0" r="r" b="b"/>
              <a:pathLst>
                <a:path w="80" h="138">
                  <a:moveTo>
                    <a:pt x="41" y="138"/>
                  </a:moveTo>
                  <a:lnTo>
                    <a:pt x="0" y="0"/>
                  </a:lnTo>
                  <a:lnTo>
                    <a:pt x="80" y="0"/>
                  </a:lnTo>
                  <a:lnTo>
                    <a:pt x="41" y="13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4322" y="1125"/>
              <a:ext cx="873" cy="402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873" y="201"/>
                </a:cxn>
                <a:cxn ang="0">
                  <a:pos x="436" y="402"/>
                </a:cxn>
                <a:cxn ang="0">
                  <a:pos x="0" y="201"/>
                </a:cxn>
                <a:cxn ang="0">
                  <a:pos x="436" y="0"/>
                </a:cxn>
              </a:cxnLst>
              <a:rect l="0" t="0" r="r" b="b"/>
              <a:pathLst>
                <a:path w="873" h="402">
                  <a:moveTo>
                    <a:pt x="436" y="0"/>
                  </a:moveTo>
                  <a:lnTo>
                    <a:pt x="873" y="201"/>
                  </a:lnTo>
                  <a:lnTo>
                    <a:pt x="436" y="402"/>
                  </a:lnTo>
                  <a:lnTo>
                    <a:pt x="0" y="201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4322" y="1125"/>
              <a:ext cx="875" cy="403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36" y="9"/>
                </a:cxn>
                <a:cxn ang="0">
                  <a:pos x="21" y="201"/>
                </a:cxn>
                <a:cxn ang="0">
                  <a:pos x="436" y="393"/>
                </a:cxn>
                <a:cxn ang="0">
                  <a:pos x="853" y="201"/>
                </a:cxn>
                <a:cxn ang="0">
                  <a:pos x="436" y="9"/>
                </a:cxn>
                <a:cxn ang="0">
                  <a:pos x="436" y="0"/>
                </a:cxn>
                <a:cxn ang="0">
                  <a:pos x="875" y="201"/>
                </a:cxn>
                <a:cxn ang="0">
                  <a:pos x="436" y="403"/>
                </a:cxn>
                <a:cxn ang="0">
                  <a:pos x="0" y="201"/>
                </a:cxn>
                <a:cxn ang="0">
                  <a:pos x="436" y="0"/>
                </a:cxn>
              </a:cxnLst>
              <a:rect l="0" t="0" r="r" b="b"/>
              <a:pathLst>
                <a:path w="875" h="403">
                  <a:moveTo>
                    <a:pt x="436" y="0"/>
                  </a:moveTo>
                  <a:lnTo>
                    <a:pt x="436" y="9"/>
                  </a:lnTo>
                  <a:lnTo>
                    <a:pt x="21" y="201"/>
                  </a:lnTo>
                  <a:lnTo>
                    <a:pt x="436" y="393"/>
                  </a:lnTo>
                  <a:lnTo>
                    <a:pt x="853" y="201"/>
                  </a:lnTo>
                  <a:lnTo>
                    <a:pt x="436" y="9"/>
                  </a:lnTo>
                  <a:lnTo>
                    <a:pt x="436" y="0"/>
                  </a:lnTo>
                  <a:lnTo>
                    <a:pt x="875" y="201"/>
                  </a:lnTo>
                  <a:lnTo>
                    <a:pt x="436" y="403"/>
                  </a:lnTo>
                  <a:lnTo>
                    <a:pt x="0" y="201"/>
                  </a:lnTo>
                  <a:lnTo>
                    <a:pt x="43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Rectangle 19"/>
            <p:cNvSpPr>
              <a:spLocks noChangeArrowheads="1"/>
            </p:cNvSpPr>
            <p:nvPr/>
          </p:nvSpPr>
          <p:spPr bwMode="auto">
            <a:xfrm>
              <a:off x="4463" y="1265"/>
              <a:ext cx="646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600" dirty="0" smtClean="0">
                  <a:solidFill>
                    <a:srgbClr val="000000"/>
                  </a:solidFill>
                  <a:latin typeface="宋体" pitchFamily="2" charset="-122"/>
                </a:rPr>
                <a:t>条件表达式</a:t>
              </a:r>
              <a:endParaRPr lang="zh-CN" altLang="en-US" dirty="0"/>
            </a:p>
          </p:txBody>
        </p:sp>
        <p:sp>
          <p:nvSpPr>
            <p:cNvPr id="37" name="Rectangle 20"/>
            <p:cNvSpPr>
              <a:spLocks noChangeArrowheads="1"/>
            </p:cNvSpPr>
            <p:nvPr/>
          </p:nvSpPr>
          <p:spPr bwMode="auto">
            <a:xfrm>
              <a:off x="5213" y="1159"/>
              <a:ext cx="75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Rectangle 21"/>
            <p:cNvSpPr>
              <a:spLocks noChangeArrowheads="1"/>
            </p:cNvSpPr>
            <p:nvPr/>
          </p:nvSpPr>
          <p:spPr bwMode="auto">
            <a:xfrm>
              <a:off x="5213" y="1163"/>
              <a:ext cx="6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600">
                  <a:solidFill>
                    <a:srgbClr val="000000"/>
                  </a:solidFill>
                  <a:latin typeface="宋体" pitchFamily="2" charset="-122"/>
                </a:rPr>
                <a:t>N</a:t>
              </a:r>
              <a:endParaRPr lang="en-US" altLang="zh-CN"/>
            </a:p>
          </p:txBody>
        </p:sp>
        <p:sp>
          <p:nvSpPr>
            <p:cNvPr id="39" name="Line 22"/>
            <p:cNvSpPr>
              <a:spLocks noChangeShapeType="1"/>
            </p:cNvSpPr>
            <p:nvPr/>
          </p:nvSpPr>
          <p:spPr bwMode="auto">
            <a:xfrm>
              <a:off x="5381" y="1327"/>
              <a:ext cx="1" cy="2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>
              <a:off x="5340" y="1520"/>
              <a:ext cx="80" cy="138"/>
            </a:xfrm>
            <a:custGeom>
              <a:avLst/>
              <a:gdLst/>
              <a:ahLst/>
              <a:cxnLst>
                <a:cxn ang="0">
                  <a:pos x="41" y="138"/>
                </a:cxn>
                <a:cxn ang="0">
                  <a:pos x="0" y="0"/>
                </a:cxn>
                <a:cxn ang="0">
                  <a:pos x="80" y="0"/>
                </a:cxn>
                <a:cxn ang="0">
                  <a:pos x="41" y="138"/>
                </a:cxn>
              </a:cxnLst>
              <a:rect l="0" t="0" r="r" b="b"/>
              <a:pathLst>
                <a:path w="80" h="138">
                  <a:moveTo>
                    <a:pt x="41" y="138"/>
                  </a:moveTo>
                  <a:lnTo>
                    <a:pt x="0" y="0"/>
                  </a:lnTo>
                  <a:lnTo>
                    <a:pt x="80" y="0"/>
                  </a:lnTo>
                  <a:lnTo>
                    <a:pt x="41" y="13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Rectangle 24"/>
            <p:cNvSpPr>
              <a:spLocks noChangeArrowheads="1"/>
            </p:cNvSpPr>
            <p:nvPr/>
          </p:nvSpPr>
          <p:spPr bwMode="auto">
            <a:xfrm>
              <a:off x="5093" y="1662"/>
              <a:ext cx="509" cy="29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Rectangle 25"/>
            <p:cNvSpPr>
              <a:spLocks noChangeArrowheads="1"/>
            </p:cNvSpPr>
            <p:nvPr/>
          </p:nvSpPr>
          <p:spPr bwMode="auto">
            <a:xfrm>
              <a:off x="5138" y="1751"/>
              <a:ext cx="452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600" dirty="0" smtClean="0">
                  <a:solidFill>
                    <a:srgbClr val="000000"/>
                  </a:solidFill>
                  <a:latin typeface="宋体" pitchFamily="2" charset="-122"/>
                </a:rPr>
                <a:t>语句组</a:t>
              </a:r>
              <a:r>
                <a:rPr lang="en-US" altLang="zh-CN" sz="1600" dirty="0" smtClean="0">
                  <a:solidFill>
                    <a:srgbClr val="000000"/>
                  </a:solidFill>
                  <a:latin typeface="宋体" pitchFamily="2" charset="-122"/>
                </a:rPr>
                <a:t>2</a:t>
              </a:r>
              <a:endParaRPr lang="en-US" altLang="zh-CN" dirty="0"/>
            </a:p>
          </p:txBody>
        </p:sp>
        <p:sp>
          <p:nvSpPr>
            <p:cNvPr id="43" name="Line 26"/>
            <p:cNvSpPr>
              <a:spLocks noChangeShapeType="1"/>
            </p:cNvSpPr>
            <p:nvPr/>
          </p:nvSpPr>
          <p:spPr bwMode="auto">
            <a:xfrm>
              <a:off x="5381" y="1965"/>
              <a:ext cx="1" cy="23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5340" y="2162"/>
              <a:ext cx="80" cy="139"/>
            </a:xfrm>
            <a:custGeom>
              <a:avLst/>
              <a:gdLst/>
              <a:ahLst/>
              <a:cxnLst>
                <a:cxn ang="0">
                  <a:pos x="41" y="139"/>
                </a:cxn>
                <a:cxn ang="0">
                  <a:pos x="0" y="0"/>
                </a:cxn>
                <a:cxn ang="0">
                  <a:pos x="80" y="0"/>
                </a:cxn>
                <a:cxn ang="0">
                  <a:pos x="41" y="139"/>
                </a:cxn>
              </a:cxnLst>
              <a:rect l="0" t="0" r="r" b="b"/>
              <a:pathLst>
                <a:path w="80" h="139">
                  <a:moveTo>
                    <a:pt x="41" y="139"/>
                  </a:moveTo>
                  <a:lnTo>
                    <a:pt x="0" y="0"/>
                  </a:lnTo>
                  <a:lnTo>
                    <a:pt x="80" y="0"/>
                  </a:lnTo>
                  <a:lnTo>
                    <a:pt x="41" y="13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Line 28"/>
            <p:cNvSpPr>
              <a:spLocks noChangeShapeType="1"/>
            </p:cNvSpPr>
            <p:nvPr/>
          </p:nvSpPr>
          <p:spPr bwMode="auto">
            <a:xfrm>
              <a:off x="4749" y="2286"/>
              <a:ext cx="1" cy="17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4708" y="2424"/>
              <a:ext cx="80" cy="139"/>
            </a:xfrm>
            <a:custGeom>
              <a:avLst/>
              <a:gdLst/>
              <a:ahLst/>
              <a:cxnLst>
                <a:cxn ang="0">
                  <a:pos x="41" y="139"/>
                </a:cxn>
                <a:cxn ang="0">
                  <a:pos x="0" y="0"/>
                </a:cxn>
                <a:cxn ang="0">
                  <a:pos x="80" y="0"/>
                </a:cxn>
                <a:cxn ang="0">
                  <a:pos x="41" y="139"/>
                </a:cxn>
              </a:cxnLst>
              <a:rect l="0" t="0" r="r" b="b"/>
              <a:pathLst>
                <a:path w="80" h="139">
                  <a:moveTo>
                    <a:pt x="41" y="139"/>
                  </a:moveTo>
                  <a:lnTo>
                    <a:pt x="0" y="0"/>
                  </a:lnTo>
                  <a:lnTo>
                    <a:pt x="80" y="0"/>
                  </a:lnTo>
                  <a:lnTo>
                    <a:pt x="41" y="13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Line 30"/>
            <p:cNvSpPr>
              <a:spLocks noChangeShapeType="1"/>
            </p:cNvSpPr>
            <p:nvPr/>
          </p:nvSpPr>
          <p:spPr bwMode="auto">
            <a:xfrm>
              <a:off x="5201" y="1326"/>
              <a:ext cx="18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Line 31"/>
            <p:cNvSpPr>
              <a:spLocks noChangeShapeType="1"/>
            </p:cNvSpPr>
            <p:nvPr/>
          </p:nvSpPr>
          <p:spPr bwMode="auto">
            <a:xfrm>
              <a:off x="4144" y="1326"/>
              <a:ext cx="189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Line 32"/>
            <p:cNvSpPr>
              <a:spLocks noChangeShapeType="1"/>
            </p:cNvSpPr>
            <p:nvPr/>
          </p:nvSpPr>
          <p:spPr bwMode="auto">
            <a:xfrm>
              <a:off x="4144" y="1327"/>
              <a:ext cx="1" cy="2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4103" y="1520"/>
              <a:ext cx="81" cy="138"/>
            </a:xfrm>
            <a:custGeom>
              <a:avLst/>
              <a:gdLst/>
              <a:ahLst/>
              <a:cxnLst>
                <a:cxn ang="0">
                  <a:pos x="41" y="138"/>
                </a:cxn>
                <a:cxn ang="0">
                  <a:pos x="0" y="0"/>
                </a:cxn>
                <a:cxn ang="0">
                  <a:pos x="81" y="0"/>
                </a:cxn>
                <a:cxn ang="0">
                  <a:pos x="41" y="138"/>
                </a:cxn>
              </a:cxnLst>
              <a:rect l="0" t="0" r="r" b="b"/>
              <a:pathLst>
                <a:path w="81" h="138">
                  <a:moveTo>
                    <a:pt x="41" y="138"/>
                  </a:moveTo>
                  <a:lnTo>
                    <a:pt x="0" y="0"/>
                  </a:lnTo>
                  <a:lnTo>
                    <a:pt x="81" y="0"/>
                  </a:lnTo>
                  <a:lnTo>
                    <a:pt x="41" y="13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Rectangle 34"/>
            <p:cNvSpPr>
              <a:spLocks noChangeArrowheads="1"/>
            </p:cNvSpPr>
            <p:nvPr/>
          </p:nvSpPr>
          <p:spPr bwMode="auto">
            <a:xfrm>
              <a:off x="3923" y="1662"/>
              <a:ext cx="495" cy="29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Rectangle 35"/>
            <p:cNvSpPr>
              <a:spLocks noChangeArrowheads="1"/>
            </p:cNvSpPr>
            <p:nvPr/>
          </p:nvSpPr>
          <p:spPr bwMode="auto">
            <a:xfrm>
              <a:off x="3941" y="1751"/>
              <a:ext cx="452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600" dirty="0" smtClean="0">
                  <a:solidFill>
                    <a:srgbClr val="000000"/>
                  </a:solidFill>
                  <a:latin typeface="宋体" pitchFamily="2" charset="-122"/>
                </a:rPr>
                <a:t>语句组</a:t>
              </a:r>
              <a:r>
                <a:rPr lang="en-US" altLang="zh-CN" sz="1600" dirty="0" smtClean="0">
                  <a:solidFill>
                    <a:srgbClr val="000000"/>
                  </a:solidFill>
                  <a:latin typeface="宋体" pitchFamily="2" charset="-122"/>
                </a:rPr>
                <a:t>1</a:t>
              </a:r>
              <a:endParaRPr lang="en-US" altLang="zh-CN" dirty="0"/>
            </a:p>
          </p:txBody>
        </p:sp>
        <p:sp>
          <p:nvSpPr>
            <p:cNvPr id="53" name="Line 36"/>
            <p:cNvSpPr>
              <a:spLocks noChangeShapeType="1"/>
            </p:cNvSpPr>
            <p:nvPr/>
          </p:nvSpPr>
          <p:spPr bwMode="auto">
            <a:xfrm>
              <a:off x="4144" y="1965"/>
              <a:ext cx="1" cy="23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4103" y="2162"/>
              <a:ext cx="81" cy="139"/>
            </a:xfrm>
            <a:custGeom>
              <a:avLst/>
              <a:gdLst/>
              <a:ahLst/>
              <a:cxnLst>
                <a:cxn ang="0">
                  <a:pos x="41" y="139"/>
                </a:cxn>
                <a:cxn ang="0">
                  <a:pos x="0" y="0"/>
                </a:cxn>
                <a:cxn ang="0">
                  <a:pos x="81" y="0"/>
                </a:cxn>
                <a:cxn ang="0">
                  <a:pos x="41" y="139"/>
                </a:cxn>
              </a:cxnLst>
              <a:rect l="0" t="0" r="r" b="b"/>
              <a:pathLst>
                <a:path w="81" h="139">
                  <a:moveTo>
                    <a:pt x="41" y="139"/>
                  </a:moveTo>
                  <a:lnTo>
                    <a:pt x="0" y="0"/>
                  </a:lnTo>
                  <a:lnTo>
                    <a:pt x="81" y="0"/>
                  </a:lnTo>
                  <a:lnTo>
                    <a:pt x="41" y="13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Line 38"/>
            <p:cNvSpPr>
              <a:spLocks noChangeShapeType="1"/>
            </p:cNvSpPr>
            <p:nvPr/>
          </p:nvSpPr>
          <p:spPr bwMode="auto">
            <a:xfrm flipV="1">
              <a:off x="4144" y="2283"/>
              <a:ext cx="123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Rectangle 39"/>
            <p:cNvSpPr>
              <a:spLocks noChangeArrowheads="1"/>
            </p:cNvSpPr>
            <p:nvPr/>
          </p:nvSpPr>
          <p:spPr bwMode="auto">
            <a:xfrm>
              <a:off x="4181" y="1159"/>
              <a:ext cx="75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Rectangle 40"/>
            <p:cNvSpPr>
              <a:spLocks noChangeArrowheads="1"/>
            </p:cNvSpPr>
            <p:nvPr/>
          </p:nvSpPr>
          <p:spPr bwMode="auto">
            <a:xfrm>
              <a:off x="4181" y="1163"/>
              <a:ext cx="6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600">
                  <a:solidFill>
                    <a:srgbClr val="000000"/>
                  </a:solidFill>
                  <a:latin typeface="宋体" pitchFamily="2" charset="-122"/>
                </a:rPr>
                <a:t>Y</a:t>
              </a:r>
              <a:endParaRPr lang="en-US" altLang="zh-CN"/>
            </a:p>
          </p:txBody>
        </p:sp>
      </p:grpSp>
      <p:grpSp>
        <p:nvGrpSpPr>
          <p:cNvPr id="59" name="组合 4"/>
          <p:cNvGrpSpPr>
            <a:grpSpLocks/>
          </p:cNvGrpSpPr>
          <p:nvPr/>
        </p:nvGrpSpPr>
        <p:grpSpPr bwMode="auto">
          <a:xfrm>
            <a:off x="500034" y="4786322"/>
            <a:ext cx="7500981" cy="1679575"/>
            <a:chOff x="-2428931" y="4943131"/>
            <a:chExt cx="7501030" cy="1680112"/>
          </a:xfrm>
        </p:grpSpPr>
        <p:pic>
          <p:nvPicPr>
            <p:cNvPr id="60" name="Picture 10" descr="http://www.chinanews.com/cr/2014/0108/1576296051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flipH="1">
              <a:off x="3714777" y="4943131"/>
              <a:ext cx="1357322" cy="1680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" name="矩形标注 8"/>
            <p:cNvSpPr>
              <a:spLocks noChangeArrowheads="1"/>
            </p:cNvSpPr>
            <p:nvPr/>
          </p:nvSpPr>
          <p:spPr bwMode="auto">
            <a:xfrm>
              <a:off x="-2428931" y="4943131"/>
              <a:ext cx="5929393" cy="1572138"/>
            </a:xfrm>
            <a:prstGeom prst="wedgeRectCallout">
              <a:avLst>
                <a:gd name="adj1" fmla="val 60314"/>
                <a:gd name="adj2" fmla="val -9048"/>
              </a:avLst>
            </a:prstGeom>
            <a:solidFill>
              <a:srgbClr val="FFFF00"/>
            </a:solidFill>
            <a:ln w="9525" algn="ctr">
              <a:solidFill>
                <a:srgbClr val="FF66FF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请注意块形式中 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then 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和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else 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后面的语句要缩进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,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以利于读程。</a:t>
              </a:r>
              <a:endParaRPr lang="en-US" altLang="zh-CN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endParaRPr>
            </a:p>
            <a:p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另外，输程序时可先输入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if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语句的基本结构，以防漏掉</a:t>
              </a:r>
              <a:r>
                <a:rPr lang="en-US" altLang="zh-CN" sz="2000" b="1" dirty="0" err="1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then,else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和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end if,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再填入表达式和语句</a:t>
              </a:r>
              <a:endParaRPr lang="en-US" altLang="zh-CN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8680479" cy="647700"/>
          </a:xfrm>
        </p:spPr>
        <p:txBody>
          <a:bodyPr/>
          <a:lstStyle/>
          <a:p>
            <a:r>
              <a:rPr lang="zh-CN" altLang="en-US" dirty="0" smtClean="0"/>
              <a:t>双分支</a:t>
            </a:r>
            <a:r>
              <a:rPr lang="en-US" altLang="zh-CN" dirty="0" smtClean="0"/>
              <a:t>if</a:t>
            </a:r>
            <a:r>
              <a:rPr lang="zh-CN" altLang="en-US" dirty="0" smtClean="0"/>
              <a:t>语句（两条路可走）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285720" y="1000108"/>
            <a:ext cx="8643998" cy="5857892"/>
          </a:xfrm>
        </p:spPr>
        <p:txBody>
          <a:bodyPr>
            <a:normAutofit fontScale="92500" lnSpcReduction="10000"/>
          </a:bodyPr>
          <a:lstStyle/>
          <a:p>
            <a:pPr lvl="0">
              <a:defRPr/>
            </a:pPr>
            <a:r>
              <a:rPr lang="zh-CN" altLang="en-US" sz="2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例题：输入一个正整数，判断是否是偶数，如果是就输出“是偶数”，不是就输出“是奇数” 。</a:t>
            </a:r>
            <a:endParaRPr lang="en-US" altLang="zh-CN" sz="22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Sub </a:t>
            </a:r>
            <a:r>
              <a:rPr lang="en-US" altLang="zh-CN" dirty="0" err="1" smtClean="0">
                <a:solidFill>
                  <a:srgbClr val="000000"/>
                </a:solidFill>
                <a:ea typeface="宋体" pitchFamily="2" charset="-122"/>
              </a:rPr>
              <a:t>evenodd</a:t>
            </a: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()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    Dim number As Long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    number = </a:t>
            </a:r>
            <a:r>
              <a:rPr lang="en-US" altLang="zh-CN" dirty="0" err="1" smtClean="0">
                <a:solidFill>
                  <a:srgbClr val="000000"/>
                </a:solidFill>
                <a:ea typeface="宋体" pitchFamily="2" charset="-122"/>
              </a:rPr>
              <a:t>InputBox</a:t>
            </a: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("</a:t>
            </a:r>
            <a:r>
              <a:rPr lang="zh-CN" altLang="en-US" dirty="0" smtClean="0">
                <a:solidFill>
                  <a:srgbClr val="000000"/>
                </a:solidFill>
                <a:ea typeface="宋体" pitchFamily="2" charset="-122"/>
              </a:rPr>
              <a:t>请输入一个正整数：</a:t>
            </a: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")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    </a:t>
            </a: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If </a:t>
            </a:r>
            <a:r>
              <a:rPr lang="en-US" altLang="zh-CN" dirty="0" smtClean="0">
                <a:solidFill>
                  <a:srgbClr val="0000CC"/>
                </a:solidFill>
                <a:ea typeface="宋体" pitchFamily="2" charset="-122"/>
              </a:rPr>
              <a:t> number Mod 2 = 0 </a:t>
            </a: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Then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en-US" altLang="zh-CN" dirty="0" smtClean="0">
                <a:solidFill>
                  <a:srgbClr val="0000CC"/>
                </a:solidFill>
                <a:ea typeface="宋体" pitchFamily="2" charset="-122"/>
              </a:rPr>
              <a:t>        </a:t>
            </a:r>
            <a:r>
              <a:rPr lang="en-US" altLang="zh-CN" dirty="0" err="1" smtClean="0">
                <a:ea typeface="宋体" pitchFamily="2" charset="-122"/>
              </a:rPr>
              <a:t>MsgBox</a:t>
            </a:r>
            <a:r>
              <a:rPr lang="en-US" altLang="zh-CN" dirty="0" smtClean="0">
                <a:ea typeface="宋体" pitchFamily="2" charset="-122"/>
              </a:rPr>
              <a:t> number &amp; " is an even number." 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en-US" altLang="zh-CN" dirty="0" smtClean="0">
                <a:solidFill>
                  <a:srgbClr val="0000CC"/>
                </a:solidFill>
                <a:ea typeface="宋体" pitchFamily="2" charset="-122"/>
              </a:rPr>
              <a:t>    </a:t>
            </a: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Else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en-US" altLang="zh-CN" dirty="0" smtClean="0">
                <a:solidFill>
                  <a:srgbClr val="0000CC"/>
                </a:solidFill>
                <a:ea typeface="宋体" pitchFamily="2" charset="-122"/>
              </a:rPr>
              <a:t>        </a:t>
            </a:r>
            <a:r>
              <a:rPr lang="en-US" altLang="zh-CN" dirty="0" err="1" smtClean="0">
                <a:ea typeface="宋体" pitchFamily="2" charset="-122"/>
              </a:rPr>
              <a:t>MsgBox</a:t>
            </a:r>
            <a:r>
              <a:rPr lang="en-US" altLang="zh-CN" dirty="0" smtClean="0">
                <a:ea typeface="宋体" pitchFamily="2" charset="-122"/>
              </a:rPr>
              <a:t> number &amp; " is an odd number."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en-US" altLang="zh-CN" dirty="0" smtClean="0">
                <a:solidFill>
                  <a:srgbClr val="0000CC"/>
                </a:solidFill>
                <a:ea typeface="宋体" pitchFamily="2" charset="-122"/>
              </a:rPr>
              <a:t>    </a:t>
            </a: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End If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en-US" altLang="zh-CN" dirty="0" smtClean="0">
                <a:solidFill>
                  <a:srgbClr val="000000"/>
                </a:solidFill>
                <a:ea typeface="宋体" pitchFamily="2" charset="-122"/>
              </a:rPr>
              <a:t>End Sub</a:t>
            </a:r>
          </a:p>
          <a:p>
            <a:pPr lvl="0">
              <a:defRPr/>
            </a:pPr>
            <a:r>
              <a:rPr lang="zh-CN" altLang="en-US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若</a:t>
            </a:r>
            <a:r>
              <a:rPr lang="en-US" altLang="zh-CN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else</a:t>
            </a:r>
            <a:r>
              <a:rPr lang="zh-CN" altLang="en-US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下一行语句直接写在</a:t>
            </a:r>
            <a:r>
              <a:rPr lang="en-US" altLang="zh-CN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else</a:t>
            </a:r>
            <a:r>
              <a:rPr lang="zh-CN" altLang="en-US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同一行，系统会自动在</a:t>
            </a:r>
            <a:r>
              <a:rPr lang="en-US" altLang="zh-CN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else</a:t>
            </a:r>
            <a:r>
              <a:rPr lang="zh-CN" altLang="en-US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后面添加一个冒号“：”，表示一行有多条语句。</a:t>
            </a:r>
            <a:endParaRPr lang="en-US" altLang="zh-CN" dirty="0" smtClean="0">
              <a:solidFill>
                <a:srgbClr val="000000"/>
              </a:solidFill>
              <a:latin typeface="仿宋" pitchFamily="49" charset="-122"/>
              <a:ea typeface="仿宋" pitchFamily="49" charset="-122"/>
            </a:endParaRPr>
          </a:p>
          <a:p>
            <a:pPr lvl="0">
              <a:defRPr/>
            </a:pPr>
            <a:r>
              <a:rPr lang="en-US" altLang="zh-CN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then</a:t>
            </a:r>
            <a:r>
              <a:rPr lang="zh-CN" altLang="en-US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后面的子句和</a:t>
            </a:r>
            <a:r>
              <a:rPr lang="en-US" altLang="zh-CN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else</a:t>
            </a:r>
            <a:r>
              <a:rPr lang="zh-CN" altLang="en-US" dirty="0" smtClean="0">
                <a:solidFill>
                  <a:srgbClr val="000000"/>
                </a:solidFill>
                <a:latin typeface="仿宋" pitchFamily="49" charset="-122"/>
                <a:ea typeface="仿宋" pitchFamily="49" charset="-122"/>
              </a:rPr>
              <a:t>后面的子句可以不止一条。</a:t>
            </a:r>
            <a:endParaRPr lang="en-US" altLang="zh-CN" dirty="0" smtClean="0">
              <a:solidFill>
                <a:srgbClr val="000000"/>
              </a:solidFill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5108579" cy="647700"/>
          </a:xfrm>
        </p:spPr>
        <p:txBody>
          <a:bodyPr/>
          <a:lstStyle/>
          <a:p>
            <a:r>
              <a:rPr lang="zh-CN" altLang="en-US" dirty="0" smtClean="0"/>
              <a:t>双分支</a:t>
            </a:r>
            <a:r>
              <a:rPr lang="en-US" altLang="zh-CN" dirty="0" smtClean="0"/>
              <a:t>if</a:t>
            </a:r>
            <a:r>
              <a:rPr lang="zh-CN" altLang="en-US" dirty="0" smtClean="0"/>
              <a:t>语句的单行形式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285720" y="1000108"/>
            <a:ext cx="8643998" cy="5857892"/>
          </a:xfrm>
        </p:spPr>
        <p:txBody>
          <a:bodyPr>
            <a:normAutofit/>
          </a:bodyPr>
          <a:lstStyle/>
          <a:p>
            <a:pPr lvl="1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Sub </a:t>
            </a:r>
            <a:r>
              <a:rPr lang="zh-CN" altLang="en-US" sz="2000" dirty="0" smtClean="0">
                <a:solidFill>
                  <a:srgbClr val="000000"/>
                </a:solidFill>
                <a:ea typeface="宋体" pitchFamily="2" charset="-122"/>
              </a:rPr>
              <a:t>双分支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if</a:t>
            </a:r>
            <a:r>
              <a:rPr lang="zh-CN" altLang="en-US" sz="2000" dirty="0" smtClean="0">
                <a:solidFill>
                  <a:srgbClr val="000000"/>
                </a:solidFill>
                <a:ea typeface="宋体" pitchFamily="2" charset="-122"/>
              </a:rPr>
              <a:t>的单行形式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()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   Dim a As Integer, b As Integer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   a = 10 :  b = 20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en-US" altLang="zh-CN" sz="2000" dirty="0" smtClean="0">
                <a:solidFill>
                  <a:srgbClr val="0000CC"/>
                </a:solidFill>
                <a:ea typeface="宋体" pitchFamily="2" charset="-122"/>
              </a:rPr>
              <a:t>    If 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a &gt; b </a:t>
            </a:r>
            <a:r>
              <a:rPr lang="en-US" altLang="zh-CN" sz="2000" dirty="0" smtClean="0">
                <a:solidFill>
                  <a:srgbClr val="0000CC"/>
                </a:solidFill>
                <a:ea typeface="宋体" pitchFamily="2" charset="-122"/>
              </a:rPr>
              <a:t>Then Else </a:t>
            </a:r>
            <a:r>
              <a:rPr lang="en-US" altLang="zh-CN" sz="2000" dirty="0" err="1" smtClean="0">
                <a:solidFill>
                  <a:srgbClr val="000000"/>
                </a:solidFill>
                <a:ea typeface="宋体" pitchFamily="2" charset="-122"/>
              </a:rPr>
              <a:t>MsgBox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"a</a:t>
            </a:r>
            <a:r>
              <a:rPr lang="zh-CN" altLang="en-US" sz="2000" dirty="0" smtClean="0">
                <a:solidFill>
                  <a:srgbClr val="000000"/>
                </a:solidFill>
                <a:ea typeface="宋体" pitchFamily="2" charset="-122"/>
              </a:rPr>
              <a:t>小于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b"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    	</a:t>
            </a:r>
            <a:r>
              <a:rPr lang="en-US" altLang="zh-CN" sz="2000" dirty="0" err="1" smtClean="0">
                <a:solidFill>
                  <a:srgbClr val="006600"/>
                </a:solidFill>
                <a:ea typeface="宋体" pitchFamily="2" charset="-122"/>
              </a:rPr>
              <a:t>Rem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 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省略了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Then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语句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zh-CN" altLang="en-US" sz="2000" dirty="0" smtClean="0">
                <a:solidFill>
                  <a:srgbClr val="000000"/>
                </a:solidFill>
                <a:ea typeface="宋体" pitchFamily="2" charset="-122"/>
              </a:rPr>
              <a:t>   </a:t>
            </a:r>
            <a:r>
              <a:rPr lang="zh-CN" altLang="en-US" sz="2000" dirty="0" smtClean="0">
                <a:solidFill>
                  <a:srgbClr val="0000CC"/>
                </a:solidFill>
                <a:ea typeface="宋体" pitchFamily="2" charset="-122"/>
              </a:rPr>
              <a:t> </a:t>
            </a:r>
            <a:r>
              <a:rPr lang="en-US" altLang="zh-CN" sz="2000" dirty="0" smtClean="0">
                <a:solidFill>
                  <a:srgbClr val="0000CC"/>
                </a:solidFill>
                <a:ea typeface="宋体" pitchFamily="2" charset="-122"/>
              </a:rPr>
              <a:t>If 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a &lt; b </a:t>
            </a:r>
            <a:r>
              <a:rPr lang="en-US" altLang="zh-CN" sz="2000" dirty="0" smtClean="0">
                <a:solidFill>
                  <a:srgbClr val="0000CC"/>
                </a:solidFill>
                <a:ea typeface="宋体" pitchFamily="2" charset="-122"/>
              </a:rPr>
              <a:t>Then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altLang="zh-CN" sz="2000" dirty="0" err="1" smtClean="0">
                <a:solidFill>
                  <a:srgbClr val="000000"/>
                </a:solidFill>
                <a:ea typeface="宋体" pitchFamily="2" charset="-122"/>
              </a:rPr>
              <a:t>MsgBox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"a</a:t>
            </a:r>
            <a:r>
              <a:rPr lang="zh-CN" altLang="en-US" sz="2000" dirty="0" smtClean="0">
                <a:solidFill>
                  <a:srgbClr val="000000"/>
                </a:solidFill>
                <a:ea typeface="宋体" pitchFamily="2" charset="-122"/>
              </a:rPr>
              <a:t>小于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b"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    	</a:t>
            </a:r>
            <a:r>
              <a:rPr lang="en-US" altLang="zh-CN" sz="2000" dirty="0" err="1" smtClean="0">
                <a:solidFill>
                  <a:srgbClr val="006600"/>
                </a:solidFill>
                <a:ea typeface="宋体" pitchFamily="2" charset="-122"/>
              </a:rPr>
              <a:t>Rem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 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省略了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ELSE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子句，变成单分支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if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结构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zh-CN" altLang="en-US" sz="2000" dirty="0" smtClean="0">
                <a:solidFill>
                  <a:srgbClr val="000000"/>
                </a:solidFill>
                <a:ea typeface="宋体" pitchFamily="2" charset="-122"/>
              </a:rPr>
              <a:t>    </a:t>
            </a:r>
            <a:r>
              <a:rPr lang="en-US" altLang="zh-CN" sz="2000" dirty="0" smtClean="0">
                <a:solidFill>
                  <a:srgbClr val="0000CC"/>
                </a:solidFill>
                <a:ea typeface="宋体" pitchFamily="2" charset="-122"/>
              </a:rPr>
              <a:t>If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a = b </a:t>
            </a:r>
            <a:r>
              <a:rPr lang="en-US" altLang="zh-CN" sz="2000" dirty="0" smtClean="0">
                <a:solidFill>
                  <a:srgbClr val="0000CC"/>
                </a:solidFill>
                <a:ea typeface="宋体" pitchFamily="2" charset="-122"/>
              </a:rPr>
              <a:t>Then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altLang="zh-CN" sz="2000" dirty="0" err="1" smtClean="0">
                <a:solidFill>
                  <a:srgbClr val="000000"/>
                </a:solidFill>
                <a:ea typeface="宋体" pitchFamily="2" charset="-122"/>
              </a:rPr>
              <a:t>MsgBox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"a</a:t>
            </a:r>
            <a:r>
              <a:rPr lang="zh-CN" altLang="en-US" sz="2000" dirty="0" smtClean="0">
                <a:solidFill>
                  <a:srgbClr val="000000"/>
                </a:solidFill>
                <a:ea typeface="宋体" pitchFamily="2" charset="-122"/>
              </a:rPr>
              <a:t>等于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b" </a:t>
            </a:r>
            <a:r>
              <a:rPr lang="en-US" altLang="zh-CN" sz="2000" dirty="0" smtClean="0">
                <a:solidFill>
                  <a:srgbClr val="0000CC"/>
                </a:solidFill>
                <a:ea typeface="宋体" pitchFamily="2" charset="-122"/>
              </a:rPr>
              <a:t>Else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altLang="zh-CN" sz="2000" dirty="0" err="1" smtClean="0">
                <a:solidFill>
                  <a:srgbClr val="000000"/>
                </a:solidFill>
                <a:ea typeface="宋体" pitchFamily="2" charset="-122"/>
              </a:rPr>
              <a:t>MsgBox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 "a</a:t>
            </a:r>
            <a:r>
              <a:rPr lang="zh-CN" altLang="en-US" sz="2000" dirty="0" smtClean="0">
                <a:solidFill>
                  <a:srgbClr val="000000"/>
                </a:solidFill>
                <a:ea typeface="宋体" pitchFamily="2" charset="-122"/>
              </a:rPr>
              <a:t>不等于</a:t>
            </a: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b"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    	</a:t>
            </a:r>
            <a:r>
              <a:rPr lang="en-US" altLang="zh-CN" sz="2000" dirty="0" err="1" smtClean="0">
                <a:solidFill>
                  <a:srgbClr val="006600"/>
                </a:solidFill>
                <a:ea typeface="宋体" pitchFamily="2" charset="-122"/>
              </a:rPr>
              <a:t>Rem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 Then 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语句，</a:t>
            </a:r>
            <a:r>
              <a:rPr lang="en-US" altLang="zh-CN" sz="2000" dirty="0" smtClean="0">
                <a:solidFill>
                  <a:srgbClr val="006600"/>
                </a:solidFill>
                <a:ea typeface="宋体" pitchFamily="2" charset="-122"/>
              </a:rPr>
              <a:t>Else</a:t>
            </a:r>
            <a:r>
              <a:rPr lang="zh-CN" altLang="en-US" sz="2000" dirty="0" smtClean="0">
                <a:solidFill>
                  <a:srgbClr val="006600"/>
                </a:solidFill>
                <a:ea typeface="宋体" pitchFamily="2" charset="-122"/>
              </a:rPr>
              <a:t>子句都具备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en-US" altLang="zh-CN" sz="2000" dirty="0" smtClean="0">
                <a:solidFill>
                  <a:srgbClr val="000000"/>
                </a:solidFill>
                <a:ea typeface="宋体" pitchFamily="2" charset="-122"/>
              </a:rPr>
              <a:t>End Sub</a:t>
            </a:r>
          </a:p>
          <a:p>
            <a:pPr>
              <a:defRPr/>
            </a:pPr>
            <a:r>
              <a:rPr lang="zh-CN" altLang="en-US" sz="2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可以观察到</a:t>
            </a:r>
            <a:r>
              <a:rPr lang="en-US" altLang="zh-CN" sz="2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if</a:t>
            </a:r>
            <a:r>
              <a:rPr lang="zh-CN" altLang="en-US" sz="2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语句的单行形式没有</a:t>
            </a:r>
            <a:r>
              <a:rPr lang="en-US" altLang="zh-CN" sz="22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end if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8680479" cy="647700"/>
          </a:xfrm>
        </p:spPr>
        <p:txBody>
          <a:bodyPr/>
          <a:lstStyle/>
          <a:p>
            <a:r>
              <a:rPr lang="zh-CN" altLang="en-US" dirty="0" smtClean="0"/>
              <a:t>双分支</a:t>
            </a:r>
            <a:r>
              <a:rPr lang="en-US" altLang="zh-CN" dirty="0" smtClean="0"/>
              <a:t>if</a:t>
            </a:r>
            <a:r>
              <a:rPr lang="zh-CN" altLang="en-US" dirty="0" smtClean="0"/>
              <a:t>语句（两条路可走）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285720" y="1000108"/>
            <a:ext cx="8643998" cy="64294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zh-CN" altLang="en-US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来自</a:t>
            </a:r>
            <a:r>
              <a:rPr lang="en-US" altLang="zh-CN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EH</a:t>
            </a:r>
            <a:r>
              <a:rPr lang="zh-CN" altLang="en-US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胡老师的例题</a:t>
            </a:r>
            <a:r>
              <a:rPr lang="zh-CN" altLang="en-US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sym typeface="Wingdings" pitchFamily="2" charset="2"/>
              </a:rPr>
              <a:t></a:t>
            </a:r>
            <a:endParaRPr lang="en-US" altLang="zh-CN" dirty="0" smtClean="0">
              <a:solidFill>
                <a:srgbClr val="FF0000"/>
              </a:solidFill>
              <a:latin typeface="仿宋" pitchFamily="49" charset="-122"/>
              <a:ea typeface="仿宋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520701"/>
            <a:ext cx="8375098" cy="4908695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zh-CN" altLang="en-US" dirty="0" smtClean="0"/>
              <a:t>双分支</a:t>
            </a:r>
            <a:r>
              <a:rPr lang="en-US" altLang="zh-CN" dirty="0" smtClean="0"/>
              <a:t>if</a:t>
            </a:r>
            <a:r>
              <a:rPr lang="zh-CN" altLang="en-US" dirty="0" smtClean="0"/>
              <a:t>语句 课堂练习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57158" y="1000108"/>
            <a:ext cx="8429684" cy="4714892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0000CC"/>
                </a:solidFill>
              </a:rPr>
              <a:t>练习</a:t>
            </a:r>
            <a:r>
              <a:rPr lang="en-US" altLang="zh-CN" dirty="0" smtClean="0">
                <a:solidFill>
                  <a:srgbClr val="0000CC"/>
                </a:solidFill>
              </a:rPr>
              <a:t>3</a:t>
            </a:r>
            <a:r>
              <a:rPr lang="zh-CN" altLang="en-US" dirty="0" smtClean="0"/>
              <a:t>：输入一个整数，判断该数是否大于等于</a:t>
            </a:r>
            <a:r>
              <a:rPr lang="en-US" altLang="zh-CN" dirty="0" smtClean="0"/>
              <a:t>0</a:t>
            </a:r>
            <a:r>
              <a:rPr lang="zh-CN" altLang="en-US" dirty="0" smtClean="0"/>
              <a:t>，如果成立，输出该数，否则输出该数的绝对值。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0000CC"/>
                </a:solidFill>
              </a:rPr>
              <a:t>练习</a:t>
            </a:r>
            <a:r>
              <a:rPr lang="en-US" altLang="zh-CN" dirty="0" smtClean="0">
                <a:solidFill>
                  <a:srgbClr val="0000CC"/>
                </a:solidFill>
              </a:rPr>
              <a:t>4</a:t>
            </a:r>
            <a:r>
              <a:rPr lang="zh-CN" altLang="en-US" dirty="0" smtClean="0"/>
              <a:t>：输入两个数</a:t>
            </a:r>
            <a:r>
              <a:rPr lang="en-US" altLang="zh-CN" dirty="0" smtClean="0"/>
              <a:t>a</a:t>
            </a:r>
            <a:r>
              <a:rPr lang="zh-CN" altLang="en-US" dirty="0" smtClean="0"/>
              <a:t>和</a:t>
            </a:r>
            <a:r>
              <a:rPr lang="en-US" altLang="zh-CN" dirty="0" smtClean="0"/>
              <a:t>b</a:t>
            </a:r>
            <a:r>
              <a:rPr lang="zh-CN" altLang="en-US" dirty="0" smtClean="0"/>
              <a:t>，如果</a:t>
            </a:r>
            <a:r>
              <a:rPr lang="en-US" altLang="zh-CN" dirty="0" smtClean="0"/>
              <a:t>a</a:t>
            </a:r>
            <a:r>
              <a:rPr lang="zh-CN" altLang="en-US" dirty="0" smtClean="0"/>
              <a:t>大于等于</a:t>
            </a:r>
            <a:r>
              <a:rPr lang="en-US" altLang="zh-CN" dirty="0" smtClean="0"/>
              <a:t>b</a:t>
            </a:r>
            <a:r>
              <a:rPr lang="zh-CN" altLang="en-US" dirty="0" smtClean="0"/>
              <a:t>，就输出 </a:t>
            </a:r>
            <a:r>
              <a:rPr lang="en-US" altLang="zh-CN" dirty="0" smtClean="0"/>
              <a:t>a</a:t>
            </a:r>
            <a:r>
              <a:rPr lang="zh-CN" altLang="en-US" dirty="0" smtClean="0"/>
              <a:t>，否则就输出 </a:t>
            </a:r>
            <a:r>
              <a:rPr lang="en-US" altLang="zh-CN" dirty="0" smtClean="0"/>
              <a:t>b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en-US" altLang="zh-CN" dirty="0" smtClean="0">
              <a:solidFill>
                <a:srgbClr val="0000CC"/>
              </a:solidFill>
            </a:endParaRPr>
          </a:p>
          <a:p>
            <a:endParaRPr lang="en-US" altLang="zh-CN" dirty="0" smtClean="0">
              <a:solidFill>
                <a:srgbClr val="0000CC"/>
              </a:solidFill>
            </a:endParaRPr>
          </a:p>
          <a:p>
            <a:r>
              <a:rPr lang="zh-CN" altLang="en-US" dirty="0" smtClean="0">
                <a:solidFill>
                  <a:srgbClr val="0000CC"/>
                </a:solidFill>
              </a:rPr>
              <a:t>*练习</a:t>
            </a:r>
            <a:r>
              <a:rPr lang="en-US" altLang="zh-CN" dirty="0" smtClean="0">
                <a:solidFill>
                  <a:srgbClr val="0000CC"/>
                </a:solidFill>
              </a:rPr>
              <a:t>5</a:t>
            </a:r>
            <a:r>
              <a:rPr lang="zh-CN" altLang="en-US" dirty="0" smtClean="0"/>
              <a:t>：计算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r>
              <a:rPr lang="zh-CN" altLang="en-US" sz="2000" dirty="0" smtClean="0">
                <a:solidFill>
                  <a:srgbClr val="006600"/>
                </a:solidFill>
              </a:rPr>
              <a:t>*表示选做。</a:t>
            </a:r>
            <a:endParaRPr lang="en-US" altLang="zh-CN" sz="2000" dirty="0" smtClean="0">
              <a:solidFill>
                <a:srgbClr val="006600"/>
              </a:solidFill>
            </a:endParaRPr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3286116" y="3500438"/>
          <a:ext cx="2728301" cy="1000132"/>
        </p:xfrm>
        <a:graphic>
          <a:graphicData uri="http://schemas.openxmlformats.org/presentationml/2006/ole">
            <p:oleObj spid="_x0000_s3074" name="Equation" r:id="rId4" imgW="1117440" imgH="482400" progId="Equation.3">
              <p:embed/>
            </p:oleObj>
          </a:graphicData>
        </a:graphic>
      </p:graphicFrame>
      <p:graphicFrame>
        <p:nvGraphicFramePr>
          <p:cNvPr id="3075" name="Object 6"/>
          <p:cNvGraphicFramePr>
            <a:graphicFrameLocks noChangeAspect="1"/>
          </p:cNvGraphicFramePr>
          <p:nvPr/>
        </p:nvGraphicFramePr>
        <p:xfrm>
          <a:off x="6048326" y="3500438"/>
          <a:ext cx="1182141" cy="1000132"/>
        </p:xfrm>
        <a:graphic>
          <a:graphicData uri="http://schemas.openxmlformats.org/presentationml/2006/ole">
            <p:oleObj spid="_x0000_s3075" name="Equation" r:id="rId5" imgW="457200" imgH="431640" progId="Equation.3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7966099" cy="647700"/>
          </a:xfrm>
        </p:spPr>
        <p:txBody>
          <a:bodyPr/>
          <a:lstStyle/>
          <a:p>
            <a:r>
              <a:rPr lang="zh-CN" altLang="en-US" dirty="0" smtClean="0"/>
              <a:t>多分支</a:t>
            </a:r>
            <a:r>
              <a:rPr lang="en-US" altLang="zh-CN" dirty="0" smtClean="0"/>
              <a:t>if</a:t>
            </a:r>
            <a:r>
              <a:rPr lang="zh-CN" altLang="en-US" dirty="0" smtClean="0"/>
              <a:t>语句（多条路可走）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57158" y="1000108"/>
            <a:ext cx="4143404" cy="3714776"/>
          </a:xfrm>
        </p:spPr>
        <p:txBody>
          <a:bodyPr>
            <a:normAutofit lnSpcReduction="10000"/>
          </a:bodyPr>
          <a:lstStyle/>
          <a:p>
            <a:r>
              <a:rPr lang="zh-CN" altLang="en-US" dirty="0" smtClean="0"/>
              <a:t>格式：</a:t>
            </a:r>
          </a:p>
          <a:p>
            <a:pPr lvl="1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FF0000"/>
                </a:solidFill>
                <a:ea typeface="宋体" pitchFamily="2" charset="-122"/>
              </a:rPr>
              <a:t>If</a:t>
            </a:r>
            <a:r>
              <a:rPr lang="en-US" dirty="0" smtClean="0">
                <a:solidFill>
                  <a:srgbClr val="FF0000"/>
                </a:solidFill>
                <a:ea typeface="宋体" pitchFamily="2" charset="-122"/>
              </a:rPr>
              <a:t>   </a:t>
            </a:r>
            <a:r>
              <a:rPr lang="zh-CN" altLang="en-US" dirty="0" smtClean="0">
                <a:solidFill>
                  <a:srgbClr val="FF0000"/>
                </a:solidFill>
                <a:ea typeface="宋体" pitchFamily="2" charset="-122"/>
              </a:rPr>
              <a:t>条件表达式</a:t>
            </a: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1</a:t>
            </a:r>
            <a:r>
              <a:rPr lang="zh-CN" altLang="en-US" dirty="0" smtClean="0">
                <a:solidFill>
                  <a:srgbClr val="FF0000"/>
                </a:solidFill>
                <a:ea typeface="宋体" pitchFamily="2" charset="-122"/>
              </a:rPr>
              <a:t>  </a:t>
            </a:r>
            <a:r>
              <a:rPr lang="en-US" b="1" dirty="0" smtClean="0">
                <a:solidFill>
                  <a:srgbClr val="FF0000"/>
                </a:solidFill>
                <a:ea typeface="宋体" pitchFamily="2" charset="-122"/>
              </a:rPr>
              <a:t>Then</a:t>
            </a:r>
            <a:r>
              <a:rPr lang="en-US" dirty="0" smtClean="0">
                <a:solidFill>
                  <a:srgbClr val="FF0000"/>
                </a:solidFill>
                <a:ea typeface="宋体" pitchFamily="2" charset="-122"/>
              </a:rPr>
              <a:t/>
            </a:r>
            <a:br>
              <a:rPr lang="en-US" dirty="0" smtClean="0">
                <a:solidFill>
                  <a:srgbClr val="FF0000"/>
                </a:solidFill>
                <a:ea typeface="宋体" pitchFamily="2" charset="-122"/>
              </a:rPr>
            </a:br>
            <a:r>
              <a:rPr lang="en-US" dirty="0" smtClean="0">
                <a:solidFill>
                  <a:srgbClr val="FF0000"/>
                </a:solidFill>
                <a:ea typeface="宋体" pitchFamily="2" charset="-122"/>
              </a:rPr>
              <a:t>	</a:t>
            </a:r>
            <a:r>
              <a:rPr lang="zh-CN" altLang="en-US" dirty="0" smtClean="0">
                <a:solidFill>
                  <a:srgbClr val="FF0000"/>
                </a:solidFill>
                <a:ea typeface="宋体" pitchFamily="2" charset="-122"/>
              </a:rPr>
              <a:t>语句组</a:t>
            </a: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1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b="1" dirty="0" err="1" smtClean="0">
                <a:solidFill>
                  <a:srgbClr val="FF0000"/>
                </a:solidFill>
                <a:ea typeface="宋体" pitchFamily="2" charset="-122"/>
              </a:rPr>
              <a:t>Else</a:t>
            </a:r>
            <a:r>
              <a:rPr lang="en-US" b="1" dirty="0" err="1" smtClean="0">
                <a:solidFill>
                  <a:srgbClr val="FF0000"/>
                </a:solidFill>
                <a:ea typeface="宋体" pitchFamily="2" charset="-122"/>
              </a:rPr>
              <a:t>If</a:t>
            </a:r>
            <a:r>
              <a:rPr lang="en-US" dirty="0" smtClean="0">
                <a:solidFill>
                  <a:srgbClr val="FF0000"/>
                </a:solidFill>
                <a:ea typeface="宋体" pitchFamily="2" charset="-122"/>
              </a:rPr>
              <a:t>  </a:t>
            </a:r>
            <a:r>
              <a:rPr lang="zh-CN" altLang="en-US" dirty="0" smtClean="0">
                <a:solidFill>
                  <a:srgbClr val="FF0000"/>
                </a:solidFill>
                <a:ea typeface="宋体" pitchFamily="2" charset="-122"/>
              </a:rPr>
              <a:t>条件表达式</a:t>
            </a: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2</a:t>
            </a:r>
            <a:r>
              <a:rPr lang="zh-CN" altLang="en-US" dirty="0" smtClean="0">
                <a:solidFill>
                  <a:srgbClr val="FF0000"/>
                </a:solidFill>
                <a:ea typeface="宋体" pitchFamily="2" charset="-122"/>
              </a:rPr>
              <a:t>  </a:t>
            </a:r>
            <a:r>
              <a:rPr lang="en-US" b="1" dirty="0" smtClean="0">
                <a:solidFill>
                  <a:srgbClr val="FF0000"/>
                </a:solidFill>
                <a:ea typeface="宋体" pitchFamily="2" charset="-122"/>
              </a:rPr>
              <a:t>Then</a:t>
            </a:r>
            <a:endParaRPr lang="en-US" altLang="zh-CN" b="1" dirty="0" smtClean="0">
              <a:solidFill>
                <a:srgbClr val="FF0000"/>
              </a:solidFill>
              <a:ea typeface="宋体" pitchFamily="2" charset="-122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		</a:t>
            </a:r>
            <a:r>
              <a:rPr lang="zh-CN" altLang="en-US" dirty="0" smtClean="0">
                <a:solidFill>
                  <a:srgbClr val="FF0000"/>
                </a:solidFill>
                <a:ea typeface="宋体" pitchFamily="2" charset="-122"/>
              </a:rPr>
              <a:t>语句组</a:t>
            </a: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2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……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b="1" dirty="0" smtClean="0">
                <a:solidFill>
                  <a:srgbClr val="FF0000"/>
                </a:solidFill>
                <a:ea typeface="宋体" pitchFamily="2" charset="-122"/>
              </a:rPr>
              <a:t>Else              </a:t>
            </a:r>
            <a:r>
              <a:rPr lang="en-US" altLang="zh-CN" sz="1800" b="1" dirty="0" smtClean="0">
                <a:solidFill>
                  <a:srgbClr val="006600"/>
                </a:solidFill>
                <a:ea typeface="宋体" pitchFamily="2" charset="-122"/>
              </a:rPr>
              <a:t>‘</a:t>
            </a:r>
            <a:r>
              <a:rPr lang="zh-CN" altLang="en-US" sz="1800" b="1" dirty="0" smtClean="0">
                <a:solidFill>
                  <a:srgbClr val="006600"/>
                </a:solidFill>
                <a:ea typeface="宋体" pitchFamily="2" charset="-122"/>
              </a:rPr>
              <a:t>以上皆否</a:t>
            </a:r>
            <a:endParaRPr lang="en-US" altLang="zh-CN" b="1" dirty="0" smtClean="0">
              <a:solidFill>
                <a:srgbClr val="006600"/>
              </a:solidFill>
              <a:ea typeface="宋体" pitchFamily="2" charset="-122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		</a:t>
            </a:r>
            <a:r>
              <a:rPr lang="zh-CN" altLang="en-US" dirty="0" smtClean="0">
                <a:solidFill>
                  <a:srgbClr val="FF0000"/>
                </a:solidFill>
                <a:ea typeface="宋体" pitchFamily="2" charset="-122"/>
              </a:rPr>
              <a:t>语句组</a:t>
            </a:r>
            <a:r>
              <a:rPr lang="en-US" altLang="zh-CN" dirty="0" smtClean="0">
                <a:solidFill>
                  <a:srgbClr val="FF0000"/>
                </a:solidFill>
                <a:ea typeface="宋体" pitchFamily="2" charset="-122"/>
              </a:rPr>
              <a:t>n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FF0000"/>
                </a:solidFill>
                <a:ea typeface="宋体" pitchFamily="2" charset="-122"/>
              </a:rPr>
              <a:t>End If</a:t>
            </a:r>
            <a:endParaRPr lang="en-US" sz="2800" dirty="0">
              <a:solidFill>
                <a:srgbClr val="FF0000"/>
              </a:solidFill>
              <a:ea typeface="宋体" pitchFamily="2" charset="-122"/>
            </a:endParaRPr>
          </a:p>
        </p:txBody>
      </p:sp>
      <p:grpSp>
        <p:nvGrpSpPr>
          <p:cNvPr id="2" name="Group 89"/>
          <p:cNvGrpSpPr>
            <a:grpSpLocks/>
          </p:cNvGrpSpPr>
          <p:nvPr/>
        </p:nvGrpSpPr>
        <p:grpSpPr bwMode="auto">
          <a:xfrm>
            <a:off x="4286248" y="1000108"/>
            <a:ext cx="4643470" cy="3994165"/>
            <a:chOff x="2608" y="1039"/>
            <a:chExt cx="3020" cy="3208"/>
          </a:xfrm>
        </p:grpSpPr>
        <p:sp>
          <p:nvSpPr>
            <p:cNvPr id="59" name="AutoShape 10"/>
            <p:cNvSpPr>
              <a:spLocks noChangeAspect="1" noChangeArrowheads="1" noTextEdit="1"/>
            </p:cNvSpPr>
            <p:nvPr/>
          </p:nvSpPr>
          <p:spPr bwMode="auto">
            <a:xfrm>
              <a:off x="2608" y="1039"/>
              <a:ext cx="3020" cy="3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Rectangle 11"/>
            <p:cNvSpPr>
              <a:spLocks noChangeArrowheads="1"/>
            </p:cNvSpPr>
            <p:nvPr/>
          </p:nvSpPr>
          <p:spPr bwMode="auto">
            <a:xfrm>
              <a:off x="4006" y="4053"/>
              <a:ext cx="310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Rectangle 12"/>
            <p:cNvSpPr>
              <a:spLocks noChangeArrowheads="1"/>
            </p:cNvSpPr>
            <p:nvPr/>
          </p:nvSpPr>
          <p:spPr bwMode="auto">
            <a:xfrm>
              <a:off x="4006" y="4054"/>
              <a:ext cx="1" cy="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zh-CN" altLang="zh-CN" sz="2000"/>
            </a:p>
          </p:txBody>
        </p:sp>
        <p:sp>
          <p:nvSpPr>
            <p:cNvPr id="62" name="Line 13"/>
            <p:cNvSpPr>
              <a:spLocks noChangeShapeType="1"/>
            </p:cNvSpPr>
            <p:nvPr/>
          </p:nvSpPr>
          <p:spPr bwMode="auto">
            <a:xfrm>
              <a:off x="3064" y="1076"/>
              <a:ext cx="1" cy="16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>
              <a:off x="3026" y="1212"/>
              <a:ext cx="74" cy="104"/>
            </a:xfrm>
            <a:custGeom>
              <a:avLst/>
              <a:gdLst/>
              <a:ahLst/>
              <a:cxnLst>
                <a:cxn ang="0">
                  <a:pos x="37" y="99"/>
                </a:cxn>
                <a:cxn ang="0">
                  <a:pos x="0" y="0"/>
                </a:cxn>
                <a:cxn ang="0">
                  <a:pos x="72" y="0"/>
                </a:cxn>
                <a:cxn ang="0">
                  <a:pos x="37" y="99"/>
                </a:cxn>
              </a:cxnLst>
              <a:rect l="0" t="0" r="r" b="b"/>
              <a:pathLst>
                <a:path w="72" h="99">
                  <a:moveTo>
                    <a:pt x="37" y="99"/>
                  </a:moveTo>
                  <a:lnTo>
                    <a:pt x="0" y="0"/>
                  </a:lnTo>
                  <a:lnTo>
                    <a:pt x="72" y="0"/>
                  </a:lnTo>
                  <a:lnTo>
                    <a:pt x="37" y="9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15"/>
            <p:cNvSpPr>
              <a:spLocks/>
            </p:cNvSpPr>
            <p:nvPr/>
          </p:nvSpPr>
          <p:spPr bwMode="auto">
            <a:xfrm>
              <a:off x="2646" y="1302"/>
              <a:ext cx="833" cy="313"/>
            </a:xfrm>
            <a:custGeom>
              <a:avLst/>
              <a:gdLst/>
              <a:ahLst/>
              <a:cxnLst>
                <a:cxn ang="0">
                  <a:pos x="406" y="0"/>
                </a:cxn>
                <a:cxn ang="0">
                  <a:pos x="813" y="147"/>
                </a:cxn>
                <a:cxn ang="0">
                  <a:pos x="406" y="296"/>
                </a:cxn>
                <a:cxn ang="0">
                  <a:pos x="0" y="147"/>
                </a:cxn>
                <a:cxn ang="0">
                  <a:pos x="406" y="0"/>
                </a:cxn>
              </a:cxnLst>
              <a:rect l="0" t="0" r="r" b="b"/>
              <a:pathLst>
                <a:path w="813" h="296">
                  <a:moveTo>
                    <a:pt x="406" y="0"/>
                  </a:moveTo>
                  <a:lnTo>
                    <a:pt x="813" y="147"/>
                  </a:lnTo>
                  <a:lnTo>
                    <a:pt x="406" y="296"/>
                  </a:lnTo>
                  <a:lnTo>
                    <a:pt x="0" y="147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16"/>
            <p:cNvSpPr>
              <a:spLocks/>
            </p:cNvSpPr>
            <p:nvPr/>
          </p:nvSpPr>
          <p:spPr bwMode="auto">
            <a:xfrm>
              <a:off x="2646" y="1302"/>
              <a:ext cx="834" cy="314"/>
            </a:xfrm>
            <a:custGeom>
              <a:avLst/>
              <a:gdLst/>
              <a:ahLst/>
              <a:cxnLst>
                <a:cxn ang="0">
                  <a:pos x="407" y="0"/>
                </a:cxn>
                <a:cxn ang="0">
                  <a:pos x="407" y="7"/>
                </a:cxn>
                <a:cxn ang="0">
                  <a:pos x="19" y="148"/>
                </a:cxn>
                <a:cxn ang="0">
                  <a:pos x="407" y="290"/>
                </a:cxn>
                <a:cxn ang="0">
                  <a:pos x="794" y="148"/>
                </a:cxn>
                <a:cxn ang="0">
                  <a:pos x="407" y="7"/>
                </a:cxn>
                <a:cxn ang="0">
                  <a:pos x="407" y="0"/>
                </a:cxn>
                <a:cxn ang="0">
                  <a:pos x="814" y="148"/>
                </a:cxn>
                <a:cxn ang="0">
                  <a:pos x="407" y="297"/>
                </a:cxn>
                <a:cxn ang="0">
                  <a:pos x="0" y="148"/>
                </a:cxn>
                <a:cxn ang="0">
                  <a:pos x="407" y="0"/>
                </a:cxn>
              </a:cxnLst>
              <a:rect l="0" t="0" r="r" b="b"/>
              <a:pathLst>
                <a:path w="814" h="297">
                  <a:moveTo>
                    <a:pt x="407" y="0"/>
                  </a:moveTo>
                  <a:lnTo>
                    <a:pt x="407" y="7"/>
                  </a:lnTo>
                  <a:lnTo>
                    <a:pt x="19" y="148"/>
                  </a:lnTo>
                  <a:lnTo>
                    <a:pt x="407" y="290"/>
                  </a:lnTo>
                  <a:lnTo>
                    <a:pt x="794" y="148"/>
                  </a:lnTo>
                  <a:lnTo>
                    <a:pt x="407" y="7"/>
                  </a:lnTo>
                  <a:lnTo>
                    <a:pt x="407" y="0"/>
                  </a:lnTo>
                  <a:lnTo>
                    <a:pt x="814" y="148"/>
                  </a:lnTo>
                  <a:lnTo>
                    <a:pt x="407" y="297"/>
                  </a:lnTo>
                  <a:lnTo>
                    <a:pt x="0" y="148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Rectangle 17"/>
            <p:cNvSpPr>
              <a:spLocks noChangeArrowheads="1"/>
            </p:cNvSpPr>
            <p:nvPr/>
          </p:nvSpPr>
          <p:spPr bwMode="auto">
            <a:xfrm>
              <a:off x="2891" y="1400"/>
              <a:ext cx="36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300">
                  <a:solidFill>
                    <a:srgbClr val="000000"/>
                  </a:solidFill>
                  <a:latin typeface="宋体" pitchFamily="2" charset="-122"/>
                </a:rPr>
                <a:t>表达式</a:t>
              </a:r>
              <a:r>
                <a:rPr lang="en-US" altLang="zh-CN" sz="1300">
                  <a:solidFill>
                    <a:srgbClr val="000000"/>
                  </a:solidFill>
                  <a:latin typeface="宋体" pitchFamily="2" charset="-122"/>
                </a:rPr>
                <a:t>1</a:t>
              </a:r>
              <a:endParaRPr lang="en-US" altLang="zh-CN"/>
            </a:p>
          </p:txBody>
        </p:sp>
        <p:sp>
          <p:nvSpPr>
            <p:cNvPr id="67" name="Freeform 18"/>
            <p:cNvSpPr>
              <a:spLocks/>
            </p:cNvSpPr>
            <p:nvPr/>
          </p:nvSpPr>
          <p:spPr bwMode="auto">
            <a:xfrm>
              <a:off x="3215" y="1631"/>
              <a:ext cx="833" cy="314"/>
            </a:xfrm>
            <a:custGeom>
              <a:avLst/>
              <a:gdLst/>
              <a:ahLst/>
              <a:cxnLst>
                <a:cxn ang="0">
                  <a:pos x="406" y="0"/>
                </a:cxn>
                <a:cxn ang="0">
                  <a:pos x="813" y="148"/>
                </a:cxn>
                <a:cxn ang="0">
                  <a:pos x="406" y="296"/>
                </a:cxn>
                <a:cxn ang="0">
                  <a:pos x="0" y="148"/>
                </a:cxn>
                <a:cxn ang="0">
                  <a:pos x="406" y="0"/>
                </a:cxn>
              </a:cxnLst>
              <a:rect l="0" t="0" r="r" b="b"/>
              <a:pathLst>
                <a:path w="813" h="296">
                  <a:moveTo>
                    <a:pt x="406" y="0"/>
                  </a:moveTo>
                  <a:lnTo>
                    <a:pt x="813" y="148"/>
                  </a:lnTo>
                  <a:lnTo>
                    <a:pt x="406" y="296"/>
                  </a:lnTo>
                  <a:lnTo>
                    <a:pt x="0" y="148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19"/>
            <p:cNvSpPr>
              <a:spLocks/>
            </p:cNvSpPr>
            <p:nvPr/>
          </p:nvSpPr>
          <p:spPr bwMode="auto">
            <a:xfrm>
              <a:off x="3215" y="1631"/>
              <a:ext cx="834" cy="316"/>
            </a:xfrm>
            <a:custGeom>
              <a:avLst/>
              <a:gdLst/>
              <a:ahLst/>
              <a:cxnLst>
                <a:cxn ang="0">
                  <a:pos x="407" y="0"/>
                </a:cxn>
                <a:cxn ang="0">
                  <a:pos x="407" y="7"/>
                </a:cxn>
                <a:cxn ang="0">
                  <a:pos x="19" y="149"/>
                </a:cxn>
                <a:cxn ang="0">
                  <a:pos x="407" y="290"/>
                </a:cxn>
                <a:cxn ang="0">
                  <a:pos x="794" y="149"/>
                </a:cxn>
                <a:cxn ang="0">
                  <a:pos x="407" y="7"/>
                </a:cxn>
                <a:cxn ang="0">
                  <a:pos x="407" y="0"/>
                </a:cxn>
                <a:cxn ang="0">
                  <a:pos x="814" y="149"/>
                </a:cxn>
                <a:cxn ang="0">
                  <a:pos x="407" y="298"/>
                </a:cxn>
                <a:cxn ang="0">
                  <a:pos x="0" y="149"/>
                </a:cxn>
                <a:cxn ang="0">
                  <a:pos x="407" y="0"/>
                </a:cxn>
              </a:cxnLst>
              <a:rect l="0" t="0" r="r" b="b"/>
              <a:pathLst>
                <a:path w="814" h="298">
                  <a:moveTo>
                    <a:pt x="407" y="0"/>
                  </a:moveTo>
                  <a:lnTo>
                    <a:pt x="407" y="7"/>
                  </a:lnTo>
                  <a:lnTo>
                    <a:pt x="19" y="149"/>
                  </a:lnTo>
                  <a:lnTo>
                    <a:pt x="407" y="290"/>
                  </a:lnTo>
                  <a:lnTo>
                    <a:pt x="794" y="149"/>
                  </a:lnTo>
                  <a:lnTo>
                    <a:pt x="407" y="7"/>
                  </a:lnTo>
                  <a:lnTo>
                    <a:pt x="407" y="0"/>
                  </a:lnTo>
                  <a:lnTo>
                    <a:pt x="814" y="149"/>
                  </a:lnTo>
                  <a:lnTo>
                    <a:pt x="407" y="298"/>
                  </a:lnTo>
                  <a:lnTo>
                    <a:pt x="0" y="149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Rectangle 20"/>
            <p:cNvSpPr>
              <a:spLocks noChangeArrowheads="1"/>
            </p:cNvSpPr>
            <p:nvPr/>
          </p:nvSpPr>
          <p:spPr bwMode="auto">
            <a:xfrm>
              <a:off x="3447" y="1730"/>
              <a:ext cx="36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300">
                  <a:solidFill>
                    <a:srgbClr val="000000"/>
                  </a:solidFill>
                  <a:latin typeface="宋体" pitchFamily="2" charset="-122"/>
                </a:rPr>
                <a:t>表达式</a:t>
              </a:r>
              <a:r>
                <a:rPr lang="en-US" altLang="zh-CN" sz="1300">
                  <a:solidFill>
                    <a:srgbClr val="000000"/>
                  </a:solidFill>
                  <a:latin typeface="宋体" pitchFamily="2" charset="-122"/>
                </a:rPr>
                <a:t>2</a:t>
              </a:r>
              <a:endParaRPr lang="en-US" altLang="zh-CN"/>
            </a:p>
          </p:txBody>
        </p:sp>
        <p:sp>
          <p:nvSpPr>
            <p:cNvPr id="70" name="Line 21"/>
            <p:cNvSpPr>
              <a:spLocks noChangeShapeType="1"/>
            </p:cNvSpPr>
            <p:nvPr/>
          </p:nvSpPr>
          <p:spPr bwMode="auto">
            <a:xfrm>
              <a:off x="3451" y="1458"/>
              <a:ext cx="18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Line 22"/>
            <p:cNvSpPr>
              <a:spLocks noChangeShapeType="1"/>
            </p:cNvSpPr>
            <p:nvPr/>
          </p:nvSpPr>
          <p:spPr bwMode="auto">
            <a:xfrm>
              <a:off x="3631" y="1458"/>
              <a:ext cx="1" cy="106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23"/>
            <p:cNvSpPr>
              <a:spLocks/>
            </p:cNvSpPr>
            <p:nvPr/>
          </p:nvSpPr>
          <p:spPr bwMode="auto">
            <a:xfrm>
              <a:off x="3593" y="1534"/>
              <a:ext cx="74" cy="104"/>
            </a:xfrm>
            <a:custGeom>
              <a:avLst/>
              <a:gdLst/>
              <a:ahLst/>
              <a:cxnLst>
                <a:cxn ang="0">
                  <a:pos x="37" y="99"/>
                </a:cxn>
                <a:cxn ang="0">
                  <a:pos x="0" y="0"/>
                </a:cxn>
                <a:cxn ang="0">
                  <a:pos x="72" y="0"/>
                </a:cxn>
                <a:cxn ang="0">
                  <a:pos x="37" y="99"/>
                </a:cxn>
              </a:cxnLst>
              <a:rect l="0" t="0" r="r" b="b"/>
              <a:pathLst>
                <a:path w="72" h="99">
                  <a:moveTo>
                    <a:pt x="37" y="99"/>
                  </a:moveTo>
                  <a:lnTo>
                    <a:pt x="0" y="0"/>
                  </a:lnTo>
                  <a:lnTo>
                    <a:pt x="72" y="0"/>
                  </a:lnTo>
                  <a:lnTo>
                    <a:pt x="37" y="9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24"/>
            <p:cNvSpPr>
              <a:spLocks/>
            </p:cNvSpPr>
            <p:nvPr/>
          </p:nvSpPr>
          <p:spPr bwMode="auto">
            <a:xfrm>
              <a:off x="3784" y="1961"/>
              <a:ext cx="834" cy="314"/>
            </a:xfrm>
            <a:custGeom>
              <a:avLst/>
              <a:gdLst/>
              <a:ahLst/>
              <a:cxnLst>
                <a:cxn ang="0">
                  <a:pos x="406" y="0"/>
                </a:cxn>
                <a:cxn ang="0">
                  <a:pos x="814" y="147"/>
                </a:cxn>
                <a:cxn ang="0">
                  <a:pos x="406" y="296"/>
                </a:cxn>
                <a:cxn ang="0">
                  <a:pos x="0" y="147"/>
                </a:cxn>
                <a:cxn ang="0">
                  <a:pos x="406" y="0"/>
                </a:cxn>
              </a:cxnLst>
              <a:rect l="0" t="0" r="r" b="b"/>
              <a:pathLst>
                <a:path w="814" h="296">
                  <a:moveTo>
                    <a:pt x="406" y="0"/>
                  </a:moveTo>
                  <a:lnTo>
                    <a:pt x="814" y="147"/>
                  </a:lnTo>
                  <a:lnTo>
                    <a:pt x="406" y="296"/>
                  </a:lnTo>
                  <a:lnTo>
                    <a:pt x="0" y="147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25"/>
            <p:cNvSpPr>
              <a:spLocks/>
            </p:cNvSpPr>
            <p:nvPr/>
          </p:nvSpPr>
          <p:spPr bwMode="auto">
            <a:xfrm>
              <a:off x="3784" y="1961"/>
              <a:ext cx="835" cy="315"/>
            </a:xfrm>
            <a:custGeom>
              <a:avLst/>
              <a:gdLst/>
              <a:ahLst/>
              <a:cxnLst>
                <a:cxn ang="0">
                  <a:pos x="408" y="0"/>
                </a:cxn>
                <a:cxn ang="0">
                  <a:pos x="408" y="7"/>
                </a:cxn>
                <a:cxn ang="0">
                  <a:pos x="20" y="148"/>
                </a:cxn>
                <a:cxn ang="0">
                  <a:pos x="408" y="290"/>
                </a:cxn>
                <a:cxn ang="0">
                  <a:pos x="795" y="148"/>
                </a:cxn>
                <a:cxn ang="0">
                  <a:pos x="408" y="7"/>
                </a:cxn>
                <a:cxn ang="0">
                  <a:pos x="408" y="0"/>
                </a:cxn>
                <a:cxn ang="0">
                  <a:pos x="815" y="148"/>
                </a:cxn>
                <a:cxn ang="0">
                  <a:pos x="408" y="297"/>
                </a:cxn>
                <a:cxn ang="0">
                  <a:pos x="0" y="148"/>
                </a:cxn>
                <a:cxn ang="0">
                  <a:pos x="408" y="0"/>
                </a:cxn>
              </a:cxnLst>
              <a:rect l="0" t="0" r="r" b="b"/>
              <a:pathLst>
                <a:path w="815" h="297">
                  <a:moveTo>
                    <a:pt x="408" y="0"/>
                  </a:moveTo>
                  <a:lnTo>
                    <a:pt x="408" y="7"/>
                  </a:lnTo>
                  <a:lnTo>
                    <a:pt x="20" y="148"/>
                  </a:lnTo>
                  <a:lnTo>
                    <a:pt x="408" y="290"/>
                  </a:lnTo>
                  <a:lnTo>
                    <a:pt x="795" y="148"/>
                  </a:lnTo>
                  <a:lnTo>
                    <a:pt x="408" y="7"/>
                  </a:lnTo>
                  <a:lnTo>
                    <a:pt x="408" y="0"/>
                  </a:lnTo>
                  <a:lnTo>
                    <a:pt x="815" y="148"/>
                  </a:lnTo>
                  <a:lnTo>
                    <a:pt x="408" y="297"/>
                  </a:lnTo>
                  <a:lnTo>
                    <a:pt x="0" y="148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Rectangle 26"/>
            <p:cNvSpPr>
              <a:spLocks noChangeArrowheads="1"/>
            </p:cNvSpPr>
            <p:nvPr/>
          </p:nvSpPr>
          <p:spPr bwMode="auto">
            <a:xfrm>
              <a:off x="4017" y="2060"/>
              <a:ext cx="36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300">
                  <a:solidFill>
                    <a:srgbClr val="000000"/>
                  </a:solidFill>
                  <a:latin typeface="宋体" pitchFamily="2" charset="-122"/>
                </a:rPr>
                <a:t>表达式</a:t>
              </a:r>
              <a:r>
                <a:rPr lang="en-US" altLang="zh-CN" sz="1300">
                  <a:solidFill>
                    <a:srgbClr val="000000"/>
                  </a:solidFill>
                  <a:latin typeface="宋体" pitchFamily="2" charset="-122"/>
                </a:rPr>
                <a:t>3</a:t>
              </a:r>
              <a:endParaRPr lang="en-US" altLang="zh-CN"/>
            </a:p>
          </p:txBody>
        </p:sp>
        <p:sp>
          <p:nvSpPr>
            <p:cNvPr id="76" name="Line 27"/>
            <p:cNvSpPr>
              <a:spLocks noChangeShapeType="1"/>
            </p:cNvSpPr>
            <p:nvPr/>
          </p:nvSpPr>
          <p:spPr bwMode="auto">
            <a:xfrm>
              <a:off x="4021" y="1789"/>
              <a:ext cx="17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Line 28"/>
            <p:cNvSpPr>
              <a:spLocks noChangeShapeType="1"/>
            </p:cNvSpPr>
            <p:nvPr/>
          </p:nvSpPr>
          <p:spPr bwMode="auto">
            <a:xfrm>
              <a:off x="4200" y="1789"/>
              <a:ext cx="1" cy="10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29"/>
            <p:cNvSpPr>
              <a:spLocks/>
            </p:cNvSpPr>
            <p:nvPr/>
          </p:nvSpPr>
          <p:spPr bwMode="auto">
            <a:xfrm>
              <a:off x="4163" y="1864"/>
              <a:ext cx="74" cy="105"/>
            </a:xfrm>
            <a:custGeom>
              <a:avLst/>
              <a:gdLst/>
              <a:ahLst/>
              <a:cxnLst>
                <a:cxn ang="0">
                  <a:pos x="36" y="99"/>
                </a:cxn>
                <a:cxn ang="0">
                  <a:pos x="0" y="0"/>
                </a:cxn>
                <a:cxn ang="0">
                  <a:pos x="72" y="0"/>
                </a:cxn>
                <a:cxn ang="0">
                  <a:pos x="36" y="99"/>
                </a:cxn>
              </a:cxnLst>
              <a:rect l="0" t="0" r="r" b="b"/>
              <a:pathLst>
                <a:path w="72" h="99">
                  <a:moveTo>
                    <a:pt x="36" y="99"/>
                  </a:moveTo>
                  <a:lnTo>
                    <a:pt x="0" y="0"/>
                  </a:lnTo>
                  <a:lnTo>
                    <a:pt x="72" y="0"/>
                  </a:lnTo>
                  <a:lnTo>
                    <a:pt x="36" y="9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30"/>
            <p:cNvSpPr>
              <a:spLocks/>
            </p:cNvSpPr>
            <p:nvPr/>
          </p:nvSpPr>
          <p:spPr bwMode="auto">
            <a:xfrm>
              <a:off x="4245" y="2290"/>
              <a:ext cx="1018" cy="377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994" y="178"/>
                </a:cxn>
                <a:cxn ang="0">
                  <a:pos x="497" y="356"/>
                </a:cxn>
                <a:cxn ang="0">
                  <a:pos x="0" y="178"/>
                </a:cxn>
                <a:cxn ang="0">
                  <a:pos x="497" y="0"/>
                </a:cxn>
              </a:cxnLst>
              <a:rect l="0" t="0" r="r" b="b"/>
              <a:pathLst>
                <a:path w="994" h="356">
                  <a:moveTo>
                    <a:pt x="497" y="0"/>
                  </a:moveTo>
                  <a:lnTo>
                    <a:pt x="994" y="178"/>
                  </a:lnTo>
                  <a:lnTo>
                    <a:pt x="497" y="356"/>
                  </a:lnTo>
                  <a:lnTo>
                    <a:pt x="0" y="178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31"/>
            <p:cNvSpPr>
              <a:spLocks/>
            </p:cNvSpPr>
            <p:nvPr/>
          </p:nvSpPr>
          <p:spPr bwMode="auto">
            <a:xfrm>
              <a:off x="4245" y="2290"/>
              <a:ext cx="1019" cy="378"/>
            </a:xfrm>
            <a:custGeom>
              <a:avLst/>
              <a:gdLst/>
              <a:ahLst/>
              <a:cxnLst>
                <a:cxn ang="0">
                  <a:pos x="498" y="0"/>
                </a:cxn>
                <a:cxn ang="0">
                  <a:pos x="498" y="7"/>
                </a:cxn>
                <a:cxn ang="0">
                  <a:pos x="21" y="178"/>
                </a:cxn>
                <a:cxn ang="0">
                  <a:pos x="498" y="350"/>
                </a:cxn>
                <a:cxn ang="0">
                  <a:pos x="974" y="178"/>
                </a:cxn>
                <a:cxn ang="0">
                  <a:pos x="498" y="7"/>
                </a:cxn>
                <a:cxn ang="0">
                  <a:pos x="498" y="0"/>
                </a:cxn>
                <a:cxn ang="0">
                  <a:pos x="995" y="178"/>
                </a:cxn>
                <a:cxn ang="0">
                  <a:pos x="498" y="357"/>
                </a:cxn>
                <a:cxn ang="0">
                  <a:pos x="0" y="178"/>
                </a:cxn>
                <a:cxn ang="0">
                  <a:pos x="498" y="0"/>
                </a:cxn>
              </a:cxnLst>
              <a:rect l="0" t="0" r="r" b="b"/>
              <a:pathLst>
                <a:path w="995" h="357">
                  <a:moveTo>
                    <a:pt x="498" y="0"/>
                  </a:moveTo>
                  <a:lnTo>
                    <a:pt x="498" y="7"/>
                  </a:lnTo>
                  <a:lnTo>
                    <a:pt x="21" y="178"/>
                  </a:lnTo>
                  <a:lnTo>
                    <a:pt x="498" y="350"/>
                  </a:lnTo>
                  <a:lnTo>
                    <a:pt x="974" y="178"/>
                  </a:lnTo>
                  <a:lnTo>
                    <a:pt x="498" y="7"/>
                  </a:lnTo>
                  <a:lnTo>
                    <a:pt x="498" y="0"/>
                  </a:lnTo>
                  <a:lnTo>
                    <a:pt x="995" y="178"/>
                  </a:lnTo>
                  <a:lnTo>
                    <a:pt x="498" y="357"/>
                  </a:lnTo>
                  <a:lnTo>
                    <a:pt x="0" y="178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Rectangle 32"/>
            <p:cNvSpPr>
              <a:spLocks noChangeArrowheads="1"/>
            </p:cNvSpPr>
            <p:nvPr/>
          </p:nvSpPr>
          <p:spPr bwMode="auto">
            <a:xfrm>
              <a:off x="4527" y="2422"/>
              <a:ext cx="46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300" dirty="0">
                  <a:solidFill>
                    <a:srgbClr val="000000"/>
                  </a:solidFill>
                  <a:latin typeface="宋体" pitchFamily="2" charset="-122"/>
                </a:rPr>
                <a:t>表达式</a:t>
              </a:r>
              <a:r>
                <a:rPr lang="en-US" altLang="zh-CN" sz="1300" dirty="0">
                  <a:solidFill>
                    <a:srgbClr val="000000"/>
                  </a:solidFill>
                  <a:latin typeface="宋体" pitchFamily="2" charset="-122"/>
                </a:rPr>
                <a:t>n-1</a:t>
              </a:r>
              <a:endParaRPr lang="en-US" altLang="zh-CN" dirty="0"/>
            </a:p>
          </p:txBody>
        </p:sp>
        <p:sp>
          <p:nvSpPr>
            <p:cNvPr id="82" name="Line 33"/>
            <p:cNvSpPr>
              <a:spLocks noChangeShapeType="1"/>
            </p:cNvSpPr>
            <p:nvPr/>
          </p:nvSpPr>
          <p:spPr bwMode="auto">
            <a:xfrm>
              <a:off x="4762" y="2658"/>
              <a:ext cx="1" cy="52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34"/>
            <p:cNvSpPr>
              <a:spLocks/>
            </p:cNvSpPr>
            <p:nvPr/>
          </p:nvSpPr>
          <p:spPr bwMode="auto">
            <a:xfrm>
              <a:off x="4725" y="3150"/>
              <a:ext cx="73" cy="105"/>
            </a:xfrm>
            <a:custGeom>
              <a:avLst/>
              <a:gdLst/>
              <a:ahLst/>
              <a:cxnLst>
                <a:cxn ang="0">
                  <a:pos x="36" y="99"/>
                </a:cxn>
                <a:cxn ang="0">
                  <a:pos x="0" y="0"/>
                </a:cxn>
                <a:cxn ang="0">
                  <a:pos x="71" y="0"/>
                </a:cxn>
                <a:cxn ang="0">
                  <a:pos x="36" y="99"/>
                </a:cxn>
              </a:cxnLst>
              <a:rect l="0" t="0" r="r" b="b"/>
              <a:pathLst>
                <a:path w="71" h="99">
                  <a:moveTo>
                    <a:pt x="36" y="99"/>
                  </a:moveTo>
                  <a:lnTo>
                    <a:pt x="0" y="0"/>
                  </a:lnTo>
                  <a:lnTo>
                    <a:pt x="71" y="0"/>
                  </a:lnTo>
                  <a:lnTo>
                    <a:pt x="36" y="9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Rectangle 35"/>
            <p:cNvSpPr>
              <a:spLocks noChangeArrowheads="1"/>
            </p:cNvSpPr>
            <p:nvPr/>
          </p:nvSpPr>
          <p:spPr bwMode="auto">
            <a:xfrm>
              <a:off x="5181" y="3243"/>
              <a:ext cx="406" cy="226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Rectangle 36"/>
            <p:cNvSpPr>
              <a:spLocks noChangeArrowheads="1"/>
            </p:cNvSpPr>
            <p:nvPr/>
          </p:nvSpPr>
          <p:spPr bwMode="auto">
            <a:xfrm>
              <a:off x="5185" y="3274"/>
              <a:ext cx="379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300" dirty="0" smtClean="0">
                  <a:solidFill>
                    <a:srgbClr val="000000"/>
                  </a:solidFill>
                  <a:latin typeface="宋体" pitchFamily="2" charset="-122"/>
                </a:rPr>
                <a:t>语句组</a:t>
              </a:r>
              <a:r>
                <a:rPr lang="en-US" altLang="zh-CN" sz="1300" dirty="0" smtClean="0">
                  <a:solidFill>
                    <a:srgbClr val="000000"/>
                  </a:solidFill>
                  <a:latin typeface="宋体" pitchFamily="2" charset="-122"/>
                </a:rPr>
                <a:t>n</a:t>
              </a:r>
              <a:endParaRPr lang="en-US" altLang="zh-CN" sz="1300" dirty="0"/>
            </a:p>
          </p:txBody>
        </p:sp>
        <p:sp>
          <p:nvSpPr>
            <p:cNvPr id="86" name="Rectangle 37"/>
            <p:cNvSpPr>
              <a:spLocks noChangeArrowheads="1"/>
            </p:cNvSpPr>
            <p:nvPr/>
          </p:nvSpPr>
          <p:spPr bwMode="auto">
            <a:xfrm>
              <a:off x="4560" y="3258"/>
              <a:ext cx="464" cy="248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Rectangle 38"/>
            <p:cNvSpPr>
              <a:spLocks noChangeArrowheads="1"/>
            </p:cNvSpPr>
            <p:nvPr/>
          </p:nvSpPr>
          <p:spPr bwMode="auto">
            <a:xfrm>
              <a:off x="4558" y="3288"/>
              <a:ext cx="488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300" dirty="0" smtClean="0">
                  <a:solidFill>
                    <a:srgbClr val="000000"/>
                  </a:solidFill>
                  <a:latin typeface="宋体" pitchFamily="2" charset="-122"/>
                </a:rPr>
                <a:t>语句组</a:t>
              </a:r>
              <a:r>
                <a:rPr lang="en-US" altLang="zh-CN" sz="1300" dirty="0" smtClean="0">
                  <a:solidFill>
                    <a:srgbClr val="000000"/>
                  </a:solidFill>
                  <a:latin typeface="宋体" pitchFamily="2" charset="-122"/>
                </a:rPr>
                <a:t>n-1</a:t>
              </a:r>
              <a:endParaRPr lang="en-US" altLang="zh-CN" dirty="0"/>
            </a:p>
          </p:txBody>
        </p:sp>
        <p:sp>
          <p:nvSpPr>
            <p:cNvPr id="88" name="Rectangle 39"/>
            <p:cNvSpPr>
              <a:spLocks noChangeArrowheads="1"/>
            </p:cNvSpPr>
            <p:nvPr/>
          </p:nvSpPr>
          <p:spPr bwMode="auto">
            <a:xfrm>
              <a:off x="4613" y="2074"/>
              <a:ext cx="159" cy="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Rectangle 40"/>
            <p:cNvSpPr>
              <a:spLocks noChangeArrowheads="1"/>
            </p:cNvSpPr>
            <p:nvPr/>
          </p:nvSpPr>
          <p:spPr bwMode="auto">
            <a:xfrm>
              <a:off x="4613" y="2076"/>
              <a:ext cx="13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100" b="0">
                  <a:solidFill>
                    <a:srgbClr val="000000"/>
                  </a:solidFill>
                  <a:latin typeface="宋体" pitchFamily="2" charset="-122"/>
                </a:rPr>
                <a:t>...</a:t>
              </a:r>
              <a:endParaRPr lang="en-US" altLang="zh-CN" sz="2000"/>
            </a:p>
          </p:txBody>
        </p:sp>
        <p:sp>
          <p:nvSpPr>
            <p:cNvPr id="90" name="Rectangle 41"/>
            <p:cNvSpPr>
              <a:spLocks noChangeArrowheads="1"/>
            </p:cNvSpPr>
            <p:nvPr/>
          </p:nvSpPr>
          <p:spPr bwMode="auto">
            <a:xfrm>
              <a:off x="3997" y="3258"/>
              <a:ext cx="407" cy="225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Rectangle 42"/>
            <p:cNvSpPr>
              <a:spLocks noChangeArrowheads="1"/>
            </p:cNvSpPr>
            <p:nvPr/>
          </p:nvSpPr>
          <p:spPr bwMode="auto">
            <a:xfrm>
              <a:off x="4020" y="3300"/>
              <a:ext cx="379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300" dirty="0" smtClean="0">
                  <a:solidFill>
                    <a:srgbClr val="000000"/>
                  </a:solidFill>
                  <a:latin typeface="宋体" pitchFamily="2" charset="-122"/>
                </a:rPr>
                <a:t>语句组</a:t>
              </a:r>
              <a:r>
                <a:rPr lang="en-US" altLang="zh-CN" sz="1300" dirty="0" smtClean="0">
                  <a:solidFill>
                    <a:srgbClr val="000000"/>
                  </a:solidFill>
                  <a:latin typeface="宋体" pitchFamily="2" charset="-122"/>
                </a:rPr>
                <a:t>3</a:t>
              </a:r>
              <a:endParaRPr lang="en-US" altLang="zh-CN" dirty="0"/>
            </a:p>
          </p:txBody>
        </p:sp>
        <p:sp>
          <p:nvSpPr>
            <p:cNvPr id="92" name="Line 43"/>
            <p:cNvSpPr>
              <a:spLocks noChangeShapeType="1"/>
            </p:cNvSpPr>
            <p:nvPr/>
          </p:nvSpPr>
          <p:spPr bwMode="auto">
            <a:xfrm>
              <a:off x="4202" y="2276"/>
              <a:ext cx="1" cy="90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44"/>
            <p:cNvSpPr>
              <a:spLocks/>
            </p:cNvSpPr>
            <p:nvPr/>
          </p:nvSpPr>
          <p:spPr bwMode="auto">
            <a:xfrm>
              <a:off x="4164" y="3150"/>
              <a:ext cx="74" cy="105"/>
            </a:xfrm>
            <a:custGeom>
              <a:avLst/>
              <a:gdLst/>
              <a:ahLst/>
              <a:cxnLst>
                <a:cxn ang="0">
                  <a:pos x="37" y="99"/>
                </a:cxn>
                <a:cxn ang="0">
                  <a:pos x="0" y="0"/>
                </a:cxn>
                <a:cxn ang="0">
                  <a:pos x="72" y="0"/>
                </a:cxn>
                <a:cxn ang="0">
                  <a:pos x="37" y="99"/>
                </a:cxn>
              </a:cxnLst>
              <a:rect l="0" t="0" r="r" b="b"/>
              <a:pathLst>
                <a:path w="72" h="99">
                  <a:moveTo>
                    <a:pt x="37" y="99"/>
                  </a:moveTo>
                  <a:lnTo>
                    <a:pt x="0" y="0"/>
                  </a:lnTo>
                  <a:lnTo>
                    <a:pt x="72" y="0"/>
                  </a:lnTo>
                  <a:lnTo>
                    <a:pt x="37" y="9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Rectangle 45"/>
            <p:cNvSpPr>
              <a:spLocks noChangeArrowheads="1"/>
            </p:cNvSpPr>
            <p:nvPr/>
          </p:nvSpPr>
          <p:spPr bwMode="auto">
            <a:xfrm>
              <a:off x="3428" y="3265"/>
              <a:ext cx="406" cy="226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Rectangle 46"/>
            <p:cNvSpPr>
              <a:spLocks noChangeArrowheads="1"/>
            </p:cNvSpPr>
            <p:nvPr/>
          </p:nvSpPr>
          <p:spPr bwMode="auto">
            <a:xfrm>
              <a:off x="3469" y="3319"/>
              <a:ext cx="379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300" dirty="0" smtClean="0">
                  <a:solidFill>
                    <a:srgbClr val="000000"/>
                  </a:solidFill>
                  <a:latin typeface="宋体" pitchFamily="2" charset="-122"/>
                </a:rPr>
                <a:t>语句组</a:t>
              </a:r>
              <a:r>
                <a:rPr lang="en-US" altLang="zh-CN" sz="1300" dirty="0" smtClean="0">
                  <a:solidFill>
                    <a:srgbClr val="000000"/>
                  </a:solidFill>
                  <a:latin typeface="宋体" pitchFamily="2" charset="-122"/>
                </a:rPr>
                <a:t>2</a:t>
              </a:r>
              <a:endParaRPr lang="en-US" altLang="zh-CN" dirty="0"/>
            </a:p>
          </p:txBody>
        </p:sp>
        <p:sp>
          <p:nvSpPr>
            <p:cNvPr id="96" name="Line 47"/>
            <p:cNvSpPr>
              <a:spLocks noChangeShapeType="1"/>
            </p:cNvSpPr>
            <p:nvPr/>
          </p:nvSpPr>
          <p:spPr bwMode="auto">
            <a:xfrm>
              <a:off x="3632" y="1947"/>
              <a:ext cx="1" cy="124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Freeform 48"/>
            <p:cNvSpPr>
              <a:spLocks/>
            </p:cNvSpPr>
            <p:nvPr/>
          </p:nvSpPr>
          <p:spPr bwMode="auto">
            <a:xfrm>
              <a:off x="3595" y="3157"/>
              <a:ext cx="73" cy="105"/>
            </a:xfrm>
            <a:custGeom>
              <a:avLst/>
              <a:gdLst/>
              <a:ahLst/>
              <a:cxnLst>
                <a:cxn ang="0">
                  <a:pos x="37" y="99"/>
                </a:cxn>
                <a:cxn ang="0">
                  <a:pos x="0" y="0"/>
                </a:cxn>
                <a:cxn ang="0">
                  <a:pos x="72" y="0"/>
                </a:cxn>
                <a:cxn ang="0">
                  <a:pos x="37" y="99"/>
                </a:cxn>
              </a:cxnLst>
              <a:rect l="0" t="0" r="r" b="b"/>
              <a:pathLst>
                <a:path w="72" h="99">
                  <a:moveTo>
                    <a:pt x="37" y="99"/>
                  </a:moveTo>
                  <a:lnTo>
                    <a:pt x="0" y="0"/>
                  </a:lnTo>
                  <a:lnTo>
                    <a:pt x="72" y="0"/>
                  </a:lnTo>
                  <a:lnTo>
                    <a:pt x="37" y="9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Line 49"/>
            <p:cNvSpPr>
              <a:spLocks noChangeShapeType="1"/>
            </p:cNvSpPr>
            <p:nvPr/>
          </p:nvSpPr>
          <p:spPr bwMode="auto">
            <a:xfrm>
              <a:off x="3063" y="1616"/>
              <a:ext cx="1" cy="156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Freeform 50"/>
            <p:cNvSpPr>
              <a:spLocks/>
            </p:cNvSpPr>
            <p:nvPr/>
          </p:nvSpPr>
          <p:spPr bwMode="auto">
            <a:xfrm>
              <a:off x="3025" y="3150"/>
              <a:ext cx="74" cy="105"/>
            </a:xfrm>
            <a:custGeom>
              <a:avLst/>
              <a:gdLst/>
              <a:ahLst/>
              <a:cxnLst>
                <a:cxn ang="0">
                  <a:pos x="37" y="99"/>
                </a:cxn>
                <a:cxn ang="0">
                  <a:pos x="0" y="0"/>
                </a:cxn>
                <a:cxn ang="0">
                  <a:pos x="72" y="0"/>
                </a:cxn>
                <a:cxn ang="0">
                  <a:pos x="37" y="99"/>
                </a:cxn>
              </a:cxnLst>
              <a:rect l="0" t="0" r="r" b="b"/>
              <a:pathLst>
                <a:path w="72" h="99">
                  <a:moveTo>
                    <a:pt x="37" y="99"/>
                  </a:moveTo>
                  <a:lnTo>
                    <a:pt x="0" y="0"/>
                  </a:lnTo>
                  <a:lnTo>
                    <a:pt x="72" y="0"/>
                  </a:lnTo>
                  <a:lnTo>
                    <a:pt x="37" y="9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Rectangle 51"/>
            <p:cNvSpPr>
              <a:spLocks noChangeArrowheads="1"/>
            </p:cNvSpPr>
            <p:nvPr/>
          </p:nvSpPr>
          <p:spPr bwMode="auto">
            <a:xfrm>
              <a:off x="2858" y="3258"/>
              <a:ext cx="407" cy="225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Rectangle 52"/>
            <p:cNvSpPr>
              <a:spLocks noChangeArrowheads="1"/>
            </p:cNvSpPr>
            <p:nvPr/>
          </p:nvSpPr>
          <p:spPr bwMode="auto">
            <a:xfrm>
              <a:off x="2891" y="3311"/>
              <a:ext cx="379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300" dirty="0" smtClean="0">
                  <a:solidFill>
                    <a:srgbClr val="000000"/>
                  </a:solidFill>
                  <a:latin typeface="宋体" pitchFamily="2" charset="-122"/>
                </a:rPr>
                <a:t>语句组</a:t>
              </a:r>
              <a:r>
                <a:rPr lang="en-US" altLang="zh-CN" sz="1300" dirty="0" smtClean="0">
                  <a:solidFill>
                    <a:srgbClr val="000000"/>
                  </a:solidFill>
                  <a:latin typeface="宋体" pitchFamily="2" charset="-122"/>
                </a:rPr>
                <a:t>1</a:t>
              </a:r>
              <a:endParaRPr lang="en-US" altLang="zh-CN" dirty="0"/>
            </a:p>
          </p:txBody>
        </p:sp>
        <p:sp>
          <p:nvSpPr>
            <p:cNvPr id="102" name="Line 53"/>
            <p:cNvSpPr>
              <a:spLocks noChangeShapeType="1"/>
            </p:cNvSpPr>
            <p:nvPr/>
          </p:nvSpPr>
          <p:spPr bwMode="auto">
            <a:xfrm>
              <a:off x="5384" y="3472"/>
              <a:ext cx="1" cy="174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Freeform 54"/>
            <p:cNvSpPr>
              <a:spLocks/>
            </p:cNvSpPr>
            <p:nvPr/>
          </p:nvSpPr>
          <p:spPr bwMode="auto">
            <a:xfrm>
              <a:off x="5347" y="3617"/>
              <a:ext cx="74" cy="105"/>
            </a:xfrm>
            <a:custGeom>
              <a:avLst/>
              <a:gdLst/>
              <a:ahLst/>
              <a:cxnLst>
                <a:cxn ang="0">
                  <a:pos x="36" y="99"/>
                </a:cxn>
                <a:cxn ang="0">
                  <a:pos x="0" y="0"/>
                </a:cxn>
                <a:cxn ang="0">
                  <a:pos x="72" y="0"/>
                </a:cxn>
                <a:cxn ang="0">
                  <a:pos x="36" y="99"/>
                </a:cxn>
              </a:cxnLst>
              <a:rect l="0" t="0" r="r" b="b"/>
              <a:pathLst>
                <a:path w="72" h="99">
                  <a:moveTo>
                    <a:pt x="36" y="99"/>
                  </a:moveTo>
                  <a:lnTo>
                    <a:pt x="0" y="0"/>
                  </a:lnTo>
                  <a:lnTo>
                    <a:pt x="72" y="0"/>
                  </a:lnTo>
                  <a:lnTo>
                    <a:pt x="36" y="9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Line 55"/>
            <p:cNvSpPr>
              <a:spLocks noChangeShapeType="1"/>
            </p:cNvSpPr>
            <p:nvPr/>
          </p:nvSpPr>
          <p:spPr bwMode="auto">
            <a:xfrm>
              <a:off x="4762" y="3487"/>
              <a:ext cx="1" cy="16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Freeform 56"/>
            <p:cNvSpPr>
              <a:spLocks/>
            </p:cNvSpPr>
            <p:nvPr/>
          </p:nvSpPr>
          <p:spPr bwMode="auto">
            <a:xfrm>
              <a:off x="4725" y="3622"/>
              <a:ext cx="73" cy="105"/>
            </a:xfrm>
            <a:custGeom>
              <a:avLst/>
              <a:gdLst/>
              <a:ahLst/>
              <a:cxnLst>
                <a:cxn ang="0">
                  <a:pos x="36" y="99"/>
                </a:cxn>
                <a:cxn ang="0">
                  <a:pos x="0" y="0"/>
                </a:cxn>
                <a:cxn ang="0">
                  <a:pos x="71" y="0"/>
                </a:cxn>
                <a:cxn ang="0">
                  <a:pos x="36" y="99"/>
                </a:cxn>
              </a:cxnLst>
              <a:rect l="0" t="0" r="r" b="b"/>
              <a:pathLst>
                <a:path w="71" h="99">
                  <a:moveTo>
                    <a:pt x="36" y="99"/>
                  </a:moveTo>
                  <a:lnTo>
                    <a:pt x="0" y="0"/>
                  </a:lnTo>
                  <a:lnTo>
                    <a:pt x="71" y="0"/>
                  </a:lnTo>
                  <a:lnTo>
                    <a:pt x="36" y="9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Line 57"/>
            <p:cNvSpPr>
              <a:spLocks noChangeShapeType="1"/>
            </p:cNvSpPr>
            <p:nvPr/>
          </p:nvSpPr>
          <p:spPr bwMode="auto">
            <a:xfrm>
              <a:off x="4200" y="3487"/>
              <a:ext cx="1" cy="16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Freeform 58"/>
            <p:cNvSpPr>
              <a:spLocks/>
            </p:cNvSpPr>
            <p:nvPr/>
          </p:nvSpPr>
          <p:spPr bwMode="auto">
            <a:xfrm>
              <a:off x="4163" y="3622"/>
              <a:ext cx="74" cy="105"/>
            </a:xfrm>
            <a:custGeom>
              <a:avLst/>
              <a:gdLst/>
              <a:ahLst/>
              <a:cxnLst>
                <a:cxn ang="0">
                  <a:pos x="36" y="99"/>
                </a:cxn>
                <a:cxn ang="0">
                  <a:pos x="0" y="0"/>
                </a:cxn>
                <a:cxn ang="0">
                  <a:pos x="72" y="0"/>
                </a:cxn>
                <a:cxn ang="0">
                  <a:pos x="36" y="99"/>
                </a:cxn>
              </a:cxnLst>
              <a:rect l="0" t="0" r="r" b="b"/>
              <a:pathLst>
                <a:path w="72" h="99">
                  <a:moveTo>
                    <a:pt x="36" y="99"/>
                  </a:moveTo>
                  <a:lnTo>
                    <a:pt x="0" y="0"/>
                  </a:lnTo>
                  <a:lnTo>
                    <a:pt x="72" y="0"/>
                  </a:lnTo>
                  <a:lnTo>
                    <a:pt x="36" y="9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Line 59"/>
            <p:cNvSpPr>
              <a:spLocks noChangeShapeType="1"/>
            </p:cNvSpPr>
            <p:nvPr/>
          </p:nvSpPr>
          <p:spPr bwMode="auto">
            <a:xfrm>
              <a:off x="3631" y="3494"/>
              <a:ext cx="1" cy="16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" name="Freeform 60"/>
            <p:cNvSpPr>
              <a:spLocks/>
            </p:cNvSpPr>
            <p:nvPr/>
          </p:nvSpPr>
          <p:spPr bwMode="auto">
            <a:xfrm>
              <a:off x="3593" y="3630"/>
              <a:ext cx="74" cy="104"/>
            </a:xfrm>
            <a:custGeom>
              <a:avLst/>
              <a:gdLst/>
              <a:ahLst/>
              <a:cxnLst>
                <a:cxn ang="0">
                  <a:pos x="37" y="99"/>
                </a:cxn>
                <a:cxn ang="0">
                  <a:pos x="0" y="0"/>
                </a:cxn>
                <a:cxn ang="0">
                  <a:pos x="72" y="0"/>
                </a:cxn>
                <a:cxn ang="0">
                  <a:pos x="37" y="99"/>
                </a:cxn>
              </a:cxnLst>
              <a:rect l="0" t="0" r="r" b="b"/>
              <a:pathLst>
                <a:path w="72" h="99">
                  <a:moveTo>
                    <a:pt x="37" y="99"/>
                  </a:moveTo>
                  <a:lnTo>
                    <a:pt x="0" y="0"/>
                  </a:lnTo>
                  <a:lnTo>
                    <a:pt x="72" y="0"/>
                  </a:lnTo>
                  <a:lnTo>
                    <a:pt x="37" y="9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" name="Line 61"/>
            <p:cNvSpPr>
              <a:spLocks noChangeShapeType="1"/>
            </p:cNvSpPr>
            <p:nvPr/>
          </p:nvSpPr>
          <p:spPr bwMode="auto">
            <a:xfrm>
              <a:off x="3062" y="3487"/>
              <a:ext cx="1" cy="16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" name="Freeform 62"/>
            <p:cNvSpPr>
              <a:spLocks/>
            </p:cNvSpPr>
            <p:nvPr/>
          </p:nvSpPr>
          <p:spPr bwMode="auto">
            <a:xfrm>
              <a:off x="3024" y="3622"/>
              <a:ext cx="74" cy="105"/>
            </a:xfrm>
            <a:custGeom>
              <a:avLst/>
              <a:gdLst/>
              <a:ahLst/>
              <a:cxnLst>
                <a:cxn ang="0">
                  <a:pos x="37" y="99"/>
                </a:cxn>
                <a:cxn ang="0">
                  <a:pos x="0" y="0"/>
                </a:cxn>
                <a:cxn ang="0">
                  <a:pos x="72" y="0"/>
                </a:cxn>
                <a:cxn ang="0">
                  <a:pos x="37" y="99"/>
                </a:cxn>
              </a:cxnLst>
              <a:rect l="0" t="0" r="r" b="b"/>
              <a:pathLst>
                <a:path w="72" h="99">
                  <a:moveTo>
                    <a:pt x="37" y="99"/>
                  </a:moveTo>
                  <a:lnTo>
                    <a:pt x="0" y="0"/>
                  </a:lnTo>
                  <a:lnTo>
                    <a:pt x="72" y="0"/>
                  </a:lnTo>
                  <a:lnTo>
                    <a:pt x="37" y="9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" name="Line 63"/>
            <p:cNvSpPr>
              <a:spLocks noChangeShapeType="1"/>
            </p:cNvSpPr>
            <p:nvPr/>
          </p:nvSpPr>
          <p:spPr bwMode="auto">
            <a:xfrm>
              <a:off x="3054" y="3730"/>
              <a:ext cx="2348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" name="Line 64"/>
            <p:cNvSpPr>
              <a:spLocks noChangeShapeType="1"/>
            </p:cNvSpPr>
            <p:nvPr/>
          </p:nvSpPr>
          <p:spPr bwMode="auto">
            <a:xfrm>
              <a:off x="4200" y="3738"/>
              <a:ext cx="1" cy="16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" name="Freeform 65"/>
            <p:cNvSpPr>
              <a:spLocks/>
            </p:cNvSpPr>
            <p:nvPr/>
          </p:nvSpPr>
          <p:spPr bwMode="auto">
            <a:xfrm>
              <a:off x="4163" y="3873"/>
              <a:ext cx="74" cy="105"/>
            </a:xfrm>
            <a:custGeom>
              <a:avLst/>
              <a:gdLst/>
              <a:ahLst/>
              <a:cxnLst>
                <a:cxn ang="0">
                  <a:pos x="36" y="99"/>
                </a:cxn>
                <a:cxn ang="0">
                  <a:pos x="0" y="0"/>
                </a:cxn>
                <a:cxn ang="0">
                  <a:pos x="72" y="0"/>
                </a:cxn>
                <a:cxn ang="0">
                  <a:pos x="36" y="99"/>
                </a:cxn>
              </a:cxnLst>
              <a:rect l="0" t="0" r="r" b="b"/>
              <a:pathLst>
                <a:path w="72" h="99">
                  <a:moveTo>
                    <a:pt x="36" y="99"/>
                  </a:moveTo>
                  <a:lnTo>
                    <a:pt x="0" y="0"/>
                  </a:lnTo>
                  <a:lnTo>
                    <a:pt x="72" y="0"/>
                  </a:lnTo>
                  <a:lnTo>
                    <a:pt x="36" y="9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" name="Rectangle 66"/>
            <p:cNvSpPr>
              <a:spLocks noChangeArrowheads="1"/>
            </p:cNvSpPr>
            <p:nvPr/>
          </p:nvSpPr>
          <p:spPr bwMode="auto">
            <a:xfrm>
              <a:off x="4419" y="3311"/>
              <a:ext cx="159" cy="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Rectangle 67"/>
            <p:cNvSpPr>
              <a:spLocks noChangeArrowheads="1"/>
            </p:cNvSpPr>
            <p:nvPr/>
          </p:nvSpPr>
          <p:spPr bwMode="auto">
            <a:xfrm>
              <a:off x="4419" y="3313"/>
              <a:ext cx="13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100" b="0">
                  <a:solidFill>
                    <a:srgbClr val="000000"/>
                  </a:solidFill>
                  <a:latin typeface="宋体" pitchFamily="2" charset="-122"/>
                </a:rPr>
                <a:t>...</a:t>
              </a:r>
              <a:endParaRPr lang="en-US" altLang="zh-CN" sz="2000"/>
            </a:p>
          </p:txBody>
        </p:sp>
        <p:sp>
          <p:nvSpPr>
            <p:cNvPr id="117" name="Rectangle 68"/>
            <p:cNvSpPr>
              <a:spLocks noChangeArrowheads="1"/>
            </p:cNvSpPr>
            <p:nvPr/>
          </p:nvSpPr>
          <p:spPr bwMode="auto">
            <a:xfrm>
              <a:off x="3073" y="3033"/>
              <a:ext cx="98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Rectangle 69"/>
            <p:cNvSpPr>
              <a:spLocks noChangeArrowheads="1"/>
            </p:cNvSpPr>
            <p:nvPr/>
          </p:nvSpPr>
          <p:spPr bwMode="auto">
            <a:xfrm>
              <a:off x="3073" y="3022"/>
              <a:ext cx="12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500">
                  <a:solidFill>
                    <a:srgbClr val="000000"/>
                  </a:solidFill>
                  <a:latin typeface="宋体" pitchFamily="2" charset="-122"/>
                </a:rPr>
                <a:t>真</a:t>
              </a:r>
              <a:endParaRPr lang="zh-CN" altLang="en-US" sz="2800"/>
            </a:p>
          </p:txBody>
        </p:sp>
        <p:sp>
          <p:nvSpPr>
            <p:cNvPr id="119" name="Rectangle 70"/>
            <p:cNvSpPr>
              <a:spLocks noChangeArrowheads="1"/>
            </p:cNvSpPr>
            <p:nvPr/>
          </p:nvSpPr>
          <p:spPr bwMode="auto">
            <a:xfrm>
              <a:off x="3646" y="3033"/>
              <a:ext cx="109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" name="Rectangle 71"/>
            <p:cNvSpPr>
              <a:spLocks noChangeArrowheads="1"/>
            </p:cNvSpPr>
            <p:nvPr/>
          </p:nvSpPr>
          <p:spPr bwMode="auto">
            <a:xfrm>
              <a:off x="3646" y="3022"/>
              <a:ext cx="12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500">
                  <a:solidFill>
                    <a:srgbClr val="000000"/>
                  </a:solidFill>
                  <a:latin typeface="宋体" pitchFamily="2" charset="-122"/>
                </a:rPr>
                <a:t>真</a:t>
              </a:r>
              <a:endParaRPr lang="zh-CN" altLang="en-US" sz="2800"/>
            </a:p>
          </p:txBody>
        </p:sp>
        <p:sp>
          <p:nvSpPr>
            <p:cNvPr id="121" name="Rectangle 72"/>
            <p:cNvSpPr>
              <a:spLocks noChangeArrowheads="1"/>
            </p:cNvSpPr>
            <p:nvPr/>
          </p:nvSpPr>
          <p:spPr bwMode="auto">
            <a:xfrm>
              <a:off x="4249" y="3033"/>
              <a:ext cx="98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" name="Rectangle 73"/>
            <p:cNvSpPr>
              <a:spLocks noChangeArrowheads="1"/>
            </p:cNvSpPr>
            <p:nvPr/>
          </p:nvSpPr>
          <p:spPr bwMode="auto">
            <a:xfrm>
              <a:off x="4249" y="3022"/>
              <a:ext cx="12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500">
                  <a:solidFill>
                    <a:srgbClr val="000000"/>
                  </a:solidFill>
                  <a:latin typeface="宋体" pitchFamily="2" charset="-122"/>
                </a:rPr>
                <a:t>真</a:t>
              </a:r>
              <a:endParaRPr lang="zh-CN" altLang="en-US" sz="2800"/>
            </a:p>
          </p:txBody>
        </p:sp>
        <p:sp>
          <p:nvSpPr>
            <p:cNvPr id="123" name="Rectangle 74"/>
            <p:cNvSpPr>
              <a:spLocks noChangeArrowheads="1"/>
            </p:cNvSpPr>
            <p:nvPr/>
          </p:nvSpPr>
          <p:spPr bwMode="auto">
            <a:xfrm>
              <a:off x="4781" y="3033"/>
              <a:ext cx="99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" name="Rectangle 75"/>
            <p:cNvSpPr>
              <a:spLocks noChangeArrowheads="1"/>
            </p:cNvSpPr>
            <p:nvPr/>
          </p:nvSpPr>
          <p:spPr bwMode="auto">
            <a:xfrm>
              <a:off x="4781" y="3022"/>
              <a:ext cx="12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500">
                  <a:solidFill>
                    <a:srgbClr val="000000"/>
                  </a:solidFill>
                  <a:latin typeface="宋体" pitchFamily="2" charset="-122"/>
                </a:rPr>
                <a:t>真</a:t>
              </a:r>
              <a:endParaRPr lang="zh-CN" altLang="en-US" sz="2800"/>
            </a:p>
          </p:txBody>
        </p:sp>
        <p:sp>
          <p:nvSpPr>
            <p:cNvPr id="125" name="Rectangle 76"/>
            <p:cNvSpPr>
              <a:spLocks noChangeArrowheads="1"/>
            </p:cNvSpPr>
            <p:nvPr/>
          </p:nvSpPr>
          <p:spPr bwMode="auto">
            <a:xfrm>
              <a:off x="3452" y="1339"/>
              <a:ext cx="98" cy="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" name="Rectangle 77"/>
            <p:cNvSpPr>
              <a:spLocks noChangeArrowheads="1"/>
            </p:cNvSpPr>
            <p:nvPr/>
          </p:nvSpPr>
          <p:spPr bwMode="auto">
            <a:xfrm>
              <a:off x="3452" y="1253"/>
              <a:ext cx="12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500">
                  <a:solidFill>
                    <a:srgbClr val="000000"/>
                  </a:solidFill>
                  <a:latin typeface="宋体" pitchFamily="2" charset="-122"/>
                </a:rPr>
                <a:t>假</a:t>
              </a:r>
              <a:endParaRPr lang="zh-CN" altLang="en-US" sz="2800"/>
            </a:p>
          </p:txBody>
        </p:sp>
        <p:sp>
          <p:nvSpPr>
            <p:cNvPr id="127" name="Rectangle 78"/>
            <p:cNvSpPr>
              <a:spLocks noChangeArrowheads="1"/>
            </p:cNvSpPr>
            <p:nvPr/>
          </p:nvSpPr>
          <p:spPr bwMode="auto">
            <a:xfrm>
              <a:off x="4025" y="1669"/>
              <a:ext cx="98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" name="Rectangle 79"/>
            <p:cNvSpPr>
              <a:spLocks noChangeArrowheads="1"/>
            </p:cNvSpPr>
            <p:nvPr/>
          </p:nvSpPr>
          <p:spPr bwMode="auto">
            <a:xfrm>
              <a:off x="4025" y="1582"/>
              <a:ext cx="12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500">
                  <a:solidFill>
                    <a:srgbClr val="000000"/>
                  </a:solidFill>
                  <a:latin typeface="宋体" pitchFamily="2" charset="-122"/>
                </a:rPr>
                <a:t>假</a:t>
              </a:r>
              <a:endParaRPr lang="zh-CN" altLang="en-US" sz="2800"/>
            </a:p>
          </p:txBody>
        </p:sp>
        <p:sp>
          <p:nvSpPr>
            <p:cNvPr id="129" name="Rectangle 80"/>
            <p:cNvSpPr>
              <a:spLocks noChangeArrowheads="1"/>
            </p:cNvSpPr>
            <p:nvPr/>
          </p:nvSpPr>
          <p:spPr bwMode="auto">
            <a:xfrm>
              <a:off x="4594" y="1984"/>
              <a:ext cx="99" cy="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0" name="Rectangle 81"/>
            <p:cNvSpPr>
              <a:spLocks noChangeArrowheads="1"/>
            </p:cNvSpPr>
            <p:nvPr/>
          </p:nvSpPr>
          <p:spPr bwMode="auto">
            <a:xfrm>
              <a:off x="4594" y="1898"/>
              <a:ext cx="12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500">
                  <a:solidFill>
                    <a:srgbClr val="000000"/>
                  </a:solidFill>
                  <a:latin typeface="宋体" pitchFamily="2" charset="-122"/>
                </a:rPr>
                <a:t>假</a:t>
              </a:r>
              <a:endParaRPr lang="zh-CN" altLang="en-US" sz="2800"/>
            </a:p>
          </p:txBody>
        </p:sp>
        <p:sp>
          <p:nvSpPr>
            <p:cNvPr id="131" name="Rectangle 82"/>
            <p:cNvSpPr>
              <a:spLocks noChangeArrowheads="1"/>
            </p:cNvSpPr>
            <p:nvPr/>
          </p:nvSpPr>
          <p:spPr bwMode="auto">
            <a:xfrm>
              <a:off x="5263" y="2366"/>
              <a:ext cx="229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" name="Rectangle 83"/>
            <p:cNvSpPr>
              <a:spLocks noChangeArrowheads="1"/>
            </p:cNvSpPr>
            <p:nvPr/>
          </p:nvSpPr>
          <p:spPr bwMode="auto">
            <a:xfrm>
              <a:off x="5263" y="2280"/>
              <a:ext cx="12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500">
                  <a:solidFill>
                    <a:srgbClr val="000000"/>
                  </a:solidFill>
                  <a:latin typeface="宋体" pitchFamily="2" charset="-122"/>
                </a:rPr>
                <a:t>假</a:t>
              </a:r>
              <a:endParaRPr lang="zh-CN" altLang="en-US" sz="2800"/>
            </a:p>
          </p:txBody>
        </p:sp>
        <p:sp>
          <p:nvSpPr>
            <p:cNvPr id="133" name="Line 84"/>
            <p:cNvSpPr>
              <a:spLocks noChangeShapeType="1"/>
            </p:cNvSpPr>
            <p:nvPr/>
          </p:nvSpPr>
          <p:spPr bwMode="auto">
            <a:xfrm>
              <a:off x="4755" y="2110"/>
              <a:ext cx="1" cy="10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4" name="Freeform 85"/>
            <p:cNvSpPr>
              <a:spLocks/>
            </p:cNvSpPr>
            <p:nvPr/>
          </p:nvSpPr>
          <p:spPr bwMode="auto">
            <a:xfrm>
              <a:off x="4717" y="2185"/>
              <a:ext cx="74" cy="105"/>
            </a:xfrm>
            <a:custGeom>
              <a:avLst/>
              <a:gdLst/>
              <a:ahLst/>
              <a:cxnLst>
                <a:cxn ang="0">
                  <a:pos x="37" y="99"/>
                </a:cxn>
                <a:cxn ang="0">
                  <a:pos x="0" y="0"/>
                </a:cxn>
                <a:cxn ang="0">
                  <a:pos x="72" y="0"/>
                </a:cxn>
                <a:cxn ang="0">
                  <a:pos x="37" y="99"/>
                </a:cxn>
              </a:cxnLst>
              <a:rect l="0" t="0" r="r" b="b"/>
              <a:pathLst>
                <a:path w="72" h="99">
                  <a:moveTo>
                    <a:pt x="37" y="99"/>
                  </a:moveTo>
                  <a:lnTo>
                    <a:pt x="0" y="0"/>
                  </a:lnTo>
                  <a:lnTo>
                    <a:pt x="72" y="0"/>
                  </a:lnTo>
                  <a:lnTo>
                    <a:pt x="37" y="9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5" name="Line 86"/>
            <p:cNvSpPr>
              <a:spLocks noChangeShapeType="1"/>
            </p:cNvSpPr>
            <p:nvPr/>
          </p:nvSpPr>
          <p:spPr bwMode="auto">
            <a:xfrm>
              <a:off x="5257" y="2478"/>
              <a:ext cx="12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6" name="Line 87"/>
            <p:cNvSpPr>
              <a:spLocks noChangeShapeType="1"/>
            </p:cNvSpPr>
            <p:nvPr/>
          </p:nvSpPr>
          <p:spPr bwMode="auto">
            <a:xfrm>
              <a:off x="5377" y="2478"/>
              <a:ext cx="1" cy="69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7" name="Freeform 88"/>
            <p:cNvSpPr>
              <a:spLocks/>
            </p:cNvSpPr>
            <p:nvPr/>
          </p:nvSpPr>
          <p:spPr bwMode="auto">
            <a:xfrm>
              <a:off x="5339" y="3138"/>
              <a:ext cx="74" cy="105"/>
            </a:xfrm>
            <a:custGeom>
              <a:avLst/>
              <a:gdLst/>
              <a:ahLst/>
              <a:cxnLst>
                <a:cxn ang="0">
                  <a:pos x="37" y="99"/>
                </a:cxn>
                <a:cxn ang="0">
                  <a:pos x="0" y="0"/>
                </a:cxn>
                <a:cxn ang="0">
                  <a:pos x="72" y="0"/>
                </a:cxn>
                <a:cxn ang="0">
                  <a:pos x="37" y="99"/>
                </a:cxn>
              </a:cxnLst>
              <a:rect l="0" t="0" r="r" b="b"/>
              <a:pathLst>
                <a:path w="72" h="99">
                  <a:moveTo>
                    <a:pt x="37" y="99"/>
                  </a:moveTo>
                  <a:lnTo>
                    <a:pt x="0" y="0"/>
                  </a:lnTo>
                  <a:lnTo>
                    <a:pt x="72" y="0"/>
                  </a:lnTo>
                  <a:lnTo>
                    <a:pt x="37" y="9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9" name="组合 4"/>
          <p:cNvGrpSpPr>
            <a:grpSpLocks/>
          </p:cNvGrpSpPr>
          <p:nvPr/>
        </p:nvGrpSpPr>
        <p:grpSpPr bwMode="auto">
          <a:xfrm>
            <a:off x="285720" y="4500570"/>
            <a:ext cx="7143800" cy="1751012"/>
            <a:chOff x="-2857562" y="4871671"/>
            <a:chExt cx="6286585" cy="1751572"/>
          </a:xfrm>
        </p:grpSpPr>
        <p:pic>
          <p:nvPicPr>
            <p:cNvPr id="140" name="Picture 10" descr="http://www.chinanews.com/cr/2014/0108/1576296051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flipH="1">
              <a:off x="2071701" y="4943131"/>
              <a:ext cx="1357322" cy="1680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1" name="矩形标注 8"/>
            <p:cNvSpPr>
              <a:spLocks noChangeArrowheads="1"/>
            </p:cNvSpPr>
            <p:nvPr/>
          </p:nvSpPr>
          <p:spPr bwMode="auto">
            <a:xfrm>
              <a:off x="-2857562" y="4871671"/>
              <a:ext cx="4714905" cy="1429217"/>
            </a:xfrm>
            <a:prstGeom prst="wedgeRectCallout">
              <a:avLst>
                <a:gd name="adj1" fmla="val 60314"/>
                <a:gd name="adj2" fmla="val -9048"/>
              </a:avLst>
            </a:prstGeom>
            <a:solidFill>
              <a:srgbClr val="FFFF00"/>
            </a:solidFill>
            <a:ln w="9525" algn="ctr">
              <a:solidFill>
                <a:srgbClr val="FF66FF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第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1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点：有多条分支，最终只能选择（匹配）一条，由顶至下，顺序进行条件匹配。</a:t>
              </a:r>
              <a:endParaRPr lang="en-US" altLang="zh-CN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endParaRPr>
            </a:p>
            <a:p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第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2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点：语句中可以有多个</a:t>
              </a:r>
              <a:r>
                <a:rPr lang="en-US" altLang="zh-CN" sz="2000" b="1" dirty="0" err="1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elseif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 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，但是都必须放在 </a:t>
              </a:r>
              <a:r>
                <a:rPr lang="en-US" altLang="zh-CN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Else </a:t>
              </a:r>
              <a:r>
                <a:rPr lang="zh-CN" altLang="en-US" sz="2000" b="1" dirty="0" smtClean="0">
                  <a:solidFill>
                    <a:srgbClr val="002060"/>
                  </a:solidFill>
                  <a:latin typeface="黑体" pitchFamily="49" charset="-122"/>
                  <a:ea typeface="黑体" pitchFamily="49" charset="-122"/>
                  <a:sym typeface="Wingdings" pitchFamily="2" charset="2"/>
                </a:rPr>
                <a:t>子句之前。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928662" y="1357298"/>
            <a:ext cx="5972188" cy="4525963"/>
          </a:xfrm>
        </p:spPr>
        <p:txBody>
          <a:bodyPr/>
          <a:lstStyle/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第一部分 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Excel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VBA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开发平台概述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>
                <a:solidFill>
                  <a:srgbClr val="0000FF"/>
                </a:solidFill>
              </a:rPr>
              <a:t>第二部分  </a:t>
            </a:r>
            <a:r>
              <a:rPr lang="en-US" altLang="zh-CN" dirty="0" smtClean="0">
                <a:solidFill>
                  <a:srgbClr val="0000FF"/>
                </a:solidFill>
              </a:rPr>
              <a:t>VBA</a:t>
            </a:r>
            <a:r>
              <a:rPr lang="zh-CN" altLang="en-US" dirty="0" smtClean="0">
                <a:solidFill>
                  <a:srgbClr val="0000FF"/>
                </a:solidFill>
              </a:rPr>
              <a:t>基础知识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/>
              <a:t>第三部分  </a:t>
            </a:r>
            <a:r>
              <a:rPr lang="en-US" altLang="zh-CN" dirty="0" smtClean="0"/>
              <a:t>Excel</a:t>
            </a:r>
            <a:r>
              <a:rPr lang="zh-CN" altLang="en-US" dirty="0" smtClean="0"/>
              <a:t> </a:t>
            </a:r>
            <a:r>
              <a:rPr lang="en-US" altLang="zh-CN" dirty="0" smtClean="0"/>
              <a:t>VBA</a:t>
            </a:r>
            <a:r>
              <a:rPr lang="zh-CN" altLang="en-US" dirty="0" smtClean="0"/>
              <a:t>对象模型</a:t>
            </a:r>
            <a:endParaRPr lang="en-US" altLang="zh-CN" dirty="0" smtClean="0"/>
          </a:p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/>
              <a:t>第四部分  用户界面设计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4537075" cy="647700"/>
          </a:xfrm>
        </p:spPr>
        <p:txBody>
          <a:bodyPr/>
          <a:lstStyle/>
          <a:p>
            <a:r>
              <a:rPr lang="zh-CN" altLang="en-US" dirty="0" smtClean="0"/>
              <a:t>主要内容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294967295"/>
          </p:nvPr>
        </p:nvSpPr>
        <p:spPr>
          <a:xfrm>
            <a:off x="0" y="6448425"/>
            <a:ext cx="365125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7966099" cy="647700"/>
          </a:xfrm>
        </p:spPr>
        <p:txBody>
          <a:bodyPr/>
          <a:lstStyle/>
          <a:p>
            <a:r>
              <a:rPr lang="zh-CN" altLang="en-US" dirty="0" smtClean="0"/>
              <a:t>多分支</a:t>
            </a:r>
            <a:r>
              <a:rPr lang="en-US" altLang="zh-CN" dirty="0" smtClean="0"/>
              <a:t>if</a:t>
            </a:r>
            <a:r>
              <a:rPr lang="zh-CN" altLang="en-US" dirty="0" smtClean="0"/>
              <a:t>语句（多条路可走）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500726"/>
          </a:xfrm>
        </p:spPr>
        <p:txBody>
          <a:bodyPr>
            <a:normAutofit fontScale="92500" lnSpcReduction="10000"/>
          </a:bodyPr>
          <a:lstStyle/>
          <a:p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例题：输入一个字符，判断它是字母、数字，还是其他字符。</a:t>
            </a:r>
          </a:p>
          <a:p>
            <a:pPr>
              <a:buNone/>
            </a:pPr>
            <a:r>
              <a:rPr lang="en-US" altLang="zh-CN" dirty="0" smtClean="0"/>
              <a:t>Sub character( )</a:t>
            </a:r>
          </a:p>
          <a:p>
            <a:pPr>
              <a:buNone/>
            </a:pPr>
            <a:r>
              <a:rPr lang="en-US" altLang="zh-CN" dirty="0" smtClean="0"/>
              <a:t>    Dim c As String</a:t>
            </a:r>
          </a:p>
          <a:p>
            <a:pPr>
              <a:buNone/>
            </a:pPr>
            <a:r>
              <a:rPr lang="en-US" altLang="zh-CN" dirty="0" smtClean="0"/>
              <a:t>    c = 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请输入一个字符</a:t>
            </a:r>
            <a:r>
              <a:rPr lang="en-US" altLang="zh-CN" dirty="0" smtClean="0"/>
              <a:t>")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    If </a:t>
            </a:r>
            <a:r>
              <a:rPr lang="en-US" altLang="zh-CN" dirty="0" smtClean="0"/>
              <a:t>(c &gt;= "A" And c &lt;= "Z") Or (c &gt;= "a" And c &lt;= "z") </a:t>
            </a:r>
            <a:r>
              <a:rPr lang="en-US" altLang="zh-CN" dirty="0" smtClean="0">
                <a:solidFill>
                  <a:srgbClr val="0000CC"/>
                </a:solidFill>
              </a:rPr>
              <a:t>Then</a:t>
            </a:r>
          </a:p>
          <a:p>
            <a:pPr>
              <a:buNone/>
            </a:pPr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"input character is letter."</a:t>
            </a:r>
          </a:p>
          <a:p>
            <a:pPr>
              <a:buNone/>
            </a:pPr>
            <a:r>
              <a:rPr lang="en-US" altLang="zh-CN" dirty="0" smtClean="0"/>
              <a:t>    </a:t>
            </a:r>
            <a:r>
              <a:rPr lang="en-US" altLang="zh-CN" dirty="0" err="1" smtClean="0">
                <a:solidFill>
                  <a:srgbClr val="0000CC"/>
                </a:solidFill>
              </a:rPr>
              <a:t>ElseIf</a:t>
            </a:r>
            <a:r>
              <a:rPr lang="en-US" altLang="zh-CN" dirty="0" smtClean="0"/>
              <a:t> c &gt;= "0" And c &lt;= "9" </a:t>
            </a:r>
            <a:r>
              <a:rPr lang="en-US" altLang="zh-CN" dirty="0" smtClean="0">
                <a:solidFill>
                  <a:srgbClr val="0000CC"/>
                </a:solidFill>
              </a:rPr>
              <a:t>Then</a:t>
            </a:r>
          </a:p>
          <a:p>
            <a:pPr>
              <a:buNone/>
            </a:pPr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"input character is digit."</a:t>
            </a:r>
          </a:p>
          <a:p>
            <a:pPr>
              <a:buNone/>
            </a:pPr>
            <a:r>
              <a:rPr lang="en-US" altLang="zh-CN" dirty="0" smtClean="0"/>
              <a:t>    </a:t>
            </a:r>
            <a:r>
              <a:rPr lang="en-US" altLang="zh-CN" dirty="0" smtClean="0">
                <a:solidFill>
                  <a:srgbClr val="0000CC"/>
                </a:solidFill>
              </a:rPr>
              <a:t>Else</a:t>
            </a:r>
          </a:p>
          <a:p>
            <a:pPr>
              <a:buNone/>
            </a:pPr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"other character."</a:t>
            </a:r>
          </a:p>
          <a:p>
            <a:pPr>
              <a:buNone/>
            </a:pPr>
            <a:r>
              <a:rPr lang="en-US" altLang="zh-CN" dirty="0" smtClean="0"/>
              <a:t>    </a:t>
            </a:r>
            <a:r>
              <a:rPr lang="en-US" altLang="zh-CN" dirty="0" smtClean="0">
                <a:solidFill>
                  <a:srgbClr val="0000CC"/>
                </a:solidFill>
              </a:rPr>
              <a:t>End If</a:t>
            </a:r>
          </a:p>
          <a:p>
            <a:pPr>
              <a:buNone/>
            </a:pPr>
            <a:r>
              <a:rPr lang="en-US" altLang="zh-CN" dirty="0" smtClean="0"/>
              <a:t>End Sub</a:t>
            </a:r>
            <a:endParaRPr lang="zh-CN" altLang="en-US" dirty="0" smtClean="0"/>
          </a:p>
          <a:p>
            <a:endParaRPr lang="zh-CN" altLang="en-US" dirty="0" smtClean="0"/>
          </a:p>
          <a:p>
            <a:pPr lvl="1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800" dirty="0">
              <a:solidFill>
                <a:srgbClr val="FF0000"/>
              </a:solidFill>
              <a:ea typeface="宋体" pitchFamily="2" charset="-122"/>
            </a:endParaRP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357298"/>
            <a:ext cx="3552825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3571876"/>
            <a:ext cx="1638300" cy="1628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7966099" cy="647700"/>
          </a:xfrm>
        </p:spPr>
        <p:txBody>
          <a:bodyPr/>
          <a:lstStyle/>
          <a:p>
            <a:r>
              <a:rPr lang="zh-CN" altLang="en-US" dirty="0" smtClean="0"/>
              <a:t>多分支</a:t>
            </a:r>
            <a:r>
              <a:rPr lang="en-US" altLang="zh-CN" dirty="0" smtClean="0"/>
              <a:t>if</a:t>
            </a:r>
            <a:r>
              <a:rPr lang="zh-CN" altLang="en-US" dirty="0" smtClean="0"/>
              <a:t>语句课堂练习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500726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猜数游戏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: 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输入一个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1~10 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的整数，判断与给定的整数是否相等。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若相等就输出猜对了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若大于给定的数就输出猜大了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若小于给定的数就输出猜小了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lvl="1"/>
            <a:endParaRPr lang="en-US" altLang="zh-CN" dirty="0" smtClean="0">
              <a:latin typeface="+mn-ea"/>
            </a:endParaRPr>
          </a:p>
          <a:p>
            <a:endParaRPr lang="en-US" altLang="zh-CN" dirty="0" smtClean="0">
              <a:latin typeface="+mn-ea"/>
            </a:endParaRPr>
          </a:p>
          <a:p>
            <a:pPr lvl="1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800" dirty="0">
              <a:solidFill>
                <a:srgbClr val="FF0000"/>
              </a:solidFill>
              <a:ea typeface="宋体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8680479" cy="647700"/>
          </a:xfrm>
        </p:spPr>
        <p:txBody>
          <a:bodyPr/>
          <a:lstStyle/>
          <a:p>
            <a:r>
              <a:rPr lang="en-US" altLang="zh-CN" dirty="0" smtClean="0"/>
              <a:t>if</a:t>
            </a:r>
            <a:r>
              <a:rPr lang="zh-CN" altLang="en-US" dirty="0" smtClean="0"/>
              <a:t>语句的嵌套使用</a:t>
            </a:r>
            <a:r>
              <a:rPr lang="zh-CN" altLang="en-US" sz="2400" dirty="0" smtClean="0">
                <a:solidFill>
                  <a:srgbClr val="006600"/>
                </a:solidFill>
              </a:rPr>
              <a:t>（在</a:t>
            </a:r>
            <a:r>
              <a:rPr lang="en-US" altLang="zh-CN" sz="2400" dirty="0" smtClean="0">
                <a:solidFill>
                  <a:srgbClr val="006600"/>
                </a:solidFill>
              </a:rPr>
              <a:t>if</a:t>
            </a:r>
            <a:r>
              <a:rPr lang="zh-CN" altLang="en-US" sz="2400" dirty="0" smtClean="0">
                <a:solidFill>
                  <a:srgbClr val="006600"/>
                </a:solidFill>
              </a:rPr>
              <a:t>语句中又包含有一个或多个</a:t>
            </a:r>
            <a:r>
              <a:rPr lang="en-US" altLang="zh-CN" sz="2400" dirty="0" smtClean="0">
                <a:solidFill>
                  <a:srgbClr val="006600"/>
                </a:solidFill>
              </a:rPr>
              <a:t>if</a:t>
            </a:r>
            <a:r>
              <a:rPr lang="zh-CN" altLang="en-US" sz="2400" dirty="0" smtClean="0">
                <a:solidFill>
                  <a:srgbClr val="006600"/>
                </a:solidFill>
              </a:rPr>
              <a:t>语句）</a:t>
            </a:r>
            <a:endParaRPr lang="zh-CN" altLang="en-US" sz="2400" dirty="0">
              <a:solidFill>
                <a:srgbClr val="006600"/>
              </a:solidFill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142844" y="928670"/>
            <a:ext cx="8501122" cy="5857892"/>
          </a:xfrm>
        </p:spPr>
        <p:txBody>
          <a:bodyPr>
            <a:noAutofit/>
          </a:bodyPr>
          <a:lstStyle/>
          <a:p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例题：比较</a:t>
            </a:r>
            <a:r>
              <a:rPr lang="en-US" altLang="zh-CN" sz="2000" dirty="0" err="1" smtClean="0">
                <a:latin typeface="仿宋" pitchFamily="49" charset="-122"/>
                <a:ea typeface="仿宋" pitchFamily="49" charset="-122"/>
              </a:rPr>
              <a:t>a,b,c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的值，找出最大数赋给变量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max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，并输出最大数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max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。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/>
              <a:t>Sub max( )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/>
              <a:t>    Dim a As Long, b As Long, c As Long, max As Long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/>
              <a:t>    a = 5   :   b = 8   :   c = 3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0000CC"/>
                </a:solidFill>
              </a:rPr>
              <a:t>    If a &gt;= b Then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FF0000"/>
                </a:solidFill>
              </a:rPr>
              <a:t>        If a &gt;= c Then max = a  else max = c  </a:t>
            </a:r>
            <a:r>
              <a:rPr lang="zh-CN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zh-CN" sz="2000" dirty="0" smtClean="0">
                <a:solidFill>
                  <a:srgbClr val="FF0000"/>
                </a:solidFill>
              </a:rPr>
              <a:t>	</a:t>
            </a:r>
            <a:r>
              <a:rPr lang="en-US" altLang="zh-CN" sz="2000" dirty="0" smtClean="0">
                <a:solidFill>
                  <a:srgbClr val="006600"/>
                </a:solidFill>
              </a:rPr>
              <a:t>‘</a:t>
            </a:r>
            <a:r>
              <a:rPr lang="zh-CN" altLang="en-US" sz="2000" dirty="0" smtClean="0">
                <a:solidFill>
                  <a:srgbClr val="006600"/>
                </a:solidFill>
              </a:rPr>
              <a:t>嵌套</a:t>
            </a:r>
            <a:r>
              <a:rPr lang="en-US" altLang="zh-CN" sz="2000" dirty="0" smtClean="0">
                <a:solidFill>
                  <a:srgbClr val="006600"/>
                </a:solidFill>
              </a:rPr>
              <a:t>1</a:t>
            </a:r>
            <a:r>
              <a:rPr lang="zh-CN" altLang="en-US" sz="2000" dirty="0" smtClean="0">
                <a:solidFill>
                  <a:srgbClr val="006600"/>
                </a:solidFill>
              </a:rPr>
              <a:t>，双分支</a:t>
            </a:r>
            <a:r>
              <a:rPr lang="en-US" altLang="zh-CN" sz="2000" dirty="0" smtClean="0">
                <a:solidFill>
                  <a:srgbClr val="006600"/>
                </a:solidFill>
              </a:rPr>
              <a:t> 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/>
              <a:t>   </a:t>
            </a:r>
            <a:r>
              <a:rPr lang="en-US" altLang="zh-CN" sz="2000" dirty="0" smtClean="0">
                <a:solidFill>
                  <a:srgbClr val="0000CC"/>
                </a:solidFill>
              </a:rPr>
              <a:t> Else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FF0000"/>
                </a:solidFill>
              </a:rPr>
              <a:t>        If b &gt;= c Then max = b                     	</a:t>
            </a:r>
            <a:r>
              <a:rPr lang="en-US" altLang="zh-CN" sz="2000" dirty="0" smtClean="0">
                <a:solidFill>
                  <a:srgbClr val="006600"/>
                </a:solidFill>
              </a:rPr>
              <a:t>‘</a:t>
            </a:r>
            <a:r>
              <a:rPr lang="zh-CN" altLang="en-US" sz="2000" dirty="0" smtClean="0">
                <a:solidFill>
                  <a:srgbClr val="006600"/>
                </a:solidFill>
              </a:rPr>
              <a:t>嵌套</a:t>
            </a:r>
            <a:r>
              <a:rPr lang="en-US" altLang="zh-CN" sz="2000" dirty="0" smtClean="0">
                <a:solidFill>
                  <a:srgbClr val="006600"/>
                </a:solidFill>
              </a:rPr>
              <a:t>2</a:t>
            </a:r>
            <a:r>
              <a:rPr lang="zh-CN" altLang="en-US" sz="2000" dirty="0" smtClean="0">
                <a:solidFill>
                  <a:srgbClr val="006600"/>
                </a:solidFill>
              </a:rPr>
              <a:t>，单分支</a:t>
            </a:r>
            <a:endParaRPr lang="en-US" altLang="zh-CN" sz="2000" dirty="0" smtClean="0">
              <a:solidFill>
                <a:srgbClr val="006600"/>
              </a:solidFill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>
                <a:solidFill>
                  <a:srgbClr val="FF0000"/>
                </a:solidFill>
              </a:rPr>
              <a:t>        If b &lt; c Then max = c			</a:t>
            </a:r>
            <a:r>
              <a:rPr lang="en-US" altLang="zh-CN" sz="2000" dirty="0" smtClean="0">
                <a:solidFill>
                  <a:srgbClr val="006600"/>
                </a:solidFill>
              </a:rPr>
              <a:t>‘</a:t>
            </a:r>
            <a:r>
              <a:rPr lang="zh-CN" altLang="en-US" sz="2000" dirty="0" smtClean="0">
                <a:solidFill>
                  <a:srgbClr val="006600"/>
                </a:solidFill>
              </a:rPr>
              <a:t>嵌套</a:t>
            </a:r>
            <a:r>
              <a:rPr lang="en-US" altLang="zh-CN" sz="2000" dirty="0" smtClean="0">
                <a:solidFill>
                  <a:srgbClr val="006600"/>
                </a:solidFill>
              </a:rPr>
              <a:t>3</a:t>
            </a:r>
            <a:r>
              <a:rPr lang="zh-CN" altLang="en-US" sz="2000" dirty="0" smtClean="0">
                <a:solidFill>
                  <a:srgbClr val="006600"/>
                </a:solidFill>
              </a:rPr>
              <a:t>，单分支</a:t>
            </a:r>
            <a:endParaRPr lang="en-US" altLang="zh-CN" sz="2000" dirty="0" smtClean="0">
              <a:solidFill>
                <a:srgbClr val="FF0000"/>
              </a:solidFill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/>
              <a:t>    </a:t>
            </a:r>
            <a:r>
              <a:rPr lang="en-US" altLang="zh-CN" sz="2000" dirty="0" smtClean="0">
                <a:solidFill>
                  <a:srgbClr val="0000CC"/>
                </a:solidFill>
              </a:rPr>
              <a:t>End If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/>
              <a:t>    </a:t>
            </a:r>
            <a:r>
              <a:rPr lang="en-US" altLang="zh-CN" sz="2000" dirty="0" err="1" smtClean="0"/>
              <a:t>MsgBox</a:t>
            </a:r>
            <a:r>
              <a:rPr lang="en-US" altLang="zh-CN" sz="2000" dirty="0" smtClean="0"/>
              <a:t> "</a:t>
            </a:r>
            <a:r>
              <a:rPr lang="zh-CN" altLang="en-US" sz="2000" dirty="0" smtClean="0"/>
              <a:t>最大值是</a:t>
            </a:r>
            <a:r>
              <a:rPr lang="en-US" altLang="zh-CN" sz="2000" dirty="0" smtClean="0"/>
              <a:t>" &amp; max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 smtClean="0"/>
              <a:t>End Sub</a:t>
            </a:r>
          </a:p>
          <a:p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外层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if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语句（蓝色）嵌套了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条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if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语句（红色）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0" y="928670"/>
            <a:ext cx="8786842" cy="5857892"/>
          </a:xfrm>
        </p:spPr>
        <p:txBody>
          <a:bodyPr/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例子：使用输入框向工作表添加日期，输入时对输入的数据进行判断。</a:t>
            </a:r>
            <a:r>
              <a:rPr lang="zh-CN" altLang="en-US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先选中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B2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单元格</a:t>
            </a:r>
            <a:r>
              <a:rPr lang="zh-CN" altLang="en-US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，再运行</a:t>
            </a:r>
            <a:r>
              <a:rPr lang="en-US" altLang="zh-CN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sub</a:t>
            </a:r>
            <a:r>
              <a:rPr lang="zh-CN" altLang="en-US" dirty="0" smtClean="0">
                <a:solidFill>
                  <a:srgbClr val="006600"/>
                </a:solidFill>
                <a:latin typeface="微软雅黑" pitchFamily="34" charset="-122"/>
                <a:ea typeface="微软雅黑" pitchFamily="34" charset="-122"/>
              </a:rPr>
              <a:t>过程）</a:t>
            </a:r>
            <a:endParaRPr lang="en-US" altLang="zh-CN" dirty="0" smtClean="0">
              <a:solidFill>
                <a:srgbClr val="0066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 smtClean="0"/>
              <a:t>Sub </a:t>
            </a:r>
            <a:r>
              <a:rPr lang="zh-CN" altLang="en-US" dirty="0" smtClean="0"/>
              <a:t>入库时间</a:t>
            </a:r>
            <a:r>
              <a:rPr lang="en-US" altLang="zh-CN" dirty="0" smtClean="0"/>
              <a:t>()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 smtClean="0"/>
              <a:t>    Dim d As Variant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 smtClean="0"/>
              <a:t>    d = 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请输入日期：</a:t>
            </a:r>
            <a:r>
              <a:rPr lang="en-US" altLang="zh-CN" dirty="0" smtClean="0"/>
              <a:t>", "</a:t>
            </a:r>
            <a:r>
              <a:rPr lang="zh-CN" altLang="en-US" dirty="0" smtClean="0"/>
              <a:t>入库时间</a:t>
            </a:r>
            <a:r>
              <a:rPr lang="en-US" altLang="zh-CN" dirty="0" smtClean="0"/>
              <a:t>")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 smtClean="0"/>
              <a:t>    </a:t>
            </a:r>
            <a:r>
              <a:rPr lang="en-US" altLang="zh-CN" dirty="0" smtClean="0">
                <a:solidFill>
                  <a:srgbClr val="0000CC"/>
                </a:solidFill>
              </a:rPr>
              <a:t>If</a:t>
            </a:r>
            <a:r>
              <a:rPr lang="en-US" altLang="zh-CN" dirty="0" smtClean="0"/>
              <a:t> d &lt;&gt; "" </a:t>
            </a:r>
            <a:r>
              <a:rPr lang="en-US" altLang="zh-CN" dirty="0" smtClean="0">
                <a:solidFill>
                  <a:srgbClr val="0000CC"/>
                </a:solidFill>
              </a:rPr>
              <a:t>Then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 smtClean="0"/>
              <a:t>          </a:t>
            </a:r>
            <a:r>
              <a:rPr lang="en-US" altLang="zh-CN" dirty="0" smtClean="0">
                <a:solidFill>
                  <a:srgbClr val="C00000"/>
                </a:solidFill>
              </a:rPr>
              <a:t>If </a:t>
            </a:r>
            <a:r>
              <a:rPr lang="en-US" altLang="zh-CN" dirty="0" err="1" smtClean="0"/>
              <a:t>IsDate</a:t>
            </a:r>
            <a:r>
              <a:rPr lang="en-US" altLang="zh-CN" dirty="0" smtClean="0"/>
              <a:t>(d) </a:t>
            </a:r>
            <a:r>
              <a:rPr lang="en-US" altLang="zh-CN" dirty="0" smtClean="0">
                <a:solidFill>
                  <a:srgbClr val="C00000"/>
                </a:solidFill>
              </a:rPr>
              <a:t>Then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 smtClean="0"/>
              <a:t>               </a:t>
            </a:r>
            <a:r>
              <a:rPr lang="en-US" altLang="zh-CN" dirty="0" err="1" smtClean="0"/>
              <a:t>Selection.Value</a:t>
            </a:r>
            <a:r>
              <a:rPr lang="en-US" altLang="zh-CN" dirty="0" smtClean="0"/>
              <a:t> = d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 smtClean="0"/>
              <a:t>          </a:t>
            </a:r>
            <a:r>
              <a:rPr lang="en-US" altLang="zh-CN" dirty="0" smtClean="0">
                <a:solidFill>
                  <a:srgbClr val="C00000"/>
                </a:solidFill>
              </a:rPr>
              <a:t>Else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 smtClean="0"/>
              <a:t>       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输入格式不对，非日期！</a:t>
            </a:r>
            <a:r>
              <a:rPr lang="en-US" altLang="zh-CN" dirty="0" smtClean="0"/>
              <a:t>"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 smtClean="0"/>
              <a:t>          </a:t>
            </a:r>
            <a:r>
              <a:rPr lang="en-US" altLang="zh-CN" dirty="0" smtClean="0">
                <a:solidFill>
                  <a:srgbClr val="C00000"/>
                </a:solidFill>
              </a:rPr>
              <a:t>End If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 smtClean="0"/>
              <a:t>    </a:t>
            </a:r>
            <a:r>
              <a:rPr lang="en-US" altLang="zh-CN" dirty="0" smtClean="0">
                <a:solidFill>
                  <a:srgbClr val="0000CC"/>
                </a:solidFill>
              </a:rPr>
              <a:t>Else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 smtClean="0"/>
              <a:t>  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输入为空！</a:t>
            </a:r>
            <a:r>
              <a:rPr lang="en-US" altLang="zh-CN" dirty="0" smtClean="0"/>
              <a:t>"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 smtClean="0"/>
              <a:t>    </a:t>
            </a:r>
            <a:r>
              <a:rPr lang="en-US" altLang="zh-CN" dirty="0" smtClean="0">
                <a:solidFill>
                  <a:srgbClr val="0000CC"/>
                </a:solidFill>
              </a:rPr>
              <a:t>End If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 smtClean="0"/>
              <a:t>End Sub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if</a:t>
            </a:r>
            <a:r>
              <a:rPr lang="zh-CN" altLang="en-US" dirty="0" smtClean="0"/>
              <a:t>语句的嵌套示例</a:t>
            </a:r>
            <a:endParaRPr lang="zh-CN" altLang="en-US" dirty="0"/>
          </a:p>
        </p:txBody>
      </p:sp>
      <p:sp>
        <p:nvSpPr>
          <p:cNvPr id="4" name="矩形标注 8"/>
          <p:cNvSpPr>
            <a:spLocks noChangeArrowheads="1"/>
          </p:cNvSpPr>
          <p:nvPr/>
        </p:nvSpPr>
        <p:spPr bwMode="auto">
          <a:xfrm>
            <a:off x="3071802" y="1785926"/>
            <a:ext cx="2000264" cy="428628"/>
          </a:xfrm>
          <a:prstGeom prst="wedgeRectCallout">
            <a:avLst>
              <a:gd name="adj1" fmla="val -15100"/>
              <a:gd name="adj2" fmla="val 105578"/>
            </a:avLst>
          </a:prstGeom>
          <a:solidFill>
            <a:srgbClr val="FFFF00"/>
          </a:solidFill>
          <a:ln w="9525" algn="ctr">
            <a:solidFill>
              <a:srgbClr val="FF66FF"/>
            </a:solidFill>
            <a:round/>
            <a:headEnd/>
            <a:tailEnd/>
          </a:ln>
          <a:effectLst/>
        </p:spPr>
        <p:txBody>
          <a:bodyPr anchor="ctr"/>
          <a:lstStyle/>
          <a:p>
            <a:r>
              <a:rPr lang="zh-CN" altLang="en-US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rPr>
              <a:t>输入框提示文字</a:t>
            </a:r>
          </a:p>
        </p:txBody>
      </p:sp>
      <p:sp>
        <p:nvSpPr>
          <p:cNvPr id="5" name="矩形标注 8"/>
          <p:cNvSpPr>
            <a:spLocks noChangeArrowheads="1"/>
          </p:cNvSpPr>
          <p:nvPr/>
        </p:nvSpPr>
        <p:spPr bwMode="auto">
          <a:xfrm>
            <a:off x="5286380" y="1785926"/>
            <a:ext cx="1643074" cy="428628"/>
          </a:xfrm>
          <a:prstGeom prst="wedgeRectCallout">
            <a:avLst>
              <a:gd name="adj1" fmla="val 6496"/>
              <a:gd name="adj2" fmla="val 99210"/>
            </a:avLst>
          </a:prstGeom>
          <a:solidFill>
            <a:srgbClr val="FFFF00"/>
          </a:solidFill>
          <a:ln w="9525" algn="ctr">
            <a:solidFill>
              <a:srgbClr val="FF66FF"/>
            </a:solidFill>
            <a:round/>
            <a:headEnd/>
            <a:tailEnd/>
          </a:ln>
          <a:effectLst/>
        </p:spPr>
        <p:txBody>
          <a:bodyPr anchor="ctr"/>
          <a:lstStyle/>
          <a:p>
            <a:r>
              <a:rPr lang="zh-CN" altLang="en-US" sz="2000" b="1" dirty="0" smtClean="0">
                <a:solidFill>
                  <a:srgbClr val="002060"/>
                </a:solidFill>
                <a:latin typeface="黑体" pitchFamily="49" charset="-122"/>
                <a:ea typeface="黑体" pitchFamily="49" charset="-122"/>
                <a:sym typeface="Wingdings" pitchFamily="2" charset="2"/>
              </a:rPr>
              <a:t>输入框标题</a:t>
            </a:r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4680" y="3143248"/>
            <a:ext cx="2309352" cy="928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4143380"/>
            <a:ext cx="2334117" cy="85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5185725"/>
            <a:ext cx="1357322" cy="11722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18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47112" y="5182228"/>
            <a:ext cx="1182606" cy="11757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18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6578" y="2214554"/>
            <a:ext cx="2340309" cy="85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786842" cy="4714892"/>
          </a:xfrm>
        </p:spPr>
        <p:txBody>
          <a:bodyPr/>
          <a:lstStyle/>
          <a:p>
            <a:r>
              <a:rPr lang="zh-CN" altLang="en-US" dirty="0" smtClean="0"/>
              <a:t>总结一下我们学过的几种</a:t>
            </a:r>
            <a:r>
              <a:rPr lang="en-US" altLang="zh-CN" dirty="0" smtClean="0"/>
              <a:t>if </a:t>
            </a:r>
            <a:r>
              <a:rPr lang="zh-CN" altLang="en-US" dirty="0" smtClean="0"/>
              <a:t>语句  </a:t>
            </a:r>
          </a:p>
          <a:p>
            <a:pPr lvl="1">
              <a:buBlip>
                <a:blip r:embed="rId2"/>
              </a:buBlip>
            </a:pPr>
            <a:r>
              <a:rPr lang="en-US" altLang="zh-CN" dirty="0" smtClean="0">
                <a:solidFill>
                  <a:srgbClr val="0000CC"/>
                </a:solidFill>
              </a:rPr>
              <a:t>If  </a:t>
            </a:r>
            <a:r>
              <a:rPr lang="zh-CN" altLang="en-US" dirty="0" smtClean="0">
                <a:solidFill>
                  <a:srgbClr val="0000CC"/>
                </a:solidFill>
              </a:rPr>
              <a:t>条件 </a:t>
            </a:r>
            <a:r>
              <a:rPr lang="en-US" altLang="zh-CN" dirty="0" smtClean="0">
                <a:solidFill>
                  <a:srgbClr val="0000CC"/>
                </a:solidFill>
              </a:rPr>
              <a:t>Then  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单分支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if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语句</a:t>
            </a:r>
            <a:endParaRPr lang="en-US" altLang="zh-CN" dirty="0" smtClean="0"/>
          </a:p>
          <a:p>
            <a:pPr lvl="1">
              <a:buBlip>
                <a:blip r:embed="rId2"/>
              </a:buBlip>
            </a:pPr>
            <a:r>
              <a:rPr lang="en-US" altLang="zh-CN" dirty="0" smtClean="0">
                <a:solidFill>
                  <a:srgbClr val="0000CC"/>
                </a:solidFill>
              </a:rPr>
              <a:t>If </a:t>
            </a:r>
            <a:r>
              <a:rPr lang="zh-CN" altLang="en-US" dirty="0" smtClean="0">
                <a:solidFill>
                  <a:srgbClr val="0000CC"/>
                </a:solidFill>
              </a:rPr>
              <a:t>条件 </a:t>
            </a:r>
            <a:r>
              <a:rPr lang="en-US" altLang="zh-CN" dirty="0" smtClean="0">
                <a:solidFill>
                  <a:srgbClr val="0000CC"/>
                </a:solidFill>
              </a:rPr>
              <a:t>Then … Else … End If </a:t>
            </a:r>
            <a:r>
              <a:rPr lang="zh-CN" altLang="en-US" dirty="0" smtClean="0">
                <a:solidFill>
                  <a:srgbClr val="0000CC"/>
                </a:solidFill>
                <a:latin typeface="仿宋" pitchFamily="49" charset="-122"/>
                <a:ea typeface="仿宋" pitchFamily="49" charset="-122"/>
              </a:rPr>
              <a:t> 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双分支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if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语句</a:t>
            </a:r>
            <a:r>
              <a:rPr lang="zh-CN" altLang="en-US" dirty="0" smtClean="0"/>
              <a:t> </a:t>
            </a:r>
            <a:endParaRPr lang="en-US" altLang="zh-CN" dirty="0" smtClean="0"/>
          </a:p>
          <a:p>
            <a:pPr lvl="1" algn="l">
              <a:buBlip>
                <a:blip r:embed="rId2"/>
              </a:buBlip>
            </a:pPr>
            <a:r>
              <a:rPr lang="en-US" altLang="zh-CN" dirty="0" smtClean="0">
                <a:solidFill>
                  <a:srgbClr val="0000CC"/>
                </a:solidFill>
              </a:rPr>
              <a:t>If </a:t>
            </a:r>
            <a:r>
              <a:rPr lang="zh-CN" altLang="en-US" dirty="0" smtClean="0">
                <a:solidFill>
                  <a:srgbClr val="0000CC"/>
                </a:solidFill>
              </a:rPr>
              <a:t>条件</a:t>
            </a:r>
            <a:r>
              <a:rPr lang="en-US" altLang="zh-CN" dirty="0" smtClean="0">
                <a:solidFill>
                  <a:srgbClr val="0000CC"/>
                </a:solidFill>
              </a:rPr>
              <a:t>1</a:t>
            </a:r>
            <a:r>
              <a:rPr lang="zh-CN" altLang="en-US" dirty="0" smtClean="0">
                <a:solidFill>
                  <a:srgbClr val="0000CC"/>
                </a:solidFill>
              </a:rPr>
              <a:t> </a:t>
            </a:r>
            <a:r>
              <a:rPr lang="en-US" altLang="zh-CN" dirty="0" smtClean="0">
                <a:solidFill>
                  <a:srgbClr val="0000CC"/>
                </a:solidFill>
              </a:rPr>
              <a:t>Then … </a:t>
            </a:r>
            <a:r>
              <a:rPr lang="en-US" altLang="zh-CN" dirty="0" err="1" smtClean="0">
                <a:solidFill>
                  <a:srgbClr val="0000CC"/>
                </a:solidFill>
              </a:rPr>
              <a:t>ElseIf</a:t>
            </a:r>
            <a:r>
              <a:rPr lang="en-US" altLang="zh-CN" dirty="0" smtClean="0">
                <a:solidFill>
                  <a:srgbClr val="0000CC"/>
                </a:solidFill>
              </a:rPr>
              <a:t> </a:t>
            </a:r>
            <a:r>
              <a:rPr lang="zh-CN" altLang="en-US" dirty="0" smtClean="0">
                <a:solidFill>
                  <a:srgbClr val="0000CC"/>
                </a:solidFill>
              </a:rPr>
              <a:t>条件</a:t>
            </a:r>
            <a:r>
              <a:rPr lang="en-US" altLang="zh-CN" dirty="0" smtClean="0">
                <a:solidFill>
                  <a:srgbClr val="0000CC"/>
                </a:solidFill>
              </a:rPr>
              <a:t>2</a:t>
            </a:r>
            <a:r>
              <a:rPr lang="zh-CN" altLang="en-US" dirty="0" smtClean="0">
                <a:solidFill>
                  <a:srgbClr val="0000CC"/>
                </a:solidFill>
              </a:rPr>
              <a:t> </a:t>
            </a:r>
            <a:r>
              <a:rPr lang="en-US" altLang="zh-CN" dirty="0" smtClean="0">
                <a:solidFill>
                  <a:srgbClr val="0000CC"/>
                </a:solidFill>
              </a:rPr>
              <a:t>Then … Else … End If  </a:t>
            </a:r>
            <a:br>
              <a:rPr lang="en-US" altLang="zh-CN" dirty="0" smtClean="0">
                <a:solidFill>
                  <a:srgbClr val="0000CC"/>
                </a:solidFill>
              </a:rPr>
            </a:br>
            <a:r>
              <a:rPr lang="en-US" altLang="zh-CN" dirty="0" smtClean="0">
                <a:solidFill>
                  <a:srgbClr val="0000CC"/>
                </a:solidFill>
              </a:rPr>
              <a:t>					    </a:t>
            </a:r>
            <a:r>
              <a:rPr lang="zh-CN" altLang="en-US" dirty="0" smtClean="0"/>
              <a:t>多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分支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if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语句</a:t>
            </a:r>
            <a:r>
              <a:rPr lang="zh-CN" altLang="en-US" dirty="0" smtClean="0"/>
              <a:t> </a:t>
            </a:r>
            <a:endParaRPr lang="en-US" altLang="zh-CN" dirty="0" smtClean="0"/>
          </a:p>
          <a:p>
            <a:pPr lvl="1">
              <a:buBlip>
                <a:blip r:embed="rId2"/>
              </a:buBlip>
            </a:pPr>
            <a:r>
              <a:rPr lang="en-US" altLang="zh-CN" dirty="0" smtClean="0">
                <a:solidFill>
                  <a:srgbClr val="0000CC"/>
                </a:solidFill>
              </a:rPr>
              <a:t>If </a:t>
            </a:r>
            <a:r>
              <a:rPr lang="zh-CN" altLang="en-US" dirty="0" smtClean="0">
                <a:solidFill>
                  <a:srgbClr val="0000CC"/>
                </a:solidFill>
              </a:rPr>
              <a:t>语句的嵌套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1">
              <a:buBlip>
                <a:blip r:embed="rId2"/>
              </a:buBlip>
            </a:pPr>
            <a:endParaRPr lang="en-US" altLang="zh-CN" dirty="0" smtClean="0"/>
          </a:p>
          <a:p>
            <a:pPr lvl="1">
              <a:buBlip>
                <a:blip r:embed="rId2"/>
              </a:buBlip>
            </a:pPr>
            <a:r>
              <a:rPr lang="zh-CN" altLang="en-US" sz="2800" dirty="0" smtClean="0">
                <a:solidFill>
                  <a:srgbClr val="C00000"/>
                </a:solidFill>
                <a:latin typeface="仿宋" pitchFamily="49" charset="-122"/>
                <a:ea typeface="仿宋" pitchFamily="49" charset="-122"/>
              </a:rPr>
              <a:t>单行形式不需要</a:t>
            </a:r>
            <a:r>
              <a:rPr lang="en-US" altLang="zh-CN" sz="2800" dirty="0" smtClean="0">
                <a:solidFill>
                  <a:srgbClr val="C00000"/>
                </a:solidFill>
                <a:latin typeface="仿宋" pitchFamily="49" charset="-122"/>
                <a:ea typeface="仿宋" pitchFamily="49" charset="-122"/>
              </a:rPr>
              <a:t>End If </a:t>
            </a:r>
            <a:r>
              <a:rPr lang="en-US" altLang="zh-CN" sz="2800" dirty="0" smtClean="0">
                <a:solidFill>
                  <a:srgbClr val="C00000"/>
                </a:solidFill>
              </a:rPr>
              <a:t></a:t>
            </a:r>
          </a:p>
          <a:p>
            <a:pPr lvl="1">
              <a:buBlip>
                <a:blip r:embed="rId2"/>
              </a:buBlip>
            </a:pPr>
            <a:r>
              <a:rPr lang="zh-CN" altLang="en-US" sz="2800" dirty="0" smtClean="0">
                <a:solidFill>
                  <a:srgbClr val="C00000"/>
                </a:solidFill>
                <a:latin typeface="仿宋" pitchFamily="49" charset="-122"/>
                <a:ea typeface="仿宋" pitchFamily="49" charset="-122"/>
              </a:rPr>
              <a:t>块形式需要</a:t>
            </a:r>
            <a:r>
              <a:rPr lang="en-US" altLang="zh-CN" sz="2800" dirty="0" smtClean="0">
                <a:solidFill>
                  <a:srgbClr val="C00000"/>
                </a:solidFill>
                <a:latin typeface="仿宋" pitchFamily="49" charset="-122"/>
                <a:ea typeface="仿宋" pitchFamily="49" charset="-122"/>
              </a:rPr>
              <a:t>End If </a:t>
            </a:r>
            <a:endParaRPr lang="zh-CN" altLang="en-US" sz="2800" dirty="0">
              <a:solidFill>
                <a:srgbClr val="C00000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 if</a:t>
            </a:r>
            <a:r>
              <a:rPr lang="zh-CN" altLang="en-US" dirty="0" smtClean="0"/>
              <a:t>语句小结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286412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作业</a:t>
            </a:r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r>
              <a:rPr lang="zh-CN" altLang="en-US" dirty="0" smtClean="0"/>
              <a:t>：输入一个年份，判断是否闰年。输出 </a:t>
            </a:r>
            <a:r>
              <a:rPr lang="en-US" altLang="zh-CN" dirty="0" err="1" smtClean="0"/>
              <a:t>xxxx</a:t>
            </a:r>
            <a:r>
              <a:rPr lang="en-US" altLang="zh-CN" dirty="0" smtClean="0"/>
              <a:t> </a:t>
            </a:r>
            <a:r>
              <a:rPr lang="zh-CN" altLang="en-US" dirty="0" smtClean="0"/>
              <a:t>年是闰年</a:t>
            </a:r>
            <a:r>
              <a:rPr lang="en-US" altLang="zh-CN" dirty="0" smtClean="0"/>
              <a:t>, </a:t>
            </a:r>
            <a:r>
              <a:rPr lang="zh-CN" altLang="en-US" dirty="0" smtClean="0"/>
              <a:t>或者输出</a:t>
            </a:r>
            <a:r>
              <a:rPr lang="en-US" altLang="zh-CN" dirty="0" err="1" smtClean="0"/>
              <a:t>xxxx</a:t>
            </a:r>
            <a:r>
              <a:rPr lang="en-US" altLang="zh-CN" dirty="0" smtClean="0"/>
              <a:t> </a:t>
            </a:r>
            <a:r>
              <a:rPr lang="zh-CN" altLang="en-US" dirty="0" smtClean="0"/>
              <a:t>年是平年。</a:t>
            </a:r>
          </a:p>
          <a:p>
            <a:pPr lvl="1"/>
            <a:r>
              <a:rPr lang="zh-CN" altLang="en-US" dirty="0" smtClean="0"/>
              <a:t> 要求使用 双分支</a:t>
            </a:r>
            <a:r>
              <a:rPr lang="en-US" altLang="zh-CN" dirty="0" smtClean="0"/>
              <a:t>if</a:t>
            </a:r>
            <a:r>
              <a:rPr lang="zh-CN" altLang="en-US" dirty="0" smtClean="0"/>
              <a:t>结构来进行判断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作业</a:t>
            </a:r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r>
              <a:rPr lang="en-US" altLang="zh-CN" dirty="0" smtClean="0"/>
              <a:t>: </a:t>
            </a:r>
            <a:r>
              <a:rPr lang="zh-CN" altLang="en-US" dirty="0" smtClean="0"/>
              <a:t>学生成绩分组</a:t>
            </a:r>
          </a:p>
          <a:p>
            <a:pPr lvl="1"/>
            <a:r>
              <a:rPr lang="zh-CN" altLang="en-US" dirty="0" smtClean="0"/>
              <a:t> 成绩</a:t>
            </a:r>
            <a:r>
              <a:rPr lang="en-US" altLang="zh-CN" dirty="0" smtClean="0"/>
              <a:t>&gt;=90  </a:t>
            </a:r>
            <a:r>
              <a:rPr lang="zh-CN" altLang="en-US" dirty="0" smtClean="0"/>
              <a:t>优秀生</a:t>
            </a:r>
          </a:p>
          <a:p>
            <a:pPr lvl="1"/>
            <a:r>
              <a:rPr lang="zh-CN" altLang="en-US" dirty="0" smtClean="0"/>
              <a:t> 成绩</a:t>
            </a:r>
            <a:r>
              <a:rPr lang="en-US" altLang="zh-CN" dirty="0" smtClean="0"/>
              <a:t>&gt;= 80  </a:t>
            </a:r>
            <a:r>
              <a:rPr lang="zh-CN" altLang="en-US" dirty="0" smtClean="0"/>
              <a:t>良好生</a:t>
            </a:r>
          </a:p>
          <a:p>
            <a:pPr lvl="1"/>
            <a:r>
              <a:rPr lang="zh-CN" altLang="en-US" dirty="0" smtClean="0"/>
              <a:t> 成绩 </a:t>
            </a:r>
            <a:r>
              <a:rPr lang="en-US" altLang="zh-CN" dirty="0" smtClean="0"/>
              <a:t>&gt;=60  </a:t>
            </a:r>
            <a:r>
              <a:rPr lang="zh-CN" altLang="en-US" dirty="0" smtClean="0"/>
              <a:t>合格生</a:t>
            </a:r>
          </a:p>
          <a:p>
            <a:pPr lvl="1"/>
            <a:r>
              <a:rPr lang="zh-CN" altLang="en-US" dirty="0" smtClean="0"/>
              <a:t> 成绩 </a:t>
            </a:r>
            <a:r>
              <a:rPr lang="en-US" altLang="zh-CN" dirty="0" smtClean="0"/>
              <a:t>&lt;60   </a:t>
            </a:r>
            <a:r>
              <a:rPr lang="zh-CN" altLang="en-US" dirty="0" smtClean="0"/>
              <a:t>不及格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要求使用 多分支</a:t>
            </a:r>
            <a:r>
              <a:rPr lang="en-US" altLang="zh-CN" dirty="0" smtClean="0"/>
              <a:t>if</a:t>
            </a:r>
            <a:r>
              <a:rPr lang="zh-CN" altLang="en-US" dirty="0" smtClean="0"/>
              <a:t>结构来进行判断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本次作业课下自觉完成，热身训练，手写、电子版均可，不需要提交，不记入成绩。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if</a:t>
            </a:r>
            <a:r>
              <a:rPr lang="zh-CN" altLang="en-US" dirty="0" smtClean="0"/>
              <a:t>语句课后作业：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938" name="WordArt 2"/>
          <p:cNvSpPr>
            <a:spLocks noChangeArrowheads="1" noChangeShapeType="1" noTextEdit="1"/>
          </p:cNvSpPr>
          <p:nvPr/>
        </p:nvSpPr>
        <p:spPr bwMode="auto">
          <a:xfrm>
            <a:off x="2000232" y="3286123"/>
            <a:ext cx="4572032" cy="13404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2800" b="1" kern="10" spc="50" dirty="0">
                <a:ln w="11430">
                  <a:solidFill>
                    <a:srgbClr val="CC6600"/>
                  </a:solidFill>
                </a:ln>
                <a:solidFill>
                  <a:srgbClr val="CC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The End</a:t>
            </a:r>
            <a:endParaRPr lang="zh-CN" altLang="en-US" sz="2800" b="1" kern="10" spc="50" dirty="0">
              <a:ln w="11430">
                <a:solidFill>
                  <a:srgbClr val="CC6600"/>
                </a:solidFill>
              </a:ln>
              <a:solidFill>
                <a:srgbClr val="CC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9334" y="1433015"/>
            <a:ext cx="5870332" cy="830997"/>
          </a:xfrm>
          <a:prstGeom prst="rect">
            <a:avLst/>
          </a:prstGeom>
          <a:solidFill>
            <a:srgbClr val="FF7C80"/>
          </a:solidFill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800" b="1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Haste makes </a:t>
            </a:r>
            <a:r>
              <a:rPr lang="en-US" sz="4800" b="1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waste.</a:t>
            </a:r>
            <a:endParaRPr lang="zh-CN" altLang="en-US" sz="4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1191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28596" y="1142984"/>
            <a:ext cx="8029604" cy="4572016"/>
          </a:xfrm>
        </p:spPr>
        <p:txBody>
          <a:bodyPr/>
          <a:lstStyle/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VBA </a:t>
            </a: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的字符集、关键字和标识符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VBA</a:t>
            </a: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的数据类型 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常量和变量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运算符与表达式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>
                <a:solidFill>
                  <a:srgbClr val="0000FF"/>
                </a:solidFill>
              </a:rPr>
              <a:t>VBA</a:t>
            </a:r>
            <a:r>
              <a:rPr lang="zh-CN" altLang="en-US" kern="1200" dirty="0" smtClean="0">
                <a:solidFill>
                  <a:srgbClr val="0000FF"/>
                </a:solidFill>
              </a:rPr>
              <a:t>流程控制语句</a:t>
            </a:r>
            <a:endParaRPr lang="en-US" altLang="zh-CN" kern="1200" dirty="0" smtClean="0">
              <a:solidFill>
                <a:srgbClr val="0000FF"/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/>
              <a:t>VBA</a:t>
            </a:r>
            <a:r>
              <a:rPr lang="zh-CN" altLang="en-US" kern="1200" dirty="0" smtClean="0"/>
              <a:t>过程</a:t>
            </a:r>
            <a:endParaRPr lang="en-US" altLang="zh-CN" kern="1200" dirty="0" smtClean="0"/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kern="1200" dirty="0" smtClean="0"/>
              <a:t>常用内部函数</a:t>
            </a:r>
            <a:endParaRPr lang="en-US" altLang="zh-CN" kern="1200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7680347" cy="647700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第二部分  </a:t>
            </a:r>
            <a:r>
              <a:rPr lang="en-US" altLang="zh-CN" dirty="0" smtClean="0">
                <a:solidFill>
                  <a:srgbClr val="FF0000"/>
                </a:solidFill>
              </a:rPr>
              <a:t>VBA</a:t>
            </a:r>
            <a:r>
              <a:rPr lang="zh-CN" altLang="en-US" dirty="0" smtClean="0">
                <a:solidFill>
                  <a:srgbClr val="FF0000"/>
                </a:solidFill>
              </a:rPr>
              <a:t>基础知识</a:t>
            </a:r>
            <a:r>
              <a:rPr lang="en-US" altLang="zh-CN" dirty="0" smtClean="0">
                <a:solidFill>
                  <a:srgbClr val="FF0000"/>
                </a:solidFill>
              </a:rPr>
              <a:t>(2)</a:t>
            </a:r>
            <a:endParaRPr lang="zh-CN" altLang="en-US" dirty="0" smtClean="0">
              <a:solidFill>
                <a:srgbClr val="FF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294967295"/>
          </p:nvPr>
        </p:nvSpPr>
        <p:spPr>
          <a:xfrm>
            <a:off x="0" y="6448425"/>
            <a:ext cx="365125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流程控制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顺序结构</a:t>
            </a:r>
            <a:r>
              <a:rPr lang="en-US" altLang="zh-CN" dirty="0" smtClean="0"/>
              <a:t>	</a:t>
            </a:r>
            <a:r>
              <a:rPr lang="en-US" altLang="zh-CN" sz="1800" dirty="0" smtClean="0">
                <a:solidFill>
                  <a:srgbClr val="006600"/>
                </a:solidFill>
              </a:rPr>
              <a:t>‘</a:t>
            </a:r>
            <a:r>
              <a:rPr lang="zh-CN" altLang="en-US" sz="1800" dirty="0" smtClean="0">
                <a:solidFill>
                  <a:srgbClr val="006600"/>
                </a:solidFill>
              </a:rPr>
              <a:t>语句自顶向下执行</a:t>
            </a:r>
            <a:endParaRPr lang="en-US" altLang="zh-CN" dirty="0" smtClean="0">
              <a:solidFill>
                <a:srgbClr val="006600"/>
              </a:solidFill>
            </a:endParaRPr>
          </a:p>
          <a:p>
            <a:r>
              <a:rPr lang="zh-CN" altLang="en-US" dirty="0" smtClean="0">
                <a:solidFill>
                  <a:srgbClr val="0000CC"/>
                </a:solidFill>
              </a:rPr>
              <a:t>选择结构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r>
              <a:rPr lang="zh-CN" altLang="en-US" dirty="0" smtClean="0"/>
              <a:t>循环结构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42844" y="1000108"/>
            <a:ext cx="8715436" cy="5429288"/>
          </a:xfrm>
        </p:spPr>
        <p:txBody>
          <a:bodyPr/>
          <a:lstStyle/>
          <a:p>
            <a:r>
              <a:rPr lang="zh-CN" altLang="en-US" dirty="0" smtClean="0"/>
              <a:t>例子：用一个表达式判断输入的年份是否是闰年。</a:t>
            </a:r>
          </a:p>
          <a:p>
            <a:pPr lvl="1"/>
            <a:r>
              <a:rPr lang="zh-CN" altLang="en-US" sz="2000" dirty="0" smtClean="0"/>
              <a:t>定义一个变量 </a:t>
            </a:r>
            <a:r>
              <a:rPr lang="en-US" altLang="zh-CN" sz="2000" dirty="0" smtClean="0"/>
              <a:t>year </a:t>
            </a:r>
            <a:r>
              <a:rPr lang="zh-CN" altLang="en-US" sz="2000" dirty="0" smtClean="0"/>
              <a:t>，</a:t>
            </a:r>
            <a:endParaRPr lang="en-US" altLang="zh-CN" sz="2000" dirty="0" smtClean="0"/>
          </a:p>
          <a:p>
            <a:pPr lvl="1"/>
            <a:r>
              <a:rPr lang="en-US" altLang="zh-CN" sz="2000" dirty="0" smtClean="0"/>
              <a:t> ( </a:t>
            </a:r>
            <a:r>
              <a:rPr lang="en-US" altLang="zh-CN" sz="2000" dirty="0" smtClean="0">
                <a:solidFill>
                  <a:srgbClr val="0000CC"/>
                </a:solidFill>
              </a:rPr>
              <a:t>year mod 100&lt;&gt;0  and  year mod 4=0 </a:t>
            </a:r>
            <a:r>
              <a:rPr lang="en-US" altLang="zh-CN" sz="2000" dirty="0" smtClean="0"/>
              <a:t>) or (</a:t>
            </a:r>
            <a:r>
              <a:rPr lang="en-US" altLang="zh-CN" sz="2000" dirty="0" smtClean="0">
                <a:solidFill>
                  <a:srgbClr val="0000CC"/>
                </a:solidFill>
              </a:rPr>
              <a:t>year mod 400 =0 </a:t>
            </a:r>
            <a:r>
              <a:rPr lang="en-US" altLang="zh-CN" sz="2000" dirty="0" smtClean="0"/>
              <a:t>) </a:t>
            </a:r>
          </a:p>
          <a:p>
            <a:pPr>
              <a:buNone/>
            </a:pPr>
            <a:r>
              <a:rPr lang="en-US" altLang="zh-CN" dirty="0" smtClean="0"/>
              <a:t>Sub </a:t>
            </a:r>
            <a:r>
              <a:rPr lang="zh-CN" altLang="en-US" dirty="0" smtClean="0"/>
              <a:t>闰年否</a:t>
            </a:r>
            <a:r>
              <a:rPr lang="en-US" altLang="zh-CN" dirty="0" smtClean="0"/>
              <a:t>()</a:t>
            </a:r>
          </a:p>
          <a:p>
            <a:pPr>
              <a:buNone/>
            </a:pPr>
            <a:r>
              <a:rPr lang="en-US" altLang="zh-CN" dirty="0" smtClean="0"/>
              <a:t>    Dim year As Integer</a:t>
            </a:r>
          </a:p>
          <a:p>
            <a:pPr>
              <a:buNone/>
            </a:pPr>
            <a:r>
              <a:rPr lang="en-US" altLang="zh-CN" dirty="0" smtClean="0"/>
              <a:t>    year = 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请输入一个年份</a:t>
            </a:r>
            <a:r>
              <a:rPr lang="en-US" altLang="zh-CN" dirty="0" smtClean="0"/>
              <a:t>")</a:t>
            </a:r>
          </a:p>
          <a:p>
            <a:pPr>
              <a:buNone/>
            </a:pPr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 </a:t>
            </a:r>
            <a:r>
              <a:rPr lang="en-US" altLang="zh-CN" sz="2000" dirty="0" smtClean="0"/>
              <a:t>(year Mod 4 = 0 And year Mod 100 &lt;&gt; 0) Or (year Mod 400 = 0)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End Sub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006600"/>
                </a:solidFill>
              </a:rPr>
              <a:t>‘</a:t>
            </a:r>
            <a:r>
              <a:rPr lang="zh-CN" altLang="en-US" dirty="0" smtClean="0">
                <a:solidFill>
                  <a:srgbClr val="006600"/>
                </a:solidFill>
              </a:rPr>
              <a:t>当输入</a:t>
            </a:r>
            <a:r>
              <a:rPr lang="en-US" altLang="zh-CN" dirty="0" smtClean="0">
                <a:solidFill>
                  <a:srgbClr val="006600"/>
                </a:solidFill>
              </a:rPr>
              <a:t>2016</a:t>
            </a:r>
            <a:r>
              <a:rPr lang="zh-CN" altLang="en-US" dirty="0" smtClean="0">
                <a:solidFill>
                  <a:srgbClr val="006600"/>
                </a:solidFill>
              </a:rPr>
              <a:t>，显示</a:t>
            </a:r>
            <a:r>
              <a:rPr lang="en-US" altLang="zh-CN" dirty="0" smtClean="0">
                <a:solidFill>
                  <a:srgbClr val="006600"/>
                </a:solidFill>
              </a:rPr>
              <a:t>true ;  </a:t>
            </a:r>
            <a:r>
              <a:rPr lang="zh-CN" altLang="en-US" dirty="0" smtClean="0">
                <a:solidFill>
                  <a:srgbClr val="006600"/>
                </a:solidFill>
              </a:rPr>
              <a:t>当输入</a:t>
            </a:r>
            <a:r>
              <a:rPr lang="en-US" altLang="zh-CN" dirty="0" smtClean="0">
                <a:solidFill>
                  <a:srgbClr val="006600"/>
                </a:solidFill>
              </a:rPr>
              <a:t>2018</a:t>
            </a:r>
            <a:r>
              <a:rPr lang="zh-CN" altLang="en-US" dirty="0" smtClean="0">
                <a:solidFill>
                  <a:srgbClr val="006600"/>
                </a:solidFill>
              </a:rPr>
              <a:t>，显示</a:t>
            </a:r>
            <a:r>
              <a:rPr lang="en-US" altLang="zh-CN" dirty="0" smtClean="0">
                <a:solidFill>
                  <a:srgbClr val="006600"/>
                </a:solidFill>
              </a:rPr>
              <a:t>false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006600"/>
                </a:solidFill>
              </a:rPr>
              <a:t>‘</a:t>
            </a:r>
            <a:r>
              <a:rPr lang="zh-CN" altLang="en-US" dirty="0" smtClean="0">
                <a:solidFill>
                  <a:srgbClr val="006600"/>
                </a:solidFill>
              </a:rPr>
              <a:t>如何输出中文显示 “是闰年”或“是平年”？</a:t>
            </a:r>
            <a:endParaRPr lang="zh-CN" altLang="en-US" dirty="0" smtClean="0"/>
          </a:p>
          <a:p>
            <a:endParaRPr lang="zh-CN" altLang="en-US" sz="20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7037405" cy="647700"/>
          </a:xfrm>
        </p:spPr>
        <p:txBody>
          <a:bodyPr/>
          <a:lstStyle/>
          <a:p>
            <a:r>
              <a:rPr lang="zh-CN" altLang="en-US" dirty="0" smtClean="0"/>
              <a:t>引例：复习上次课的课堂练习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143536"/>
          </a:xfrm>
        </p:spPr>
        <p:txBody>
          <a:bodyPr/>
          <a:lstStyle/>
          <a:p>
            <a:r>
              <a:rPr lang="en-US" altLang="zh-CN" dirty="0" smtClean="0"/>
              <a:t>IIF</a:t>
            </a:r>
            <a:r>
              <a:rPr lang="zh-CN" altLang="en-US" dirty="0" smtClean="0"/>
              <a:t>函数是一个</a:t>
            </a:r>
            <a:r>
              <a:rPr lang="en-US" altLang="zh-CN" dirty="0" smtClean="0"/>
              <a:t>VBA </a:t>
            </a:r>
            <a:r>
              <a:rPr lang="zh-CN" altLang="en-US" dirty="0" smtClean="0"/>
              <a:t>的内建 函数 </a:t>
            </a:r>
            <a:r>
              <a:rPr lang="en-US" altLang="zh-CN" dirty="0" smtClean="0"/>
              <a:t>(Build In Function</a:t>
            </a:r>
            <a:r>
              <a:rPr lang="zh-CN" altLang="en-US" dirty="0" smtClean="0"/>
              <a:t>，</a:t>
            </a:r>
            <a:r>
              <a:rPr lang="en-US" altLang="zh-CN" dirty="0" smtClean="0">
                <a:solidFill>
                  <a:srgbClr val="0000CC"/>
                </a:solidFill>
              </a:rPr>
              <a:t>BIF</a:t>
            </a:r>
            <a:r>
              <a:rPr lang="en-US" altLang="zh-CN" dirty="0" smtClean="0"/>
              <a:t>)</a:t>
            </a:r>
          </a:p>
          <a:p>
            <a:r>
              <a:rPr lang="zh-CN" altLang="en-US" dirty="0" smtClean="0"/>
              <a:t>格式：</a:t>
            </a:r>
            <a:r>
              <a:rPr lang="en-US" altLang="zh-CN" dirty="0" smtClean="0"/>
              <a:t> </a:t>
            </a:r>
            <a:r>
              <a:rPr lang="en-US" altLang="zh-CN" dirty="0" smtClean="0">
                <a:solidFill>
                  <a:srgbClr val="FF0000"/>
                </a:solidFill>
              </a:rPr>
              <a:t>IIF (</a:t>
            </a:r>
            <a:r>
              <a:rPr lang="zh-CN" altLang="en-US" dirty="0" smtClean="0">
                <a:solidFill>
                  <a:srgbClr val="FF0000"/>
                </a:solidFill>
              </a:rPr>
              <a:t>条件</a:t>
            </a:r>
            <a:r>
              <a:rPr lang="en-US" altLang="zh-CN" dirty="0" smtClean="0">
                <a:solidFill>
                  <a:srgbClr val="FF0000"/>
                </a:solidFill>
              </a:rPr>
              <a:t>,</a:t>
            </a:r>
            <a:r>
              <a:rPr lang="zh-CN" altLang="en-US" dirty="0" smtClean="0">
                <a:solidFill>
                  <a:srgbClr val="FF0000"/>
                </a:solidFill>
              </a:rPr>
              <a:t>条件成立返回</a:t>
            </a:r>
            <a:r>
              <a:rPr lang="en-US" altLang="zh-CN" dirty="0" smtClean="0">
                <a:solidFill>
                  <a:srgbClr val="FF0000"/>
                </a:solidFill>
              </a:rPr>
              <a:t>,</a:t>
            </a:r>
            <a:r>
              <a:rPr lang="zh-CN" altLang="en-US" dirty="0" smtClean="0">
                <a:solidFill>
                  <a:srgbClr val="FF0000"/>
                </a:solidFill>
              </a:rPr>
              <a:t>不成立返回</a:t>
            </a:r>
            <a:r>
              <a:rPr lang="en-US" altLang="zh-CN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altLang="zh-CN" sz="2000" dirty="0" smtClean="0">
                <a:solidFill>
                  <a:srgbClr val="006600"/>
                </a:solidFill>
              </a:rPr>
              <a:t>‘ IIF</a:t>
            </a:r>
            <a:r>
              <a:rPr lang="zh-CN" altLang="en-US" sz="2000" dirty="0" smtClean="0">
                <a:solidFill>
                  <a:srgbClr val="006600"/>
                </a:solidFill>
              </a:rPr>
              <a:t>函数通常用于比较简单的条件判断</a:t>
            </a:r>
            <a:endParaRPr lang="en-US" altLang="zh-CN" sz="2000" dirty="0" smtClean="0">
              <a:solidFill>
                <a:srgbClr val="006600"/>
              </a:solidFill>
            </a:endParaRPr>
          </a:p>
          <a:p>
            <a:pPr>
              <a:buNone/>
            </a:pPr>
            <a:r>
              <a:rPr lang="en-US" altLang="zh-CN" dirty="0" smtClean="0"/>
              <a:t>Sub </a:t>
            </a:r>
            <a:r>
              <a:rPr lang="zh-CN" altLang="en-US" dirty="0" smtClean="0"/>
              <a:t>闰年</a:t>
            </a:r>
            <a:r>
              <a:rPr lang="en-US" altLang="zh-CN" dirty="0" err="1" smtClean="0"/>
              <a:t>IIFa</a:t>
            </a:r>
            <a:r>
              <a:rPr lang="en-US" altLang="zh-CN" dirty="0" smtClean="0"/>
              <a:t>()</a:t>
            </a:r>
          </a:p>
          <a:p>
            <a:pPr>
              <a:buNone/>
            </a:pPr>
            <a:r>
              <a:rPr lang="en-US" altLang="zh-CN" dirty="0" smtClean="0"/>
              <a:t>    Dim year As Integer, </a:t>
            </a:r>
            <a:r>
              <a:rPr lang="zh-CN" altLang="en-US" dirty="0" smtClean="0"/>
              <a:t>闰年否</a:t>
            </a:r>
            <a:r>
              <a:rPr lang="en-US" altLang="zh-CN" dirty="0" smtClean="0"/>
              <a:t> As Boolean</a:t>
            </a:r>
          </a:p>
          <a:p>
            <a:pPr>
              <a:buNone/>
            </a:pPr>
            <a:r>
              <a:rPr lang="en-US" altLang="zh-CN" dirty="0" smtClean="0"/>
              <a:t>    year = 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请输入一个年份</a:t>
            </a:r>
            <a:r>
              <a:rPr lang="en-US" altLang="zh-CN" dirty="0" smtClean="0"/>
              <a:t>")</a:t>
            </a:r>
          </a:p>
          <a:p>
            <a:pPr>
              <a:buNone/>
            </a:pPr>
            <a:r>
              <a:rPr lang="zh-CN" altLang="en-US" sz="2000" dirty="0" smtClean="0"/>
              <a:t>    闰年否</a:t>
            </a:r>
            <a:r>
              <a:rPr lang="en-US" altLang="zh-CN" sz="2000" dirty="0" smtClean="0"/>
              <a:t>= (year Mod 4 = 0 And year Mod 100 &lt;&gt; 0) Or year Mod 400 = 0</a:t>
            </a:r>
          </a:p>
          <a:p>
            <a:pPr>
              <a:buNone/>
            </a:pPr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 </a:t>
            </a:r>
            <a:r>
              <a:rPr lang="en-US" altLang="zh-CN" dirty="0" err="1" smtClean="0">
                <a:solidFill>
                  <a:srgbClr val="0000CC"/>
                </a:solidFill>
              </a:rPr>
              <a:t>IIf</a:t>
            </a:r>
            <a:r>
              <a:rPr lang="en-US" altLang="zh-CN" dirty="0" smtClean="0">
                <a:solidFill>
                  <a:srgbClr val="0000CC"/>
                </a:solidFill>
              </a:rPr>
              <a:t>(</a:t>
            </a:r>
            <a:r>
              <a:rPr lang="zh-CN" altLang="en-US" dirty="0" smtClean="0">
                <a:solidFill>
                  <a:srgbClr val="0000CC"/>
                </a:solidFill>
              </a:rPr>
              <a:t>闰年否</a:t>
            </a:r>
            <a:r>
              <a:rPr lang="en-US" altLang="zh-CN" dirty="0" smtClean="0">
                <a:solidFill>
                  <a:srgbClr val="0000CC"/>
                </a:solidFill>
              </a:rPr>
              <a:t>, "</a:t>
            </a:r>
            <a:r>
              <a:rPr lang="zh-CN" altLang="en-US" dirty="0" smtClean="0">
                <a:solidFill>
                  <a:srgbClr val="0000CC"/>
                </a:solidFill>
              </a:rPr>
              <a:t>是闰年</a:t>
            </a:r>
            <a:r>
              <a:rPr lang="en-US" altLang="zh-CN" dirty="0" smtClean="0">
                <a:solidFill>
                  <a:srgbClr val="0000CC"/>
                </a:solidFill>
              </a:rPr>
              <a:t>", "</a:t>
            </a:r>
            <a:r>
              <a:rPr lang="zh-CN" altLang="en-US" dirty="0" smtClean="0">
                <a:solidFill>
                  <a:srgbClr val="0000CC"/>
                </a:solidFill>
              </a:rPr>
              <a:t>是平年</a:t>
            </a:r>
            <a:r>
              <a:rPr lang="en-US" altLang="zh-CN" dirty="0" smtClean="0">
                <a:solidFill>
                  <a:srgbClr val="0000CC"/>
                </a:solidFill>
              </a:rPr>
              <a:t>")</a:t>
            </a:r>
          </a:p>
          <a:p>
            <a:pPr>
              <a:buNone/>
            </a:pPr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5180017" cy="647700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解决方案一：使用</a:t>
            </a:r>
            <a:r>
              <a:rPr lang="en-US" altLang="zh-CN" dirty="0" smtClean="0">
                <a:solidFill>
                  <a:srgbClr val="FF0000"/>
                </a:solidFill>
              </a:rPr>
              <a:t>IIF</a:t>
            </a:r>
            <a:r>
              <a:rPr lang="zh-CN" altLang="en-US" dirty="0" smtClean="0">
                <a:solidFill>
                  <a:srgbClr val="FF0000"/>
                </a:solidFill>
              </a:rPr>
              <a:t>函数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2071678"/>
            <a:ext cx="2842279" cy="1143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4500570"/>
            <a:ext cx="1638300" cy="1628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选择结构</a:t>
            </a:r>
            <a:r>
              <a:rPr lang="zh-CN" altLang="en-US" dirty="0" smtClean="0"/>
              <a:t>：根据不同的条件，选择执行不同的语句。</a:t>
            </a:r>
          </a:p>
          <a:p>
            <a:r>
              <a:rPr lang="zh-CN" altLang="en-US" dirty="0" smtClean="0"/>
              <a:t>本次课，我们学习使用选择结构的</a:t>
            </a:r>
            <a:r>
              <a:rPr lang="en-US" altLang="zh-CN" dirty="0" smtClean="0">
                <a:solidFill>
                  <a:srgbClr val="FF0000"/>
                </a:solidFill>
              </a:rPr>
              <a:t>If...Then...Else</a:t>
            </a:r>
            <a:r>
              <a:rPr lang="zh-CN" altLang="en-US" dirty="0" smtClean="0">
                <a:solidFill>
                  <a:srgbClr val="FF0000"/>
                </a:solidFill>
              </a:rPr>
              <a:t>语句，</a:t>
            </a:r>
            <a:r>
              <a:rPr lang="zh-CN" altLang="en-US" dirty="0" smtClean="0"/>
              <a:t>根据条件表达式的值有选择的执行语句，内容包括：</a:t>
            </a:r>
            <a:endParaRPr lang="en-US" altLang="zh-CN" dirty="0" smtClean="0"/>
          </a:p>
          <a:p>
            <a:pPr lvl="1" algn="l"/>
            <a:r>
              <a:rPr lang="zh-CN" altLang="en-US" dirty="0" smtClean="0">
                <a:solidFill>
                  <a:srgbClr val="0000CC"/>
                </a:solidFill>
              </a:rPr>
              <a:t>单分支</a:t>
            </a:r>
            <a:r>
              <a:rPr lang="en-US" altLang="zh-CN" dirty="0" smtClean="0">
                <a:solidFill>
                  <a:srgbClr val="0000CC"/>
                </a:solidFill>
              </a:rPr>
              <a:t>if</a:t>
            </a:r>
            <a:r>
              <a:rPr lang="zh-CN" altLang="en-US" dirty="0" smtClean="0">
                <a:solidFill>
                  <a:srgbClr val="0000CC"/>
                </a:solidFill>
              </a:rPr>
              <a:t>语句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1" algn="l"/>
            <a:r>
              <a:rPr lang="zh-CN" altLang="en-US" dirty="0" smtClean="0">
                <a:solidFill>
                  <a:srgbClr val="0000CC"/>
                </a:solidFill>
              </a:rPr>
              <a:t>双分支</a:t>
            </a:r>
            <a:r>
              <a:rPr lang="en-US" altLang="zh-CN" dirty="0" smtClean="0">
                <a:solidFill>
                  <a:srgbClr val="0000CC"/>
                </a:solidFill>
              </a:rPr>
              <a:t>if</a:t>
            </a:r>
            <a:r>
              <a:rPr lang="zh-CN" altLang="en-US" dirty="0" smtClean="0">
                <a:solidFill>
                  <a:srgbClr val="0000CC"/>
                </a:solidFill>
              </a:rPr>
              <a:t>语句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1" algn="l"/>
            <a:r>
              <a:rPr lang="zh-CN" altLang="en-US" dirty="0" smtClean="0">
                <a:solidFill>
                  <a:srgbClr val="0000CC"/>
                </a:solidFill>
              </a:rPr>
              <a:t>多分支</a:t>
            </a:r>
            <a:r>
              <a:rPr lang="en-US" altLang="zh-CN" dirty="0" smtClean="0">
                <a:solidFill>
                  <a:srgbClr val="0000CC"/>
                </a:solidFill>
              </a:rPr>
              <a:t>if</a:t>
            </a:r>
            <a:r>
              <a:rPr lang="zh-CN" altLang="en-US" dirty="0" smtClean="0">
                <a:solidFill>
                  <a:srgbClr val="0000CC"/>
                </a:solidFill>
              </a:rPr>
              <a:t>语句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1" algn="l"/>
            <a:r>
              <a:rPr lang="en-US" altLang="zh-CN" dirty="0" smtClean="0">
                <a:solidFill>
                  <a:srgbClr val="0000CC"/>
                </a:solidFill>
              </a:rPr>
              <a:t>if</a:t>
            </a:r>
            <a:r>
              <a:rPr lang="zh-CN" altLang="en-US" dirty="0" smtClean="0">
                <a:solidFill>
                  <a:srgbClr val="0000CC"/>
                </a:solidFill>
              </a:rPr>
              <a:t>语句的嵌套使用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解决方案二：使用选择结构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501122" cy="4714892"/>
          </a:xfrm>
        </p:spPr>
        <p:txBody>
          <a:bodyPr/>
          <a:lstStyle/>
          <a:p>
            <a:r>
              <a:rPr lang="zh-CN" altLang="en-US" dirty="0" smtClean="0"/>
              <a:t>也是一个</a:t>
            </a:r>
            <a:r>
              <a:rPr lang="en-US" altLang="zh-CN" dirty="0" smtClean="0"/>
              <a:t>VBA </a:t>
            </a:r>
            <a:r>
              <a:rPr lang="zh-CN" altLang="en-US" dirty="0" smtClean="0"/>
              <a:t>的内建 函数 </a:t>
            </a:r>
            <a:r>
              <a:rPr lang="en-US" altLang="zh-CN" dirty="0" smtClean="0"/>
              <a:t>(Build In Function</a:t>
            </a:r>
            <a:r>
              <a:rPr lang="zh-CN" altLang="en-US" dirty="0" smtClean="0"/>
              <a:t>，</a:t>
            </a:r>
            <a:r>
              <a:rPr lang="en-US" altLang="zh-CN" dirty="0" smtClean="0">
                <a:solidFill>
                  <a:srgbClr val="0000CC"/>
                </a:solidFill>
              </a:rPr>
              <a:t>BIF</a:t>
            </a:r>
            <a:r>
              <a:rPr lang="en-US" altLang="zh-CN" dirty="0" smtClean="0"/>
              <a:t>)</a:t>
            </a:r>
          </a:p>
          <a:p>
            <a:r>
              <a:rPr lang="zh-CN" altLang="en-US" dirty="0" smtClean="0"/>
              <a:t>语法格式：</a:t>
            </a:r>
            <a:r>
              <a:rPr lang="en-US" altLang="zh-CN" dirty="0" smtClean="0"/>
              <a:t> </a:t>
            </a:r>
            <a:r>
              <a:rPr lang="en-US" altLang="zh-CN" dirty="0" smtClean="0">
                <a:solidFill>
                  <a:srgbClr val="FF0000"/>
                </a:solidFill>
              </a:rPr>
              <a:t>Val (String)</a:t>
            </a:r>
          </a:p>
          <a:p>
            <a:r>
              <a:rPr lang="zh-CN" altLang="en-US" dirty="0" smtClean="0"/>
              <a:t>功能：将由数字字符组成的字符型数据转换成相应的数值型数据。</a:t>
            </a:r>
            <a:endParaRPr lang="en-US" altLang="zh-CN" dirty="0" smtClean="0"/>
          </a:p>
          <a:p>
            <a:r>
              <a:rPr lang="zh-CN" altLang="en-US" dirty="0" smtClean="0"/>
              <a:t>例子：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Val(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(“</a:t>
            </a:r>
            <a:r>
              <a:rPr lang="zh-CN" altLang="en-US" dirty="0" smtClean="0"/>
              <a:t>请输入一个年份：</a:t>
            </a:r>
            <a:r>
              <a:rPr lang="en-US" altLang="zh-CN" dirty="0" smtClean="0"/>
              <a:t>"))</a:t>
            </a:r>
          </a:p>
          <a:p>
            <a:pPr lvl="1"/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由</a:t>
            </a:r>
            <a:r>
              <a:rPr lang="en-US" altLang="zh-CN" sz="2000" dirty="0" err="1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InputBox</a:t>
            </a:r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函数返回的数据类型是字符类型，如果要得到数值类型数据，要用</a:t>
            </a:r>
            <a:r>
              <a:rPr lang="en-US" altLang="zh-CN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Val()</a:t>
            </a:r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函数进行类型转换</a:t>
            </a:r>
            <a:endParaRPr lang="en-US" altLang="zh-CN" sz="2000" dirty="0" smtClean="0">
              <a:solidFill>
                <a:srgbClr val="006600"/>
              </a:solidFill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如果输入是“</a:t>
            </a:r>
            <a:r>
              <a:rPr lang="en-US" altLang="zh-CN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2016</a:t>
            </a:r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”，则返回数值</a:t>
            </a:r>
            <a:r>
              <a:rPr lang="en-US" altLang="zh-CN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2016</a:t>
            </a:r>
          </a:p>
          <a:p>
            <a:pPr lvl="1"/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如果输入是“春天”，则返回数值</a:t>
            </a:r>
            <a:r>
              <a:rPr lang="en-US" altLang="zh-CN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0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先学习</a:t>
            </a:r>
            <a:r>
              <a:rPr lang="en-US" altLang="zh-CN" dirty="0" smtClean="0">
                <a:solidFill>
                  <a:srgbClr val="FF0000"/>
                </a:solidFill>
              </a:rPr>
              <a:t>Val</a:t>
            </a:r>
            <a:r>
              <a:rPr lang="zh-CN" altLang="en-US" dirty="0" smtClean="0">
                <a:solidFill>
                  <a:srgbClr val="FF0000"/>
                </a:solidFill>
              </a:rPr>
              <a:t>函数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572164"/>
          </a:xfrm>
        </p:spPr>
        <p:txBody>
          <a:bodyPr/>
          <a:lstStyle/>
          <a:p>
            <a:pPr algn="l"/>
            <a:r>
              <a:rPr lang="zh-CN" altLang="en-US" dirty="0" smtClean="0"/>
              <a:t>单行形式的语法：</a:t>
            </a:r>
            <a:endParaRPr lang="en-US" altLang="zh-CN" dirty="0" smtClean="0"/>
          </a:p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If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i="1" dirty="0" smtClean="0">
                <a:solidFill>
                  <a:srgbClr val="0000CC"/>
                </a:solidFill>
              </a:rPr>
              <a:t>condition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Then </a:t>
            </a:r>
            <a:r>
              <a:rPr lang="en-US" dirty="0" smtClean="0">
                <a:solidFill>
                  <a:srgbClr val="0000CC"/>
                </a:solidFill>
              </a:rPr>
              <a:t>[</a:t>
            </a:r>
            <a:r>
              <a:rPr lang="en-US" i="1" dirty="0" smtClean="0">
                <a:solidFill>
                  <a:srgbClr val="0000CC"/>
                </a:solidFill>
              </a:rPr>
              <a:t>statements</a:t>
            </a:r>
            <a:r>
              <a:rPr lang="en-US" dirty="0" smtClean="0">
                <a:solidFill>
                  <a:srgbClr val="0000CC"/>
                </a:solidFill>
              </a:rPr>
              <a:t>][</a:t>
            </a:r>
            <a:r>
              <a:rPr lang="en-US" dirty="0" smtClean="0">
                <a:solidFill>
                  <a:srgbClr val="FF0000"/>
                </a:solidFill>
              </a:rPr>
              <a:t>Else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i="1" dirty="0" err="1" smtClean="0">
                <a:solidFill>
                  <a:srgbClr val="0000CC"/>
                </a:solidFill>
              </a:rPr>
              <a:t>elsestatements</a:t>
            </a:r>
            <a:r>
              <a:rPr lang="en-US" dirty="0" smtClean="0">
                <a:solidFill>
                  <a:srgbClr val="0000CC"/>
                </a:solidFill>
              </a:rPr>
              <a:t>]</a:t>
            </a:r>
          </a:p>
          <a:p>
            <a:pPr algn="l"/>
            <a:r>
              <a:rPr lang="zh-CN" altLang="en-US" dirty="0" smtClean="0"/>
              <a:t>或者，可以使用</a:t>
            </a:r>
            <a:r>
              <a:rPr lang="zh-CN" altLang="en-US" dirty="0" smtClean="0">
                <a:solidFill>
                  <a:srgbClr val="006600"/>
                </a:solidFill>
              </a:rPr>
              <a:t>块形式</a:t>
            </a:r>
            <a:r>
              <a:rPr lang="zh-CN" altLang="en-US" dirty="0" smtClean="0"/>
              <a:t>的语法：</a:t>
            </a:r>
          </a:p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If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i="1" dirty="0" smtClean="0">
                <a:solidFill>
                  <a:srgbClr val="0000CC"/>
                </a:solidFill>
              </a:rPr>
              <a:t>condition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Then</a:t>
            </a:r>
            <a:r>
              <a:rPr lang="en-US" dirty="0" smtClean="0">
                <a:solidFill>
                  <a:srgbClr val="0000CC"/>
                </a:solidFill>
              </a:rPr>
              <a:t/>
            </a:r>
            <a:br>
              <a:rPr lang="en-US" dirty="0" smtClean="0">
                <a:solidFill>
                  <a:srgbClr val="0000CC"/>
                </a:solidFill>
              </a:rPr>
            </a:br>
            <a:r>
              <a:rPr lang="en-US" dirty="0" smtClean="0">
                <a:solidFill>
                  <a:srgbClr val="0000CC"/>
                </a:solidFill>
              </a:rPr>
              <a:t>[</a:t>
            </a:r>
            <a:r>
              <a:rPr lang="en-US" i="1" dirty="0" smtClean="0">
                <a:solidFill>
                  <a:srgbClr val="0000CC"/>
                </a:solidFill>
              </a:rPr>
              <a:t>statements</a:t>
            </a:r>
            <a:r>
              <a:rPr lang="en-US" dirty="0" smtClean="0">
                <a:solidFill>
                  <a:srgbClr val="0000CC"/>
                </a:solidFill>
              </a:rPr>
              <a:t>]</a:t>
            </a:r>
          </a:p>
          <a:p>
            <a:pPr algn="l">
              <a:buNone/>
            </a:pPr>
            <a:r>
              <a:rPr lang="en-US" dirty="0" smtClean="0">
                <a:solidFill>
                  <a:srgbClr val="0000CC"/>
                </a:solidFill>
              </a:rPr>
              <a:t>[</a:t>
            </a:r>
            <a:r>
              <a:rPr lang="en-US" dirty="0" err="1" smtClean="0">
                <a:solidFill>
                  <a:srgbClr val="FF0000"/>
                </a:solidFill>
              </a:rPr>
              <a:t>ElseIf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i="1" dirty="0" smtClean="0">
                <a:solidFill>
                  <a:srgbClr val="0000CC"/>
                </a:solidFill>
              </a:rPr>
              <a:t>condition-n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Then</a:t>
            </a:r>
            <a:r>
              <a:rPr lang="en-US" dirty="0" smtClean="0">
                <a:solidFill>
                  <a:srgbClr val="0000CC"/>
                </a:solidFill>
              </a:rPr>
              <a:t/>
            </a:r>
            <a:br>
              <a:rPr lang="en-US" dirty="0" smtClean="0">
                <a:solidFill>
                  <a:srgbClr val="0000CC"/>
                </a:solidFill>
              </a:rPr>
            </a:br>
            <a:r>
              <a:rPr lang="en-US" dirty="0" smtClean="0">
                <a:solidFill>
                  <a:srgbClr val="0000CC"/>
                </a:solidFill>
              </a:rPr>
              <a:t>[</a:t>
            </a:r>
            <a:r>
              <a:rPr lang="en-US" i="1" dirty="0" err="1" smtClean="0">
                <a:solidFill>
                  <a:srgbClr val="0000CC"/>
                </a:solidFill>
              </a:rPr>
              <a:t>elseifstatements</a:t>
            </a:r>
            <a:r>
              <a:rPr lang="en-US" dirty="0" smtClean="0">
                <a:solidFill>
                  <a:srgbClr val="0000CC"/>
                </a:solidFill>
              </a:rPr>
              <a:t>]] ...</a:t>
            </a:r>
          </a:p>
          <a:p>
            <a:pPr algn="l">
              <a:buNone/>
            </a:pPr>
            <a:r>
              <a:rPr lang="en-US" dirty="0" smtClean="0">
                <a:solidFill>
                  <a:srgbClr val="0000CC"/>
                </a:solidFill>
              </a:rPr>
              <a:t>[</a:t>
            </a:r>
            <a:r>
              <a:rPr lang="en-US" dirty="0" smtClean="0">
                <a:solidFill>
                  <a:srgbClr val="FF0000"/>
                </a:solidFill>
              </a:rPr>
              <a:t>Else</a:t>
            </a:r>
            <a:r>
              <a:rPr lang="en-US" dirty="0" smtClean="0">
                <a:solidFill>
                  <a:srgbClr val="0000CC"/>
                </a:solidFill>
              </a:rPr>
              <a:t/>
            </a:r>
            <a:br>
              <a:rPr lang="en-US" dirty="0" smtClean="0">
                <a:solidFill>
                  <a:srgbClr val="0000CC"/>
                </a:solidFill>
              </a:rPr>
            </a:br>
            <a:r>
              <a:rPr lang="en-US" dirty="0" smtClean="0">
                <a:solidFill>
                  <a:srgbClr val="0000CC"/>
                </a:solidFill>
              </a:rPr>
              <a:t>[</a:t>
            </a:r>
            <a:r>
              <a:rPr lang="en-US" i="1" dirty="0" err="1" smtClean="0">
                <a:solidFill>
                  <a:srgbClr val="0000CC"/>
                </a:solidFill>
              </a:rPr>
              <a:t>elsestatements</a:t>
            </a:r>
            <a:r>
              <a:rPr lang="en-US" dirty="0" smtClean="0">
                <a:solidFill>
                  <a:srgbClr val="0000CC"/>
                </a:solidFill>
              </a:rPr>
              <a:t>]]</a:t>
            </a:r>
          </a:p>
          <a:p>
            <a:pPr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End If</a:t>
            </a:r>
          </a:p>
          <a:p>
            <a:pPr algn="l"/>
            <a:r>
              <a:rPr lang="zh-CN" altLang="en-US" kern="1200" dirty="0" smtClean="0"/>
              <a:t> 如果在 </a:t>
            </a:r>
            <a:r>
              <a:rPr lang="en-US" altLang="zh-CN" kern="1200" dirty="0" smtClean="0"/>
              <a:t>Then </a:t>
            </a:r>
            <a:r>
              <a:rPr lang="zh-CN" altLang="en-US" kern="1200" dirty="0" smtClean="0"/>
              <a:t>同一行之后，还有其它非注释的内容，则此语句就是单行形式的 </a:t>
            </a:r>
            <a:r>
              <a:rPr lang="en-US" altLang="zh-CN" kern="1200" dirty="0" smtClean="0"/>
              <a:t>If </a:t>
            </a:r>
            <a:r>
              <a:rPr lang="zh-CN" altLang="en-US" kern="1200" dirty="0" smtClean="0"/>
              <a:t>语句。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7180281" cy="647700"/>
          </a:xfrm>
        </p:spPr>
        <p:txBody>
          <a:bodyPr/>
          <a:lstStyle/>
          <a:p>
            <a:r>
              <a:rPr lang="zh-CN" altLang="en-US" dirty="0" smtClean="0"/>
              <a:t>选择结构的</a:t>
            </a:r>
            <a:r>
              <a:rPr lang="en-US" dirty="0" smtClean="0"/>
              <a:t>If...Then...Else </a:t>
            </a:r>
            <a:r>
              <a:rPr lang="zh-CN" altLang="en-US" dirty="0" smtClean="0"/>
              <a:t>语句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u_cs_Lj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000072"/>
      </a:folHlink>
    </a:clrScheme>
    <a:fontScheme name="默认设计模板">
      <a:majorFont>
        <a:latin typeface="Times New Roman"/>
        <a:ea typeface="华文新魏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ts val="2488"/>
          </a:spcBef>
          <a:spcAft>
            <a:spcPts val="2488"/>
          </a:spcAft>
          <a:buClrTx/>
          <a:buSzTx/>
          <a:buFontTx/>
          <a:buNone/>
          <a:tabLst/>
          <a:defRPr kumimoji="1" lang="zh-CN" altLang="en-US" sz="2000" b="1" i="0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ts val="2488"/>
          </a:spcBef>
          <a:spcAft>
            <a:spcPts val="2488"/>
          </a:spcAft>
          <a:buClrTx/>
          <a:buSzTx/>
          <a:buFontTx/>
          <a:buNone/>
          <a:tabLst/>
          <a:defRPr kumimoji="1" lang="zh-CN" altLang="en-US" sz="2000" b="1" i="0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1156</TotalTime>
  <Words>3825</Words>
  <Application>Microsoft Office PowerPoint</Application>
  <PresentationFormat>全屏显示(4:3)</PresentationFormat>
  <Paragraphs>583</Paragraphs>
  <Slides>26</Slides>
  <Notes>22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whu_cs_Lj</vt:lpstr>
      <vt:lpstr>Equation</vt:lpstr>
      <vt:lpstr>Excel VBA 程序设计</vt:lpstr>
      <vt:lpstr>主要内容</vt:lpstr>
      <vt:lpstr>第二部分  VBA基础知识(2)</vt:lpstr>
      <vt:lpstr>VBA流程控制</vt:lpstr>
      <vt:lpstr>引例：复习上次课的课堂练习</vt:lpstr>
      <vt:lpstr>解决方案一：使用IIF函数</vt:lpstr>
      <vt:lpstr>解决方案二：使用选择结构</vt:lpstr>
      <vt:lpstr>先学习Val函数</vt:lpstr>
      <vt:lpstr>选择结构的If...Then...Else 语句</vt:lpstr>
      <vt:lpstr>单分支if语句（一条路可走）</vt:lpstr>
      <vt:lpstr>单分支if语句</vt:lpstr>
      <vt:lpstr>两种等价写法</vt:lpstr>
      <vt:lpstr>单分支if语句 课堂练习</vt:lpstr>
      <vt:lpstr>双分支if语句（两条路可走，增加else子句）</vt:lpstr>
      <vt:lpstr>双分支if语句（两条路可走）</vt:lpstr>
      <vt:lpstr>双分支if语句的单行形式</vt:lpstr>
      <vt:lpstr>双分支if语句（两条路可走）</vt:lpstr>
      <vt:lpstr>双分支if语句 课堂练习</vt:lpstr>
      <vt:lpstr>多分支if语句（多条路可走）</vt:lpstr>
      <vt:lpstr>多分支if语句（多条路可走）</vt:lpstr>
      <vt:lpstr>多分支if语句课堂练习</vt:lpstr>
      <vt:lpstr>if语句的嵌套使用（在if语句中又包含有一个或多个if语句）</vt:lpstr>
      <vt:lpstr>if语句的嵌套示例</vt:lpstr>
      <vt:lpstr> if语句小结</vt:lpstr>
      <vt:lpstr>if语句课后作业：</vt:lpstr>
      <vt:lpstr>幻灯片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pc</dc:creator>
  <cp:lastModifiedBy>pc</cp:lastModifiedBy>
  <cp:revision>198</cp:revision>
  <dcterms:created xsi:type="dcterms:W3CDTF">2016-03-11T07:48:24Z</dcterms:created>
  <dcterms:modified xsi:type="dcterms:W3CDTF">2016-10-03T13:00:39Z</dcterms:modified>
</cp:coreProperties>
</file>