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38" r:id="rId2"/>
    <p:sldId id="258" r:id="rId3"/>
    <p:sldId id="259" r:id="rId4"/>
    <p:sldId id="281" r:id="rId5"/>
    <p:sldId id="316" r:id="rId6"/>
    <p:sldId id="318" r:id="rId7"/>
    <p:sldId id="304" r:id="rId8"/>
    <p:sldId id="319" r:id="rId9"/>
    <p:sldId id="339" r:id="rId10"/>
    <p:sldId id="306" r:id="rId11"/>
    <p:sldId id="305" r:id="rId12"/>
    <p:sldId id="320" r:id="rId13"/>
    <p:sldId id="321" r:id="rId14"/>
    <p:sldId id="323" r:id="rId15"/>
    <p:sldId id="324" r:id="rId16"/>
    <p:sldId id="326" r:id="rId17"/>
    <p:sldId id="327" r:id="rId18"/>
    <p:sldId id="328" r:id="rId19"/>
    <p:sldId id="336" r:id="rId20"/>
    <p:sldId id="329" r:id="rId21"/>
    <p:sldId id="332" r:id="rId22"/>
    <p:sldId id="334" r:id="rId23"/>
    <p:sldId id="333" r:id="rId24"/>
    <p:sldId id="331" r:id="rId25"/>
    <p:sldId id="335" r:id="rId26"/>
    <p:sldId id="340" r:id="rId27"/>
    <p:sldId id="330" r:id="rId28"/>
    <p:sldId id="314" r:id="rId29"/>
    <p:sldId id="322" r:id="rId30"/>
    <p:sldId id="337" r:id="rId31"/>
    <p:sldId id="262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lkinnet" initials="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CC"/>
    <a:srgbClr val="006600"/>
    <a:srgbClr val="FF7C80"/>
    <a:srgbClr val="0099FF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8753" autoAdjust="0"/>
  </p:normalViewPr>
  <p:slideViewPr>
    <p:cSldViewPr>
      <p:cViewPr>
        <p:scale>
          <a:sx n="70" d="100"/>
          <a:sy n="70" d="100"/>
        </p:scale>
        <p:origin x="-114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4T08:27:03.606" idx="1">
    <p:pos x="4797" y="3232"/>
    <p:text>可以是小数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4T08:37:51.215" idx="2">
    <p:pos x="2580" y="3044"/>
    <p:text>case 后必须是一个范围，is相当于是模式变量，
若改成实际被选择变量则错误
如select case score
case score &gt;80 &lt;--此处变成了Boolean变量
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4T09:19:57.575" idx="3">
    <p:pos x="3509" y="1308"/>
    <p:text>vba中定义的变量默认值是0，所以sum不置零也可以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5.Click()" TargetMode="External"/><Relationship Id="rId3" Type="http://schemas.openxmlformats.org/officeDocument/2006/relationships/image" Target="../media/image3.gif"/><Relationship Id="rId7" Type="http://schemas.openxmlformats.org/officeDocument/2006/relationships/hyperlink" Target="javascript:hhobj_4.Click()" TargetMode="External"/><Relationship Id="rId12" Type="http://schemas.openxmlformats.org/officeDocument/2006/relationships/hyperlink" Target="javascript:hhobj_9.Click()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3.Click()" TargetMode="External"/><Relationship Id="rId11" Type="http://schemas.openxmlformats.org/officeDocument/2006/relationships/hyperlink" Target="javascript:hhobj_8.Click()" TargetMode="External"/><Relationship Id="rId5" Type="http://schemas.openxmlformats.org/officeDocument/2006/relationships/hyperlink" Target="javascript:hhobj_2.Click()" TargetMode="External"/><Relationship Id="rId10" Type="http://schemas.openxmlformats.org/officeDocument/2006/relationships/hyperlink" Target="javascript:hhobj_7.Click()" TargetMode="External"/><Relationship Id="rId4" Type="http://schemas.openxmlformats.org/officeDocument/2006/relationships/hyperlink" Target="javascript:hhobj_1.Click()" TargetMode="External"/><Relationship Id="rId9" Type="http://schemas.openxmlformats.org/officeDocument/2006/relationships/hyperlink" Target="javascript:hhobj_6.Click()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计次循环遍历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  '</a:t>
            </a:r>
            <a:r>
              <a:rPr lang="zh-CN" altLang="en-US" dirty="0" smtClean="0"/>
              <a:t>在循环中，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</a:t>
            </a:r>
            <a:r>
              <a:rPr lang="zh-CN" altLang="en-US" dirty="0" smtClean="0"/>
              <a:t>通常被定义为计次变量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3 'For </a:t>
            </a:r>
            <a:r>
              <a:rPr lang="zh-CN" altLang="en-US" dirty="0" smtClean="0"/>
              <a:t>语句只执行一次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Next    'Next </a:t>
            </a:r>
            <a:r>
              <a:rPr lang="zh-CN" altLang="en-US" dirty="0" smtClean="0"/>
              <a:t>干了两件事：  </a:t>
            </a:r>
            <a:r>
              <a:rPr lang="en-US" altLang="zh-CN" dirty="0" smtClean="0"/>
              <a:t>'1 </a:t>
            </a:r>
            <a:r>
              <a:rPr lang="zh-CN" altLang="en-US" dirty="0" smtClean="0"/>
              <a:t>对计次变量累加一个步长值 </a:t>
            </a:r>
            <a:r>
              <a:rPr lang="en-US" altLang="zh-CN" dirty="0" smtClean="0"/>
              <a:t>2 </a:t>
            </a:r>
            <a:r>
              <a:rPr lang="zh-CN" altLang="en-US" dirty="0" smtClean="0"/>
              <a:t>判断计次变量是否大于终值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</a:t>
            </a:r>
            <a:r>
              <a:rPr lang="zh-CN" altLang="en-US" dirty="0" smtClean="0"/>
              <a:t>退出循环语句后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值为：</a:t>
            </a:r>
            <a:r>
              <a:rPr lang="en-US" altLang="zh-CN" dirty="0" smtClean="0"/>
              <a:t>" &amp;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高斯累加</a:t>
            </a:r>
          </a:p>
          <a:p>
            <a:r>
              <a:rPr lang="en-US" altLang="zh-CN" dirty="0" smtClean="0"/>
              <a:t>'1+2+3+....+100=5050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高斯累加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sum As Long</a:t>
            </a:r>
          </a:p>
          <a:p>
            <a:r>
              <a:rPr lang="en-US" altLang="zh-CN" dirty="0" smtClean="0"/>
              <a:t>    sum = 0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100</a:t>
            </a:r>
          </a:p>
          <a:p>
            <a:r>
              <a:rPr lang="en-US" altLang="zh-CN" dirty="0" smtClean="0"/>
              <a:t>        sum = sum +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"1+2+3+....+100=" &amp; sum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F8/F5</a:t>
            </a:r>
            <a:r>
              <a:rPr lang="zh-CN" altLang="en-US" dirty="0" smtClean="0"/>
              <a:t>功能键配合调试该程序，先</a:t>
            </a:r>
            <a:r>
              <a:rPr lang="en-US" altLang="zh-CN" dirty="0" smtClean="0"/>
              <a:t>F8,</a:t>
            </a:r>
            <a:r>
              <a:rPr lang="zh-CN" altLang="en-US" dirty="0" smtClean="0"/>
              <a:t>观察每循环一次，</a:t>
            </a:r>
            <a:r>
              <a:rPr lang="en-US" altLang="zh-CN" dirty="0" smtClean="0"/>
              <a:t>sum</a:t>
            </a:r>
            <a:r>
              <a:rPr lang="zh-CN" altLang="en-US" dirty="0" smtClean="0"/>
              <a:t>变量值的改变，最后</a:t>
            </a:r>
            <a:r>
              <a:rPr lang="en-US" altLang="zh-CN" dirty="0" smtClean="0"/>
              <a:t>F5</a:t>
            </a:r>
            <a:r>
              <a:rPr lang="zh-CN" altLang="en-US" dirty="0" smtClean="0"/>
              <a:t>得到最终结果。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'</a:t>
            </a:r>
            <a:r>
              <a:rPr lang="zh-CN" altLang="en-US" sz="1200" dirty="0" smtClean="0"/>
              <a:t>显示当前工作簿的所有工作表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Sub </a:t>
            </a:r>
            <a:r>
              <a:rPr lang="en-US" altLang="zh-CN" sz="1200" dirty="0" err="1" smtClean="0"/>
              <a:t>ListWorksheets</a:t>
            </a:r>
            <a:r>
              <a:rPr lang="en-US" altLang="zh-CN" sz="1200" dirty="0" smtClean="0"/>
              <a:t>()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Dim I As Integer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Dim </a:t>
            </a:r>
            <a:r>
              <a:rPr lang="en-US" altLang="zh-CN" sz="1200" dirty="0" err="1" smtClean="0"/>
              <a:t>strMsg</a:t>
            </a:r>
            <a:r>
              <a:rPr lang="en-US" altLang="zh-CN" sz="1200" dirty="0" smtClean="0"/>
              <a:t> As String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strMsg</a:t>
            </a:r>
            <a:r>
              <a:rPr lang="en-US" altLang="zh-CN" sz="1200" dirty="0" smtClean="0"/>
              <a:t> = "</a:t>
            </a:r>
            <a:r>
              <a:rPr lang="zh-CN" altLang="en-US" sz="1200" dirty="0" smtClean="0"/>
              <a:t>当前工作簿 </a:t>
            </a:r>
            <a:r>
              <a:rPr lang="en-US" altLang="zh-CN" sz="1200" dirty="0" smtClean="0"/>
              <a:t>" &amp; </a:t>
            </a:r>
            <a:r>
              <a:rPr lang="en-US" altLang="zh-CN" sz="1200" dirty="0" err="1" smtClean="0"/>
              <a:t>ActiveWorkbook.Name</a:t>
            </a:r>
            <a:r>
              <a:rPr lang="en-US" altLang="zh-CN" sz="1200" dirty="0" smtClean="0"/>
              <a:t> &amp; " </a:t>
            </a:r>
            <a:r>
              <a:rPr lang="zh-CN" altLang="en-US" sz="1200" dirty="0" smtClean="0"/>
              <a:t>包含以下工作表</a:t>
            </a:r>
            <a:r>
              <a:rPr lang="en-US" altLang="zh-CN" sz="1200" dirty="0" smtClean="0"/>
              <a:t>:" &amp; </a:t>
            </a:r>
            <a:r>
              <a:rPr lang="en-US" altLang="zh-CN" sz="1200" dirty="0" err="1" smtClean="0"/>
              <a:t>vbCr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    'Activeworkbook.name </a:t>
            </a:r>
            <a:r>
              <a:rPr lang="zh-CN" altLang="en-US" sz="1200" dirty="0" smtClean="0"/>
              <a:t>当前活动工作簿的文件名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</a:t>
            </a:r>
            <a:r>
              <a:rPr lang="en-US" altLang="zh-CN" sz="1200" dirty="0" smtClean="0"/>
              <a:t>For I = 1 To </a:t>
            </a:r>
            <a:r>
              <a:rPr lang="en-US" altLang="zh-CN" sz="1200" dirty="0" err="1" smtClean="0"/>
              <a:t>Worksheets.Count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    </a:t>
            </a:r>
            <a:r>
              <a:rPr lang="en-US" altLang="zh-CN" sz="1200" dirty="0" err="1" smtClean="0"/>
              <a:t>strMsg</a:t>
            </a:r>
            <a:r>
              <a:rPr lang="en-US" altLang="zh-CN" sz="1200" dirty="0" smtClean="0"/>
              <a:t> = </a:t>
            </a:r>
            <a:r>
              <a:rPr lang="en-US" altLang="zh-CN" sz="1200" dirty="0" err="1" smtClean="0"/>
              <a:t>strMsg</a:t>
            </a:r>
            <a:r>
              <a:rPr lang="en-US" altLang="zh-CN" sz="1200" dirty="0" smtClean="0"/>
              <a:t> &amp; Worksheets(I).Name &amp; </a:t>
            </a:r>
            <a:r>
              <a:rPr lang="en-US" altLang="zh-CN" sz="1200" dirty="0" err="1" smtClean="0"/>
              <a:t>vbCr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        'worksheets(</a:t>
            </a:r>
            <a:r>
              <a:rPr lang="en-US" altLang="zh-CN" sz="1200" dirty="0" err="1" smtClean="0"/>
              <a:t>i</a:t>
            </a:r>
            <a:r>
              <a:rPr lang="en-US" altLang="zh-CN" sz="1200" dirty="0" smtClean="0"/>
              <a:t>)</a:t>
            </a:r>
            <a:r>
              <a:rPr lang="zh-CN" altLang="en-US" sz="1200" dirty="0" smtClean="0"/>
              <a:t>当前活动工作簿中，第</a:t>
            </a:r>
            <a:r>
              <a:rPr lang="en-US" altLang="zh-CN" sz="1200" dirty="0" smtClean="0"/>
              <a:t>I</a:t>
            </a:r>
            <a:r>
              <a:rPr lang="zh-CN" altLang="en-US" sz="1200" dirty="0" smtClean="0"/>
              <a:t>个工作表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        </a:t>
            </a:r>
            <a:r>
              <a:rPr lang="en-US" altLang="zh-CN" sz="1200" dirty="0" smtClean="0"/>
              <a:t>'name,</a:t>
            </a:r>
            <a:r>
              <a:rPr lang="zh-CN" altLang="en-US" sz="1200" dirty="0" smtClean="0"/>
              <a:t>工作表表名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</a:t>
            </a:r>
            <a:r>
              <a:rPr lang="en-US" altLang="zh-CN" sz="1200" dirty="0" smtClean="0"/>
              <a:t>Next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</a:t>
            </a:r>
            <a:r>
              <a:rPr lang="en-US" altLang="zh-CN" sz="1200" dirty="0" err="1" smtClean="0"/>
              <a:t>MsgBox</a:t>
            </a:r>
            <a:r>
              <a:rPr lang="en-US" altLang="zh-CN" sz="1200" dirty="0" smtClean="0"/>
              <a:t> prompt:=</a:t>
            </a:r>
            <a:r>
              <a:rPr lang="en-US" altLang="zh-CN" sz="1200" dirty="0" err="1" smtClean="0"/>
              <a:t>strMsg</a:t>
            </a:r>
            <a:r>
              <a:rPr lang="en-US" altLang="zh-CN" sz="1200" dirty="0" smtClean="0"/>
              <a:t>, Buttons:=</a:t>
            </a:r>
            <a:r>
              <a:rPr lang="en-US" altLang="zh-CN" sz="1200" dirty="0" err="1" smtClean="0"/>
              <a:t>vbInformation</a:t>
            </a:r>
            <a:r>
              <a:rPr lang="en-US" altLang="zh-CN" sz="1200" dirty="0" smtClean="0"/>
              <a:t> + </a:t>
            </a:r>
            <a:r>
              <a:rPr lang="en-US" altLang="zh-CN" sz="1200" dirty="0" err="1" smtClean="0"/>
              <a:t>vbOKOnly</a:t>
            </a:r>
            <a:r>
              <a:rPr lang="en-US" altLang="zh-CN" sz="1200" dirty="0" smtClean="0"/>
              <a:t>, Title:="</a:t>
            </a:r>
            <a:r>
              <a:rPr lang="zh-CN" altLang="en-US" sz="1200" dirty="0" smtClean="0"/>
              <a:t>提示</a:t>
            </a:r>
            <a:r>
              <a:rPr lang="en-US" altLang="zh-CN" sz="1200" dirty="0" smtClean="0"/>
              <a:t>"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         '</a:t>
            </a:r>
            <a:r>
              <a:rPr lang="zh-CN" altLang="en-US" sz="1200" dirty="0" smtClean="0"/>
              <a:t>消息对话框，</a:t>
            </a:r>
            <a:r>
              <a:rPr lang="en-US" altLang="zh-CN" sz="1200" dirty="0" smtClean="0"/>
              <a:t>prompt</a:t>
            </a:r>
            <a:r>
              <a:rPr lang="zh-CN" altLang="en-US" sz="1200" dirty="0" smtClean="0"/>
              <a:t>是消息对话框显示的文本内容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     </a:t>
            </a:r>
            <a:r>
              <a:rPr lang="en-US" altLang="zh-CN" sz="1200" dirty="0" smtClean="0"/>
              <a:t>'buttons</a:t>
            </a:r>
            <a:r>
              <a:rPr lang="zh-CN" altLang="en-US" sz="1200" dirty="0" smtClean="0"/>
              <a:t>指定对话框中显示的按钮和图标样式</a:t>
            </a:r>
            <a:r>
              <a:rPr lang="en-US" altLang="zh-CN" sz="1200" dirty="0" smtClean="0"/>
              <a:t>,</a:t>
            </a:r>
            <a:r>
              <a:rPr lang="zh-CN" altLang="en-US" sz="1200" dirty="0" smtClean="0"/>
              <a:t>是多个值的累加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     </a:t>
            </a:r>
            <a:r>
              <a:rPr lang="en-US" altLang="zh-CN" sz="1200" dirty="0" smtClean="0"/>
              <a:t>'</a:t>
            </a:r>
            <a:r>
              <a:rPr lang="en-US" altLang="zh-CN" sz="1200" dirty="0" err="1" smtClean="0"/>
              <a:t>vbOkOnly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确定按钮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         </a:t>
            </a:r>
            <a:r>
              <a:rPr lang="en-US" altLang="zh-CN" sz="1200" dirty="0" smtClean="0"/>
              <a:t>'</a:t>
            </a:r>
            <a:r>
              <a:rPr lang="en-US" altLang="zh-CN" sz="1200" dirty="0" err="1" smtClean="0"/>
              <a:t>vbinformation</a:t>
            </a:r>
            <a:r>
              <a:rPr lang="en-US" altLang="zh-CN" sz="1200" dirty="0" smtClean="0"/>
              <a:t>:</a:t>
            </a:r>
            <a:r>
              <a:rPr lang="zh-CN" altLang="en-US" sz="1200" dirty="0" smtClean="0"/>
              <a:t>信息图标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End Sub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err="1" smtClean="0"/>
              <a:t>vbCr</a:t>
            </a:r>
            <a:r>
              <a:rPr lang="en-US" altLang="zh-CN" sz="1200" dirty="0" smtClean="0"/>
              <a:t> </a:t>
            </a:r>
            <a:r>
              <a:rPr lang="zh-CN" altLang="en-US" sz="1200" dirty="0" smtClean="0"/>
              <a:t>回车</a:t>
            </a:r>
            <a:r>
              <a:rPr lang="en-US" altLang="zh-CN" sz="120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次数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10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+ 2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一共循环了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次，最后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的值是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dirty="0" smtClean="0"/>
              <a:t>1. </a:t>
            </a:r>
            <a:r>
              <a:rPr lang="en-US" kern="1200" dirty="0" smtClean="0">
                <a:solidFill>
                  <a:srgbClr val="FF0000"/>
                </a:solidFill>
              </a:rPr>
              <a:t> 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= 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+ 2    3    	</a:t>
            </a:r>
            <a:r>
              <a:rPr lang="en-US" kern="1200" dirty="0" smtClean="0">
                <a:solidFill>
                  <a:srgbClr val="0000CC"/>
                </a:solidFill>
              </a:rPr>
              <a:t>Next  	4</a:t>
            </a:r>
            <a:endParaRPr lang="en-US" kern="1200" dirty="0" smtClean="0">
              <a:solidFill>
                <a:srgbClr val="FF0000"/>
              </a:solidFill>
            </a:endParaRPr>
          </a:p>
          <a:p>
            <a:r>
              <a:rPr lang="en-US" altLang="zh-CN" kern="1200" dirty="0" smtClean="0">
                <a:solidFill>
                  <a:srgbClr val="FF0000"/>
                </a:solidFill>
              </a:rPr>
              <a:t>2.</a:t>
            </a:r>
            <a:r>
              <a:rPr lang="en-US" kern="1200" dirty="0" smtClean="0">
                <a:solidFill>
                  <a:srgbClr val="FF0000"/>
                </a:solidFill>
              </a:rPr>
              <a:t>  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= 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+ 2    6	</a:t>
            </a:r>
            <a:r>
              <a:rPr lang="en-US" kern="1200" dirty="0" smtClean="0">
                <a:solidFill>
                  <a:srgbClr val="0000CC"/>
                </a:solidFill>
              </a:rPr>
              <a:t>Next	7</a:t>
            </a:r>
            <a:endParaRPr lang="en-US" kern="1200" dirty="0" smtClean="0">
              <a:solidFill>
                <a:srgbClr val="FF0000"/>
              </a:solidFill>
            </a:endParaRPr>
          </a:p>
          <a:p>
            <a:r>
              <a:rPr lang="en-US" altLang="zh-CN" kern="1200" dirty="0" smtClean="0">
                <a:solidFill>
                  <a:srgbClr val="FF0000"/>
                </a:solidFill>
              </a:rPr>
              <a:t>3. </a:t>
            </a:r>
            <a:r>
              <a:rPr lang="en-US" kern="1200" dirty="0" smtClean="0">
                <a:solidFill>
                  <a:srgbClr val="FF0000"/>
                </a:solidFill>
              </a:rPr>
              <a:t> 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= 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+ 2</a:t>
            </a:r>
            <a:r>
              <a:rPr lang="en-US" kern="1200" baseline="0" dirty="0" smtClean="0">
                <a:solidFill>
                  <a:srgbClr val="FF0000"/>
                </a:solidFill>
              </a:rPr>
              <a:t>    9	</a:t>
            </a:r>
            <a:r>
              <a:rPr lang="en-US" kern="1200" dirty="0" smtClean="0">
                <a:solidFill>
                  <a:srgbClr val="0000CC"/>
                </a:solidFill>
              </a:rPr>
              <a:t>Next	10</a:t>
            </a:r>
            <a:endParaRPr lang="en-US" kern="1200" dirty="0" smtClean="0">
              <a:solidFill>
                <a:srgbClr val="FF0000"/>
              </a:solidFill>
            </a:endParaRPr>
          </a:p>
          <a:p>
            <a:r>
              <a:rPr lang="en-US" altLang="zh-CN" kern="1200" dirty="0" smtClean="0">
                <a:solidFill>
                  <a:srgbClr val="FF0000"/>
                </a:solidFill>
              </a:rPr>
              <a:t>4. </a:t>
            </a:r>
            <a:r>
              <a:rPr lang="en-US" kern="1200" dirty="0" smtClean="0">
                <a:solidFill>
                  <a:srgbClr val="FF0000"/>
                </a:solidFill>
              </a:rPr>
              <a:t> 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= </a:t>
            </a:r>
            <a:r>
              <a:rPr lang="en-US" kern="1200" dirty="0" err="1" smtClean="0">
                <a:solidFill>
                  <a:srgbClr val="FF0000"/>
                </a:solidFill>
              </a:rPr>
              <a:t>i</a:t>
            </a:r>
            <a:r>
              <a:rPr lang="en-US" kern="1200" dirty="0" smtClean="0">
                <a:solidFill>
                  <a:srgbClr val="FF0000"/>
                </a:solidFill>
              </a:rPr>
              <a:t> + 2    12	</a:t>
            </a:r>
            <a:r>
              <a:rPr lang="en-US" kern="1200" dirty="0" smtClean="0">
                <a:solidFill>
                  <a:srgbClr val="0000CC"/>
                </a:solidFill>
              </a:rPr>
              <a:t>Next	13</a:t>
            </a:r>
          </a:p>
          <a:p>
            <a:endParaRPr lang="en-US" altLang="zh-CN" kern="1200" dirty="0" smtClean="0">
              <a:solidFill>
                <a:srgbClr val="0000CC"/>
              </a:solidFill>
            </a:endParaRPr>
          </a:p>
          <a:p>
            <a:endParaRPr lang="en-US" altLang="zh-CN" kern="1200" dirty="0" smtClean="0">
              <a:solidFill>
                <a:srgbClr val="0000CC"/>
              </a:solidFill>
            </a:endParaRP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次数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Integer, count As Long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10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+ 2</a:t>
            </a:r>
          </a:p>
          <a:p>
            <a:r>
              <a:rPr lang="en-US" altLang="zh-CN" dirty="0" smtClean="0"/>
              <a:t>        count = count + 1  'count</a:t>
            </a:r>
            <a:r>
              <a:rPr lang="zh-CN" altLang="en-US" dirty="0" smtClean="0"/>
              <a:t>为计次变量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=" &amp;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 count=" &amp; count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102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exit_for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j As Long</a:t>
            </a:r>
          </a:p>
          <a:p>
            <a:r>
              <a:rPr lang="en-US" altLang="zh-CN" dirty="0" smtClean="0"/>
              <a:t>    For j = 1 To 1000</a:t>
            </a:r>
          </a:p>
          <a:p>
            <a:r>
              <a:rPr lang="en-US" altLang="zh-CN" dirty="0" smtClean="0"/>
              <a:t>        j = j + 50</a:t>
            </a:r>
          </a:p>
          <a:p>
            <a:r>
              <a:rPr lang="en-US" altLang="zh-CN" dirty="0" smtClean="0"/>
              <a:t>        If j &gt; 100 Then Exit For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"j=" &amp; j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zh-CN" altLang="en-US" dirty="0" smtClean="0"/>
              <a:t>如果改成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For j=1 to 50</a:t>
            </a:r>
            <a:r>
              <a:rPr lang="zh-CN" altLang="en-US" baseline="0" dirty="0" smtClean="0"/>
              <a:t>，最后输出多少</a:t>
            </a:r>
            <a:r>
              <a:rPr lang="zh-CN" altLang="en-US" baseline="0" dirty="0" smtClean="0"/>
              <a:t>？（</a:t>
            </a:r>
            <a:r>
              <a:rPr lang="en-US" altLang="zh-CN" baseline="0" dirty="0" smtClean="0"/>
              <a:t>52</a:t>
            </a:r>
            <a:r>
              <a:rPr lang="zh-CN" altLang="en-US" baseline="0" dirty="0" smtClean="0"/>
              <a:t>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九九乘法表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九九乘法表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j As Long,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As String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9</a:t>
            </a:r>
          </a:p>
          <a:p>
            <a:r>
              <a:rPr lang="en-US" altLang="zh-CN" dirty="0" smtClean="0"/>
              <a:t>        For j = 1 To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&amp; j &amp; "*" &amp;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"=" &amp; j *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 "</a:t>
            </a:r>
          </a:p>
          <a:p>
            <a:r>
              <a:rPr lang="en-US" altLang="zh-CN" dirty="0" smtClean="0"/>
              <a:t>        Next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vbCr</a:t>
            </a:r>
            <a:endParaRPr lang="en-US" altLang="zh-CN" dirty="0" smtClean="0"/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mystr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在工作表</a:t>
            </a:r>
            <a:r>
              <a:rPr lang="en-US" altLang="zh-CN" dirty="0" smtClean="0"/>
              <a:t>"Sheet4"</a:t>
            </a:r>
            <a:r>
              <a:rPr lang="zh-CN" altLang="en-US" dirty="0" smtClean="0"/>
              <a:t>中输出 九九乘法表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九九乘法表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j As Long,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As String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 To 9</a:t>
            </a:r>
          </a:p>
          <a:p>
            <a:r>
              <a:rPr lang="en-US" altLang="zh-CN" dirty="0" smtClean="0"/>
              <a:t>        For j = 1 To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= j &amp; "*" &amp;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"=" &amp; j *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        Worksheets(4).Cells(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j).Value = </a:t>
            </a:r>
            <a:r>
              <a:rPr lang="en-US" altLang="zh-CN" dirty="0" err="1" smtClean="0"/>
              <a:t>mystr</a:t>
            </a:r>
            <a:endParaRPr lang="en-US" altLang="zh-CN" dirty="0" smtClean="0"/>
          </a:p>
          <a:p>
            <a:r>
              <a:rPr lang="en-US" altLang="zh-CN" dirty="0" smtClean="0"/>
              <a:t>        Next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.value</a:t>
            </a:r>
            <a:r>
              <a:rPr lang="zh-CN" altLang="en-US" dirty="0" smtClean="0"/>
              <a:t>是默认的，可以不写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C00000"/>
                </a:solidFill>
              </a:rPr>
              <a:t>使用</a:t>
            </a:r>
            <a:r>
              <a:rPr lang="en-US" altLang="zh-CN" dirty="0" smtClean="0">
                <a:solidFill>
                  <a:srgbClr val="C00000"/>
                </a:solidFill>
              </a:rPr>
              <a:t>Cells</a:t>
            </a:r>
            <a:r>
              <a:rPr lang="zh-CN" altLang="en-US" dirty="0" smtClean="0">
                <a:solidFill>
                  <a:srgbClr val="C00000"/>
                </a:solidFill>
              </a:rPr>
              <a:t>属性引用单元格对象</a:t>
            </a:r>
            <a:endParaRPr lang="en-US" altLang="zh-CN" dirty="0" smtClean="0"/>
          </a:p>
          <a:p>
            <a:r>
              <a:rPr lang="en-US" altLang="zh-CN" dirty="0" smtClean="0"/>
              <a:t>Cells</a:t>
            </a:r>
            <a:r>
              <a:rPr lang="zh-CN" altLang="en-US" dirty="0" smtClean="0"/>
              <a:t>通常只用来引用一个单元格，先行后列。</a:t>
            </a:r>
            <a:endParaRPr lang="en-US" altLang="zh-CN" dirty="0" smtClean="0"/>
          </a:p>
          <a:p>
            <a:r>
              <a:rPr lang="zh-CN" altLang="en-US" dirty="0" smtClean="0"/>
              <a:t>格式：</a:t>
            </a:r>
            <a:r>
              <a:rPr lang="en-US" altLang="zh-CN" dirty="0" smtClean="0">
                <a:solidFill>
                  <a:srgbClr val="C00000"/>
                </a:solidFill>
              </a:rPr>
              <a:t> Cells (</a:t>
            </a:r>
            <a:r>
              <a:rPr lang="zh-CN" altLang="en-US" dirty="0" smtClean="0">
                <a:solidFill>
                  <a:srgbClr val="C00000"/>
                </a:solidFill>
              </a:rPr>
              <a:t>行号，列号</a:t>
            </a:r>
            <a:r>
              <a:rPr lang="en-US" altLang="zh-CN" dirty="0" smtClean="0">
                <a:solidFill>
                  <a:srgbClr val="C00000"/>
                </a:solidFill>
              </a:rPr>
              <a:t>)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r>
              <a:rPr lang="zh-CN" altLang="en-US" b="1" dirty="0" smtClean="0"/>
              <a:t>完全版：</a:t>
            </a:r>
            <a:endParaRPr lang="en-US" b="1" dirty="0" smtClean="0"/>
          </a:p>
          <a:p>
            <a:r>
              <a:rPr lang="en-US" b="1" dirty="0" smtClean="0"/>
              <a:t>If...Then...Else </a:t>
            </a:r>
            <a:r>
              <a:rPr lang="zh-CN" altLang="en-US" b="1" dirty="0" smtClean="0"/>
              <a:t>语句</a:t>
            </a:r>
            <a:endParaRPr lang="en-US" altLang="zh-CN" b="1" dirty="0" smtClean="0"/>
          </a:p>
          <a:p>
            <a:r>
              <a:rPr lang="zh-CN" altLang="en-US" b="1" dirty="0" smtClean="0"/>
              <a:t>语法：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[</a:t>
            </a:r>
            <a:r>
              <a:rPr lang="en-US" i="1" dirty="0" smtClean="0"/>
              <a:t>statements</a:t>
            </a:r>
            <a:r>
              <a:rPr lang="en-US" dirty="0" smtClean="0"/>
              <a:t>][</a:t>
            </a:r>
            <a:r>
              <a:rPr lang="en-US" b="1" dirty="0" smtClean="0"/>
              <a:t>Else</a:t>
            </a:r>
            <a:r>
              <a:rPr lang="en-US" dirty="0" smtClean="0"/>
              <a:t> </a:t>
            </a:r>
            <a:r>
              <a:rPr lang="en-US" i="1" dirty="0" err="1" smtClean="0"/>
              <a:t>elsestatements</a:t>
            </a:r>
            <a:r>
              <a:rPr lang="en-US" dirty="0" smtClean="0"/>
              <a:t>]</a:t>
            </a:r>
          </a:p>
          <a:p>
            <a:r>
              <a:rPr lang="zh-CN" altLang="en-US" dirty="0" smtClean="0"/>
              <a:t>或者，可以使用块形式的语法：</a:t>
            </a:r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dirty="0" smtClean="0"/>
              <a:t>[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en-US" i="1" dirty="0" smtClean="0"/>
              <a:t>condition-n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elseifstatements</a:t>
            </a:r>
            <a:r>
              <a:rPr lang="en-US" dirty="0" smtClean="0"/>
              <a:t>]] ...</a:t>
            </a:r>
          </a:p>
          <a:p>
            <a:r>
              <a:rPr lang="en-US" dirty="0" smtClean="0"/>
              <a:t>[</a:t>
            </a:r>
            <a:r>
              <a:rPr lang="en-US" b="1" dirty="0" smtClean="0"/>
              <a:t>Else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elsestatements</a:t>
            </a:r>
            <a:r>
              <a:rPr lang="en-US" dirty="0" smtClean="0"/>
              <a:t>]]</a:t>
            </a:r>
          </a:p>
          <a:p>
            <a:r>
              <a:rPr lang="en-US" b="1" dirty="0" smtClean="0"/>
              <a:t>End If</a:t>
            </a:r>
            <a:endParaRPr 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</a:t>
            </a:r>
            <a:r>
              <a:rPr lang="en-US" altLang="zh-CN" dirty="0" smtClean="0"/>
              <a:t>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19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29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59</a:t>
            </a:r>
            <a:r>
              <a:rPr lang="zh-CN" altLang="en-US" dirty="0" smtClean="0"/>
              <a:t>，</a:t>
            </a:r>
            <a:r>
              <a:rPr lang="en-US" altLang="zh-CN" dirty="0" smtClean="0"/>
              <a:t>61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67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71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73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79</a:t>
            </a:r>
            <a:r>
              <a:rPr lang="zh-CN" altLang="en-US" dirty="0" smtClean="0"/>
              <a:t>，</a:t>
            </a:r>
            <a:r>
              <a:rPr lang="en-US" altLang="zh-CN" dirty="0" smtClean="0"/>
              <a:t>83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89</a:t>
            </a:r>
            <a:r>
              <a:rPr lang="zh-CN" altLang="en-US" dirty="0" smtClean="0"/>
              <a:t>，</a:t>
            </a:r>
            <a:r>
              <a:rPr lang="en-US" altLang="zh-CN" dirty="0" smtClean="0"/>
              <a:t>97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练习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：编程计算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中所有素数的和。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求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中所有素数的和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Integer, j As Integer, sum As Long</a:t>
            </a:r>
          </a:p>
          <a:p>
            <a:r>
              <a:rPr lang="en-US" altLang="zh-CN" dirty="0" smtClean="0"/>
              <a:t>    sum = 2</a:t>
            </a:r>
          </a:p>
          <a:p>
            <a:r>
              <a:rPr lang="en-US" altLang="zh-CN" dirty="0" smtClean="0"/>
              <a:t>   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3 To 100 Step 2</a:t>
            </a:r>
          </a:p>
          <a:p>
            <a:r>
              <a:rPr lang="en-US" altLang="zh-CN" dirty="0" smtClean="0"/>
              <a:t>        For j = 2 To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        If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Mod j = 0 Then Exit For ‘</a:t>
            </a:r>
            <a:r>
              <a:rPr lang="zh-CN" altLang="en-US" dirty="0" smtClean="0"/>
              <a:t>如果</a:t>
            </a:r>
            <a:r>
              <a:rPr lang="en-US" altLang="zh-CN" dirty="0" smtClean="0"/>
              <a:t>j&lt;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时退出，表示不是素数</a:t>
            </a:r>
            <a:endParaRPr lang="en-US" altLang="zh-CN" dirty="0" smtClean="0"/>
          </a:p>
          <a:p>
            <a:r>
              <a:rPr lang="en-US" altLang="zh-CN" dirty="0" smtClean="0"/>
              <a:t>        Next</a:t>
            </a:r>
          </a:p>
          <a:p>
            <a:r>
              <a:rPr lang="en-US" altLang="zh-CN" dirty="0" smtClean="0"/>
              <a:t>        If j &gt;=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Then sum = sum +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sum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优化：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可以设置内循环 </a:t>
            </a:r>
            <a:r>
              <a:rPr lang="en-US" altLang="zh-CN" dirty="0" smtClean="0"/>
              <a:t>for j=2 to </a:t>
            </a:r>
            <a:r>
              <a:rPr lang="en-US" altLang="zh-CN" dirty="0" err="1" smtClean="0"/>
              <a:t>sqr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 , </a:t>
            </a:r>
            <a:r>
              <a:rPr lang="en-US" altLang="zh-CN" dirty="0" err="1" smtClean="0"/>
              <a:t>sqr</a:t>
            </a:r>
            <a:r>
              <a:rPr lang="zh-CN" altLang="en-US" dirty="0" smtClean="0"/>
              <a:t>是求平方根的函数，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if j&gt;</a:t>
            </a:r>
            <a:r>
              <a:rPr lang="en-US" altLang="zh-CN" baseline="0" dirty="0" err="1" smtClean="0"/>
              <a:t>sqr</a:t>
            </a:r>
            <a:r>
              <a:rPr lang="en-US" altLang="zh-CN" baseline="0" dirty="0" smtClean="0"/>
              <a:t>(</a:t>
            </a:r>
            <a:r>
              <a:rPr lang="en-US" altLang="zh-CN" baseline="0" dirty="0" err="1" smtClean="0"/>
              <a:t>i</a:t>
            </a:r>
            <a:r>
              <a:rPr lang="en-US" altLang="zh-CN" baseline="0" dirty="0" smtClean="0"/>
              <a:t>) then sum=</a:t>
            </a:r>
            <a:r>
              <a:rPr lang="en-US" altLang="zh-CN" baseline="0" dirty="0" err="1" smtClean="0"/>
              <a:t>sum+i</a:t>
            </a:r>
            <a:r>
              <a:rPr lang="en-US" altLang="zh-CN" baseline="0" dirty="0" smtClean="0"/>
              <a:t> ,</a:t>
            </a:r>
            <a:r>
              <a:rPr lang="zh-CN" altLang="en-US" baseline="0" dirty="0" smtClean="0"/>
              <a:t>注意不要写成</a:t>
            </a:r>
            <a:r>
              <a:rPr lang="en-US" altLang="zh-CN" baseline="0" dirty="0" smtClean="0"/>
              <a:t>j&gt;=</a:t>
            </a:r>
            <a:r>
              <a:rPr lang="en-US" altLang="zh-CN" baseline="0" dirty="0" err="1" smtClean="0"/>
              <a:t>sqr</a:t>
            </a:r>
            <a:r>
              <a:rPr lang="en-US" altLang="zh-CN" baseline="0" dirty="0" smtClean="0"/>
              <a:t>(</a:t>
            </a:r>
            <a:r>
              <a:rPr lang="en-US" altLang="zh-CN" baseline="0" dirty="0" err="1" smtClean="0"/>
              <a:t>i</a:t>
            </a:r>
            <a:r>
              <a:rPr lang="en-US" altLang="zh-CN" baseline="0" dirty="0" smtClean="0"/>
              <a:t>) ,</a:t>
            </a:r>
            <a:r>
              <a:rPr lang="zh-CN" altLang="en-US" baseline="0" dirty="0" smtClean="0"/>
              <a:t>因为</a:t>
            </a:r>
            <a:r>
              <a:rPr lang="en-US" altLang="zh-CN" baseline="0" dirty="0" smtClean="0"/>
              <a:t>j</a:t>
            </a:r>
            <a:r>
              <a:rPr lang="zh-CN" altLang="en-US" baseline="0" dirty="0" smtClean="0"/>
              <a:t>等于</a:t>
            </a:r>
            <a:r>
              <a:rPr lang="en-US" altLang="zh-CN" baseline="0" dirty="0" err="1" smtClean="0"/>
              <a:t>sqr</a:t>
            </a:r>
            <a:r>
              <a:rPr lang="en-US" altLang="zh-CN" baseline="0" dirty="0" smtClean="0"/>
              <a:t>(</a:t>
            </a:r>
            <a:r>
              <a:rPr lang="en-US" altLang="zh-CN" baseline="0" dirty="0" err="1" smtClean="0"/>
              <a:t>i</a:t>
            </a:r>
            <a:r>
              <a:rPr lang="en-US" altLang="zh-CN" baseline="0" dirty="0" smtClean="0"/>
              <a:t>),</a:t>
            </a:r>
            <a:r>
              <a:rPr lang="zh-CN" altLang="en-US" baseline="0" dirty="0" smtClean="0"/>
              <a:t>并不能判断</a:t>
            </a:r>
            <a:r>
              <a:rPr lang="en-US" altLang="zh-CN" baseline="0" dirty="0" err="1" smtClean="0"/>
              <a:t>i</a:t>
            </a:r>
            <a:r>
              <a:rPr lang="zh-CN" altLang="en-US" baseline="0" dirty="0" smtClean="0"/>
              <a:t>是素数。如</a:t>
            </a:r>
            <a:r>
              <a:rPr lang="en-US" altLang="zh-CN" baseline="0" dirty="0" err="1" smtClean="0"/>
              <a:t>i</a:t>
            </a:r>
            <a:r>
              <a:rPr lang="zh-CN" altLang="en-US" baseline="0" dirty="0" smtClean="0"/>
              <a:t>是</a:t>
            </a:r>
            <a:r>
              <a:rPr lang="en-US" altLang="zh-CN" baseline="0" dirty="0" smtClean="0"/>
              <a:t>9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Fibonacci </a:t>
            </a:r>
            <a:r>
              <a:rPr lang="zh-CN" altLang="en-US" dirty="0" smtClean="0"/>
              <a:t>意大利著名的数学家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63538" marR="0" lvl="0" indent="-363538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语法：</a:t>
            </a:r>
            <a:endParaRPr kumimoji="1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Select Case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测试表达式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表达式列表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   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表达式列表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      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表达式列表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      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Case Else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          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Select</a:t>
            </a:r>
          </a:p>
          <a:p>
            <a:endParaRPr lang="en-US" b="1" dirty="0" smtClean="0"/>
          </a:p>
          <a:p>
            <a:pPr marL="363538" lvl="1" indent="-363538" algn="l">
              <a:buBlip>
                <a:blip r:embed="rId3"/>
              </a:buBlip>
            </a:pPr>
            <a:r>
              <a:rPr lang="zh-CN" altLang="en-US" dirty="0" smtClean="0">
                <a:cs typeface="+mn-cs"/>
              </a:rPr>
              <a:t>说明：</a:t>
            </a:r>
            <a:endParaRPr lang="en-US" altLang="zh-CN" dirty="0" smtClean="0">
              <a:cs typeface="+mn-cs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测试表达式：必要参数，任何数值表达式或字符串表达式。</a:t>
            </a: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表达式列表：如果有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Case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出现，则为必要参数。其形式为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 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To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Is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比较运算符 表达式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的一个或多个组成的分界列表</a:t>
            </a:r>
            <a:r>
              <a:rPr lang="zh-CN" altLang="en-US" sz="2000" i="1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2000" dirty="0" smtClean="0">
              <a:latin typeface="仿宋" pitchFamily="49" charset="-122"/>
              <a:ea typeface="仿宋" pitchFamily="49" charset="-122"/>
            </a:endParaRP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Select Case </a:t>
            </a:r>
            <a:r>
              <a:rPr lang="zh-CN" altLang="en-US" b="1" dirty="0" smtClean="0"/>
              <a:t>语句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请参阅</a:t>
            </a:r>
            <a:r>
              <a:rPr lang="zh-CN" altLang="en-US" dirty="0" smtClean="0"/>
              <a:t>    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示例</a:t>
            </a:r>
            <a:r>
              <a:rPr lang="zh-CN" altLang="en-US" dirty="0" smtClean="0"/>
              <a:t>     </a:t>
            </a:r>
            <a:r>
              <a:rPr lang="zh-CN" alt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特性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根据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表达式</a:t>
            </a:r>
            <a:r>
              <a:rPr lang="zh-CN" altLang="en-US" dirty="0" smtClean="0"/>
              <a:t>的值，来决定执行几组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语句</a:t>
            </a:r>
            <a:r>
              <a:rPr lang="zh-CN" altLang="en-US" dirty="0" smtClean="0"/>
              <a:t>中的其中之一。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Select Case</a:t>
            </a:r>
            <a:r>
              <a:rPr lang="en-US" dirty="0" smtClean="0"/>
              <a:t> </a:t>
            </a:r>
            <a:r>
              <a:rPr lang="en-US" i="1" dirty="0" err="1" smtClean="0"/>
              <a:t>testexpression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en-US" i="1" dirty="0" err="1" smtClean="0"/>
              <a:t>expressionlist</a:t>
            </a:r>
            <a:r>
              <a:rPr lang="en-US" i="1" dirty="0" smtClean="0"/>
              <a:t>-n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statements-n</a:t>
            </a:r>
            <a:r>
              <a:rPr lang="en-US" dirty="0" smtClean="0"/>
              <a:t>]] ...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 smtClean="0"/>
              <a:t>Case Else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elsestatements</a:t>
            </a:r>
            <a:r>
              <a:rPr lang="en-US" dirty="0" smtClean="0"/>
              <a:t>]]</a:t>
            </a:r>
          </a:p>
          <a:p>
            <a:r>
              <a:rPr lang="en-US" b="1" dirty="0" smtClean="0"/>
              <a:t>End Select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Select Case</a:t>
            </a:r>
            <a:r>
              <a:rPr lang="en-US" dirty="0" smtClean="0"/>
              <a:t> </a:t>
            </a:r>
            <a:r>
              <a:rPr lang="zh-CN" altLang="en-US" dirty="0" smtClean="0"/>
              <a:t>语句的语法具有以下几个部分：</a:t>
            </a:r>
          </a:p>
          <a:p>
            <a:r>
              <a:rPr lang="zh-CN" altLang="en-US" dirty="0" smtClean="0"/>
              <a:t>部分 描述 </a:t>
            </a:r>
            <a:endParaRPr lang="en-US" altLang="zh-CN" dirty="0" smtClean="0"/>
          </a:p>
          <a:p>
            <a:r>
              <a:rPr lang="en-US" i="1" dirty="0" err="1" smtClean="0"/>
              <a:t>testexpression</a:t>
            </a:r>
            <a:r>
              <a:rPr lang="en-US" dirty="0" smtClean="0"/>
              <a:t> </a:t>
            </a:r>
            <a:r>
              <a:rPr lang="zh-CN" altLang="en-US" dirty="0" smtClean="0"/>
              <a:t>必要参数。任何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数值表达式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字符串表达式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i="1" dirty="0" err="1" smtClean="0"/>
              <a:t>expressionlist</a:t>
            </a:r>
            <a:r>
              <a:rPr lang="en-US" i="1" dirty="0" smtClean="0"/>
              <a:t>-n</a:t>
            </a:r>
            <a:r>
              <a:rPr lang="en-US" dirty="0" smtClean="0"/>
              <a:t> </a:t>
            </a:r>
            <a:r>
              <a:rPr lang="zh-CN" altLang="en-US" dirty="0" smtClean="0"/>
              <a:t>如果有 </a:t>
            </a:r>
            <a:r>
              <a:rPr lang="en-US" b="1" dirty="0" smtClean="0"/>
              <a:t>Case </a:t>
            </a:r>
            <a:r>
              <a:rPr lang="zh-CN" altLang="en-US" dirty="0" smtClean="0"/>
              <a:t>出现，则为必要参数。其形式为 </a:t>
            </a:r>
            <a:r>
              <a:rPr lang="en-US" i="1" dirty="0" err="1" smtClean="0"/>
              <a:t>expression</a:t>
            </a:r>
            <a:r>
              <a:rPr lang="en-US" dirty="0" err="1" smtClean="0"/>
              <a:t>，</a:t>
            </a:r>
            <a:r>
              <a:rPr lang="en-US" i="1" dirty="0" err="1" smtClean="0"/>
              <a:t>expression</a:t>
            </a:r>
            <a:r>
              <a:rPr lang="en-US" dirty="0" smtClean="0"/>
              <a:t> </a:t>
            </a:r>
            <a:r>
              <a:rPr lang="en-US" b="1" dirty="0" smtClean="0"/>
              <a:t>To</a:t>
            </a:r>
            <a:r>
              <a:rPr lang="en-US" dirty="0" smtClean="0"/>
              <a:t> </a:t>
            </a:r>
            <a:r>
              <a:rPr lang="en-US" i="1" dirty="0" err="1" smtClean="0"/>
              <a:t>expression</a:t>
            </a:r>
            <a:r>
              <a:rPr lang="en-US" dirty="0" err="1" smtClean="0"/>
              <a:t>，</a:t>
            </a:r>
            <a:r>
              <a:rPr lang="en-US" b="1" dirty="0" err="1" smtClean="0"/>
              <a:t>Is</a:t>
            </a:r>
            <a:r>
              <a:rPr lang="en-US" dirty="0" smtClean="0"/>
              <a:t> </a:t>
            </a:r>
            <a:r>
              <a:rPr lang="en-US" i="1" dirty="0" err="1" smtClean="0"/>
              <a:t>comparisonoperator</a:t>
            </a:r>
            <a:r>
              <a:rPr lang="en-US" dirty="0" smtClean="0"/>
              <a:t> </a:t>
            </a:r>
            <a:r>
              <a:rPr lang="en-US" i="1" dirty="0" smtClean="0"/>
              <a:t>expression</a:t>
            </a:r>
            <a:r>
              <a:rPr lang="zh-CN" altLang="en-US" dirty="0" smtClean="0"/>
              <a:t>的一个或多个组成的分界列表</a:t>
            </a:r>
            <a:r>
              <a:rPr lang="zh-CN" altLang="en-US" i="1" dirty="0" smtClean="0"/>
              <a:t>。</a:t>
            </a:r>
            <a:r>
              <a:rPr lang="en-US" b="1" dirty="0" smtClean="0"/>
              <a:t>To</a:t>
            </a:r>
            <a:r>
              <a:rPr 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关键字</a:t>
            </a:r>
            <a:r>
              <a:rPr lang="zh-CN" altLang="en-US" dirty="0" smtClean="0"/>
              <a:t>可用来指定一个数值范围。如果使用 </a:t>
            </a:r>
            <a:r>
              <a:rPr lang="en-US" b="1" dirty="0" smtClean="0"/>
              <a:t>To</a:t>
            </a:r>
            <a:r>
              <a:rPr lang="en-US" dirty="0" smtClean="0"/>
              <a:t> </a:t>
            </a:r>
            <a:r>
              <a:rPr lang="zh-CN" altLang="en-US" dirty="0" smtClean="0"/>
              <a:t>关键字，则较小的数值要出现在 </a:t>
            </a:r>
            <a:r>
              <a:rPr lang="en-US" b="1" dirty="0" smtClean="0"/>
              <a:t>To</a:t>
            </a:r>
            <a:r>
              <a:rPr lang="en-US" dirty="0" smtClean="0"/>
              <a:t> </a:t>
            </a:r>
            <a:r>
              <a:rPr lang="zh-CN" altLang="en-US" dirty="0" smtClean="0"/>
              <a:t>之前。使用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关键字时，则可以配合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比较运算符</a:t>
            </a:r>
            <a:r>
              <a:rPr lang="zh-CN" altLang="en-US" dirty="0" smtClean="0"/>
              <a:t>（除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和 </a:t>
            </a:r>
            <a:r>
              <a:rPr lang="en-US" b="1" dirty="0" smtClean="0"/>
              <a:t>Like </a:t>
            </a:r>
            <a:r>
              <a:rPr lang="zh-CN" altLang="en-US" dirty="0" smtClean="0"/>
              <a:t>之外</a:t>
            </a:r>
            <a:r>
              <a:rPr lang="zh-CN" altLang="en-US" b="1" dirty="0" smtClean="0"/>
              <a:t>）</a:t>
            </a:r>
            <a:r>
              <a:rPr lang="zh-CN" altLang="en-US" dirty="0" smtClean="0"/>
              <a:t>来指定一个数值范围。如果没有提供，则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关键字会被自动插入。 </a:t>
            </a:r>
            <a:endParaRPr lang="en-US" altLang="zh-CN" dirty="0" smtClean="0"/>
          </a:p>
          <a:p>
            <a:r>
              <a:rPr lang="en-US" i="1" dirty="0" smtClean="0"/>
              <a:t>statements-n</a:t>
            </a:r>
            <a:r>
              <a:rPr lang="en-US" dirty="0" smtClean="0"/>
              <a:t> </a:t>
            </a:r>
            <a:r>
              <a:rPr lang="zh-CN" altLang="en-US" dirty="0" smtClean="0"/>
              <a:t>可选参数。一条或多条语句，当 </a:t>
            </a:r>
            <a:r>
              <a:rPr lang="en-US" i="1" dirty="0" err="1" smtClean="0"/>
              <a:t>testexpression</a:t>
            </a:r>
            <a:r>
              <a:rPr lang="en-US" i="1" dirty="0" smtClean="0"/>
              <a:t> </a:t>
            </a:r>
            <a:r>
              <a:rPr lang="zh-CN" altLang="en-US" dirty="0" smtClean="0"/>
              <a:t>匹配</a:t>
            </a:r>
            <a:r>
              <a:rPr lang="en-US" i="1" dirty="0" err="1" smtClean="0"/>
              <a:t>expressionlist</a:t>
            </a:r>
            <a:r>
              <a:rPr lang="en-US" i="1" dirty="0" smtClean="0"/>
              <a:t>-n</a:t>
            </a:r>
            <a:r>
              <a:rPr lang="zh-CN" altLang="en-US" dirty="0" smtClean="0"/>
              <a:t>中的任何部分时</a:t>
            </a:r>
            <a:r>
              <a:rPr lang="zh-CN" altLang="en-US" i="1" dirty="0" smtClean="0"/>
              <a:t>执行。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en-US" i="1" dirty="0" err="1" smtClean="0"/>
              <a:t>elsestatements</a:t>
            </a:r>
            <a:r>
              <a:rPr lang="en-US" dirty="0" smtClean="0"/>
              <a:t> </a:t>
            </a:r>
            <a:r>
              <a:rPr lang="zh-CN" altLang="en-US" dirty="0" smtClean="0"/>
              <a:t>可选参数。一条或多条语句，当 </a:t>
            </a:r>
            <a:r>
              <a:rPr lang="en-US" i="1" dirty="0" err="1" smtClean="0"/>
              <a:t>testexpression</a:t>
            </a:r>
            <a:r>
              <a:rPr lang="en-US" i="1" dirty="0" smtClean="0"/>
              <a:t> </a:t>
            </a:r>
            <a:r>
              <a:rPr lang="zh-CN" altLang="en-US" dirty="0" smtClean="0"/>
              <a:t>不匹配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子句的任何部分时执行。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如果 </a:t>
            </a:r>
            <a:r>
              <a:rPr lang="en-US" i="1" dirty="0" err="1" smtClean="0"/>
              <a:t>testexpression</a:t>
            </a:r>
            <a:r>
              <a:rPr lang="en-US" dirty="0" smtClean="0"/>
              <a:t> </a:t>
            </a:r>
            <a:r>
              <a:rPr lang="zh-CN" altLang="en-US" dirty="0" smtClean="0"/>
              <a:t>匹配某个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en-US" i="1" dirty="0" err="1" smtClean="0"/>
              <a:t>expressionlist</a:t>
            </a:r>
            <a:r>
              <a:rPr lang="en-US" dirty="0" smtClean="0"/>
              <a:t> </a:t>
            </a:r>
            <a:r>
              <a:rPr lang="zh-CN" altLang="en-US" dirty="0" smtClean="0"/>
              <a:t>表达式， 则在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子句之后，直到下一个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子句的 </a:t>
            </a:r>
            <a:r>
              <a:rPr lang="en-US" i="1" dirty="0" smtClean="0"/>
              <a:t>statements </a:t>
            </a:r>
            <a:r>
              <a:rPr lang="zh-CN" altLang="en-US" dirty="0" smtClean="0"/>
              <a:t>会被执行；</a:t>
            </a:r>
            <a:endParaRPr lang="en-US" altLang="zh-CN" dirty="0" smtClean="0"/>
          </a:p>
          <a:p>
            <a:r>
              <a:rPr lang="zh-CN" altLang="en-US" dirty="0" smtClean="0"/>
              <a:t>如果是最后一个子句，则会执行到 </a:t>
            </a:r>
            <a:r>
              <a:rPr lang="en-US" b="1" dirty="0" smtClean="0"/>
              <a:t>End Select</a:t>
            </a:r>
            <a:r>
              <a:rPr lang="en-US" dirty="0" smtClean="0"/>
              <a:t>。</a:t>
            </a:r>
            <a:r>
              <a:rPr lang="zh-CN" altLang="en-US" dirty="0" smtClean="0"/>
              <a:t>然后控制权会转移到 </a:t>
            </a:r>
            <a:r>
              <a:rPr lang="en-US" b="1" dirty="0" smtClean="0"/>
              <a:t>End Select</a:t>
            </a:r>
            <a:r>
              <a:rPr lang="en-US" dirty="0" smtClean="0"/>
              <a:t> </a:t>
            </a:r>
            <a:r>
              <a:rPr lang="zh-CN" altLang="en-US" dirty="0" smtClean="0"/>
              <a:t>之后的语句。</a:t>
            </a:r>
            <a:endParaRPr lang="en-US" altLang="zh-CN" dirty="0" smtClean="0"/>
          </a:p>
          <a:p>
            <a:r>
              <a:rPr lang="zh-CN" altLang="en-US" dirty="0" smtClean="0"/>
              <a:t>如果 </a:t>
            </a:r>
            <a:r>
              <a:rPr lang="en-US" i="1" dirty="0" err="1" smtClean="0"/>
              <a:t>testexpression</a:t>
            </a:r>
            <a:r>
              <a:rPr lang="en-US" i="1" dirty="0" smtClean="0"/>
              <a:t> </a:t>
            </a:r>
            <a:r>
              <a:rPr lang="zh-CN" altLang="en-US" dirty="0" smtClean="0"/>
              <a:t>匹配一个以上的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子句中的 </a:t>
            </a:r>
            <a:r>
              <a:rPr lang="en-US" i="1" dirty="0" err="1" smtClean="0"/>
              <a:t>expressionlist</a:t>
            </a:r>
            <a:r>
              <a:rPr lang="en-US" dirty="0" smtClean="0"/>
              <a:t> </a:t>
            </a:r>
            <a:r>
              <a:rPr lang="zh-CN" altLang="en-US" dirty="0" smtClean="0"/>
              <a:t>表达式，则只有第一个匹配后面的语句会被执行。</a:t>
            </a:r>
          </a:p>
          <a:p>
            <a:r>
              <a:rPr lang="en-US" b="1" dirty="0" smtClean="0"/>
              <a:t>Case Else</a:t>
            </a:r>
            <a:r>
              <a:rPr lang="en-US" dirty="0" smtClean="0"/>
              <a:t> </a:t>
            </a:r>
            <a:r>
              <a:rPr lang="zh-CN" altLang="en-US" dirty="0" smtClean="0"/>
              <a:t>子句用于指明 </a:t>
            </a:r>
            <a:r>
              <a:rPr lang="en-US" i="1" dirty="0" err="1" smtClean="0"/>
              <a:t>elsestatements</a:t>
            </a:r>
            <a:r>
              <a:rPr lang="en-US" dirty="0" smtClean="0"/>
              <a:t>，</a:t>
            </a:r>
            <a:r>
              <a:rPr lang="zh-CN" altLang="en-US" dirty="0" smtClean="0"/>
              <a:t>当 </a:t>
            </a:r>
            <a:r>
              <a:rPr lang="en-US" i="1" dirty="0" err="1" smtClean="0"/>
              <a:t>testexpression</a:t>
            </a:r>
            <a:r>
              <a:rPr lang="en-US" i="1" dirty="0" smtClean="0"/>
              <a:t> </a:t>
            </a:r>
            <a:r>
              <a:rPr lang="zh-CN" altLang="en-US" dirty="0" smtClean="0"/>
              <a:t>和所有的 </a:t>
            </a:r>
            <a:r>
              <a:rPr lang="en-US" b="1" dirty="0" smtClean="0"/>
              <a:t>Case </a:t>
            </a:r>
            <a:r>
              <a:rPr lang="zh-CN" altLang="en-US" dirty="0" smtClean="0"/>
              <a:t>子句中的 </a:t>
            </a:r>
            <a:r>
              <a:rPr lang="en-US" i="1" dirty="0" err="1" smtClean="0"/>
              <a:t>expressionlist</a:t>
            </a:r>
            <a:r>
              <a:rPr lang="en-US" dirty="0" smtClean="0"/>
              <a:t> </a:t>
            </a:r>
            <a:r>
              <a:rPr lang="zh-CN" altLang="en-US" dirty="0" smtClean="0"/>
              <a:t>都不匹配时，则会执行这些语句。虽然不是必要的，但是在</a:t>
            </a:r>
            <a:r>
              <a:rPr lang="zh-CN" altLang="en-US" b="1" dirty="0" smtClean="0"/>
              <a:t> </a:t>
            </a:r>
            <a:r>
              <a:rPr lang="en-US" b="1" dirty="0" smtClean="0"/>
              <a:t>Select Case </a:t>
            </a:r>
            <a:r>
              <a:rPr lang="zh-CN" altLang="en-US" dirty="0" smtClean="0"/>
              <a:t>区块中，最好还是加上 </a:t>
            </a:r>
            <a:r>
              <a:rPr lang="en-US" b="1" dirty="0" smtClean="0"/>
              <a:t>Case Else</a:t>
            </a:r>
            <a:r>
              <a:rPr lang="en-US" dirty="0" smtClean="0"/>
              <a:t> </a:t>
            </a:r>
            <a:r>
              <a:rPr lang="zh-CN" altLang="en-US" dirty="0" smtClean="0"/>
              <a:t>语句来处理不可预见的 </a:t>
            </a:r>
            <a:r>
              <a:rPr lang="en-US" i="1" dirty="0" err="1" smtClean="0"/>
              <a:t>testexpression</a:t>
            </a:r>
            <a:r>
              <a:rPr lang="en-US" dirty="0" smtClean="0"/>
              <a:t> </a:t>
            </a:r>
            <a:r>
              <a:rPr lang="zh-CN" altLang="en-US" dirty="0" smtClean="0"/>
              <a:t>值。</a:t>
            </a:r>
            <a:endParaRPr lang="en-US" altLang="zh-CN" dirty="0" smtClean="0"/>
          </a:p>
          <a:p>
            <a:r>
              <a:rPr lang="zh-CN" altLang="en-US" dirty="0" smtClean="0"/>
              <a:t>如果没有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en-US" i="1" dirty="0" err="1" smtClean="0"/>
              <a:t>expressionlist</a:t>
            </a:r>
            <a:r>
              <a:rPr lang="en-US" dirty="0" smtClean="0"/>
              <a:t> </a:t>
            </a:r>
            <a:r>
              <a:rPr lang="zh-CN" altLang="en-US" dirty="0" smtClean="0"/>
              <a:t>匹配 </a:t>
            </a:r>
            <a:r>
              <a:rPr lang="en-US" i="1" dirty="0" err="1" smtClean="0"/>
              <a:t>testexpression</a:t>
            </a:r>
            <a:r>
              <a:rPr lang="en-US" dirty="0" smtClean="0"/>
              <a:t>，</a:t>
            </a:r>
            <a:r>
              <a:rPr lang="zh-CN" altLang="en-US" dirty="0" smtClean="0"/>
              <a:t>而且也没有 </a:t>
            </a:r>
            <a:r>
              <a:rPr lang="en-US" b="1" dirty="0" smtClean="0"/>
              <a:t>Case Else</a:t>
            </a:r>
            <a:r>
              <a:rPr lang="en-US" dirty="0" smtClean="0"/>
              <a:t> </a:t>
            </a:r>
            <a:r>
              <a:rPr lang="zh-CN" altLang="en-US" dirty="0" smtClean="0"/>
              <a:t>语句，则程序会从 </a:t>
            </a:r>
            <a:r>
              <a:rPr lang="en-US" b="1" dirty="0" smtClean="0"/>
              <a:t>End Select</a:t>
            </a:r>
            <a:r>
              <a:rPr lang="en-US" dirty="0" smtClean="0"/>
              <a:t> </a:t>
            </a:r>
            <a:r>
              <a:rPr lang="zh-CN" altLang="en-US" dirty="0" smtClean="0"/>
              <a:t>之后的语句继续执行。</a:t>
            </a:r>
          </a:p>
          <a:p>
            <a:r>
              <a:rPr lang="zh-CN" altLang="en-US" dirty="0" smtClean="0"/>
              <a:t>可以在每个 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子句中使用多重表达式或使用范围，例如，下面的语句是正确的：</a:t>
            </a:r>
          </a:p>
          <a:p>
            <a:r>
              <a:rPr lang="en-US" dirty="0" smtClean="0"/>
              <a:t>Case 1 To 4, 7 To 9, 11, 13, Is &gt; </a:t>
            </a:r>
            <a:r>
              <a:rPr lang="en-US" dirty="0" err="1" smtClean="0"/>
              <a:t>MaxNumber</a:t>
            </a:r>
            <a:r>
              <a:rPr lang="en-US" dirty="0" smtClean="0"/>
              <a:t> 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比较运算符和使用在 </a:t>
            </a:r>
            <a:r>
              <a:rPr lang="en-US" b="1" dirty="0" smtClean="0"/>
              <a:t>Select Case</a:t>
            </a:r>
            <a:r>
              <a:rPr lang="en-US" dirty="0" smtClean="0"/>
              <a:t> </a:t>
            </a:r>
            <a:r>
              <a:rPr lang="zh-CN" altLang="en-US" dirty="0" smtClean="0"/>
              <a:t>语句中的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关键字并不相同。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也可以针对字符串指定范围和多重表达式。在下面的例子中，</a:t>
            </a:r>
            <a:r>
              <a:rPr lang="en-US" b="1" dirty="0" smtClean="0"/>
              <a:t>Case</a:t>
            </a:r>
            <a:r>
              <a:rPr lang="en-US" dirty="0" smtClean="0"/>
              <a:t> </a:t>
            </a:r>
            <a:r>
              <a:rPr lang="zh-CN" altLang="en-US" dirty="0" smtClean="0"/>
              <a:t>所匹配的字符串为：等于 </a:t>
            </a:r>
            <a:r>
              <a:rPr lang="en-US" dirty="0" smtClean="0"/>
              <a:t>everything、</a:t>
            </a:r>
            <a:r>
              <a:rPr lang="zh-CN" altLang="en-US" dirty="0" smtClean="0"/>
              <a:t>按英文字母顺序落入从 </a:t>
            </a:r>
            <a:r>
              <a:rPr lang="en-US" dirty="0" smtClean="0"/>
              <a:t>nuts </a:t>
            </a:r>
            <a:r>
              <a:rPr lang="zh-CN" altLang="en-US" dirty="0" smtClean="0"/>
              <a:t>到 </a:t>
            </a:r>
            <a:r>
              <a:rPr lang="en-US" dirty="0" smtClean="0"/>
              <a:t>soup </a:t>
            </a:r>
            <a:r>
              <a:rPr lang="zh-CN" altLang="en-US" dirty="0" smtClean="0"/>
              <a:t>之间的字符串、以及 </a:t>
            </a:r>
            <a:r>
              <a:rPr lang="en-US" dirty="0" err="1" smtClean="0"/>
              <a:t>TestItem</a:t>
            </a:r>
            <a:r>
              <a:rPr lang="en-US" dirty="0" smtClean="0"/>
              <a:t> </a:t>
            </a:r>
            <a:r>
              <a:rPr lang="zh-CN" altLang="en-US" dirty="0" smtClean="0"/>
              <a:t>所代表的当前值。</a:t>
            </a:r>
          </a:p>
          <a:p>
            <a:r>
              <a:rPr lang="en-US" dirty="0" smtClean="0"/>
              <a:t>Case "everything", "nuts" To "soup", </a:t>
            </a:r>
            <a:r>
              <a:rPr lang="en-US" dirty="0" err="1" smtClean="0"/>
              <a:t>TestItem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Select Case </a:t>
            </a:r>
            <a:r>
              <a:rPr lang="zh-CN" altLang="en-US" dirty="0" smtClean="0"/>
              <a:t>语句也可以是嵌套的。但每个嵌套的 </a:t>
            </a:r>
            <a:r>
              <a:rPr lang="en-US" b="1" dirty="0" smtClean="0"/>
              <a:t>Select Case</a:t>
            </a:r>
            <a:r>
              <a:rPr lang="en-US" dirty="0" smtClean="0"/>
              <a:t> </a:t>
            </a:r>
            <a:r>
              <a:rPr lang="zh-CN" altLang="en-US" dirty="0" smtClean="0"/>
              <a:t>语句必须要有相应的 </a:t>
            </a:r>
            <a:r>
              <a:rPr lang="en-US" b="1" dirty="0" smtClean="0"/>
              <a:t>End Select </a:t>
            </a:r>
            <a:r>
              <a:rPr lang="zh-CN" altLang="en-US" dirty="0" smtClean="0"/>
              <a:t>语句。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b="1" dirty="0" smtClean="0"/>
              <a:t>字符串表达式</a:t>
            </a:r>
          </a:p>
          <a:p>
            <a:r>
              <a:rPr lang="zh-CN" altLang="en-US" dirty="0" smtClean="0"/>
              <a:t>任何其值为一连串字符的表达式。字符串表达式的元素可包含返回字符串的函数、字符串文字、字符串常数、字符串变量、字符串 </a:t>
            </a:r>
            <a:r>
              <a:rPr lang="en-US" b="1" dirty="0" smtClean="0"/>
              <a:t>Variant </a:t>
            </a:r>
            <a:r>
              <a:rPr lang="zh-CN" altLang="en-US" dirty="0" smtClean="0"/>
              <a:t>或返回字符串 </a:t>
            </a:r>
            <a:r>
              <a:rPr lang="en-US" b="1" dirty="0" smtClean="0"/>
              <a:t>Variant </a:t>
            </a:r>
            <a:r>
              <a:rPr lang="en-US" dirty="0" smtClean="0"/>
              <a:t>(</a:t>
            </a:r>
            <a:r>
              <a:rPr lang="en-US" b="1" dirty="0" err="1" smtClean="0"/>
              <a:t>VarType</a:t>
            </a:r>
            <a:r>
              <a:rPr lang="en-US" dirty="0" smtClean="0"/>
              <a:t> 8) </a:t>
            </a:r>
            <a:r>
              <a:rPr lang="zh-CN" altLang="en-US" dirty="0" smtClean="0"/>
              <a:t>的函数。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err="1" smtClean="0"/>
              <a:t>Debug.Print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的作用是将代码执行结果显示在“立即窗口”中。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Select_Case</a:t>
            </a:r>
            <a:r>
              <a:rPr lang="zh-CN" altLang="en-US" dirty="0" smtClean="0"/>
              <a:t>语句示例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Number</a:t>
            </a:r>
          </a:p>
          <a:p>
            <a:r>
              <a:rPr lang="en-US" altLang="zh-CN" dirty="0" smtClean="0"/>
              <a:t>    Number = 8    ' </a:t>
            </a:r>
            <a:r>
              <a:rPr lang="zh-CN" altLang="en-US" dirty="0" smtClean="0"/>
              <a:t>设置变量初值。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Select Case Number    ' </a:t>
            </a:r>
            <a:r>
              <a:rPr lang="zh-CN" altLang="en-US" dirty="0" smtClean="0"/>
              <a:t>判断 </a:t>
            </a:r>
            <a:r>
              <a:rPr lang="en-US" altLang="zh-CN" dirty="0" smtClean="0"/>
              <a:t>Number </a:t>
            </a:r>
            <a:r>
              <a:rPr lang="zh-CN" altLang="en-US" dirty="0" smtClean="0"/>
              <a:t>的值。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Case 1 To 5    ' Number </a:t>
            </a:r>
            <a:r>
              <a:rPr lang="zh-CN" altLang="en-US" dirty="0" smtClean="0"/>
              <a:t>的值在 </a:t>
            </a:r>
            <a:r>
              <a:rPr lang="en-US" altLang="zh-CN" dirty="0" smtClean="0"/>
              <a:t>1 </a:t>
            </a:r>
            <a:r>
              <a:rPr lang="zh-CN" altLang="en-US" dirty="0" smtClean="0"/>
              <a:t>到 </a:t>
            </a:r>
            <a:r>
              <a:rPr lang="en-US" altLang="zh-CN" dirty="0" smtClean="0"/>
              <a:t>5 </a:t>
            </a:r>
            <a:r>
              <a:rPr lang="zh-CN" altLang="en-US" dirty="0" smtClean="0"/>
              <a:t>之间，包含</a:t>
            </a:r>
            <a:r>
              <a:rPr lang="en-US" altLang="zh-CN" dirty="0" smtClean="0"/>
              <a:t>1 </a:t>
            </a:r>
            <a:r>
              <a:rPr lang="zh-CN" altLang="en-US" dirty="0" smtClean="0"/>
              <a:t>和 </a:t>
            </a:r>
            <a:r>
              <a:rPr lang="en-US" altLang="zh-CN" dirty="0" smtClean="0"/>
              <a:t>5 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"Between 1 and 5"</a:t>
            </a:r>
          </a:p>
          <a:p>
            <a:r>
              <a:rPr lang="en-US" altLang="zh-CN" dirty="0" smtClean="0"/>
              <a:t>    ' </a:t>
            </a:r>
            <a:r>
              <a:rPr lang="zh-CN" altLang="en-US" dirty="0" smtClean="0"/>
              <a:t>下一个 </a:t>
            </a:r>
            <a:r>
              <a:rPr lang="en-US" altLang="zh-CN" dirty="0" smtClean="0"/>
              <a:t>Case </a:t>
            </a:r>
            <a:r>
              <a:rPr lang="zh-CN" altLang="en-US" dirty="0" smtClean="0"/>
              <a:t>子句是本示例中唯一判断值为 </a:t>
            </a:r>
            <a:r>
              <a:rPr lang="en-US" altLang="zh-CN" dirty="0" smtClean="0"/>
              <a:t>True </a:t>
            </a:r>
            <a:r>
              <a:rPr lang="zh-CN" altLang="en-US" dirty="0" smtClean="0"/>
              <a:t>的子句。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Case 6, 7, 8    ' Number </a:t>
            </a:r>
            <a:r>
              <a:rPr lang="zh-CN" altLang="en-US" dirty="0" smtClean="0"/>
              <a:t>的值在 </a:t>
            </a:r>
            <a:r>
              <a:rPr lang="en-US" altLang="zh-CN" dirty="0" smtClean="0"/>
              <a:t>6 </a:t>
            </a:r>
            <a:r>
              <a:rPr lang="zh-CN" altLang="en-US" dirty="0" smtClean="0"/>
              <a:t>到 </a:t>
            </a:r>
            <a:r>
              <a:rPr lang="en-US" altLang="zh-CN" dirty="0" smtClean="0"/>
              <a:t>8 </a:t>
            </a:r>
            <a:r>
              <a:rPr lang="zh-CN" altLang="en-US" dirty="0" smtClean="0"/>
              <a:t>之间。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"Between 6 and 8"</a:t>
            </a:r>
          </a:p>
          <a:p>
            <a:r>
              <a:rPr lang="en-US" altLang="zh-CN" dirty="0" smtClean="0"/>
              <a:t>    Case 9 To 10    ' Number </a:t>
            </a:r>
            <a:r>
              <a:rPr lang="zh-CN" altLang="en-US" dirty="0" smtClean="0"/>
              <a:t>的值为 </a:t>
            </a:r>
            <a:r>
              <a:rPr lang="en-US" altLang="zh-CN" dirty="0" smtClean="0"/>
              <a:t>9 </a:t>
            </a:r>
            <a:r>
              <a:rPr lang="zh-CN" altLang="en-US" dirty="0" smtClean="0"/>
              <a:t>或 </a:t>
            </a:r>
            <a:r>
              <a:rPr lang="en-US" altLang="zh-CN" dirty="0" smtClean="0"/>
              <a:t>10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"Greater than 8"</a:t>
            </a:r>
          </a:p>
          <a:p>
            <a:r>
              <a:rPr lang="en-US" altLang="zh-CN" dirty="0" smtClean="0"/>
              <a:t>    Case Else    ' </a:t>
            </a:r>
            <a:r>
              <a:rPr lang="zh-CN" altLang="en-US" dirty="0" smtClean="0"/>
              <a:t>其他数值。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"Not between 1 and 10"</a:t>
            </a:r>
          </a:p>
          <a:p>
            <a:r>
              <a:rPr lang="en-US" altLang="zh-CN" dirty="0" smtClean="0"/>
              <a:t>    End Select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若将</a:t>
            </a:r>
            <a:r>
              <a:rPr lang="en-US" altLang="zh-CN" dirty="0" smtClean="0"/>
              <a:t>Number</a:t>
            </a:r>
            <a:r>
              <a:rPr lang="zh-CN" altLang="en-US" dirty="0" smtClean="0"/>
              <a:t>的初值改为</a:t>
            </a:r>
            <a:r>
              <a:rPr lang="en-US" altLang="zh-CN" dirty="0" smtClean="0"/>
              <a:t>4.2</a:t>
            </a:r>
            <a:r>
              <a:rPr lang="zh-CN" altLang="en-US" dirty="0" smtClean="0"/>
              <a:t>，则输出“</a:t>
            </a:r>
            <a:r>
              <a:rPr lang="en-US" altLang="zh-CN" dirty="0" smtClean="0"/>
              <a:t>Between 1 and 5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r>
              <a:rPr lang="zh-CN" altLang="en-US" dirty="0" smtClean="0"/>
              <a:t>若将</a:t>
            </a:r>
            <a:r>
              <a:rPr lang="en-US" altLang="zh-CN" dirty="0" smtClean="0"/>
              <a:t>Number</a:t>
            </a:r>
            <a:r>
              <a:rPr lang="zh-CN" altLang="en-US" dirty="0" smtClean="0"/>
              <a:t>的初值改为</a:t>
            </a:r>
            <a:r>
              <a:rPr lang="en-US" altLang="zh-CN" dirty="0" smtClean="0"/>
              <a:t>7.2</a:t>
            </a:r>
            <a:r>
              <a:rPr lang="zh-CN" altLang="en-US" dirty="0" smtClean="0"/>
              <a:t>或</a:t>
            </a:r>
            <a:r>
              <a:rPr lang="en-US" altLang="zh-CN" dirty="0" smtClean="0"/>
              <a:t>8.2</a:t>
            </a:r>
            <a:r>
              <a:rPr lang="zh-CN" altLang="en-US" dirty="0" smtClean="0"/>
              <a:t>，则输出“</a:t>
            </a:r>
            <a:r>
              <a:rPr lang="en-US" altLang="zh-CN" dirty="0" smtClean="0"/>
              <a:t>Not between 1 and 10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若将</a:t>
            </a:r>
            <a:r>
              <a:rPr lang="en-US" altLang="zh-CN" dirty="0" smtClean="0"/>
              <a:t>Number</a:t>
            </a:r>
            <a:r>
              <a:rPr lang="zh-CN" altLang="en-US" dirty="0" smtClean="0"/>
              <a:t>的初值改为</a:t>
            </a:r>
            <a:r>
              <a:rPr lang="en-US" altLang="zh-CN" dirty="0" smtClean="0"/>
              <a:t>9.2</a:t>
            </a:r>
            <a:r>
              <a:rPr lang="zh-CN" altLang="en-US" dirty="0" smtClean="0"/>
              <a:t>，则输出“</a:t>
            </a:r>
            <a:r>
              <a:rPr lang="en-US" altLang="zh-CN" dirty="0" smtClean="0">
                <a:ea typeface="宋体" pitchFamily="2" charset="-122"/>
              </a:rPr>
              <a:t>Greater than 8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在该例中，</a:t>
            </a:r>
            <a:r>
              <a:rPr lang="en-US" altLang="zh-CN" dirty="0" smtClean="0"/>
              <a:t> Case Is &gt;= 80   </a:t>
            </a:r>
            <a:r>
              <a:rPr lang="zh-CN" altLang="en-US" dirty="0" smtClean="0"/>
              <a:t>与</a:t>
            </a:r>
            <a:r>
              <a:rPr lang="en-US" altLang="zh-CN" dirty="0" smtClean="0"/>
              <a:t>Case Is &gt;= 60  </a:t>
            </a:r>
            <a:r>
              <a:rPr lang="zh-CN" altLang="en-US" dirty="0" smtClean="0"/>
              <a:t>依然不能调换次序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SelectCase</a:t>
            </a:r>
            <a:r>
              <a:rPr lang="zh-CN" altLang="en-US" dirty="0" smtClean="0"/>
              <a:t>多分支</a:t>
            </a:r>
            <a:r>
              <a:rPr lang="en-US" altLang="zh-CN" dirty="0" smtClean="0"/>
              <a:t>() 'Select case </a:t>
            </a:r>
            <a:r>
              <a:rPr lang="zh-CN" altLang="en-US" dirty="0" smtClean="0"/>
              <a:t>结构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成绩 </a:t>
            </a:r>
            <a:r>
              <a:rPr lang="en-US" altLang="zh-CN" dirty="0" smtClean="0"/>
              <a:t>As Long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成绩 </a:t>
            </a:r>
            <a:r>
              <a:rPr lang="en-US" altLang="zh-CN" dirty="0" smtClean="0"/>
              <a:t>= 95</a:t>
            </a:r>
          </a:p>
          <a:p>
            <a:r>
              <a:rPr lang="en-US" altLang="zh-CN" dirty="0" smtClean="0"/>
              <a:t>    Select Case </a:t>
            </a:r>
            <a:r>
              <a:rPr lang="zh-CN" altLang="en-US" dirty="0" smtClean="0"/>
              <a:t>成绩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Case 90 To 100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优秀生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Is &gt;= 80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良好生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Is &gt;= 60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合格生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Else '</a:t>
            </a:r>
            <a:r>
              <a:rPr lang="zh-CN" altLang="en-US" dirty="0" smtClean="0"/>
              <a:t>专用于</a:t>
            </a:r>
            <a:r>
              <a:rPr lang="en-US" altLang="zh-CN" dirty="0" smtClean="0"/>
              <a:t>select case </a:t>
            </a:r>
            <a:r>
              <a:rPr lang="zh-CN" altLang="en-US" dirty="0" smtClean="0"/>
              <a:t>语句中的以上皆否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不及格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Select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在 </a:t>
            </a:r>
            <a:r>
              <a:rPr lang="en-US" dirty="0" smtClean="0"/>
              <a:t>Select Case </a:t>
            </a:r>
            <a:r>
              <a:rPr lang="zh-CN" altLang="en-US" dirty="0" smtClean="0"/>
              <a:t>语句中，</a:t>
            </a:r>
            <a:r>
              <a:rPr lang="en-US" dirty="0" smtClean="0"/>
              <a:t>Is</a:t>
            </a:r>
            <a:r>
              <a:rPr lang="zh-CN" altLang="en-US" dirty="0" smtClean="0"/>
              <a:t>不是运算符，而是关键字！</a:t>
            </a:r>
            <a:br>
              <a:rPr lang="zh-CN" altLang="en-US" dirty="0" smtClean="0"/>
            </a:br>
            <a:r>
              <a:rPr lang="zh-CN" altLang="en-US" dirty="0" smtClean="0"/>
              <a:t>使用 </a:t>
            </a:r>
            <a:r>
              <a:rPr lang="en-US" dirty="0" smtClean="0"/>
              <a:t>Is </a:t>
            </a:r>
            <a:r>
              <a:rPr lang="zh-CN" altLang="en-US" dirty="0" smtClean="0"/>
              <a:t>关键字时，则可以配合比较运算符（除 </a:t>
            </a:r>
            <a:r>
              <a:rPr lang="en-US" dirty="0" smtClean="0"/>
              <a:t>Is </a:t>
            </a:r>
            <a:r>
              <a:rPr lang="zh-CN" altLang="en-US" dirty="0" smtClean="0"/>
              <a:t>和 </a:t>
            </a:r>
            <a:r>
              <a:rPr lang="en-US" dirty="0" smtClean="0"/>
              <a:t>Like </a:t>
            </a:r>
            <a:r>
              <a:rPr lang="zh-CN" altLang="en-US" dirty="0" smtClean="0"/>
              <a:t>之外）来指定一个数值范围。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b="1" dirty="0" smtClean="0"/>
          </a:p>
          <a:p>
            <a:r>
              <a:rPr lang="en-US" b="1" dirty="0" smtClean="0"/>
              <a:t>Is </a:t>
            </a:r>
            <a:r>
              <a:rPr lang="zh-CN" altLang="en-US" b="1" dirty="0" smtClean="0"/>
              <a:t>运算符</a:t>
            </a:r>
          </a:p>
          <a:p>
            <a:r>
              <a:rPr lang="zh-CN" altLang="en-US" dirty="0" smtClean="0"/>
              <a:t>用来比较两个对象的引用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变量</a:t>
            </a:r>
            <a:r>
              <a:rPr lang="zh-CN" altLang="en-US" dirty="0" smtClean="0"/>
              <a:t>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i="1" dirty="0" smtClean="0"/>
              <a:t>result</a:t>
            </a:r>
            <a:r>
              <a:rPr lang="en-US" dirty="0" smtClean="0"/>
              <a:t> </a:t>
            </a:r>
            <a:r>
              <a:rPr lang="en-US" b="1" dirty="0" smtClean="0"/>
              <a:t>=</a:t>
            </a:r>
            <a:r>
              <a:rPr lang="en-US" dirty="0" smtClean="0"/>
              <a:t> </a:t>
            </a:r>
            <a:r>
              <a:rPr lang="en-US" i="1" dirty="0" smtClean="0"/>
              <a:t>object1</a:t>
            </a:r>
            <a:r>
              <a:rPr lang="en-US" dirty="0" smtClean="0"/>
              <a:t>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en-US" i="1" dirty="0" smtClean="0"/>
              <a:t>object2</a:t>
            </a:r>
            <a:endParaRPr lang="en-US" dirty="0" smtClean="0"/>
          </a:p>
          <a:p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运算符的语法具有以下几个部分：</a:t>
            </a:r>
          </a:p>
          <a:p>
            <a:r>
              <a:rPr lang="zh-CN" altLang="en-US" dirty="0" smtClean="0"/>
              <a:t>部分 描述 </a:t>
            </a:r>
            <a:r>
              <a:rPr lang="en-US" i="1" dirty="0" smtClean="0"/>
              <a:t>result</a:t>
            </a:r>
            <a:r>
              <a:rPr lang="en-US" dirty="0" smtClean="0"/>
              <a:t> </a:t>
            </a:r>
            <a:r>
              <a:rPr lang="zh-CN" altLang="en-US" dirty="0" smtClean="0"/>
              <a:t>必需的；任何数值变量。 </a:t>
            </a:r>
            <a:endParaRPr lang="en-US" altLang="zh-CN" dirty="0" smtClean="0"/>
          </a:p>
          <a:p>
            <a:r>
              <a:rPr lang="en-US" i="1" dirty="0" smtClean="0"/>
              <a:t>object1</a:t>
            </a:r>
            <a:r>
              <a:rPr lang="en-US" dirty="0" smtClean="0"/>
              <a:t> </a:t>
            </a:r>
            <a:r>
              <a:rPr lang="zh-CN" altLang="en-US" dirty="0" smtClean="0"/>
              <a:t>必需的；任何对象名称。 </a:t>
            </a:r>
            <a:endParaRPr lang="en-US" altLang="zh-CN" dirty="0" smtClean="0"/>
          </a:p>
          <a:p>
            <a:r>
              <a:rPr lang="en-US" i="1" dirty="0" smtClean="0"/>
              <a:t>object2</a:t>
            </a:r>
            <a:r>
              <a:rPr lang="en-US" dirty="0" smtClean="0"/>
              <a:t> </a:t>
            </a:r>
            <a:r>
              <a:rPr lang="zh-CN" altLang="en-US" dirty="0" smtClean="0"/>
              <a:t>必需的；任何对象名称。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如果 </a:t>
            </a:r>
            <a:r>
              <a:rPr lang="en-US" i="1" dirty="0" smtClean="0"/>
              <a:t>object1</a:t>
            </a:r>
            <a:r>
              <a:rPr lang="en-US" dirty="0" smtClean="0"/>
              <a:t> </a:t>
            </a:r>
            <a:r>
              <a:rPr lang="zh-CN" altLang="en-US" dirty="0" smtClean="0"/>
              <a:t>和 </a:t>
            </a:r>
            <a:r>
              <a:rPr lang="en-US" i="1" dirty="0" smtClean="0"/>
              <a:t>object2</a:t>
            </a:r>
            <a:r>
              <a:rPr lang="en-US" dirty="0" smtClean="0"/>
              <a:t> </a:t>
            </a:r>
            <a:r>
              <a:rPr lang="zh-CN" altLang="en-US" dirty="0" smtClean="0"/>
              <a:t>两者引用相同的对象，则 </a:t>
            </a:r>
            <a:r>
              <a:rPr lang="en-US" i="1" dirty="0" smtClean="0"/>
              <a:t>result</a:t>
            </a:r>
            <a:r>
              <a:rPr lang="en-US" dirty="0" smtClean="0"/>
              <a:t> </a:t>
            </a:r>
            <a:r>
              <a:rPr lang="zh-CN" altLang="en-US" dirty="0" smtClean="0"/>
              <a:t>为 </a:t>
            </a:r>
            <a:r>
              <a:rPr lang="en-US" b="1" dirty="0" smtClean="0"/>
              <a:t>True</a:t>
            </a:r>
            <a:r>
              <a:rPr lang="en-US" dirty="0" smtClean="0"/>
              <a:t>；</a:t>
            </a:r>
            <a:r>
              <a:rPr lang="zh-CN" altLang="en-US" dirty="0" smtClean="0"/>
              <a:t>否则，</a:t>
            </a:r>
            <a:r>
              <a:rPr lang="en-US" i="1" dirty="0" smtClean="0"/>
              <a:t>result</a:t>
            </a:r>
            <a:r>
              <a:rPr lang="en-US" dirty="0" smtClean="0"/>
              <a:t> </a:t>
            </a:r>
            <a:r>
              <a:rPr lang="zh-CN" altLang="en-US" dirty="0" smtClean="0"/>
              <a:t>为 </a:t>
            </a:r>
            <a:r>
              <a:rPr lang="en-US" b="1" dirty="0" smtClean="0"/>
              <a:t>False</a:t>
            </a:r>
            <a:r>
              <a:rPr lang="en-US" dirty="0" smtClean="0"/>
              <a:t>。</a:t>
            </a:r>
          </a:p>
          <a:p>
            <a:endParaRPr lang="en-US" b="1" dirty="0" smtClean="0"/>
          </a:p>
          <a:p>
            <a:r>
              <a:rPr lang="en-US" b="1" dirty="0" smtClean="0"/>
              <a:t>Is </a:t>
            </a:r>
            <a:r>
              <a:rPr lang="zh-CN" altLang="en-US" b="1" dirty="0" smtClean="0"/>
              <a:t>运算符示例</a:t>
            </a:r>
          </a:p>
          <a:p>
            <a:r>
              <a:rPr lang="zh-CN" altLang="en-US" dirty="0" smtClean="0"/>
              <a:t>本示例使用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zh-CN" altLang="en-US" dirty="0" smtClean="0"/>
              <a:t>运算符来比较两个对象引用。示例中的对象变量名只是作说明用途的一般性名称而已。</a:t>
            </a:r>
          </a:p>
          <a:p>
            <a:r>
              <a:rPr lang="en-US" dirty="0" smtClean="0"/>
              <a:t>Dim </a:t>
            </a:r>
            <a:r>
              <a:rPr lang="en-US" dirty="0" err="1" smtClean="0"/>
              <a:t>MyObject</a:t>
            </a:r>
            <a:r>
              <a:rPr lang="en-US" dirty="0" smtClean="0"/>
              <a:t>, </a:t>
            </a:r>
            <a:r>
              <a:rPr lang="en-US" dirty="0" err="1" smtClean="0"/>
              <a:t>YourObject</a:t>
            </a:r>
            <a:r>
              <a:rPr lang="en-US" dirty="0" smtClean="0"/>
              <a:t>, </a:t>
            </a:r>
            <a:r>
              <a:rPr lang="en-US" dirty="0" err="1" smtClean="0"/>
              <a:t>ThisObject</a:t>
            </a:r>
            <a:r>
              <a:rPr lang="en-US" dirty="0" smtClean="0"/>
              <a:t>, </a:t>
            </a:r>
            <a:r>
              <a:rPr lang="en-US" dirty="0" err="1" smtClean="0"/>
              <a:t>OtherObject</a:t>
            </a:r>
            <a:r>
              <a:rPr lang="en-US" dirty="0" smtClean="0"/>
              <a:t>, </a:t>
            </a:r>
            <a:r>
              <a:rPr lang="en-US" dirty="0" err="1" smtClean="0"/>
              <a:t>ThatObject</a:t>
            </a:r>
            <a:r>
              <a:rPr lang="en-US" dirty="0" smtClean="0"/>
              <a:t>, </a:t>
            </a:r>
            <a:r>
              <a:rPr lang="en-US" dirty="0" err="1" smtClean="0"/>
              <a:t>MyCheck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Set </a:t>
            </a:r>
            <a:r>
              <a:rPr lang="en-US" dirty="0" err="1" smtClean="0"/>
              <a:t>YourObject</a:t>
            </a:r>
            <a:r>
              <a:rPr lang="en-US" dirty="0" smtClean="0"/>
              <a:t> = </a:t>
            </a:r>
            <a:r>
              <a:rPr lang="en-US" dirty="0" err="1" smtClean="0"/>
              <a:t>MyObject</a:t>
            </a:r>
            <a:r>
              <a:rPr lang="en-US" dirty="0" smtClean="0"/>
              <a:t> ' </a:t>
            </a:r>
            <a:r>
              <a:rPr lang="zh-CN" altLang="en-US" dirty="0" smtClean="0"/>
              <a:t>指定对象引用。 </a:t>
            </a:r>
            <a:endParaRPr lang="en-US" altLang="zh-CN" dirty="0" smtClean="0"/>
          </a:p>
          <a:p>
            <a:r>
              <a:rPr lang="en-US" dirty="0" smtClean="0"/>
              <a:t>Set </a:t>
            </a:r>
            <a:r>
              <a:rPr lang="en-US" dirty="0" err="1" smtClean="0"/>
              <a:t>ThisObject</a:t>
            </a:r>
            <a:r>
              <a:rPr lang="en-US" dirty="0" smtClean="0"/>
              <a:t> = </a:t>
            </a:r>
            <a:r>
              <a:rPr lang="en-US" dirty="0" err="1" smtClean="0"/>
              <a:t>MyObject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Set </a:t>
            </a:r>
            <a:r>
              <a:rPr lang="en-US" dirty="0" err="1" smtClean="0"/>
              <a:t>ThatObject</a:t>
            </a:r>
            <a:r>
              <a:rPr lang="en-US" dirty="0" smtClean="0"/>
              <a:t> = </a:t>
            </a:r>
            <a:r>
              <a:rPr lang="en-US" dirty="0" err="1" smtClean="0"/>
              <a:t>OtherObject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YourObject</a:t>
            </a:r>
            <a:r>
              <a:rPr lang="en-US" dirty="0" smtClean="0"/>
              <a:t> Is </a:t>
            </a:r>
            <a:r>
              <a:rPr lang="en-US" dirty="0" err="1" smtClean="0"/>
              <a:t>ThisObject</a:t>
            </a:r>
            <a:r>
              <a:rPr lang="en-US" dirty="0" smtClean="0"/>
              <a:t> ' </a:t>
            </a:r>
            <a:r>
              <a:rPr lang="zh-CN" altLang="en-US" dirty="0" smtClean="0"/>
              <a:t>返回 </a:t>
            </a:r>
            <a:r>
              <a:rPr lang="en-US" dirty="0" smtClean="0"/>
              <a:t>True。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ThatObject</a:t>
            </a:r>
            <a:r>
              <a:rPr lang="en-US" dirty="0" smtClean="0"/>
              <a:t> Is </a:t>
            </a:r>
            <a:r>
              <a:rPr lang="en-US" dirty="0" err="1" smtClean="0"/>
              <a:t>ThisObject</a:t>
            </a:r>
            <a:r>
              <a:rPr lang="en-US" dirty="0" smtClean="0"/>
              <a:t> ' </a:t>
            </a:r>
            <a:r>
              <a:rPr lang="zh-CN" altLang="en-US" dirty="0" smtClean="0"/>
              <a:t>返回 </a:t>
            </a:r>
            <a:r>
              <a:rPr lang="en-US" dirty="0" smtClean="0"/>
              <a:t>False。 </a:t>
            </a:r>
          </a:p>
          <a:p>
            <a:r>
              <a:rPr lang="en-US" dirty="0" smtClean="0"/>
              <a:t>' </a:t>
            </a:r>
            <a:r>
              <a:rPr lang="zh-CN" altLang="en-US" dirty="0" smtClean="0"/>
              <a:t>假设 </a:t>
            </a:r>
            <a:r>
              <a:rPr lang="en-US" dirty="0" err="1" smtClean="0"/>
              <a:t>MyObject</a:t>
            </a:r>
            <a:r>
              <a:rPr lang="en-US" dirty="0" smtClean="0"/>
              <a:t> &lt;&gt; </a:t>
            </a:r>
            <a:r>
              <a:rPr lang="en-US" dirty="0" err="1" smtClean="0"/>
              <a:t>OtherObject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MyObject</a:t>
            </a:r>
            <a:r>
              <a:rPr lang="en-US" dirty="0" smtClean="0"/>
              <a:t> Is </a:t>
            </a:r>
            <a:r>
              <a:rPr lang="en-US" dirty="0" err="1" smtClean="0"/>
              <a:t>ThatObject</a:t>
            </a:r>
            <a:r>
              <a:rPr lang="en-US" dirty="0" smtClean="0"/>
              <a:t> ' </a:t>
            </a:r>
            <a:r>
              <a:rPr lang="zh-CN" altLang="en-US" dirty="0" smtClean="0"/>
              <a:t>返回 </a:t>
            </a:r>
            <a:r>
              <a:rPr lang="en-US" dirty="0" smtClean="0"/>
              <a:t>False。 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当测试表达式匹配表达式列表中某一条时，则执行该条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和下一个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或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select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之间的语句。</a:t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例如在上面的例子中，当成绩为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分时，匹配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&gt;=60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表达式列表时，则执行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 is &gt;=60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 else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之间的语句：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msgbox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合格生”。这里的语句可以不止一条，可以是多行，也可以多条写在一行（通过冒号分隔，但为了代码的可读性，建议写成多行）。</a:t>
            </a:r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SelectCase</a:t>
            </a:r>
            <a:r>
              <a:rPr lang="zh-CN" altLang="en-US" dirty="0" smtClean="0"/>
              <a:t>多分支</a:t>
            </a:r>
            <a:r>
              <a:rPr lang="en-US" altLang="zh-CN" dirty="0" smtClean="0"/>
              <a:t>2() 'Select case </a:t>
            </a:r>
            <a:r>
              <a:rPr lang="zh-CN" altLang="en-US" dirty="0" smtClean="0"/>
              <a:t>结构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成绩 </a:t>
            </a:r>
            <a:r>
              <a:rPr lang="en-US" altLang="zh-CN" dirty="0" smtClean="0"/>
              <a:t>As Long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成绩 </a:t>
            </a:r>
            <a:r>
              <a:rPr lang="en-US" altLang="zh-CN" dirty="0" smtClean="0"/>
              <a:t>= 95</a:t>
            </a:r>
          </a:p>
          <a:p>
            <a:r>
              <a:rPr lang="en-US" altLang="zh-CN" dirty="0" smtClean="0"/>
              <a:t>    Select Case </a:t>
            </a:r>
            <a:r>
              <a:rPr lang="zh-CN" altLang="en-US" dirty="0" smtClean="0"/>
              <a:t>成绩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Case 90, 91, 92 To 100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优秀生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80, 81, 82 To 84, Is &gt;= 85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良好生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Is &gt;= 60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合格生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Case Else '</a:t>
            </a:r>
            <a:r>
              <a:rPr lang="zh-CN" altLang="en-US" dirty="0" smtClean="0"/>
              <a:t>专用于</a:t>
            </a:r>
            <a:r>
              <a:rPr lang="en-US" altLang="zh-CN" dirty="0" smtClean="0"/>
              <a:t>select case </a:t>
            </a:r>
            <a:r>
              <a:rPr lang="zh-CN" altLang="en-US" dirty="0" smtClean="0"/>
              <a:t>语句中的以上皆否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不及格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Select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‘</a:t>
            </a:r>
            <a:r>
              <a:rPr lang="zh-CN" altLang="en-US" dirty="0" smtClean="0"/>
              <a:t>注意：</a:t>
            </a:r>
            <a:r>
              <a:rPr lang="en-US" altLang="zh-CN" dirty="0" err="1" smtClean="0"/>
              <a:t>Isvip</a:t>
            </a:r>
            <a:r>
              <a:rPr lang="zh-CN" altLang="en-US" dirty="0" smtClean="0"/>
              <a:t>不能定义为</a:t>
            </a:r>
            <a:r>
              <a:rPr lang="en-US" altLang="zh-CN" dirty="0" err="1" smtClean="0"/>
              <a:t>boolean</a:t>
            </a:r>
            <a:r>
              <a:rPr lang="zh-CN" altLang="en-US" dirty="0" smtClean="0"/>
              <a:t>型，因为它要接收</a:t>
            </a:r>
            <a:r>
              <a:rPr lang="en-US" altLang="zh-CN" dirty="0" err="1" smtClean="0"/>
              <a:t>msgbox</a:t>
            </a:r>
            <a:r>
              <a:rPr lang="zh-CN" altLang="en-US" dirty="0" smtClean="0"/>
              <a:t>的返回值（该题是返回</a:t>
            </a:r>
            <a:r>
              <a:rPr lang="en-US" altLang="zh-CN" dirty="0" smtClean="0"/>
              <a:t>6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vbYes</a:t>
            </a:r>
            <a:r>
              <a:rPr lang="zh-CN" altLang="en-US" dirty="0" smtClean="0"/>
              <a:t>）或者</a:t>
            </a:r>
            <a:r>
              <a:rPr lang="en-US" altLang="zh-CN" dirty="0" smtClean="0"/>
              <a:t>7(</a:t>
            </a:r>
            <a:r>
              <a:rPr lang="en-US" altLang="zh-CN" dirty="0" err="1" smtClean="0"/>
              <a:t>vbNo</a:t>
            </a:r>
            <a:r>
              <a:rPr lang="en-US" altLang="zh-CN" dirty="0" smtClean="0"/>
              <a:t>)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 Sub </a:t>
            </a:r>
            <a:r>
              <a:rPr lang="en-US" altLang="zh-CN" dirty="0" err="1" smtClean="0"/>
              <a:t>msgbox</a:t>
            </a:r>
            <a:r>
              <a:rPr lang="zh-CN" altLang="en-US" dirty="0" smtClean="0"/>
              <a:t>返回值演示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Isvip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Isvip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你是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客户吗</a:t>
            </a:r>
            <a:r>
              <a:rPr lang="en-US" altLang="zh-CN" dirty="0" smtClean="0"/>
              <a:t>?", </a:t>
            </a:r>
            <a:r>
              <a:rPr lang="en-US" altLang="zh-CN" dirty="0" err="1" smtClean="0"/>
              <a:t>vbYesNo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If </a:t>
            </a:r>
            <a:r>
              <a:rPr lang="en-US" altLang="zh-CN" dirty="0" err="1" smtClean="0"/>
              <a:t>Isvip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vbYes</a:t>
            </a:r>
            <a:r>
              <a:rPr lang="en-US" altLang="zh-CN" dirty="0" smtClean="0"/>
              <a:t>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"VIP</a:t>
            </a:r>
            <a:r>
              <a:rPr lang="zh-CN" altLang="en-US" dirty="0" smtClean="0"/>
              <a:t>客户一律</a:t>
            </a:r>
            <a:r>
              <a:rPr lang="en-US" altLang="zh-CN" dirty="0" smtClean="0"/>
              <a:t>8</a:t>
            </a:r>
            <a:r>
              <a:rPr lang="zh-CN" altLang="en-US" dirty="0" smtClean="0"/>
              <a:t>折。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对不起，只有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客户才能优惠。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 End Sub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b="1" dirty="0" err="1" smtClean="0"/>
              <a:t>MsgBox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函数</a:t>
            </a:r>
          </a:p>
          <a:p>
            <a:r>
              <a:rPr lang="zh-CN" altLang="en-US" dirty="0" smtClean="0"/>
              <a:t>在对话框中显示消息，等待用户单击按钮，并返回一个 </a:t>
            </a:r>
            <a:r>
              <a:rPr lang="en-US" altLang="zh-CN" b="1" dirty="0" smtClean="0"/>
              <a:t>Integer </a:t>
            </a:r>
            <a:r>
              <a:rPr lang="zh-CN" altLang="en-US" b="1" dirty="0" smtClean="0"/>
              <a:t>，</a:t>
            </a:r>
            <a:r>
              <a:rPr lang="zh-CN" altLang="en-US" dirty="0" smtClean="0"/>
              <a:t>告诉用户单击了哪一个按钮。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b="1" dirty="0" err="1" smtClean="0"/>
              <a:t>MsgBox</a:t>
            </a:r>
            <a:r>
              <a:rPr lang="en-US" altLang="zh-CN" b="1" dirty="0" smtClean="0"/>
              <a:t>(</a:t>
            </a:r>
            <a:r>
              <a:rPr lang="en-US" altLang="zh-CN" b="1" i="1" dirty="0" smtClean="0"/>
              <a:t>prompt</a:t>
            </a:r>
            <a:r>
              <a:rPr lang="en-US" altLang="zh-CN" dirty="0" smtClean="0"/>
              <a:t>[, </a:t>
            </a:r>
            <a:r>
              <a:rPr lang="en-US" altLang="zh-CN" b="1" i="1" dirty="0" smtClean="0"/>
              <a:t>buttons</a:t>
            </a:r>
            <a:r>
              <a:rPr lang="en-US" altLang="zh-CN" dirty="0" smtClean="0"/>
              <a:t>] [, </a:t>
            </a:r>
            <a:r>
              <a:rPr lang="en-US" altLang="zh-CN" b="1" i="1" dirty="0" smtClean="0"/>
              <a:t>title</a:t>
            </a:r>
            <a:r>
              <a:rPr lang="en-US" altLang="zh-CN" dirty="0" smtClean="0"/>
              <a:t>] [, </a:t>
            </a:r>
            <a:r>
              <a:rPr lang="en-US" altLang="zh-CN" b="1" i="1" dirty="0" err="1" smtClean="0"/>
              <a:t>helpfile</a:t>
            </a:r>
            <a:r>
              <a:rPr lang="en-US" altLang="zh-CN" dirty="0" smtClean="0"/>
              <a:t>, </a:t>
            </a:r>
            <a:r>
              <a:rPr lang="en-US" altLang="zh-CN" b="1" i="1" dirty="0" smtClean="0"/>
              <a:t>context</a:t>
            </a:r>
            <a:r>
              <a:rPr lang="en-US" altLang="zh-CN" dirty="0" smtClean="0"/>
              <a:t>]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</a:p>
          <a:p>
            <a:r>
              <a:rPr lang="en-US" altLang="zh-CN" b="1" dirty="0" err="1" smtClean="0"/>
              <a:t>MsgBox</a:t>
            </a:r>
            <a:r>
              <a:rPr lang="zh-CN" altLang="en-US" dirty="0" smtClean="0"/>
              <a:t> 函数的语法具有以下几个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命名参数</a:t>
            </a:r>
            <a:r>
              <a:rPr lang="zh-CN" altLang="en-US" dirty="0" smtClean="0"/>
              <a:t>：</a:t>
            </a:r>
          </a:p>
          <a:p>
            <a:r>
              <a:rPr lang="zh-CN" altLang="en-US" dirty="0" smtClean="0"/>
              <a:t>部分 描述 </a:t>
            </a:r>
            <a:endParaRPr lang="en-US" altLang="zh-CN" dirty="0" smtClean="0"/>
          </a:p>
          <a:p>
            <a:r>
              <a:rPr lang="en-US" altLang="zh-CN" b="1" i="1" dirty="0" smtClean="0"/>
              <a:t>Prompt</a:t>
            </a:r>
            <a:r>
              <a:rPr lang="zh-CN" altLang="en-US" dirty="0" smtClean="0"/>
              <a:t> 必需的。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字符串表达式</a:t>
            </a:r>
            <a:r>
              <a:rPr lang="zh-CN" altLang="en-US" dirty="0" smtClean="0"/>
              <a:t>，作为显示在对话框中的消息。</a:t>
            </a:r>
            <a:r>
              <a:rPr lang="en-US" altLang="zh-CN" b="1" i="1" dirty="0" smtClean="0"/>
              <a:t>prompt</a:t>
            </a:r>
            <a:r>
              <a:rPr lang="zh-CN" altLang="en-US" dirty="0" smtClean="0"/>
              <a:t> 的最大长度大约为 </a:t>
            </a:r>
            <a:r>
              <a:rPr lang="en-US" altLang="zh-CN" dirty="0" smtClean="0"/>
              <a:t>1024 </a:t>
            </a:r>
            <a:r>
              <a:rPr lang="zh-CN" altLang="en-US" dirty="0" smtClean="0"/>
              <a:t>个字符，由所用字符的宽度决定。如果 </a:t>
            </a:r>
            <a:r>
              <a:rPr lang="en-US" altLang="zh-CN" b="1" i="1" dirty="0" smtClean="0"/>
              <a:t>prompt </a:t>
            </a:r>
            <a:r>
              <a:rPr lang="zh-CN" altLang="en-US" dirty="0" smtClean="0"/>
              <a:t>的内容超过一行，则可以在每一行之间用回车符 </a:t>
            </a:r>
            <a:r>
              <a:rPr lang="en-US" altLang="zh-CN" dirty="0" smtClean="0"/>
              <a:t>(</a:t>
            </a:r>
            <a:r>
              <a:rPr lang="en-US" altLang="zh-CN" b="1" dirty="0" err="1" smtClean="0"/>
              <a:t>Chr</a:t>
            </a:r>
            <a:r>
              <a:rPr lang="en-US" altLang="zh-CN" b="1" dirty="0" smtClean="0"/>
              <a:t>(</a:t>
            </a:r>
            <a:r>
              <a:rPr lang="en-US" altLang="zh-CN" dirty="0" smtClean="0"/>
              <a:t>13</a:t>
            </a:r>
            <a:r>
              <a:rPr lang="en-US" altLang="zh-CN" b="1" dirty="0" smtClean="0"/>
              <a:t>)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、换行符 </a:t>
            </a:r>
            <a:r>
              <a:rPr lang="en-US" altLang="zh-CN" dirty="0" smtClean="0"/>
              <a:t>(</a:t>
            </a:r>
            <a:r>
              <a:rPr lang="en-US" altLang="zh-CN" b="1" dirty="0" err="1" smtClean="0"/>
              <a:t>Chr</a:t>
            </a:r>
            <a:r>
              <a:rPr lang="en-US" altLang="zh-CN" b="1" dirty="0" smtClean="0"/>
              <a:t>(</a:t>
            </a:r>
            <a:r>
              <a:rPr lang="en-US" altLang="zh-CN" dirty="0" smtClean="0"/>
              <a:t>10</a:t>
            </a:r>
            <a:r>
              <a:rPr lang="en-US" altLang="zh-CN" b="1" dirty="0" smtClean="0"/>
              <a:t>)</a:t>
            </a:r>
            <a:r>
              <a:rPr lang="en-US" altLang="zh-CN" dirty="0" smtClean="0"/>
              <a:t>) </a:t>
            </a:r>
            <a:r>
              <a:rPr lang="zh-CN" altLang="en-US" dirty="0" smtClean="0"/>
              <a:t>或是回车与换行符的组合 </a:t>
            </a:r>
            <a:r>
              <a:rPr lang="en-US" altLang="zh-CN" dirty="0" smtClean="0"/>
              <a:t>(</a:t>
            </a:r>
            <a:r>
              <a:rPr lang="en-US" altLang="zh-CN" b="1" dirty="0" err="1" smtClean="0"/>
              <a:t>Chr</a:t>
            </a:r>
            <a:r>
              <a:rPr lang="en-US" altLang="zh-CN" b="1" dirty="0" smtClean="0"/>
              <a:t>(</a:t>
            </a:r>
            <a:r>
              <a:rPr lang="en-US" altLang="zh-CN" dirty="0" smtClean="0"/>
              <a:t>13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  <a:r>
              <a:rPr lang="en-US" altLang="zh-CN" dirty="0" smtClean="0"/>
              <a:t>&amp; </a:t>
            </a:r>
            <a:r>
              <a:rPr lang="en-US" altLang="zh-CN" b="1" dirty="0" err="1" smtClean="0"/>
              <a:t>Chr</a:t>
            </a:r>
            <a:r>
              <a:rPr lang="en-US" altLang="zh-CN" b="1" dirty="0" smtClean="0"/>
              <a:t>(</a:t>
            </a:r>
            <a:r>
              <a:rPr lang="en-US" altLang="zh-CN" dirty="0" smtClean="0"/>
              <a:t>10</a:t>
            </a:r>
            <a:r>
              <a:rPr lang="en-US" altLang="zh-CN" b="1" dirty="0" smtClean="0"/>
              <a:t>)</a:t>
            </a:r>
            <a:r>
              <a:rPr lang="en-US" altLang="zh-CN" dirty="0" smtClean="0"/>
              <a:t>) </a:t>
            </a:r>
            <a:r>
              <a:rPr lang="zh-CN" altLang="en-US" dirty="0" smtClean="0"/>
              <a:t>将各行分隔开来。 </a:t>
            </a:r>
            <a:endParaRPr lang="en-US" altLang="zh-CN" dirty="0" smtClean="0"/>
          </a:p>
          <a:p>
            <a:r>
              <a:rPr lang="en-US" altLang="zh-CN" b="1" i="1" dirty="0" smtClean="0"/>
              <a:t>Buttons</a:t>
            </a:r>
            <a:r>
              <a:rPr lang="zh-CN" altLang="en-US" dirty="0" smtClean="0"/>
              <a:t> 可选的。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数值表达式</a:t>
            </a:r>
            <a:r>
              <a:rPr lang="zh-CN" altLang="en-US" dirty="0" smtClean="0"/>
              <a:t>是值的总和，指定显示按钮的数目及形式，使用的图标样式，缺省按钮是什么以及消息框的强制回应等。如果省略，则 </a:t>
            </a:r>
            <a:r>
              <a:rPr lang="en-US" altLang="zh-CN" b="1" i="1" dirty="0" smtClean="0"/>
              <a:t>buttons</a:t>
            </a:r>
            <a:r>
              <a:rPr lang="zh-CN" altLang="en-US" dirty="0" smtClean="0"/>
              <a:t> 的缺省值为 </a:t>
            </a:r>
            <a:r>
              <a:rPr lang="en-US" altLang="zh-CN" dirty="0" smtClean="0"/>
              <a:t>0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altLang="zh-CN" b="1" i="1" dirty="0" smtClean="0"/>
              <a:t>Title</a:t>
            </a:r>
            <a:r>
              <a:rPr lang="zh-CN" altLang="en-US" dirty="0" smtClean="0"/>
              <a:t> 可选的。在对话框标题栏中显示的字符串表达式。如果省略 </a:t>
            </a:r>
            <a:r>
              <a:rPr lang="en-US" altLang="zh-CN" b="1" i="1" dirty="0" smtClean="0"/>
              <a:t>title</a:t>
            </a:r>
            <a:r>
              <a:rPr lang="zh-CN" altLang="en-US" dirty="0" smtClean="0"/>
              <a:t>，则将应用程序名放在标题栏中。 </a:t>
            </a:r>
            <a:endParaRPr lang="en-US" altLang="zh-CN" dirty="0" smtClean="0"/>
          </a:p>
          <a:p>
            <a:r>
              <a:rPr lang="en-US" altLang="zh-CN" b="1" i="1" dirty="0" err="1" smtClean="0"/>
              <a:t>Helpfile</a:t>
            </a:r>
            <a:r>
              <a:rPr lang="zh-CN" altLang="en-US" dirty="0" smtClean="0"/>
              <a:t> 可选的。字符串表达式，识别用来向对话框提供上下文相关帮助的帮助文件。如果提供了 </a:t>
            </a:r>
            <a:r>
              <a:rPr lang="en-US" altLang="zh-CN" b="1" i="1" dirty="0" err="1" smtClean="0"/>
              <a:t>helpfile</a:t>
            </a:r>
            <a:r>
              <a:rPr lang="zh-CN" altLang="en-US" dirty="0" smtClean="0"/>
              <a:t>，则也必须提供 </a:t>
            </a:r>
            <a:r>
              <a:rPr lang="en-US" altLang="zh-CN" b="1" i="1" dirty="0" smtClean="0"/>
              <a:t>context</a:t>
            </a:r>
            <a:r>
              <a:rPr lang="zh-CN" altLang="en-US" dirty="0" smtClean="0"/>
              <a:t>。 </a:t>
            </a:r>
            <a:r>
              <a:rPr lang="en-US" altLang="zh-CN" b="1" i="1" dirty="0" smtClean="0"/>
              <a:t>Context</a:t>
            </a:r>
            <a:r>
              <a:rPr lang="zh-CN" altLang="en-US" dirty="0" smtClean="0"/>
              <a:t> 可选的。数值表达式，由帮助文件的作者指定给适当的帮助主题的帮助上下文编号。如果提供了 </a:t>
            </a:r>
            <a:r>
              <a:rPr lang="en-US" altLang="zh-CN" b="1" i="1" dirty="0" smtClean="0"/>
              <a:t>context</a:t>
            </a:r>
            <a:r>
              <a:rPr lang="zh-CN" altLang="en-US" dirty="0" smtClean="0"/>
              <a:t>，则也必须提供 </a:t>
            </a:r>
            <a:r>
              <a:rPr lang="en-US" altLang="zh-CN" b="1" i="1" dirty="0" err="1" smtClean="0"/>
              <a:t>helpfile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b="1" dirty="0" smtClean="0"/>
              <a:t>设置值</a:t>
            </a:r>
            <a:endParaRPr lang="zh-CN" altLang="en-US" dirty="0" smtClean="0"/>
          </a:p>
          <a:p>
            <a:r>
              <a:rPr lang="en-US" b="1" i="1" dirty="0" smtClean="0"/>
              <a:t>buttons</a:t>
            </a:r>
            <a:r>
              <a:rPr 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参数</a:t>
            </a:r>
            <a:r>
              <a:rPr lang="zh-CN" altLang="en-US" dirty="0" smtClean="0"/>
              <a:t>有下列设置值：</a:t>
            </a:r>
          </a:p>
          <a:p>
            <a:r>
              <a:rPr lang="zh-CN" altLang="en-US" dirty="0" smtClean="0"/>
              <a:t>常数 </a:t>
            </a:r>
            <a:r>
              <a:rPr lang="en-US" altLang="zh-CN" dirty="0" smtClean="0"/>
              <a:t>		</a:t>
            </a:r>
            <a:r>
              <a:rPr lang="zh-CN" altLang="en-US" dirty="0" smtClean="0"/>
              <a:t>值 </a:t>
            </a:r>
            <a:r>
              <a:rPr lang="en-US" altLang="zh-CN" dirty="0" smtClean="0"/>
              <a:t>	</a:t>
            </a:r>
            <a:r>
              <a:rPr lang="zh-CN" altLang="en-US" dirty="0" smtClean="0"/>
              <a:t>描述 </a:t>
            </a:r>
            <a:endParaRPr lang="en-US" altLang="zh-CN" dirty="0" smtClean="0"/>
          </a:p>
          <a:p>
            <a:r>
              <a:rPr lang="en-US" b="1" dirty="0" err="1" smtClean="0"/>
              <a:t>vbOKOnly</a:t>
            </a:r>
            <a:r>
              <a:rPr lang="en-US" dirty="0" smtClean="0"/>
              <a:t> 		0 	</a:t>
            </a:r>
            <a:r>
              <a:rPr lang="zh-CN" altLang="en-US" dirty="0" smtClean="0"/>
              <a:t>只显示 </a:t>
            </a:r>
            <a:r>
              <a:rPr lang="en-US" b="1" dirty="0" smtClean="0"/>
              <a:t>OK</a:t>
            </a:r>
            <a:r>
              <a:rPr lang="en-US" dirty="0" smtClean="0"/>
              <a:t> </a:t>
            </a:r>
            <a:r>
              <a:rPr lang="zh-CN" altLang="en-US" dirty="0" smtClean="0"/>
              <a:t>按钮。 </a:t>
            </a:r>
            <a:endParaRPr lang="en-US" altLang="zh-CN" dirty="0" smtClean="0"/>
          </a:p>
          <a:p>
            <a:r>
              <a:rPr lang="en-US" b="1" dirty="0" err="1" smtClean="0"/>
              <a:t>VbOKCancel</a:t>
            </a:r>
            <a:r>
              <a:rPr lang="en-US" dirty="0" smtClean="0"/>
              <a:t> 		1 	</a:t>
            </a:r>
            <a:r>
              <a:rPr lang="zh-CN" altLang="en-US" dirty="0" smtClean="0"/>
              <a:t>显示 </a:t>
            </a:r>
            <a:r>
              <a:rPr lang="en-US" b="1" dirty="0" smtClean="0"/>
              <a:t>OK</a:t>
            </a:r>
            <a:r>
              <a:rPr lang="en-US" dirty="0" smtClean="0"/>
              <a:t> </a:t>
            </a:r>
            <a:r>
              <a:rPr lang="zh-CN" altLang="en-US" dirty="0" smtClean="0"/>
              <a:t>及 </a:t>
            </a:r>
            <a:r>
              <a:rPr lang="en-US" b="1" dirty="0" smtClean="0"/>
              <a:t>Cancel</a:t>
            </a:r>
            <a:r>
              <a:rPr lang="en-US" dirty="0" smtClean="0"/>
              <a:t> </a:t>
            </a:r>
            <a:r>
              <a:rPr lang="zh-CN" altLang="en-US" dirty="0" smtClean="0"/>
              <a:t>按钮。 </a:t>
            </a:r>
            <a:endParaRPr lang="en-US" altLang="zh-CN" dirty="0" smtClean="0"/>
          </a:p>
          <a:p>
            <a:r>
              <a:rPr lang="en-US" b="1" dirty="0" err="1" smtClean="0"/>
              <a:t>VbAbortRetryIgnore</a:t>
            </a:r>
            <a:r>
              <a:rPr lang="en-US" dirty="0" smtClean="0"/>
              <a:t> 	2 	</a:t>
            </a:r>
            <a:r>
              <a:rPr lang="zh-CN" altLang="en-US" dirty="0" smtClean="0"/>
              <a:t>显示 </a:t>
            </a:r>
            <a:r>
              <a:rPr lang="en-US" b="1" dirty="0" err="1" smtClean="0"/>
              <a:t>Abort</a:t>
            </a:r>
            <a:r>
              <a:rPr lang="en-US" dirty="0" err="1" smtClean="0"/>
              <a:t>、</a:t>
            </a:r>
            <a:r>
              <a:rPr lang="en-US" b="1" dirty="0" err="1" smtClean="0"/>
              <a:t>Retry</a:t>
            </a:r>
            <a:r>
              <a:rPr lang="en-US" dirty="0" smtClean="0"/>
              <a:t> </a:t>
            </a:r>
            <a:r>
              <a:rPr lang="zh-CN" altLang="en-US" dirty="0" smtClean="0"/>
              <a:t>及 </a:t>
            </a:r>
            <a:r>
              <a:rPr lang="en-US" b="1" dirty="0" smtClean="0"/>
              <a:t>Ignore</a:t>
            </a:r>
            <a:r>
              <a:rPr lang="en-US" dirty="0" smtClean="0"/>
              <a:t> </a:t>
            </a:r>
            <a:r>
              <a:rPr lang="zh-CN" altLang="en-US" dirty="0" smtClean="0"/>
              <a:t>按钮。 </a:t>
            </a:r>
            <a:endParaRPr lang="en-US" altLang="zh-CN" dirty="0" smtClean="0"/>
          </a:p>
          <a:p>
            <a:r>
              <a:rPr lang="en-US" b="1" dirty="0" err="1" smtClean="0"/>
              <a:t>VbYesNoCancel</a:t>
            </a:r>
            <a:r>
              <a:rPr lang="en-US" dirty="0" smtClean="0"/>
              <a:t> 	3 	</a:t>
            </a:r>
            <a:r>
              <a:rPr lang="zh-CN" altLang="en-US" dirty="0" smtClean="0"/>
              <a:t>显示 </a:t>
            </a:r>
            <a:r>
              <a:rPr lang="en-US" b="1" dirty="0" err="1" smtClean="0"/>
              <a:t>Yes</a:t>
            </a:r>
            <a:r>
              <a:rPr lang="en-US" dirty="0" err="1" smtClean="0"/>
              <a:t>、</a:t>
            </a:r>
            <a:r>
              <a:rPr lang="en-US" b="1" dirty="0" err="1" smtClean="0"/>
              <a:t>No</a:t>
            </a:r>
            <a:r>
              <a:rPr lang="en-US" dirty="0" smtClean="0"/>
              <a:t> </a:t>
            </a:r>
            <a:r>
              <a:rPr lang="zh-CN" altLang="en-US" dirty="0" smtClean="0"/>
              <a:t>及 </a:t>
            </a:r>
            <a:r>
              <a:rPr lang="en-US" b="1" dirty="0" smtClean="0"/>
              <a:t>Cancel</a:t>
            </a:r>
            <a:r>
              <a:rPr lang="en-US" dirty="0" smtClean="0"/>
              <a:t> </a:t>
            </a:r>
            <a:r>
              <a:rPr lang="zh-CN" altLang="en-US" dirty="0" smtClean="0"/>
              <a:t>按钮。 </a:t>
            </a:r>
            <a:endParaRPr lang="en-US" altLang="zh-CN" dirty="0" smtClean="0"/>
          </a:p>
          <a:p>
            <a:r>
              <a:rPr lang="en-US" b="1" dirty="0" err="1" smtClean="0"/>
              <a:t>VbYesNo</a:t>
            </a:r>
            <a:r>
              <a:rPr lang="en-US" dirty="0" smtClean="0"/>
              <a:t> 		4 	</a:t>
            </a:r>
            <a:r>
              <a:rPr lang="zh-CN" altLang="en-US" dirty="0" smtClean="0"/>
              <a:t>显示 </a:t>
            </a:r>
            <a:r>
              <a:rPr lang="en-US" b="1" dirty="0" smtClean="0"/>
              <a:t>Yes</a:t>
            </a:r>
            <a:r>
              <a:rPr lang="en-US" dirty="0" smtClean="0"/>
              <a:t> </a:t>
            </a:r>
            <a:r>
              <a:rPr lang="zh-CN" altLang="en-US" dirty="0" smtClean="0"/>
              <a:t>及 </a:t>
            </a:r>
            <a:r>
              <a:rPr lang="en-US" b="1" dirty="0" smtClean="0"/>
              <a:t>No</a:t>
            </a:r>
            <a:r>
              <a:rPr lang="en-US" dirty="0" smtClean="0"/>
              <a:t> </a:t>
            </a:r>
            <a:r>
              <a:rPr lang="zh-CN" altLang="en-US" dirty="0" smtClean="0"/>
              <a:t>按钮。 </a:t>
            </a:r>
            <a:endParaRPr lang="en-US" altLang="zh-CN" dirty="0" smtClean="0"/>
          </a:p>
          <a:p>
            <a:r>
              <a:rPr lang="en-US" b="1" dirty="0" err="1" smtClean="0"/>
              <a:t>VbRetryCancel</a:t>
            </a:r>
            <a:r>
              <a:rPr lang="en-US" dirty="0" smtClean="0"/>
              <a:t> 	5 	</a:t>
            </a:r>
            <a:r>
              <a:rPr lang="zh-CN" altLang="en-US" dirty="0" smtClean="0"/>
              <a:t>显示 </a:t>
            </a:r>
            <a:r>
              <a:rPr lang="en-US" b="1" dirty="0" smtClean="0"/>
              <a:t>Retry</a:t>
            </a:r>
            <a:r>
              <a:rPr lang="en-US" dirty="0" smtClean="0"/>
              <a:t> </a:t>
            </a:r>
            <a:r>
              <a:rPr lang="zh-CN" altLang="en-US" dirty="0" smtClean="0"/>
              <a:t>及 </a:t>
            </a:r>
            <a:r>
              <a:rPr lang="en-US" b="1" dirty="0" smtClean="0"/>
              <a:t>Cancel</a:t>
            </a:r>
            <a:r>
              <a:rPr lang="en-US" dirty="0" smtClean="0"/>
              <a:t> </a:t>
            </a:r>
            <a:r>
              <a:rPr lang="zh-CN" altLang="en-US" dirty="0" smtClean="0"/>
              <a:t>按钮。</a:t>
            </a:r>
            <a:endParaRPr lang="en-US" altLang="zh-CN" dirty="0" smtClean="0"/>
          </a:p>
          <a:p>
            <a:r>
              <a:rPr lang="en-US" altLang="zh-CN" dirty="0" smtClean="0"/>
              <a:t>……</a:t>
            </a:r>
          </a:p>
          <a:p>
            <a:r>
              <a:rPr lang="zh-CN" altLang="en-US" dirty="0" smtClean="0"/>
              <a:t>等等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b="1" dirty="0" smtClean="0"/>
              <a:t>返回值</a:t>
            </a:r>
            <a:endParaRPr lang="zh-CN" altLang="en-US" dirty="0" smtClean="0"/>
          </a:p>
          <a:p>
            <a:r>
              <a:rPr lang="zh-CN" altLang="en-US" dirty="0" smtClean="0"/>
              <a:t>常数 </a:t>
            </a:r>
            <a:r>
              <a:rPr lang="en-US" altLang="zh-CN" dirty="0" smtClean="0"/>
              <a:t>	</a:t>
            </a:r>
            <a:r>
              <a:rPr lang="zh-CN" altLang="en-US" dirty="0" smtClean="0"/>
              <a:t>值 </a:t>
            </a:r>
            <a:r>
              <a:rPr lang="en-US" altLang="zh-CN" dirty="0" smtClean="0"/>
              <a:t>	</a:t>
            </a:r>
            <a:r>
              <a:rPr lang="zh-CN" altLang="en-US" dirty="0" smtClean="0"/>
              <a:t>描述 </a:t>
            </a:r>
            <a:endParaRPr lang="en-US" altLang="zh-CN" dirty="0" smtClean="0"/>
          </a:p>
          <a:p>
            <a:r>
              <a:rPr lang="en-US" b="1" dirty="0" err="1" smtClean="0"/>
              <a:t>vbOK</a:t>
            </a:r>
            <a:r>
              <a:rPr lang="en-US" dirty="0" smtClean="0"/>
              <a:t> 	1 	</a:t>
            </a:r>
            <a:r>
              <a:rPr lang="en-US" b="1" dirty="0" smtClean="0"/>
              <a:t>OK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vbCancel</a:t>
            </a:r>
            <a:r>
              <a:rPr lang="en-US" dirty="0" smtClean="0"/>
              <a:t> 	2 	</a:t>
            </a:r>
            <a:r>
              <a:rPr lang="en-US" b="1" dirty="0" smtClean="0"/>
              <a:t>Cancel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vbAbort</a:t>
            </a:r>
            <a:r>
              <a:rPr lang="en-US" dirty="0" smtClean="0"/>
              <a:t> 	3 	</a:t>
            </a:r>
            <a:r>
              <a:rPr lang="en-US" b="1" dirty="0" smtClean="0"/>
              <a:t>Abort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vbRetry</a:t>
            </a:r>
            <a:r>
              <a:rPr lang="en-US" dirty="0" smtClean="0"/>
              <a:t> 	4 	</a:t>
            </a:r>
            <a:r>
              <a:rPr lang="en-US" b="1" dirty="0" smtClean="0"/>
              <a:t>Retry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vbIgnore</a:t>
            </a:r>
            <a:r>
              <a:rPr lang="en-US" dirty="0" smtClean="0"/>
              <a:t> 	5 	</a:t>
            </a:r>
            <a:r>
              <a:rPr lang="en-US" b="1" dirty="0" smtClean="0"/>
              <a:t>Ignore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vbYes</a:t>
            </a:r>
            <a:r>
              <a:rPr lang="en-US" dirty="0" smtClean="0"/>
              <a:t> 	6 	</a:t>
            </a:r>
            <a:r>
              <a:rPr lang="en-US" b="1" dirty="0" smtClean="0"/>
              <a:t>Yes</a:t>
            </a:r>
            <a:r>
              <a:rPr lang="en-US" dirty="0" smtClean="0"/>
              <a:t> </a:t>
            </a:r>
          </a:p>
          <a:p>
            <a:r>
              <a:rPr lang="en-US" b="1" dirty="0" err="1" smtClean="0"/>
              <a:t>vbNo</a:t>
            </a:r>
            <a:r>
              <a:rPr lang="en-US" dirty="0" smtClean="0"/>
              <a:t> 	7	</a:t>
            </a:r>
            <a:r>
              <a:rPr lang="en-US" b="1" dirty="0" smtClean="0"/>
              <a:t>No</a:t>
            </a:r>
          </a:p>
          <a:p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MsgBox</a:t>
            </a:r>
            <a:r>
              <a:rPr lang="zh-CN" altLang="en-US" dirty="0" smtClean="0"/>
              <a:t>函数示例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Msg</a:t>
            </a:r>
            <a:r>
              <a:rPr lang="en-US" altLang="zh-CN" dirty="0" smtClean="0"/>
              <a:t>, Style, Title, Help, </a:t>
            </a:r>
            <a:r>
              <a:rPr lang="en-US" altLang="zh-CN" dirty="0" err="1" smtClean="0"/>
              <a:t>Ctxt</a:t>
            </a:r>
            <a:r>
              <a:rPr lang="en-US" altLang="zh-CN" dirty="0" smtClean="0"/>
              <a:t>, Response, </a:t>
            </a:r>
            <a:r>
              <a:rPr lang="en-US" altLang="zh-CN" dirty="0" err="1" smtClean="0"/>
              <a:t>MyString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</a:t>
            </a:r>
            <a:r>
              <a:rPr lang="en-US" altLang="zh-CN" dirty="0" smtClean="0"/>
              <a:t> = "Do you want to continue ?"    ' </a:t>
            </a:r>
            <a:r>
              <a:rPr lang="zh-CN" altLang="en-US" dirty="0" smtClean="0"/>
              <a:t>定义信息。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Style = </a:t>
            </a:r>
            <a:r>
              <a:rPr lang="en-US" altLang="zh-CN" dirty="0" err="1" smtClean="0"/>
              <a:t>vbYesNo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vbCritical</a:t>
            </a:r>
            <a:r>
              <a:rPr lang="en-US" altLang="zh-CN" dirty="0" smtClean="0"/>
              <a:t> + vbDefaultButton2    ' </a:t>
            </a:r>
            <a:r>
              <a:rPr lang="zh-CN" altLang="en-US" dirty="0" smtClean="0"/>
              <a:t>定义按钮。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'</a:t>
            </a:r>
            <a:r>
              <a:rPr lang="en-US" altLang="zh-CN" dirty="0" err="1" smtClean="0"/>
              <a:t>vbYesNo</a:t>
            </a:r>
            <a:r>
              <a:rPr lang="en-US" altLang="zh-CN" dirty="0" smtClean="0"/>
              <a:t> </a:t>
            </a:r>
            <a:r>
              <a:rPr lang="zh-CN" altLang="en-US" dirty="0" smtClean="0"/>
              <a:t>显示 </a:t>
            </a:r>
            <a:r>
              <a:rPr lang="en-US" altLang="zh-CN" dirty="0" smtClean="0"/>
              <a:t>Yes </a:t>
            </a:r>
            <a:r>
              <a:rPr lang="zh-CN" altLang="en-US" dirty="0" smtClean="0"/>
              <a:t>及 </a:t>
            </a:r>
            <a:r>
              <a:rPr lang="en-US" altLang="zh-CN" dirty="0" smtClean="0"/>
              <a:t>No </a:t>
            </a:r>
            <a:r>
              <a:rPr lang="zh-CN" altLang="en-US" dirty="0" smtClean="0"/>
              <a:t>按钮。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'</a:t>
            </a:r>
            <a:r>
              <a:rPr lang="en-US" altLang="zh-CN" dirty="0" err="1" smtClean="0"/>
              <a:t>VbCritical</a:t>
            </a:r>
            <a:r>
              <a:rPr lang="en-US" altLang="zh-CN" dirty="0" smtClean="0"/>
              <a:t> </a:t>
            </a:r>
            <a:r>
              <a:rPr lang="zh-CN" altLang="en-US" dirty="0" smtClean="0"/>
              <a:t>显示 </a:t>
            </a:r>
            <a:r>
              <a:rPr lang="en-US" altLang="zh-CN" dirty="0" smtClean="0"/>
              <a:t>Critical Message </a:t>
            </a:r>
            <a:r>
              <a:rPr lang="zh-CN" altLang="en-US" dirty="0" smtClean="0"/>
              <a:t>图标。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'vbDefaultButton2 </a:t>
            </a:r>
            <a:r>
              <a:rPr lang="zh-CN" altLang="en-US" dirty="0" smtClean="0"/>
              <a:t>第二个按钮是缺省值。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Title = "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Demonstration"    ' </a:t>
            </a:r>
            <a:r>
              <a:rPr lang="zh-CN" altLang="en-US" dirty="0" smtClean="0"/>
              <a:t>定义标题。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Help = "DEMO.HLP"    ' </a:t>
            </a:r>
            <a:r>
              <a:rPr lang="zh-CN" altLang="en-US" dirty="0" smtClean="0"/>
              <a:t>定义帮助文件。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Ctxt</a:t>
            </a:r>
            <a:r>
              <a:rPr lang="en-US" altLang="zh-CN" dirty="0" smtClean="0"/>
              <a:t> = 1000    ' </a:t>
            </a:r>
            <a:r>
              <a:rPr lang="zh-CN" altLang="en-US" dirty="0" smtClean="0"/>
              <a:t>定义标题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' </a:t>
            </a:r>
            <a:r>
              <a:rPr lang="zh-CN" altLang="en-US" dirty="0" smtClean="0"/>
              <a:t>上下文。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' </a:t>
            </a:r>
            <a:r>
              <a:rPr lang="zh-CN" altLang="en-US" dirty="0" smtClean="0"/>
              <a:t>显示信息。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Response =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Msg</a:t>
            </a:r>
            <a:r>
              <a:rPr lang="en-US" altLang="zh-CN" dirty="0" smtClean="0"/>
              <a:t>, Style, Title, Help, </a:t>
            </a:r>
            <a:r>
              <a:rPr lang="en-US" altLang="zh-CN" dirty="0" err="1" smtClean="0"/>
              <a:t>Ctxt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If Response = </a:t>
            </a:r>
            <a:r>
              <a:rPr lang="en-US" altLang="zh-CN" dirty="0" err="1" smtClean="0"/>
              <a:t>vbYes</a:t>
            </a:r>
            <a:r>
              <a:rPr lang="en-US" altLang="zh-CN" dirty="0" smtClean="0"/>
              <a:t> Then    ' </a:t>
            </a:r>
            <a:r>
              <a:rPr lang="zh-CN" altLang="en-US" dirty="0" smtClean="0"/>
              <a:t>用户按下“是”。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"Yes"    ' </a:t>
            </a:r>
            <a:r>
              <a:rPr lang="zh-CN" altLang="en-US" dirty="0" smtClean="0"/>
              <a:t>完成某操作。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Else    ' </a:t>
            </a:r>
            <a:r>
              <a:rPr lang="zh-CN" altLang="en-US" dirty="0" smtClean="0"/>
              <a:t>用户按下“否”。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"No"    ' </a:t>
            </a:r>
            <a:r>
              <a:rPr lang="zh-CN" altLang="en-US" dirty="0" smtClean="0"/>
              <a:t>完成某操作。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MyString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imes New Roman" pitchFamily="18" charset="0"/>
                <a:ea typeface="华文新魏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chemeClr val="bg1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表达式列表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lvl="1" indent="-363538">
              <a:buBlip>
                <a:blip r:embed="rId3"/>
              </a:buBlip>
            </a:pP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表达式列表的三种形式：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 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To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Is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比较运算符 表达式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，可以同时出现在一个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Case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中，多个表达式之间用逗号分隔。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marL="363538" lvl="1" indent="-363538">
              <a:buBlip>
                <a:blip r:embed="rId3"/>
              </a:buBlip>
            </a:pPr>
            <a:endParaRPr lang="en-US" altLang="zh-CN" sz="1600" dirty="0" smtClean="0">
              <a:latin typeface="仿宋" pitchFamily="49" charset="-122"/>
              <a:ea typeface="仿宋" pitchFamily="49" charset="-122"/>
            </a:endParaRPr>
          </a:p>
          <a:p>
            <a:endParaRPr lang="zh-CN" altLang="en-US" sz="2000" dirty="0" smtClean="0">
              <a:solidFill>
                <a:srgbClr val="006600"/>
              </a:solidFill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428596" y="1714488"/>
            <a:ext cx="71438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63538" marR="0" lvl="0" indent="-3635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  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Dim 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成绩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As Long</a:t>
            </a:r>
          </a:p>
          <a:p>
            <a:pPr marL="363538" marR="0" lvl="0" indent="-3635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   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成绩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= 95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Select Case 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成绩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	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Case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90,91,92 to 100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     </a:t>
            </a:r>
            <a:r>
              <a:rPr kumimoji="1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MsgBox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"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优秀生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"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	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Case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80, 81, 82 to 84, Is &gt;=85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      </a:t>
            </a:r>
            <a:r>
              <a:rPr kumimoji="1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MsgBox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"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良好生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"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	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Case Is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&gt;= 60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     </a:t>
            </a:r>
            <a:r>
              <a:rPr kumimoji="1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MsgBox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"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合格生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"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	Case Else</a:t>
            </a:r>
            <a:endParaRPr kumimoji="1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        </a:t>
            </a:r>
            <a:r>
              <a:rPr kumimoji="1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MsgBox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 "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不及格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"</a:t>
            </a:r>
          </a:p>
          <a:p>
            <a:pPr marL="700088" marR="0" lvl="1" indent="-24288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</a:rPr>
              <a:t>	End Select</a:t>
            </a:r>
            <a:endParaRPr kumimoji="1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itchFamily="2" charset="-122"/>
            </a:endParaRPr>
          </a:p>
          <a:p>
            <a:pPr marL="363538" marR="0" lvl="0" indent="-3635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    </a:t>
            </a:r>
          </a:p>
          <a:p>
            <a:pPr marL="363538" marR="0" lvl="0" indent="-3635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kumimoji="1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Select Case </a:t>
            </a:r>
            <a:r>
              <a:rPr lang="zh-CN" altLang="en-US" dirty="0" smtClean="0"/>
              <a:t>语句课堂练习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928670"/>
            <a:ext cx="8786842" cy="4714892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练习</a:t>
            </a:r>
            <a:r>
              <a:rPr lang="en-US" altLang="zh-CN" dirty="0" smtClean="0">
                <a:solidFill>
                  <a:srgbClr val="0000CC"/>
                </a:solidFill>
              </a:rPr>
              <a:t>1</a:t>
            </a:r>
            <a:r>
              <a:rPr lang="zh-CN" altLang="en-US" dirty="0" smtClean="0"/>
              <a:t>：定义一个天气变量，根据天气不同，输出不同句子。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“</a:t>
            </a:r>
            <a:r>
              <a:rPr lang="zh-CN" altLang="en-US" dirty="0" smtClean="0"/>
              <a:t>晴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：</a:t>
            </a:r>
            <a:r>
              <a:rPr lang="en-US" altLang="zh-CN" dirty="0" smtClean="0"/>
              <a:t> "</a:t>
            </a:r>
            <a:r>
              <a:rPr lang="zh-CN" altLang="en-US" dirty="0" smtClean="0"/>
              <a:t>天气晴朗，心情愉快。</a:t>
            </a:r>
            <a:r>
              <a:rPr lang="en-US" altLang="zh-CN" dirty="0" smtClean="0"/>
              <a:t>"</a:t>
            </a:r>
          </a:p>
          <a:p>
            <a:pPr lvl="1"/>
            <a:r>
              <a:rPr lang="en-US" altLang="zh-CN" dirty="0" smtClean="0"/>
              <a:t>“</a:t>
            </a:r>
            <a:r>
              <a:rPr lang="zh-CN" altLang="en-US" dirty="0" smtClean="0"/>
              <a:t>雨</a:t>
            </a:r>
            <a:r>
              <a:rPr lang="en-US" altLang="zh-CN" dirty="0" smtClean="0"/>
              <a:t>”, “</a:t>
            </a:r>
            <a:r>
              <a:rPr lang="zh-CN" altLang="en-US" dirty="0" smtClean="0"/>
              <a:t>阴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：</a:t>
            </a:r>
            <a:r>
              <a:rPr lang="en-US" altLang="zh-CN" dirty="0" smtClean="0"/>
              <a:t>"</a:t>
            </a:r>
            <a:r>
              <a:rPr lang="zh-CN" altLang="en-US" dirty="0" smtClean="0"/>
              <a:t>阴雨绵绵，郁闷至极。</a:t>
            </a:r>
            <a:r>
              <a:rPr lang="en-US" altLang="zh-CN" dirty="0" smtClean="0"/>
              <a:t>"</a:t>
            </a:r>
          </a:p>
          <a:p>
            <a:pPr lvl="1"/>
            <a:r>
              <a:rPr lang="en-US" altLang="zh-CN" dirty="0" smtClean="0"/>
              <a:t>“</a:t>
            </a:r>
            <a:r>
              <a:rPr lang="zh-CN" altLang="en-US" dirty="0" smtClean="0"/>
              <a:t>雪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：</a:t>
            </a:r>
            <a:r>
              <a:rPr lang="en-US" altLang="zh-CN" dirty="0" smtClean="0"/>
              <a:t>“</a:t>
            </a:r>
            <a:r>
              <a:rPr lang="zh-CN" altLang="en-US" dirty="0" smtClean="0"/>
              <a:t>北国风光，银装素裹。</a:t>
            </a:r>
            <a:r>
              <a:rPr lang="en-US" altLang="zh-CN" dirty="0" smtClean="0"/>
              <a:t>"</a:t>
            </a:r>
          </a:p>
          <a:p>
            <a:pPr lvl="1"/>
            <a:r>
              <a:rPr lang="en-US" altLang="zh-CN" dirty="0" smtClean="0"/>
              <a:t>“</a:t>
            </a:r>
            <a:r>
              <a:rPr lang="zh-CN" altLang="en-US" dirty="0" smtClean="0"/>
              <a:t>雾霭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：</a:t>
            </a:r>
            <a:r>
              <a:rPr lang="en-US" altLang="zh-CN" dirty="0" smtClean="0"/>
              <a:t> "</a:t>
            </a:r>
            <a:r>
              <a:rPr lang="zh-CN" altLang="en-US" dirty="0" smtClean="0"/>
              <a:t>穹顶之下，自强不吸。</a:t>
            </a:r>
            <a:r>
              <a:rPr lang="en-US" altLang="zh-CN" dirty="0" smtClean="0"/>
              <a:t> "</a:t>
            </a:r>
          </a:p>
          <a:p>
            <a:endParaRPr lang="zh-CN" altLang="en-US" dirty="0" smtClean="0"/>
          </a:p>
          <a:p>
            <a:endParaRPr lang="en-US" sz="2800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30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643998" cy="4714892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en-US" altLang="zh-CN" dirty="0" err="1" smtClean="0"/>
              <a:t>msgbox</a:t>
            </a:r>
            <a:r>
              <a:rPr lang="zh-CN" altLang="en-US" dirty="0" smtClean="0"/>
              <a:t>返回值演示</a:t>
            </a:r>
            <a:r>
              <a:rPr lang="en-US" altLang="zh-CN" dirty="0" smtClean="0"/>
              <a:t>( )</a:t>
            </a:r>
          </a:p>
          <a:p>
            <a:pPr>
              <a:buNone/>
            </a:pPr>
            <a:r>
              <a:rPr lang="en-US" altLang="zh-CN" dirty="0" smtClean="0"/>
              <a:t>    Dim </a:t>
            </a:r>
            <a:r>
              <a:rPr lang="en-US" altLang="zh-CN" dirty="0" err="1" smtClean="0"/>
              <a:t>Isvip</a:t>
            </a:r>
            <a:r>
              <a:rPr lang="en-US" altLang="zh-CN" dirty="0" smtClean="0"/>
              <a:t> </a:t>
            </a:r>
            <a:r>
              <a:rPr lang="en-US" altLang="zh-CN" sz="1800" dirty="0" smtClean="0">
                <a:solidFill>
                  <a:srgbClr val="006600"/>
                </a:solidFill>
              </a:rPr>
              <a:t>‘</a:t>
            </a:r>
            <a:r>
              <a:rPr lang="en-US" altLang="zh-CN" sz="1800" dirty="0" err="1" smtClean="0">
                <a:solidFill>
                  <a:srgbClr val="006600"/>
                </a:solidFill>
              </a:rPr>
              <a:t>Isvip</a:t>
            </a:r>
            <a:r>
              <a:rPr lang="zh-CN" altLang="en-US" sz="1800" dirty="0" smtClean="0">
                <a:solidFill>
                  <a:srgbClr val="006600"/>
                </a:solidFill>
              </a:rPr>
              <a:t>不能定义为</a:t>
            </a:r>
            <a:r>
              <a:rPr lang="en-US" altLang="zh-CN" sz="1800" dirty="0" err="1" smtClean="0">
                <a:solidFill>
                  <a:srgbClr val="006600"/>
                </a:solidFill>
              </a:rPr>
              <a:t>boolean</a:t>
            </a:r>
            <a:r>
              <a:rPr lang="zh-CN" altLang="en-US" sz="1800" dirty="0" smtClean="0">
                <a:solidFill>
                  <a:srgbClr val="006600"/>
                </a:solidFill>
              </a:rPr>
              <a:t>型，因为它要接收</a:t>
            </a:r>
            <a:r>
              <a:rPr lang="en-US" altLang="zh-CN" sz="1800" dirty="0" err="1" smtClean="0">
                <a:solidFill>
                  <a:srgbClr val="006600"/>
                </a:solidFill>
              </a:rPr>
              <a:t>msgbox</a:t>
            </a:r>
            <a:r>
              <a:rPr lang="zh-CN" altLang="en-US" sz="1800" dirty="0" smtClean="0">
                <a:solidFill>
                  <a:srgbClr val="006600"/>
                </a:solidFill>
              </a:rPr>
              <a:t>的返回值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Isvip</a:t>
            </a:r>
            <a:r>
              <a:rPr lang="en-US" altLang="zh-CN" dirty="0" smtClean="0"/>
              <a:t> = 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("</a:t>
            </a:r>
            <a:r>
              <a:rPr lang="zh-CN" altLang="en-US" dirty="0" smtClean="0">
                <a:solidFill>
                  <a:srgbClr val="0000CC"/>
                </a:solidFill>
              </a:rPr>
              <a:t>你是</a:t>
            </a:r>
            <a:r>
              <a:rPr lang="en-US" altLang="zh-CN" dirty="0" smtClean="0">
                <a:solidFill>
                  <a:srgbClr val="0000CC"/>
                </a:solidFill>
              </a:rPr>
              <a:t>VIP</a:t>
            </a:r>
            <a:r>
              <a:rPr lang="zh-CN" altLang="en-US" dirty="0" smtClean="0">
                <a:solidFill>
                  <a:srgbClr val="0000CC"/>
                </a:solidFill>
              </a:rPr>
              <a:t>客户吗</a:t>
            </a:r>
            <a:r>
              <a:rPr lang="en-US" altLang="zh-CN" dirty="0" smtClean="0">
                <a:solidFill>
                  <a:srgbClr val="0000CC"/>
                </a:solidFill>
              </a:rPr>
              <a:t>?", </a:t>
            </a:r>
            <a:r>
              <a:rPr lang="en-US" altLang="zh-CN" dirty="0" err="1" smtClean="0">
                <a:solidFill>
                  <a:srgbClr val="0000CC"/>
                </a:solidFill>
              </a:rPr>
              <a:t>vbYesNo</a:t>
            </a:r>
            <a:r>
              <a:rPr lang="en-US" altLang="zh-CN" dirty="0" smtClean="0">
                <a:solidFill>
                  <a:srgbClr val="0000CC"/>
                </a:solidFill>
              </a:rPr>
              <a:t>)</a:t>
            </a:r>
          </a:p>
          <a:p>
            <a:pPr>
              <a:buNone/>
            </a:pPr>
            <a:r>
              <a:rPr lang="en-US" altLang="zh-CN" dirty="0" smtClean="0"/>
              <a:t>    If  </a:t>
            </a:r>
            <a:r>
              <a:rPr lang="en-US" altLang="zh-CN" dirty="0" err="1" smtClean="0">
                <a:solidFill>
                  <a:srgbClr val="FF0000"/>
                </a:solidFill>
              </a:rPr>
              <a:t>Isvip</a:t>
            </a:r>
            <a:r>
              <a:rPr lang="en-US" altLang="zh-CN" dirty="0" smtClean="0">
                <a:solidFill>
                  <a:srgbClr val="FF0000"/>
                </a:solidFill>
              </a:rPr>
              <a:t> = </a:t>
            </a:r>
            <a:r>
              <a:rPr lang="en-US" altLang="zh-CN" dirty="0" err="1" smtClean="0">
                <a:solidFill>
                  <a:srgbClr val="FF0000"/>
                </a:solidFill>
              </a:rPr>
              <a:t>vbYes</a:t>
            </a:r>
            <a:r>
              <a:rPr lang="en-US" altLang="zh-CN" dirty="0" smtClean="0"/>
              <a:t> Then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"VIP</a:t>
            </a:r>
            <a:r>
              <a:rPr lang="zh-CN" altLang="en-US" dirty="0" smtClean="0"/>
              <a:t>客户一律</a:t>
            </a:r>
            <a:r>
              <a:rPr lang="en-US" altLang="zh-CN" dirty="0" smtClean="0"/>
              <a:t>8</a:t>
            </a:r>
            <a:r>
              <a:rPr lang="zh-CN" altLang="en-US" dirty="0" smtClean="0"/>
              <a:t>折。</a:t>
            </a:r>
            <a:r>
              <a:rPr lang="en-US" altLang="zh-CN" dirty="0" smtClean="0"/>
              <a:t>"</a:t>
            </a:r>
          </a:p>
          <a:p>
            <a:pPr>
              <a:buNone/>
            </a:pPr>
            <a:r>
              <a:rPr lang="en-US" altLang="zh-CN" dirty="0" smtClean="0"/>
              <a:t>    Else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对不起，只有</a:t>
            </a:r>
            <a:r>
              <a:rPr lang="en-US" altLang="zh-CN" dirty="0" smtClean="0"/>
              <a:t>VIP</a:t>
            </a:r>
            <a:r>
              <a:rPr lang="zh-CN" altLang="en-US" dirty="0" smtClean="0"/>
              <a:t>客户才能优惠。</a:t>
            </a:r>
            <a:r>
              <a:rPr lang="en-US" altLang="zh-CN" dirty="0" smtClean="0"/>
              <a:t>"</a:t>
            </a:r>
          </a:p>
          <a:p>
            <a:pPr>
              <a:buNone/>
            </a:pPr>
            <a:r>
              <a:rPr lang="en-US" altLang="zh-CN" dirty="0" smtClean="0"/>
              <a:t>    End If</a:t>
            </a:r>
          </a:p>
          <a:p>
            <a:pPr>
              <a:buNone/>
            </a:pPr>
            <a:r>
              <a:rPr lang="en-US" altLang="zh-CN" dirty="0" smtClean="0"/>
              <a:t> 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msgbox</a:t>
            </a:r>
            <a:r>
              <a:rPr lang="zh-CN" altLang="en-US" dirty="0" smtClean="0"/>
              <a:t>返回值演示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572560" cy="564360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1:  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编写电影分级制度演示程序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dirty="0" smtClean="0"/>
              <a:t>提示输入年龄，用</a:t>
            </a:r>
            <a:r>
              <a:rPr lang="en-US" altLang="zh-CN" dirty="0" err="1" smtClean="0"/>
              <a:t>InputBox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如果小于 </a:t>
            </a:r>
            <a:r>
              <a:rPr lang="en-US" altLang="zh-CN" dirty="0" smtClean="0"/>
              <a:t>13 </a:t>
            </a:r>
            <a:r>
              <a:rPr lang="zh-CN" altLang="en-US" dirty="0" smtClean="0"/>
              <a:t>岁，提示可以 看 </a:t>
            </a:r>
            <a:r>
              <a:rPr lang="en-US" altLang="zh-CN" dirty="0" smtClean="0"/>
              <a:t>G </a:t>
            </a:r>
            <a:r>
              <a:rPr lang="zh-CN" altLang="en-US" dirty="0" smtClean="0"/>
              <a:t>级电影。</a:t>
            </a:r>
          </a:p>
          <a:p>
            <a:pPr lvl="1"/>
            <a:r>
              <a:rPr lang="zh-CN" altLang="en-US" dirty="0" smtClean="0"/>
              <a:t>如果大于等于</a:t>
            </a:r>
            <a:r>
              <a:rPr lang="en-US" altLang="zh-CN" dirty="0" smtClean="0"/>
              <a:t>13</a:t>
            </a:r>
            <a:r>
              <a:rPr lang="zh-CN" altLang="en-US" dirty="0" smtClean="0"/>
              <a:t>岁但小于</a:t>
            </a:r>
            <a:r>
              <a:rPr lang="en-US" altLang="zh-CN" dirty="0" smtClean="0"/>
              <a:t>16 </a:t>
            </a:r>
            <a:r>
              <a:rPr lang="zh-CN" altLang="en-US" dirty="0" smtClean="0"/>
              <a:t>岁，提问是否有大人陪同：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如果自己来的，可以看</a:t>
            </a:r>
            <a:r>
              <a:rPr lang="en-US" altLang="zh-CN" dirty="0" smtClean="0"/>
              <a:t>PG-13 </a:t>
            </a:r>
            <a:r>
              <a:rPr lang="zh-CN" altLang="en-US" dirty="0" smtClean="0"/>
              <a:t>级。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如果有大人陪着可以看</a:t>
            </a:r>
            <a:r>
              <a:rPr lang="en-US" altLang="zh-CN" dirty="0" smtClean="0"/>
              <a:t>PG </a:t>
            </a:r>
            <a:r>
              <a:rPr lang="zh-CN" altLang="en-US" dirty="0" smtClean="0"/>
              <a:t>级。</a:t>
            </a:r>
          </a:p>
          <a:p>
            <a:pPr lvl="1"/>
            <a:r>
              <a:rPr lang="zh-CN" altLang="en-US" dirty="0" smtClean="0"/>
              <a:t>如果大于等于</a:t>
            </a:r>
            <a:r>
              <a:rPr lang="en-US" altLang="zh-CN" dirty="0" smtClean="0"/>
              <a:t>16</a:t>
            </a:r>
            <a:r>
              <a:rPr lang="zh-CN" altLang="en-US" dirty="0" smtClean="0"/>
              <a:t>岁 但小于</a:t>
            </a:r>
            <a:r>
              <a:rPr lang="en-US" altLang="zh-CN" dirty="0" smtClean="0"/>
              <a:t>18</a:t>
            </a:r>
            <a:r>
              <a:rPr lang="zh-CN" altLang="en-US" dirty="0" smtClean="0"/>
              <a:t>岁，可以看</a:t>
            </a:r>
            <a:r>
              <a:rPr lang="en-US" altLang="zh-CN" dirty="0" smtClean="0"/>
              <a:t>NC-17</a:t>
            </a:r>
            <a:r>
              <a:rPr lang="zh-CN" altLang="en-US" dirty="0" smtClean="0"/>
              <a:t>级的电影。</a:t>
            </a:r>
          </a:p>
          <a:p>
            <a:pPr lvl="1"/>
            <a:r>
              <a:rPr lang="zh-CN" altLang="en-US" dirty="0" smtClean="0"/>
              <a:t>大于等于</a:t>
            </a:r>
            <a:r>
              <a:rPr lang="en-US" altLang="zh-CN" dirty="0" smtClean="0"/>
              <a:t>18</a:t>
            </a:r>
            <a:r>
              <a:rPr lang="zh-CN" altLang="en-US" dirty="0" smtClean="0"/>
              <a:t>岁可以看</a:t>
            </a:r>
            <a:r>
              <a:rPr lang="en-US" altLang="zh-CN" dirty="0" smtClean="0"/>
              <a:t>R </a:t>
            </a:r>
            <a:r>
              <a:rPr lang="zh-CN" altLang="en-US" dirty="0" smtClean="0"/>
              <a:t>级电影。</a:t>
            </a:r>
            <a:endParaRPr lang="en-US" altLang="zh-CN" dirty="0" smtClean="0"/>
          </a:p>
          <a:p>
            <a:r>
              <a:rPr lang="zh-CN" altLang="en-US" dirty="0" smtClean="0"/>
              <a:t>提示：</a:t>
            </a:r>
            <a:endParaRPr lang="en-US" altLang="zh-CN" dirty="0" smtClean="0"/>
          </a:p>
          <a:p>
            <a:pPr lvl="1"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dirty="0" smtClean="0"/>
              <a:t>该作业可采用</a:t>
            </a:r>
            <a:r>
              <a:rPr lang="en-US" altLang="zh-CN" sz="2000" dirty="0" smtClean="0"/>
              <a:t>Select Case </a:t>
            </a:r>
            <a:r>
              <a:rPr lang="zh-CN" altLang="en-US" sz="2000" dirty="0" smtClean="0"/>
              <a:t>语句与</a:t>
            </a:r>
            <a:r>
              <a:rPr lang="en-US" altLang="zh-CN" sz="2000" dirty="0" smtClean="0"/>
              <a:t>If </a:t>
            </a:r>
            <a:r>
              <a:rPr lang="zh-CN" altLang="en-US" sz="2000" dirty="0" smtClean="0"/>
              <a:t>语句的嵌套</a:t>
            </a:r>
            <a:endParaRPr lang="en-US" altLang="zh-CN" sz="2000" dirty="0" smtClean="0"/>
          </a:p>
          <a:p>
            <a:pPr lvl="1">
              <a:buClr>
                <a:srgbClr val="0070C0"/>
              </a:buClr>
              <a:buFont typeface="Wingdings" pitchFamily="2" charset="2"/>
              <a:buChar char="Ø"/>
            </a:pPr>
            <a:r>
              <a:rPr lang="zh-CN" altLang="en-US" sz="2000" dirty="0" smtClean="0"/>
              <a:t>“是否有大人陪同”使用上一张幻灯片中演示的</a:t>
            </a:r>
            <a:r>
              <a:rPr lang="en-US" altLang="zh-CN" sz="2000" dirty="0" err="1" smtClean="0"/>
              <a:t>msgbox</a:t>
            </a:r>
            <a:r>
              <a:rPr lang="zh-CN" altLang="en-US" sz="2000" dirty="0" smtClean="0"/>
              <a:t>返回值进行判断。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608645" cy="647700"/>
          </a:xfrm>
        </p:spPr>
        <p:txBody>
          <a:bodyPr/>
          <a:lstStyle/>
          <a:p>
            <a:r>
              <a:rPr lang="en-US" altLang="zh-CN" dirty="0" smtClean="0"/>
              <a:t>Select Case </a:t>
            </a:r>
            <a:r>
              <a:rPr lang="zh-CN" altLang="en-US" dirty="0" smtClean="0"/>
              <a:t>语句提交作业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提出问题</a:t>
            </a:r>
            <a:r>
              <a:rPr lang="zh-CN" altLang="en-US" dirty="0" smtClean="0"/>
              <a:t>：写程序时，经常会遇到这种情况：需要反复执行一条或多条语句。执行一次，写一次，效率太慢！如果重复执行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次，难道复制粘贴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次？</a:t>
            </a:r>
            <a:endParaRPr lang="en-US" altLang="zh-CN" dirty="0" smtClean="0"/>
          </a:p>
          <a:p>
            <a:pPr algn="l"/>
            <a:r>
              <a:rPr lang="zh-CN" altLang="en-US" dirty="0" smtClean="0"/>
              <a:t>解决问题：</a:t>
            </a:r>
            <a:r>
              <a:rPr lang="zh-CN" altLang="en-US" dirty="0" smtClean="0">
                <a:solidFill>
                  <a:srgbClr val="FF0000"/>
                </a:solidFill>
              </a:rPr>
              <a:t>采用循环结构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dirty="0" smtClean="0"/>
              <a:t>介绍两种循环语句</a:t>
            </a:r>
            <a:endParaRPr lang="en-US" altLang="zh-CN" dirty="0" smtClean="0"/>
          </a:p>
          <a:p>
            <a:pPr lvl="1" algn="l"/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For…Next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Do...Loop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63538" lvl="1" indent="-363538" algn="l">
              <a:buBlip>
                <a:blip r:embed="rId2"/>
              </a:buBlip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说明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marL="679450" lvl="2" indent="-363538" algn="l"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已知循环次数，建议采用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For…Next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679450" lvl="2" indent="-363538" algn="l">
              <a:buFont typeface="Wingdings" pitchFamily="2" charset="2"/>
              <a:buChar char="Ø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未知循环次数，可采用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Do...Loop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语句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的循环结构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500726"/>
          </a:xfrm>
        </p:spPr>
        <p:txBody>
          <a:bodyPr/>
          <a:lstStyle/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以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指定次数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来重复执行一组语句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语法：</a:t>
            </a:r>
            <a:endParaRPr lang="en-US" altLang="zh-CN" dirty="0" smtClean="0"/>
          </a:p>
          <a:p>
            <a:pPr algn="l">
              <a:buNone/>
            </a:pPr>
            <a:r>
              <a:rPr lang="en-US" dirty="0" smtClean="0"/>
              <a:t>             </a:t>
            </a:r>
            <a:r>
              <a:rPr lang="en-US" dirty="0" smtClean="0">
                <a:solidFill>
                  <a:srgbClr val="0000CC"/>
                </a:solidFill>
              </a:rPr>
              <a:t> </a:t>
            </a:r>
            <a:r>
              <a:rPr lang="en-US" dirty="0" smtClean="0">
                <a:solidFill>
                  <a:srgbClr val="FF0000"/>
                </a:solidFill>
              </a:rPr>
              <a:t>For</a:t>
            </a:r>
            <a:r>
              <a:rPr lang="en-US" dirty="0" smtClean="0">
                <a:solidFill>
                  <a:srgbClr val="0000CC"/>
                </a:solidFill>
              </a:rPr>
              <a:t> </a:t>
            </a:r>
            <a:r>
              <a:rPr lang="zh-CN" altLang="en-US" dirty="0" smtClean="0">
                <a:solidFill>
                  <a:srgbClr val="0000CC"/>
                </a:solidFill>
              </a:rPr>
              <a:t>计次变量 </a:t>
            </a:r>
            <a:r>
              <a:rPr lang="en-US" altLang="zh-CN" dirty="0" smtClean="0">
                <a:solidFill>
                  <a:srgbClr val="0000CC"/>
                </a:solidFill>
              </a:rPr>
              <a:t>= </a:t>
            </a:r>
            <a:r>
              <a:rPr lang="zh-CN" altLang="en-US" dirty="0" smtClean="0">
                <a:solidFill>
                  <a:srgbClr val="0000CC"/>
                </a:solidFill>
              </a:rPr>
              <a:t>起始值 </a:t>
            </a:r>
            <a:r>
              <a:rPr lang="en-US" dirty="0" smtClean="0">
                <a:solidFill>
                  <a:srgbClr val="FF0000"/>
                </a:solidFill>
              </a:rPr>
              <a:t>To</a:t>
            </a:r>
            <a:r>
              <a:rPr lang="en-US" dirty="0" smtClean="0">
                <a:solidFill>
                  <a:srgbClr val="0000CC"/>
                </a:solidFill>
              </a:rPr>
              <a:t> </a:t>
            </a:r>
            <a:r>
              <a:rPr lang="zh-CN" altLang="en-US" dirty="0" smtClean="0">
                <a:solidFill>
                  <a:srgbClr val="0000CC"/>
                </a:solidFill>
              </a:rPr>
              <a:t>结束值 </a:t>
            </a:r>
            <a:r>
              <a:rPr lang="en-US" altLang="zh-CN" dirty="0" smtClean="0">
                <a:solidFill>
                  <a:srgbClr val="0000CC"/>
                </a:solidFill>
              </a:rPr>
              <a:t>[</a:t>
            </a:r>
            <a:r>
              <a:rPr lang="en-US" dirty="0" smtClean="0">
                <a:solidFill>
                  <a:srgbClr val="0000CC"/>
                </a:solidFill>
              </a:rPr>
              <a:t>Step </a:t>
            </a:r>
            <a:r>
              <a:rPr lang="zh-CN" altLang="en-US" dirty="0" smtClean="0">
                <a:solidFill>
                  <a:srgbClr val="0000CC"/>
                </a:solidFill>
              </a:rPr>
              <a:t>步长</a:t>
            </a:r>
            <a:r>
              <a:rPr lang="en-US" altLang="zh-CN" dirty="0" smtClean="0">
                <a:solidFill>
                  <a:srgbClr val="0000CC"/>
                </a:solidFill>
              </a:rPr>
              <a:t>]</a:t>
            </a:r>
            <a:r>
              <a:rPr lang="zh-CN" altLang="en-US" dirty="0" smtClean="0">
                <a:solidFill>
                  <a:srgbClr val="0000CC"/>
                </a:solidFill>
              </a:rPr>
              <a:t/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                     </a:t>
            </a:r>
            <a:r>
              <a:rPr lang="en-US" dirty="0" smtClean="0">
                <a:solidFill>
                  <a:srgbClr val="0000CC"/>
                </a:solidFill>
              </a:rPr>
              <a:t> [</a:t>
            </a:r>
            <a:r>
              <a:rPr lang="zh-CN" altLang="en-US" dirty="0" smtClean="0">
                <a:solidFill>
                  <a:srgbClr val="0000CC"/>
                </a:solidFill>
              </a:rPr>
              <a:t>循环体语句 </a:t>
            </a:r>
            <a:r>
              <a:rPr lang="en-US" altLang="zh-CN" dirty="0" smtClean="0">
                <a:solidFill>
                  <a:srgbClr val="0000CC"/>
                </a:solidFill>
              </a:rPr>
              <a:t>] </a:t>
            </a:r>
            <a:r>
              <a:rPr lang="zh-CN" altLang="en-US" dirty="0" smtClean="0">
                <a:solidFill>
                  <a:srgbClr val="0000CC"/>
                </a:solidFill>
              </a:rPr>
              <a:t/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                    </a:t>
            </a:r>
            <a:r>
              <a:rPr lang="zh-CN" altLang="en-US" dirty="0" smtClean="0">
                <a:solidFill>
                  <a:srgbClr val="FF0000"/>
                </a:solidFill>
              </a:rPr>
              <a:t> </a:t>
            </a:r>
            <a:r>
              <a:rPr lang="en-US" altLang="zh-CN" dirty="0" smtClean="0">
                <a:solidFill>
                  <a:srgbClr val="FF0000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Exit For]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                      [</a:t>
            </a:r>
            <a:r>
              <a:rPr lang="zh-CN" altLang="en-US" dirty="0" smtClean="0">
                <a:solidFill>
                  <a:srgbClr val="0000CC"/>
                </a:solidFill>
              </a:rPr>
              <a:t>循环体语句 </a:t>
            </a:r>
            <a:r>
              <a:rPr lang="en-US" altLang="zh-CN" dirty="0" smtClean="0">
                <a:solidFill>
                  <a:srgbClr val="0000CC"/>
                </a:solidFill>
              </a:rPr>
              <a:t>] </a:t>
            </a:r>
            <a:r>
              <a:rPr lang="zh-CN" altLang="en-US" dirty="0" smtClean="0">
                <a:solidFill>
                  <a:srgbClr val="0000CC"/>
                </a:solidFill>
              </a:rPr>
              <a:t/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          </a:t>
            </a:r>
            <a:r>
              <a:rPr lang="en-US" dirty="0" smtClean="0">
                <a:solidFill>
                  <a:srgbClr val="FF0000"/>
                </a:solidFill>
              </a:rPr>
              <a:t>Next </a:t>
            </a: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zh-CN" altLang="en-US" dirty="0" smtClean="0">
                <a:solidFill>
                  <a:srgbClr val="0000CC"/>
                </a:solidFill>
              </a:rPr>
              <a:t>计次变量</a:t>
            </a:r>
            <a:r>
              <a:rPr lang="en-US" altLang="zh-CN" dirty="0" smtClean="0">
                <a:solidFill>
                  <a:srgbClr val="0000CC"/>
                </a:solidFill>
              </a:rPr>
              <a:t>]</a:t>
            </a:r>
          </a:p>
          <a:p>
            <a:r>
              <a:rPr lang="zh-CN" altLang="en-US" dirty="0" smtClean="0"/>
              <a:t>说明：  </a:t>
            </a:r>
            <a:endParaRPr lang="en-US" altLang="zh-CN" dirty="0" smtClean="0"/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计次变量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：必要参数，用来做循环计数器的数值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变量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起始值、结束值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：必要参数，数值或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表达式（结束可以比起始小）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 algn="l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Step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步长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：可选参数，指定变量每次增加的值，缺省时为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For…Next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zh-CN" altLang="en-US" dirty="0" smtClean="0"/>
              <a:t>步长可以是正数，也可以是负数。但不能是</a:t>
            </a:r>
            <a:r>
              <a:rPr lang="en-US" altLang="zh-CN" dirty="0" smtClean="0"/>
              <a:t>0</a:t>
            </a:r>
            <a:r>
              <a:rPr lang="zh-CN" altLang="en-US" dirty="0" smtClean="0"/>
              <a:t>（死循环）</a:t>
            </a:r>
            <a:endParaRPr lang="en-US" altLang="zh-CN" dirty="0" smtClean="0"/>
          </a:p>
          <a:p>
            <a:pPr algn="l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步长为正数</a:t>
            </a:r>
            <a:r>
              <a:rPr lang="zh-CN" altLang="en-US" dirty="0" smtClean="0"/>
              <a:t>（起始值小于等于结束值）</a:t>
            </a:r>
            <a:endParaRPr lang="en-US" altLang="zh-CN" dirty="0" smtClean="0"/>
          </a:p>
          <a:p>
            <a:pPr lvl="1" algn="l"/>
            <a:r>
              <a:rPr lang="zh-CN" altLang="en-US" dirty="0" smtClean="0"/>
              <a:t>正确</a:t>
            </a:r>
            <a:r>
              <a:rPr lang="en-US" altLang="zh-CN" dirty="0" smtClean="0"/>
              <a:t>: </a:t>
            </a:r>
            <a:r>
              <a:rPr lang="en-US" altLang="zh-CN" dirty="0" smtClean="0">
                <a:solidFill>
                  <a:srgbClr val="0000CC"/>
                </a:solidFill>
              </a:rPr>
              <a:t>For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= 1 To 5  [ Step 1 ]</a:t>
            </a:r>
          </a:p>
          <a:p>
            <a:pPr lvl="1" algn="l"/>
            <a:r>
              <a:rPr lang="zh-CN" altLang="en-US" dirty="0" smtClean="0"/>
              <a:t>错误</a:t>
            </a:r>
            <a:r>
              <a:rPr lang="en-US" altLang="zh-CN" dirty="0" smtClean="0"/>
              <a:t>: </a:t>
            </a:r>
            <a:r>
              <a:rPr lang="en-US" altLang="zh-CN" dirty="0" smtClean="0">
                <a:solidFill>
                  <a:srgbClr val="FF0000"/>
                </a:solidFill>
              </a:rPr>
              <a:t>For </a:t>
            </a:r>
            <a:r>
              <a:rPr lang="en-US" altLang="zh-CN" dirty="0" err="1" smtClean="0">
                <a:solidFill>
                  <a:srgbClr val="FF0000"/>
                </a:solidFill>
              </a:rPr>
              <a:t>i</a:t>
            </a:r>
            <a:r>
              <a:rPr lang="en-US" altLang="zh-CN" dirty="0" smtClean="0">
                <a:solidFill>
                  <a:srgbClr val="FF0000"/>
                </a:solidFill>
              </a:rPr>
              <a:t> = 5 To 1</a:t>
            </a:r>
          </a:p>
          <a:p>
            <a:pPr algn="l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步长为负数</a:t>
            </a:r>
            <a:r>
              <a:rPr lang="zh-CN" altLang="en-US" dirty="0" smtClean="0"/>
              <a:t>（起始值大于等于结束值）</a:t>
            </a:r>
            <a:endParaRPr lang="en-US" altLang="zh-CN" dirty="0" smtClean="0"/>
          </a:p>
          <a:p>
            <a:pPr lvl="1" algn="l"/>
            <a:r>
              <a:rPr lang="zh-CN" altLang="en-US" dirty="0" smtClean="0"/>
              <a:t>正确</a:t>
            </a:r>
            <a:r>
              <a:rPr lang="en-US" altLang="zh-CN" dirty="0" smtClean="0"/>
              <a:t>: </a:t>
            </a:r>
            <a:r>
              <a:rPr lang="en-US" altLang="zh-CN" dirty="0" smtClean="0">
                <a:solidFill>
                  <a:srgbClr val="0000CC"/>
                </a:solidFill>
              </a:rPr>
              <a:t>For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= 5 To 1 Step -1</a:t>
            </a:r>
          </a:p>
          <a:p>
            <a:pPr lvl="1" algn="l"/>
            <a:r>
              <a:rPr lang="zh-CN" altLang="en-US" dirty="0" smtClean="0"/>
              <a:t>错误</a:t>
            </a:r>
            <a:r>
              <a:rPr lang="en-US" altLang="zh-CN" dirty="0" smtClean="0"/>
              <a:t>: </a:t>
            </a:r>
            <a:r>
              <a:rPr lang="en-US" altLang="zh-CN" dirty="0" smtClean="0">
                <a:solidFill>
                  <a:srgbClr val="FF0000"/>
                </a:solidFill>
              </a:rPr>
              <a:t>For </a:t>
            </a:r>
            <a:r>
              <a:rPr lang="en-US" altLang="zh-CN" dirty="0" err="1" smtClean="0">
                <a:solidFill>
                  <a:srgbClr val="FF0000"/>
                </a:solidFill>
              </a:rPr>
              <a:t>i</a:t>
            </a:r>
            <a:r>
              <a:rPr lang="en-US" altLang="zh-CN" dirty="0" smtClean="0">
                <a:solidFill>
                  <a:srgbClr val="FF0000"/>
                </a:solidFill>
              </a:rPr>
              <a:t> = 1 To 5 Step -1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00726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计次循环遍历</a:t>
            </a:r>
            <a:r>
              <a:rPr lang="en-US" altLang="zh-CN" dirty="0" smtClean="0"/>
              <a:t>()</a:t>
            </a:r>
          </a:p>
          <a:p>
            <a:pPr>
              <a:buNone/>
            </a:pPr>
            <a:r>
              <a:rPr lang="en-US" altLang="zh-CN" dirty="0" smtClean="0"/>
              <a:t>    	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 	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在循环中，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i</a:t>
            </a:r>
            <a:r>
              <a:rPr lang="en-US" altLang="zh-CN" sz="2000" dirty="0" smtClean="0">
                <a:solidFill>
                  <a:srgbClr val="006600"/>
                </a:solidFill>
              </a:rPr>
              <a:t> </a:t>
            </a:r>
            <a:r>
              <a:rPr lang="zh-CN" altLang="en-US" sz="2000" dirty="0" smtClean="0">
                <a:solidFill>
                  <a:srgbClr val="006600"/>
                </a:solidFill>
              </a:rPr>
              <a:t>通常被定义为计次变量</a:t>
            </a:r>
          </a:p>
          <a:p>
            <a:pPr>
              <a:buNone/>
            </a:pPr>
            <a:r>
              <a:rPr lang="zh-CN" altLang="en-US" dirty="0" smtClean="0"/>
              <a:t>    </a:t>
            </a:r>
            <a:r>
              <a:rPr lang="en-US" altLang="zh-CN" dirty="0" smtClean="0"/>
              <a:t>	</a:t>
            </a:r>
            <a:r>
              <a:rPr lang="en-US" altLang="zh-CN" dirty="0" smtClean="0">
                <a:solidFill>
                  <a:srgbClr val="0000CC"/>
                </a:solidFill>
              </a:rPr>
              <a:t>For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= 1 To 3   	</a:t>
            </a:r>
            <a:r>
              <a:rPr lang="en-US" altLang="zh-CN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这一行只执行一次</a:t>
            </a:r>
          </a:p>
          <a:p>
            <a:pPr>
              <a:buNone/>
            </a:pPr>
            <a:r>
              <a:rPr lang="zh-CN" altLang="en-US" dirty="0" smtClean="0"/>
              <a:t> </a:t>
            </a:r>
            <a:r>
              <a:rPr lang="en-US" altLang="zh-CN" dirty="0" smtClean="0"/>
              <a:t>		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   </a:t>
            </a:r>
          </a:p>
          <a:p>
            <a:pPr>
              <a:buNone/>
            </a:pPr>
            <a:r>
              <a:rPr lang="en-US" altLang="zh-CN" dirty="0" smtClean="0"/>
              <a:t>    	</a:t>
            </a:r>
            <a:r>
              <a:rPr lang="en-US" altLang="zh-CN" dirty="0" smtClean="0">
                <a:solidFill>
                  <a:srgbClr val="0000CC"/>
                </a:solidFill>
              </a:rPr>
              <a:t>Next</a:t>
            </a:r>
            <a:r>
              <a:rPr lang="en-US" altLang="zh-CN" dirty="0" smtClean="0"/>
              <a:t> 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</a:t>
            </a:r>
            <a:r>
              <a:rPr lang="zh-CN" altLang="en-US" dirty="0" smtClean="0"/>
              <a:t>退出循环语句后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值为：</a:t>
            </a:r>
            <a:r>
              <a:rPr lang="en-US" altLang="zh-CN" dirty="0" smtClean="0"/>
              <a:t>" &amp;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End Sub</a:t>
            </a:r>
          </a:p>
          <a:p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Next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干了两件事  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对计次变量累加一个步长值 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判断计次变量是否大于终值（大于就退出循环语句）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语句示例（用</a:t>
            </a:r>
            <a:r>
              <a:rPr lang="en-US" altLang="zh-CN" dirty="0" smtClean="0"/>
              <a:t>F8</a:t>
            </a:r>
            <a:r>
              <a:rPr lang="zh-CN" altLang="en-US" dirty="0" smtClean="0"/>
              <a:t>功能键逐句运行）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35785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例：编程求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1+2+3+....+100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的和（高斯累加）</a:t>
            </a:r>
            <a:endParaRPr lang="en-US" altLang="zh-CN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高斯累加</a:t>
            </a:r>
            <a:r>
              <a:rPr lang="en-US" altLang="zh-CN" dirty="0" smtClean="0"/>
              <a:t>( )</a:t>
            </a:r>
          </a:p>
          <a:p>
            <a:pPr>
              <a:buNone/>
            </a:pPr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sum As Long</a:t>
            </a:r>
          </a:p>
          <a:p>
            <a:pPr>
              <a:buNone/>
            </a:pPr>
            <a:r>
              <a:rPr lang="en-US" altLang="zh-CN" dirty="0" smtClean="0"/>
              <a:t>    sum = 0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For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= 1 To 100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smtClean="0">
                <a:solidFill>
                  <a:srgbClr val="FF0000"/>
                </a:solidFill>
              </a:rPr>
              <a:t>sum = sum + </a:t>
            </a:r>
            <a:r>
              <a:rPr lang="en-US" altLang="zh-CN" dirty="0" err="1" smtClean="0">
                <a:solidFill>
                  <a:srgbClr val="FF0000"/>
                </a:solidFill>
              </a:rPr>
              <a:t>i</a:t>
            </a:r>
            <a:r>
              <a:rPr lang="en-US" altLang="zh-CN" dirty="0" smtClean="0">
                <a:solidFill>
                  <a:srgbClr val="FF0000"/>
                </a:solidFill>
              </a:rPr>
              <a:t>   </a:t>
            </a:r>
            <a:r>
              <a:rPr lang="en-US" altLang="zh-CN" dirty="0" smtClean="0">
                <a:solidFill>
                  <a:srgbClr val="006600"/>
                </a:solidFill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</a:rPr>
              <a:t>把</a:t>
            </a:r>
            <a:r>
              <a:rPr lang="en-US" altLang="zh-CN" dirty="0" smtClean="0">
                <a:solidFill>
                  <a:srgbClr val="006600"/>
                </a:solidFill>
              </a:rPr>
              <a:t>sum</a:t>
            </a:r>
            <a:r>
              <a:rPr lang="zh-CN" altLang="en-US" dirty="0" smtClean="0">
                <a:solidFill>
                  <a:srgbClr val="006600"/>
                </a:solidFill>
              </a:rPr>
              <a:t>的值加上</a:t>
            </a:r>
            <a:r>
              <a:rPr lang="en-US" altLang="zh-CN" dirty="0" err="1" smtClean="0">
                <a:solidFill>
                  <a:srgbClr val="006600"/>
                </a:solidFill>
              </a:rPr>
              <a:t>i</a:t>
            </a:r>
            <a:r>
              <a:rPr lang="zh-CN" altLang="en-US" dirty="0" smtClean="0">
                <a:solidFill>
                  <a:srgbClr val="006600"/>
                </a:solidFill>
              </a:rPr>
              <a:t>，再放到</a:t>
            </a:r>
            <a:r>
              <a:rPr lang="en-US" altLang="zh-CN" dirty="0" smtClean="0">
                <a:solidFill>
                  <a:srgbClr val="006600"/>
                </a:solidFill>
              </a:rPr>
              <a:t>sum</a:t>
            </a:r>
            <a:r>
              <a:rPr lang="zh-CN" altLang="en-US" dirty="0" smtClean="0">
                <a:solidFill>
                  <a:srgbClr val="006600"/>
                </a:solidFill>
              </a:rPr>
              <a:t>中去。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Next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"1+2+3+....+100=" &amp; sum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语句示例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715404" cy="550072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例：显示当前工作簿的所有工作表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Sub </a:t>
            </a:r>
            <a:r>
              <a:rPr lang="en-US" altLang="zh-CN" sz="2000" dirty="0" err="1" smtClean="0"/>
              <a:t>ListWorksheets</a:t>
            </a:r>
            <a:r>
              <a:rPr lang="en-US" altLang="zh-CN" sz="2000" dirty="0" smtClean="0"/>
              <a:t>()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Dim I As Integer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Dim </a:t>
            </a:r>
            <a:r>
              <a:rPr lang="en-US" altLang="zh-CN" sz="2000" dirty="0" err="1" smtClean="0"/>
              <a:t>strMsg</a:t>
            </a:r>
            <a:r>
              <a:rPr lang="en-US" altLang="zh-CN" sz="2000" dirty="0" smtClean="0"/>
              <a:t> As String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strMsg</a:t>
            </a:r>
            <a:r>
              <a:rPr lang="en-US" altLang="zh-CN" sz="2000" dirty="0" smtClean="0"/>
              <a:t> = "</a:t>
            </a:r>
            <a:r>
              <a:rPr lang="zh-CN" altLang="en-US" sz="2000" dirty="0" smtClean="0"/>
              <a:t>当前工作簿 </a:t>
            </a:r>
            <a:r>
              <a:rPr lang="en-US" altLang="zh-CN" sz="2000" dirty="0" smtClean="0"/>
              <a:t>" &amp; </a:t>
            </a:r>
            <a:r>
              <a:rPr lang="en-US" altLang="zh-CN" sz="2000" dirty="0" err="1" smtClean="0"/>
              <a:t>ActiveWorkbook.Name</a:t>
            </a:r>
            <a:r>
              <a:rPr lang="en-US" altLang="zh-CN" sz="2000" dirty="0" smtClean="0"/>
              <a:t> &amp; _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	“ </a:t>
            </a:r>
            <a:r>
              <a:rPr lang="zh-CN" altLang="en-US" sz="2000" dirty="0" smtClean="0"/>
              <a:t>包含以下工作表</a:t>
            </a:r>
            <a:r>
              <a:rPr lang="en-US" altLang="zh-CN" sz="2000" dirty="0" smtClean="0"/>
              <a:t>:” &amp; </a:t>
            </a:r>
            <a:r>
              <a:rPr lang="en-US" altLang="zh-CN" sz="2000" dirty="0" err="1" smtClean="0"/>
              <a:t>vbCr</a:t>
            </a:r>
            <a:r>
              <a:rPr lang="en-US" altLang="zh-CN" sz="2000" dirty="0" smtClean="0"/>
              <a:t>   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vbCr</a:t>
            </a:r>
            <a:r>
              <a:rPr lang="zh-CN" altLang="en-US" sz="2000" dirty="0" smtClean="0">
                <a:solidFill>
                  <a:srgbClr val="006600"/>
                </a:solidFill>
              </a:rPr>
              <a:t>表示回车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smtClean="0">
                <a:solidFill>
                  <a:srgbClr val="0000CC"/>
                </a:solidFill>
              </a:rPr>
              <a:t>For I = 1 To </a:t>
            </a:r>
            <a:r>
              <a:rPr lang="en-US" altLang="zh-CN" sz="2000" dirty="0" err="1" smtClean="0">
                <a:solidFill>
                  <a:srgbClr val="0000CC"/>
                </a:solidFill>
              </a:rPr>
              <a:t>Worksheets.Count</a:t>
            </a:r>
            <a:endParaRPr lang="en-US" altLang="zh-CN" sz="2000" dirty="0" smtClean="0">
              <a:solidFill>
                <a:srgbClr val="0000CC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    </a:t>
            </a:r>
            <a:r>
              <a:rPr lang="en-US" altLang="zh-CN" sz="2000" dirty="0" err="1" smtClean="0"/>
              <a:t>strMsg</a:t>
            </a:r>
            <a:r>
              <a:rPr lang="en-US" altLang="zh-CN" sz="2000" dirty="0" smtClean="0"/>
              <a:t> = </a:t>
            </a:r>
            <a:r>
              <a:rPr lang="en-US" altLang="zh-CN" sz="2000" dirty="0" err="1" smtClean="0"/>
              <a:t>strMsg</a:t>
            </a:r>
            <a:r>
              <a:rPr lang="en-US" altLang="zh-CN" sz="2000" dirty="0" smtClean="0"/>
              <a:t> &amp; Worksheets(I).Name &amp; </a:t>
            </a:r>
            <a:r>
              <a:rPr lang="en-US" altLang="zh-CN" sz="2000" dirty="0" err="1" smtClean="0"/>
              <a:t>vbCr</a:t>
            </a:r>
            <a:endParaRPr lang="en-US" altLang="zh-CN" sz="2000" dirty="0" smtClean="0"/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            'worksheets(I)</a:t>
            </a:r>
            <a:r>
              <a:rPr lang="zh-CN" altLang="en-US" sz="2000" dirty="0" smtClean="0">
                <a:solidFill>
                  <a:srgbClr val="006600"/>
                </a:solidFill>
              </a:rPr>
              <a:t>当前活动工作簿中，第</a:t>
            </a:r>
            <a:r>
              <a:rPr lang="en-US" altLang="zh-CN" sz="2000" dirty="0" smtClean="0">
                <a:solidFill>
                  <a:srgbClr val="006600"/>
                </a:solidFill>
              </a:rPr>
              <a:t>I</a:t>
            </a:r>
            <a:r>
              <a:rPr lang="zh-CN" altLang="en-US" sz="2000" dirty="0" smtClean="0">
                <a:solidFill>
                  <a:srgbClr val="006600"/>
                </a:solidFill>
              </a:rPr>
              <a:t>个工作表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rgbClr val="006600"/>
                </a:solidFill>
              </a:rPr>
              <a:t>     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 '.name</a:t>
            </a:r>
            <a:r>
              <a:rPr lang="zh-CN" altLang="en-US" sz="2000" dirty="0" smtClean="0">
                <a:solidFill>
                  <a:srgbClr val="006600"/>
                </a:solidFill>
              </a:rPr>
              <a:t>属性</a:t>
            </a:r>
            <a:r>
              <a:rPr lang="en-US" altLang="zh-CN" sz="2000" dirty="0" smtClean="0">
                <a:solidFill>
                  <a:srgbClr val="006600"/>
                </a:solidFill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</a:rPr>
              <a:t>工作表表名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sz="2000" dirty="0" smtClean="0"/>
              <a:t>   </a:t>
            </a:r>
            <a:r>
              <a:rPr lang="zh-CN" altLang="en-US" sz="2000" dirty="0" smtClean="0">
                <a:solidFill>
                  <a:srgbClr val="0000CC"/>
                </a:solidFill>
              </a:rPr>
              <a:t> </a:t>
            </a:r>
            <a:r>
              <a:rPr lang="en-US" altLang="zh-CN" sz="2000" dirty="0" smtClean="0">
                <a:solidFill>
                  <a:srgbClr val="0000CC"/>
                </a:solidFill>
              </a:rPr>
              <a:t>Next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MsgBox</a:t>
            </a:r>
            <a:r>
              <a:rPr lang="en-US" altLang="zh-CN" sz="2000" dirty="0" smtClean="0"/>
              <a:t> prompt:=</a:t>
            </a:r>
            <a:r>
              <a:rPr lang="en-US" altLang="zh-CN" sz="2000" dirty="0" err="1" smtClean="0"/>
              <a:t>strMsg</a:t>
            </a:r>
            <a:r>
              <a:rPr lang="en-US" altLang="zh-CN" sz="2000" dirty="0" smtClean="0"/>
              <a:t>, Buttons:=</a:t>
            </a:r>
            <a:r>
              <a:rPr lang="en-US" altLang="zh-CN" sz="2000" dirty="0" err="1" smtClean="0"/>
              <a:t>vbInformation</a:t>
            </a:r>
            <a:r>
              <a:rPr lang="en-US" altLang="zh-CN" sz="2000" dirty="0" smtClean="0"/>
              <a:t> + </a:t>
            </a:r>
            <a:r>
              <a:rPr lang="en-US" altLang="zh-CN" sz="2000" dirty="0" err="1" smtClean="0"/>
              <a:t>vbOKOnly</a:t>
            </a:r>
            <a:r>
              <a:rPr lang="en-US" altLang="zh-CN" sz="2000" dirty="0" smtClean="0"/>
              <a:t>,  _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    Title:="</a:t>
            </a:r>
            <a:r>
              <a:rPr lang="zh-CN" altLang="en-US" sz="2000" dirty="0" smtClean="0"/>
              <a:t>提示</a:t>
            </a:r>
            <a:r>
              <a:rPr lang="en-US" altLang="zh-CN" sz="2000" dirty="0" smtClean="0"/>
              <a:t>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/>
              <a:t>End Sub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语句示例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第一部分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Excel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VBA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开发平台概述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基础知识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第三部分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357850"/>
          </a:xfrm>
        </p:spPr>
        <p:txBody>
          <a:bodyPr/>
          <a:lstStyle/>
          <a:p>
            <a:pPr algn="l"/>
            <a:r>
              <a:rPr lang="zh-CN" altLang="en-US" dirty="0" smtClean="0"/>
              <a:t>练习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：编程计算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中所有</a:t>
            </a:r>
            <a:r>
              <a:rPr lang="en-US" altLang="zh-CN" dirty="0" smtClean="0"/>
              <a:t>8</a:t>
            </a:r>
            <a:r>
              <a:rPr lang="zh-CN" altLang="en-US" dirty="0" smtClean="0"/>
              <a:t>的倍数的和。</a:t>
            </a:r>
            <a:r>
              <a:rPr lang="en-US" altLang="zh-CN" dirty="0" smtClean="0">
                <a:solidFill>
                  <a:srgbClr val="006600"/>
                </a:solidFill>
              </a:rPr>
              <a:t>(624)</a:t>
            </a:r>
          </a:p>
          <a:p>
            <a:pPr lvl="1" algn="l"/>
            <a:r>
              <a:rPr lang="zh-CN" altLang="en-US" dirty="0" smtClean="0"/>
              <a:t>提示：判断一个数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是</a:t>
            </a:r>
            <a:r>
              <a:rPr lang="en-US" altLang="zh-CN" dirty="0" smtClean="0"/>
              <a:t>8</a:t>
            </a:r>
            <a:r>
              <a:rPr lang="zh-CN" altLang="en-US" dirty="0" smtClean="0"/>
              <a:t>的倍数可以用 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Mod 8 = 0</a:t>
            </a:r>
          </a:p>
          <a:p>
            <a:pPr algn="l"/>
            <a:r>
              <a:rPr lang="zh-CN" altLang="en-US" dirty="0" smtClean="0"/>
              <a:t>练习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：编程计算</a:t>
            </a:r>
            <a:r>
              <a:rPr lang="en-US" altLang="zh-CN" dirty="0" smtClean="0"/>
              <a:t>1+2-3+4-5+6-… +100 </a:t>
            </a:r>
            <a:r>
              <a:rPr lang="zh-CN" altLang="en-US" dirty="0" smtClean="0"/>
              <a:t>的结果。</a:t>
            </a:r>
            <a:r>
              <a:rPr lang="en-US" altLang="zh-CN" dirty="0" smtClean="0">
                <a:solidFill>
                  <a:srgbClr val="006600"/>
                </a:solidFill>
              </a:rPr>
              <a:t>(52)</a:t>
            </a:r>
          </a:p>
          <a:p>
            <a:pPr lvl="1" algn="l"/>
            <a:r>
              <a:rPr lang="zh-CN" altLang="en-US" dirty="0" smtClean="0"/>
              <a:t>提示：注意这道题中，</a:t>
            </a:r>
            <a:r>
              <a:rPr lang="en-US" altLang="zh-CN" dirty="0" smtClean="0"/>
              <a:t>sum</a:t>
            </a:r>
            <a:r>
              <a:rPr lang="zh-CN" altLang="en-US" dirty="0" smtClean="0"/>
              <a:t>变量的初始值。</a:t>
            </a:r>
            <a:endParaRPr lang="en-US" altLang="zh-CN" dirty="0" smtClean="0"/>
          </a:p>
          <a:p>
            <a:pPr lvl="1" algn="l"/>
            <a:r>
              <a:rPr lang="zh-CN" altLang="en-US" dirty="0" smtClean="0"/>
              <a:t>可以使用</a:t>
            </a:r>
            <a:r>
              <a:rPr lang="en-US" altLang="zh-CN" dirty="0" smtClean="0"/>
              <a:t>For…Next</a:t>
            </a:r>
            <a:r>
              <a:rPr lang="zh-CN" altLang="en-US" dirty="0" smtClean="0"/>
              <a:t>语句和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语句的嵌套。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语句课堂练习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000660"/>
          </a:xfrm>
        </p:spPr>
        <p:txBody>
          <a:bodyPr/>
          <a:lstStyle/>
          <a:p>
            <a:pPr algn="l"/>
            <a:r>
              <a:rPr lang="zh-CN" altLang="en-US" kern="1200" dirty="0" smtClean="0">
                <a:latin typeface="微软雅黑" pitchFamily="34" charset="-122"/>
                <a:ea typeface="微软雅黑" pitchFamily="34" charset="-122"/>
              </a:rPr>
              <a:t>读懂下面代码，回答问题</a:t>
            </a:r>
            <a:endParaRPr lang="en-US" altLang="zh-CN" kern="1200" dirty="0" smtClean="0"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zh-CN" altLang="en-US" kern="1200" dirty="0" smtClean="0"/>
              <a:t>循环语句一共执行了几次？最后</a:t>
            </a:r>
            <a:r>
              <a:rPr lang="en-US" altLang="zh-CN" kern="1200" dirty="0" err="1" smtClean="0"/>
              <a:t>i</a:t>
            </a:r>
            <a:r>
              <a:rPr lang="zh-CN" altLang="en-US" kern="1200" dirty="0" smtClean="0"/>
              <a:t>的值是多少？</a:t>
            </a:r>
            <a:endParaRPr lang="en-US" kern="1200" dirty="0" smtClean="0"/>
          </a:p>
          <a:p>
            <a:pPr algn="l">
              <a:buNone/>
            </a:pPr>
            <a:r>
              <a:rPr lang="en-US" kern="1200" dirty="0" smtClean="0"/>
              <a:t> </a:t>
            </a:r>
            <a:r>
              <a:rPr lang="en-US" sz="2800" kern="1200" dirty="0" smtClean="0"/>
              <a:t>		 Dim </a:t>
            </a:r>
            <a:r>
              <a:rPr lang="en-US" sz="2800" kern="1200" dirty="0" err="1" smtClean="0"/>
              <a:t>i</a:t>
            </a:r>
            <a:r>
              <a:rPr lang="en-US" sz="2800" kern="1200" dirty="0" smtClean="0"/>
              <a:t> As Integer</a:t>
            </a:r>
            <a:br>
              <a:rPr lang="en-US" sz="2800" kern="1200" dirty="0" smtClean="0"/>
            </a:br>
            <a:r>
              <a:rPr lang="en-US" sz="2800" kern="1200" dirty="0" smtClean="0"/>
              <a:t>        </a:t>
            </a:r>
            <a:r>
              <a:rPr lang="en-US" sz="2800" kern="1200" dirty="0" smtClean="0">
                <a:solidFill>
                  <a:srgbClr val="0000CC"/>
                </a:solidFill>
              </a:rPr>
              <a:t>For </a:t>
            </a:r>
            <a:r>
              <a:rPr lang="en-US" sz="2800" kern="1200" dirty="0" err="1" smtClean="0">
                <a:solidFill>
                  <a:srgbClr val="0000CC"/>
                </a:solidFill>
              </a:rPr>
              <a:t>i</a:t>
            </a:r>
            <a:r>
              <a:rPr lang="en-US" sz="2800" kern="1200" dirty="0" smtClean="0">
                <a:solidFill>
                  <a:srgbClr val="0000CC"/>
                </a:solidFill>
              </a:rPr>
              <a:t> = 1 To 10</a:t>
            </a:r>
            <a:br>
              <a:rPr lang="en-US" sz="2800" kern="1200" dirty="0" smtClean="0">
                <a:solidFill>
                  <a:srgbClr val="0000CC"/>
                </a:solidFill>
              </a:rPr>
            </a:br>
            <a:r>
              <a:rPr lang="en-US" sz="2800" kern="1200" dirty="0" smtClean="0">
                <a:solidFill>
                  <a:srgbClr val="0000CC"/>
                </a:solidFill>
              </a:rPr>
              <a:t>                 </a:t>
            </a:r>
            <a:r>
              <a:rPr lang="en-US" sz="2800" kern="1200" dirty="0" smtClean="0">
                <a:solidFill>
                  <a:srgbClr val="FF0000"/>
                </a:solidFill>
              </a:rPr>
              <a:t> </a:t>
            </a:r>
            <a:r>
              <a:rPr lang="en-US" sz="2800" kern="1200" dirty="0" err="1" smtClean="0">
                <a:solidFill>
                  <a:srgbClr val="FF0000"/>
                </a:solidFill>
              </a:rPr>
              <a:t>i</a:t>
            </a:r>
            <a:r>
              <a:rPr lang="en-US" sz="2800" kern="1200" dirty="0" smtClean="0">
                <a:solidFill>
                  <a:srgbClr val="FF0000"/>
                </a:solidFill>
              </a:rPr>
              <a:t> = </a:t>
            </a:r>
            <a:r>
              <a:rPr lang="en-US" sz="2800" kern="1200" dirty="0" err="1" smtClean="0">
                <a:solidFill>
                  <a:srgbClr val="FF0000"/>
                </a:solidFill>
              </a:rPr>
              <a:t>i</a:t>
            </a:r>
            <a:r>
              <a:rPr lang="en-US" sz="2800" kern="1200" dirty="0" smtClean="0">
                <a:solidFill>
                  <a:srgbClr val="FF0000"/>
                </a:solidFill>
              </a:rPr>
              <a:t> + 2</a:t>
            </a:r>
            <a:r>
              <a:rPr lang="en-US" sz="2800" kern="1200" dirty="0" smtClean="0">
                <a:solidFill>
                  <a:srgbClr val="0000CC"/>
                </a:solidFill>
              </a:rPr>
              <a:t/>
            </a:r>
            <a:br>
              <a:rPr lang="en-US" sz="2800" kern="1200" dirty="0" smtClean="0">
                <a:solidFill>
                  <a:srgbClr val="0000CC"/>
                </a:solidFill>
              </a:rPr>
            </a:br>
            <a:r>
              <a:rPr lang="en-US" sz="2800" kern="1200" dirty="0" smtClean="0">
                <a:solidFill>
                  <a:srgbClr val="0000CC"/>
                </a:solidFill>
              </a:rPr>
              <a:t>        Next</a:t>
            </a:r>
            <a:r>
              <a:rPr lang="en-US" sz="2800" kern="1200" dirty="0" smtClean="0"/>
              <a:t/>
            </a:r>
            <a:br>
              <a:rPr lang="en-US" sz="2800" kern="1200" dirty="0" smtClean="0"/>
            </a:br>
            <a:r>
              <a:rPr lang="en-US" sz="2800" kern="1200" dirty="0" smtClean="0"/>
              <a:t>	 </a:t>
            </a:r>
            <a:r>
              <a:rPr lang="en-US" altLang="zh-CN" sz="2800" dirty="0" err="1" smtClean="0"/>
              <a:t>Debug.Print</a:t>
            </a:r>
            <a:r>
              <a:rPr lang="en-US" altLang="zh-CN" sz="2800" dirty="0" smtClean="0"/>
              <a:t> </a:t>
            </a:r>
            <a:r>
              <a:rPr lang="en-US" altLang="zh-CN" sz="2800" dirty="0" err="1" smtClean="0"/>
              <a:t>i</a:t>
            </a:r>
            <a:endParaRPr lang="en-US" kern="1200" dirty="0" smtClean="0"/>
          </a:p>
          <a:p>
            <a:pPr algn="l"/>
            <a:r>
              <a:rPr lang="zh-CN" altLang="en-US" kern="1200" dirty="0" smtClean="0"/>
              <a:t>一共循环了</a:t>
            </a:r>
            <a:r>
              <a:rPr lang="en-US" altLang="zh-CN" kern="1200" dirty="0" smtClean="0">
                <a:solidFill>
                  <a:srgbClr val="FF0000"/>
                </a:solidFill>
              </a:rPr>
              <a:t>4</a:t>
            </a:r>
            <a:r>
              <a:rPr lang="zh-CN" altLang="en-US" kern="1200" dirty="0" smtClean="0"/>
              <a:t>次，最后</a:t>
            </a:r>
            <a:r>
              <a:rPr lang="en-US" altLang="zh-CN" kern="1200" dirty="0" err="1" smtClean="0"/>
              <a:t>i</a:t>
            </a:r>
            <a:r>
              <a:rPr lang="zh-CN" altLang="en-US" kern="1200" dirty="0" smtClean="0"/>
              <a:t>的值是</a:t>
            </a:r>
            <a:r>
              <a:rPr lang="en-US" altLang="zh-CN" kern="1200" dirty="0" smtClean="0">
                <a:solidFill>
                  <a:srgbClr val="FF0000"/>
                </a:solidFill>
              </a:rPr>
              <a:t>13</a:t>
            </a:r>
            <a:r>
              <a:rPr lang="zh-CN" altLang="en-US" kern="1200" dirty="0" smtClean="0"/>
              <a:t>。</a:t>
            </a:r>
            <a:endParaRPr lang="en-US" altLang="zh-CN" kern="12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kern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zh-CN" altLang="en-US" kern="1200" dirty="0" smtClean="0">
                <a:latin typeface="微软雅黑" pitchFamily="34" charset="-122"/>
                <a:ea typeface="微软雅黑" pitchFamily="34" charset="-122"/>
              </a:rPr>
              <a:t>：在</a:t>
            </a:r>
            <a:r>
              <a:rPr lang="en-US" altLang="zh-CN" kern="1200" dirty="0" smtClean="0">
                <a:latin typeface="微软雅黑" pitchFamily="34" charset="-122"/>
                <a:ea typeface="微软雅黑" pitchFamily="34" charset="-122"/>
              </a:rPr>
              <a:t>For</a:t>
            </a:r>
            <a:r>
              <a:rPr lang="zh-CN" altLang="en-US" kern="1200" dirty="0" smtClean="0">
                <a:latin typeface="微软雅黑" pitchFamily="34" charset="-122"/>
                <a:ea typeface="微软雅黑" pitchFamily="34" charset="-122"/>
              </a:rPr>
              <a:t>循环中改变 计次变量的值，会使程序代码的阅读和调试变得更加困难。</a:t>
            </a:r>
            <a:r>
              <a:rPr lang="zh-CN" altLang="en-US" kern="1200" dirty="0" smtClean="0"/>
              <a:t/>
            </a:r>
            <a:br>
              <a:rPr lang="zh-CN" altLang="en-US" kern="1200" dirty="0" smtClean="0"/>
            </a:br>
            <a:endParaRPr lang="en-US" altLang="en-US" kern="1200" dirty="0" smtClean="0"/>
          </a:p>
          <a:p>
            <a:pPr algn="l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读程序</a:t>
            </a:r>
            <a:endParaRPr lang="zh-CN" altLang="en-US" dirty="0"/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429288"/>
          </a:xfrm>
        </p:spPr>
        <p:txBody>
          <a:bodyPr/>
          <a:lstStyle/>
          <a:p>
            <a:pPr algn="l"/>
            <a:r>
              <a:rPr lang="zh-CN" altLang="en-US" dirty="0" smtClean="0"/>
              <a:t>作用</a:t>
            </a:r>
            <a:r>
              <a:rPr lang="en-US" dirty="0" smtClean="0"/>
              <a:t> 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提前退出循环语句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dirty="0" smtClean="0"/>
              <a:t>可以在循环中进行判断，如果需要提前结束循环则可以使用此语句   </a:t>
            </a:r>
            <a:r>
              <a:rPr lang="zh-CN" altLang="en-US" sz="2000" dirty="0" smtClean="0">
                <a:solidFill>
                  <a:srgbClr val="006600"/>
                </a:solidFill>
              </a:rPr>
              <a:t>注意：</a:t>
            </a:r>
            <a:r>
              <a:rPr lang="en-US" sz="2000" dirty="0" smtClean="0">
                <a:solidFill>
                  <a:srgbClr val="006600"/>
                </a:solidFill>
              </a:rPr>
              <a:t>Exit</a:t>
            </a:r>
            <a:r>
              <a:rPr lang="zh-CN" altLang="en-US" sz="2000" dirty="0" smtClean="0">
                <a:solidFill>
                  <a:srgbClr val="006600"/>
                </a:solidFill>
              </a:rPr>
              <a:t>和</a:t>
            </a:r>
            <a:r>
              <a:rPr lang="en-US" sz="2000" dirty="0" smtClean="0">
                <a:solidFill>
                  <a:srgbClr val="006600"/>
                </a:solidFill>
              </a:rPr>
              <a:t>for </a:t>
            </a:r>
            <a:r>
              <a:rPr lang="zh-CN" altLang="en-US" sz="2000" dirty="0" smtClean="0">
                <a:solidFill>
                  <a:srgbClr val="006600"/>
                </a:solidFill>
              </a:rPr>
              <a:t>之间有空格，不要连在一起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algn="l"/>
            <a:r>
              <a:rPr lang="zh-CN" altLang="en-US" dirty="0" smtClean="0"/>
              <a:t>举例：</a:t>
            </a:r>
            <a:br>
              <a:rPr lang="zh-CN" altLang="en-US" dirty="0" smtClean="0"/>
            </a:b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Sub </a:t>
            </a:r>
            <a:r>
              <a:rPr kumimoji="0" lang="en-US" altLang="zh-CN" kern="1200" dirty="0" err="1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exit_for</a:t>
            </a: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( )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	Dim j As Long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For j = 1 To 1000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	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j = j + 50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    		</a:t>
            </a:r>
            <a:r>
              <a:rPr kumimoji="0" lang="en-US" altLang="zh-CN" kern="1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If  j &gt; 100 Then Exit For 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	</a:t>
            </a:r>
            <a:r>
              <a:rPr kumimoji="0" lang="en-US" altLang="zh-CN" kern="1200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Next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	</a:t>
            </a:r>
            <a:r>
              <a:rPr kumimoji="0" lang="en-US" altLang="zh-CN" kern="1200" dirty="0" err="1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Debug.Print</a:t>
            </a: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"j=" &amp; j</a:t>
            </a:r>
          </a:p>
          <a:p>
            <a:pPr marL="0" lv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kumimoji="0" lang="en-US" altLang="zh-CN" kern="12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End Sub</a:t>
            </a:r>
            <a:endParaRPr kumimoji="0" lang="zh-CN" altLang="en-US" kern="12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dirty="0" smtClean="0"/>
              <a:t>最后输出的结果是多少？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Exit for 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语句可以嵌套使用，即：将一个 </a:t>
            </a:r>
            <a:r>
              <a:rPr lang="en-US" dirty="0" smtClean="0"/>
              <a:t>For...Next </a:t>
            </a:r>
            <a:r>
              <a:rPr lang="zh-CN" altLang="en-US" dirty="0" smtClean="0"/>
              <a:t>循环放置在另一个 </a:t>
            </a:r>
            <a:r>
              <a:rPr lang="en-US" dirty="0" smtClean="0"/>
              <a:t>For...Next </a:t>
            </a:r>
            <a:r>
              <a:rPr lang="zh-CN" altLang="en-US" dirty="0" smtClean="0"/>
              <a:t>循环中。</a:t>
            </a:r>
            <a:endParaRPr lang="en-US" altLang="zh-CN" dirty="0" smtClean="0"/>
          </a:p>
          <a:p>
            <a:pPr algn="l"/>
            <a:r>
              <a:rPr lang="zh-CN" altLang="en-US" dirty="0" smtClean="0"/>
              <a:t>不过每层的循环变量要使用不同的变量名。如：</a:t>
            </a:r>
            <a:br>
              <a:rPr lang="zh-CN" altLang="en-US" dirty="0" smtClean="0"/>
            </a:br>
            <a:r>
              <a:rPr lang="zh-CN" altLang="en-US" dirty="0" smtClean="0"/>
              <a:t>       </a:t>
            </a:r>
            <a:r>
              <a:rPr lang="zh-CN" altLang="en-US" dirty="0" smtClean="0">
                <a:solidFill>
                  <a:srgbClr val="0000CC"/>
                </a:solidFill>
              </a:rPr>
              <a:t>  </a:t>
            </a:r>
            <a:r>
              <a:rPr lang="en-US" dirty="0" smtClean="0">
                <a:solidFill>
                  <a:srgbClr val="0000CC"/>
                </a:solidFill>
              </a:rPr>
              <a:t>For I = 1 To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              </a:t>
            </a:r>
            <a:r>
              <a:rPr lang="en-US" dirty="0" smtClean="0">
                <a:solidFill>
                  <a:srgbClr val="FF0000"/>
                </a:solidFill>
              </a:rPr>
              <a:t>For J = 1 To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                       </a:t>
            </a:r>
            <a:r>
              <a:rPr lang="en-US" dirty="0" smtClean="0">
                <a:solidFill>
                  <a:srgbClr val="002060"/>
                </a:solidFill>
              </a:rPr>
              <a:t>For K = 1 To 10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                                     ...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                           Next 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              </a:t>
            </a:r>
            <a:r>
              <a:rPr lang="en-US" dirty="0" smtClean="0">
                <a:solidFill>
                  <a:srgbClr val="FF0000"/>
                </a:solidFill>
              </a:rPr>
              <a:t>Next J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    </a:t>
            </a:r>
            <a:r>
              <a:rPr lang="en-US" dirty="0" smtClean="0">
                <a:solidFill>
                  <a:srgbClr val="0000CC"/>
                </a:solidFill>
              </a:rPr>
              <a:t>    Next 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>next </a:t>
            </a:r>
            <a:r>
              <a:rPr lang="zh-CN" altLang="en-US" dirty="0" smtClean="0"/>
              <a:t>后的</a:t>
            </a:r>
            <a:r>
              <a:rPr lang="en-US" altLang="zh-CN" dirty="0" err="1" smtClean="0"/>
              <a:t>ijk</a:t>
            </a:r>
            <a:r>
              <a:rPr lang="zh-CN" altLang="en-US" dirty="0" smtClean="0"/>
              <a:t>可以省略不写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语句嵌套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编程输出九九乘法表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用双层循环</a:t>
            </a:r>
            <a:endParaRPr lang="en-US" altLang="zh-CN" dirty="0" smtClean="0"/>
          </a:p>
          <a:p>
            <a:pPr lvl="1">
              <a:spcAft>
                <a:spcPts val="0"/>
              </a:spcAft>
            </a:pPr>
            <a:r>
              <a:rPr lang="zh-CN" altLang="en-US" dirty="0" smtClean="0"/>
              <a:t>外层循环变量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控制行号</a:t>
            </a:r>
            <a:r>
              <a:rPr lang="en-US" altLang="zh-CN" dirty="0" smtClean="0">
                <a:solidFill>
                  <a:srgbClr val="FF0000"/>
                </a:solidFill>
              </a:rPr>
              <a:t>1~9</a:t>
            </a:r>
            <a:endParaRPr lang="en-US" altLang="zh-CN" dirty="0" smtClean="0"/>
          </a:p>
          <a:p>
            <a:pPr lvl="1">
              <a:spcAft>
                <a:spcPts val="0"/>
              </a:spcAft>
            </a:pPr>
            <a:r>
              <a:rPr lang="zh-CN" altLang="en-US" dirty="0" smtClean="0">
                <a:solidFill>
                  <a:srgbClr val="0000CC"/>
                </a:solidFill>
              </a:rPr>
              <a:t>第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zh-CN" altLang="en-US" dirty="0" smtClean="0">
                <a:solidFill>
                  <a:srgbClr val="0000CC"/>
                </a:solidFill>
              </a:rPr>
              <a:t>行输出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zh-CN" altLang="en-US" dirty="0" smtClean="0">
                <a:solidFill>
                  <a:srgbClr val="0000CC"/>
                </a:solidFill>
              </a:rPr>
              <a:t>个乘式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>
              <a:spcAft>
                <a:spcPts val="0"/>
              </a:spcAft>
            </a:pPr>
            <a:r>
              <a:rPr lang="zh-CN" altLang="en-US" dirty="0" smtClean="0"/>
              <a:t>内层循环变量</a:t>
            </a:r>
            <a:r>
              <a:rPr lang="en-US" altLang="zh-CN" dirty="0" smtClean="0"/>
              <a:t>j</a:t>
            </a:r>
            <a:r>
              <a:rPr lang="zh-CN" altLang="en-US" dirty="0" smtClean="0"/>
              <a:t>控制列号</a:t>
            </a:r>
            <a:r>
              <a:rPr lang="en-US" altLang="zh-CN" dirty="0" smtClean="0">
                <a:solidFill>
                  <a:srgbClr val="FF0000"/>
                </a:solidFill>
              </a:rPr>
              <a:t>1~i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822827" cy="647700"/>
          </a:xfrm>
        </p:spPr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语句嵌套示例</a:t>
            </a:r>
            <a:endParaRPr lang="zh-CN" altLang="en-US" dirty="0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429000"/>
            <a:ext cx="495292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429288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九九乘法表</a:t>
            </a:r>
            <a:r>
              <a:rPr lang="en-US" altLang="zh-CN" dirty="0" smtClean="0"/>
              <a:t>()</a:t>
            </a:r>
          </a:p>
          <a:p>
            <a:pPr>
              <a:buNone/>
            </a:pPr>
            <a:r>
              <a:rPr lang="en-US" altLang="zh-CN" dirty="0" smtClean="0"/>
              <a:t>   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Long, j As Long,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As String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For </a:t>
            </a:r>
            <a:r>
              <a:rPr lang="en-US" altLang="zh-CN" dirty="0" err="1" smtClean="0">
                <a:solidFill>
                  <a:srgbClr val="0000CC"/>
                </a:solidFill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</a:rPr>
              <a:t> = 1 To 9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smtClean="0">
                <a:solidFill>
                  <a:srgbClr val="FF0000"/>
                </a:solidFill>
              </a:rPr>
              <a:t>For j = 1 To </a:t>
            </a:r>
            <a:r>
              <a:rPr lang="en-US" altLang="zh-CN" dirty="0" err="1" smtClean="0">
                <a:solidFill>
                  <a:srgbClr val="FF0000"/>
                </a:solidFill>
              </a:rPr>
              <a:t>i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/>
              <a:t>           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&amp; j &amp; "*" &amp;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"=" &amp; j *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&amp; " "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smtClean="0">
                <a:solidFill>
                  <a:srgbClr val="FF0000"/>
                </a:solidFill>
              </a:rPr>
              <a:t>Next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mystr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vbCr</a:t>
            </a: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6600"/>
                </a:solidFill>
              </a:rPr>
              <a:t>‘</a:t>
            </a:r>
            <a:r>
              <a:rPr lang="en-US" altLang="zh-CN" dirty="0" err="1" smtClean="0">
                <a:solidFill>
                  <a:srgbClr val="006600"/>
                </a:solidFill>
              </a:rPr>
              <a:t>vbCr</a:t>
            </a:r>
            <a:r>
              <a:rPr lang="zh-CN" altLang="en-US" dirty="0" smtClean="0">
                <a:solidFill>
                  <a:srgbClr val="006600"/>
                </a:solidFill>
              </a:rPr>
              <a:t>回车换行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Next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mystr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编程输出九九乘法表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Sub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九九乘法表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()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Dim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As Long, j As Long,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mystr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As String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For </a:t>
            </a:r>
            <a:r>
              <a:rPr lang="en-US" altLang="zh-CN" dirty="0" err="1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= 1 To 9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For j = 1 To 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mystr</a:t>
            </a:r>
            <a:r>
              <a:rPr lang="en-US" altLang="zh-CN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j &amp; "*" &amp; 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&amp; "=" &amp; j * 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en-US" altLang="zh-CN" dirty="0" smtClean="0">
                <a:solidFill>
                  <a:srgbClr val="CC0066"/>
                </a:solidFill>
                <a:latin typeface="微软雅黑" pitchFamily="34" charset="-122"/>
                <a:ea typeface="微软雅黑" pitchFamily="34" charset="-122"/>
              </a:rPr>
              <a:t>Worksheets(4).Cells(</a:t>
            </a:r>
            <a:r>
              <a:rPr lang="en-US" altLang="zh-CN" dirty="0" err="1" smtClean="0">
                <a:solidFill>
                  <a:srgbClr val="CC0066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dirty="0" smtClean="0">
                <a:solidFill>
                  <a:srgbClr val="CC0066"/>
                </a:solidFill>
                <a:latin typeface="微软雅黑" pitchFamily="34" charset="-122"/>
                <a:ea typeface="微软雅黑" pitchFamily="34" charset="-122"/>
              </a:rPr>
              <a:t>, j).Value</a:t>
            </a:r>
            <a:r>
              <a:rPr lang="en-US" altLang="zh-CN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= </a:t>
            </a:r>
            <a:r>
              <a:rPr lang="en-US" altLang="zh-CN" dirty="0" err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mystr</a:t>
            </a:r>
            <a:endParaRPr lang="en-US" altLang="zh-CN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Next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    Next</a:t>
            </a:r>
          </a:p>
          <a:p>
            <a:pPr>
              <a:buNone/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End Sub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466165" cy="647700"/>
          </a:xfrm>
        </p:spPr>
        <p:txBody>
          <a:bodyPr/>
          <a:lstStyle/>
          <a:p>
            <a:r>
              <a:rPr lang="zh-CN" altLang="en-US" dirty="0" smtClean="0"/>
              <a:t>在工作表</a:t>
            </a:r>
            <a:r>
              <a:rPr lang="en-US" altLang="zh-CN" dirty="0" smtClean="0"/>
              <a:t>“Sheet4”</a:t>
            </a:r>
            <a:r>
              <a:rPr lang="zh-CN" altLang="en-US" dirty="0" smtClean="0"/>
              <a:t>中输出 九九乘法表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14818"/>
            <a:ext cx="6553200" cy="178117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357850"/>
          </a:xfrm>
        </p:spPr>
        <p:txBody>
          <a:bodyPr/>
          <a:lstStyle/>
          <a:p>
            <a:pPr algn="l"/>
            <a:r>
              <a:rPr lang="zh-CN" altLang="en-US" dirty="0" smtClean="0"/>
              <a:t>***练习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：编程计算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中所有素数（质数）的和。</a:t>
            </a:r>
            <a:endParaRPr lang="en-US" altLang="zh-CN" dirty="0" smtClean="0"/>
          </a:p>
          <a:p>
            <a:pPr algn="l"/>
            <a:r>
              <a:rPr lang="zh-CN" altLang="en-US" dirty="0" smtClean="0">
                <a:solidFill>
                  <a:srgbClr val="006600"/>
                </a:solidFill>
              </a:rPr>
              <a:t>选做题，比较难，结果是</a:t>
            </a:r>
            <a:r>
              <a:rPr lang="en-US" altLang="zh-CN" dirty="0" smtClean="0">
                <a:solidFill>
                  <a:srgbClr val="006600"/>
                </a:solidFill>
              </a:rPr>
              <a:t>1060</a:t>
            </a:r>
            <a:r>
              <a:rPr lang="zh-CN" altLang="en-US" dirty="0" smtClean="0">
                <a:solidFill>
                  <a:srgbClr val="006600"/>
                </a:solidFill>
              </a:rPr>
              <a:t>。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zh-CN" altLang="en-US" dirty="0" smtClean="0"/>
              <a:t>提示：素数是指</a:t>
            </a:r>
            <a:r>
              <a:rPr lang="zh-CN" altLang="en-US" dirty="0" smtClean="0">
                <a:solidFill>
                  <a:srgbClr val="FF0000"/>
                </a:solidFill>
              </a:rPr>
              <a:t>只能被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和本身整除的数</a:t>
            </a:r>
            <a:r>
              <a:rPr lang="zh-CN" altLang="en-US" dirty="0" smtClean="0"/>
              <a:t>，如</a:t>
            </a:r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</a:t>
            </a:r>
            <a:r>
              <a:rPr lang="en-US" altLang="zh-CN" dirty="0" smtClean="0"/>
              <a:t>7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13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…</a:t>
            </a:r>
          </a:p>
          <a:p>
            <a:pPr lvl="1" algn="l"/>
            <a:r>
              <a:rPr lang="zh-CN" altLang="en-US" dirty="0" smtClean="0"/>
              <a:t>变量</a:t>
            </a:r>
            <a:r>
              <a:rPr lang="en-US" altLang="zh-CN" dirty="0" smtClean="0"/>
              <a:t>sum</a:t>
            </a:r>
            <a:r>
              <a:rPr lang="zh-CN" altLang="en-US" dirty="0" smtClean="0"/>
              <a:t>放素数的和，初始值为</a:t>
            </a:r>
            <a:r>
              <a:rPr lang="en-US" altLang="zh-CN" dirty="0" smtClean="0"/>
              <a:t>2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 algn="l"/>
            <a:r>
              <a:rPr lang="zh-CN" altLang="en-US" dirty="0" smtClean="0"/>
              <a:t>外循环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</a:t>
            </a:r>
            <a:r>
              <a:rPr lang="zh-CN" altLang="en-US" dirty="0" smtClean="0"/>
              <a:t>表示范围（</a:t>
            </a:r>
            <a:r>
              <a:rPr lang="en-US" altLang="zh-CN" dirty="0" smtClean="0"/>
              <a:t>3~100</a:t>
            </a:r>
            <a:r>
              <a:rPr lang="zh-CN" altLang="en-US" dirty="0" smtClean="0"/>
              <a:t>），步长应该是多少？</a:t>
            </a:r>
            <a:endParaRPr lang="en-US" altLang="zh-CN" dirty="0" smtClean="0"/>
          </a:p>
          <a:p>
            <a:pPr lvl="1" algn="l"/>
            <a:r>
              <a:rPr lang="zh-CN" altLang="en-US" dirty="0" smtClean="0"/>
              <a:t>内循环</a:t>
            </a:r>
            <a:r>
              <a:rPr lang="en-US" altLang="zh-CN" dirty="0" smtClean="0"/>
              <a:t>j</a:t>
            </a:r>
            <a:r>
              <a:rPr lang="zh-CN" altLang="en-US" dirty="0" smtClean="0"/>
              <a:t>用来判断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</a:t>
            </a:r>
            <a:r>
              <a:rPr lang="zh-CN" altLang="en-US" dirty="0" smtClean="0"/>
              <a:t>是否是素数，</a:t>
            </a:r>
            <a:r>
              <a:rPr lang="en-US" altLang="zh-CN" dirty="0" smtClean="0"/>
              <a:t>j</a:t>
            </a:r>
            <a:r>
              <a:rPr lang="zh-CN" altLang="en-US" dirty="0" smtClean="0"/>
              <a:t>从</a:t>
            </a:r>
            <a:r>
              <a:rPr lang="en-US" altLang="zh-CN" dirty="0" smtClean="0"/>
              <a:t>2</a:t>
            </a:r>
            <a:r>
              <a:rPr lang="zh-CN" altLang="en-US" dirty="0" smtClean="0"/>
              <a:t>到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，判断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 j</a:t>
            </a:r>
            <a:r>
              <a:rPr lang="zh-CN" altLang="en-US" dirty="0" smtClean="0"/>
              <a:t>是否等于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，等于</a:t>
            </a:r>
            <a:r>
              <a:rPr lang="en-US" altLang="zh-CN" dirty="0" smtClean="0"/>
              <a:t>0</a:t>
            </a:r>
            <a:r>
              <a:rPr lang="zh-CN" altLang="en-US" dirty="0" smtClean="0"/>
              <a:t>则不是素数，退出内循环</a:t>
            </a:r>
            <a:r>
              <a:rPr lang="en-US" altLang="zh-CN" dirty="0" smtClean="0"/>
              <a:t>(exit  for)</a:t>
            </a:r>
          </a:p>
          <a:p>
            <a:pPr lvl="2" algn="l"/>
            <a:r>
              <a:rPr lang="zh-CN" altLang="en-US" dirty="0" smtClean="0"/>
              <a:t>判断退出内循环时的</a:t>
            </a:r>
            <a:r>
              <a:rPr lang="en-US" altLang="zh-CN" dirty="0" smtClean="0"/>
              <a:t>j</a:t>
            </a:r>
            <a:r>
              <a:rPr lang="zh-CN" altLang="en-US" dirty="0" smtClean="0"/>
              <a:t>值，如果</a:t>
            </a:r>
            <a:r>
              <a:rPr lang="en-US" altLang="zh-CN" dirty="0" smtClean="0"/>
              <a:t>j&gt;=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，则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是素数，累加</a:t>
            </a:r>
            <a:endParaRPr lang="en-US" altLang="zh-CN" dirty="0" smtClean="0"/>
          </a:p>
          <a:p>
            <a:pPr lvl="2" algn="l"/>
            <a:r>
              <a:rPr lang="zh-CN" altLang="en-US" dirty="0" smtClean="0"/>
              <a:t>如果</a:t>
            </a:r>
            <a:r>
              <a:rPr lang="en-US" altLang="zh-CN" dirty="0" smtClean="0"/>
              <a:t>j&lt;</a:t>
            </a:r>
            <a:r>
              <a:rPr lang="en-US" altLang="zh-CN" dirty="0" err="1" smtClean="0"/>
              <a:t>i</a:t>
            </a:r>
            <a:r>
              <a:rPr lang="zh-CN" altLang="en-US" dirty="0" smtClean="0"/>
              <a:t>，则放弃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pPr algn="l"/>
            <a:endParaRPr lang="en-US" altLang="zh-CN" dirty="0" smtClean="0"/>
          </a:p>
          <a:p>
            <a:pPr algn="l"/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037537" cy="647700"/>
          </a:xfrm>
        </p:spPr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语句嵌套课堂练习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786842" cy="4714892"/>
          </a:xfrm>
        </p:spPr>
        <p:txBody>
          <a:bodyPr/>
          <a:lstStyle/>
          <a:p>
            <a:pPr marL="0" lvl="1" indent="0"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前提：已知循环次数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Blip>
                <a:blip r:embed="rId2"/>
              </a:buBlip>
            </a:pPr>
            <a:r>
              <a:rPr lang="zh-CN" altLang="en-US" dirty="0" smtClean="0">
                <a:solidFill>
                  <a:srgbClr val="0000CC"/>
                </a:solidFill>
              </a:rPr>
              <a:t>单层</a:t>
            </a:r>
            <a:r>
              <a:rPr lang="en-US" altLang="zh-CN" dirty="0" smtClean="0">
                <a:solidFill>
                  <a:srgbClr val="0000CC"/>
                </a:solidFill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exit for </a:t>
            </a:r>
            <a:r>
              <a:rPr lang="zh-CN" altLang="en-US" dirty="0" smtClean="0"/>
              <a:t>提前退出循环语句</a:t>
            </a:r>
            <a:endParaRPr lang="en-US" altLang="zh-CN" dirty="0" smtClean="0"/>
          </a:p>
          <a:p>
            <a:pPr lvl="1">
              <a:buBlip>
                <a:blip r:embed="rId2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For…Next</a:t>
            </a:r>
            <a:r>
              <a:rPr lang="zh-CN" altLang="en-US" dirty="0" smtClean="0">
                <a:solidFill>
                  <a:srgbClr val="0000CC"/>
                </a:solidFill>
              </a:rPr>
              <a:t>语句的嵌套</a:t>
            </a:r>
            <a:r>
              <a:rPr lang="zh-CN" altLang="en-US" dirty="0" smtClean="0"/>
              <a:t> </a:t>
            </a:r>
            <a:endParaRPr lang="en-US" altLang="zh-CN" dirty="0" smtClean="0"/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For…Next</a:t>
            </a:r>
            <a:r>
              <a:rPr lang="zh-CN" altLang="en-US" dirty="0" smtClean="0"/>
              <a:t>语句与</a:t>
            </a:r>
            <a:r>
              <a:rPr lang="en-US" altLang="zh-CN" dirty="0" smtClean="0"/>
              <a:t>If </a:t>
            </a:r>
            <a:r>
              <a:rPr lang="zh-CN" altLang="en-US" dirty="0" smtClean="0"/>
              <a:t>语句的嵌套</a:t>
            </a:r>
            <a:endParaRPr lang="en-US" altLang="zh-CN" dirty="0" smtClean="0"/>
          </a:p>
          <a:p>
            <a:pPr lvl="2">
              <a:buFont typeface="Wingdings" pitchFamily="2" charset="2"/>
              <a:buChar char="Ø"/>
            </a:pPr>
            <a:r>
              <a:rPr lang="zh-CN" altLang="en-US" dirty="0" smtClean="0"/>
              <a:t>双层</a:t>
            </a:r>
            <a:r>
              <a:rPr lang="en-US" altLang="zh-CN" dirty="0" smtClean="0"/>
              <a:t>For…Next</a:t>
            </a:r>
            <a:r>
              <a:rPr lang="zh-CN" altLang="en-US" dirty="0" smtClean="0"/>
              <a:t>语句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语句小结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358246" cy="550072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2: </a:t>
            </a:r>
            <a:r>
              <a:rPr lang="zh-CN" altLang="en-US" dirty="0" smtClean="0"/>
              <a:t>输入班级人数，然后依次输入学生成绩。最后输出该班级学生成绩的总分和平均分。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/>
              <a:t>编程求</a:t>
            </a:r>
            <a:r>
              <a:rPr lang="en-US" altLang="zh-CN" dirty="0" smtClean="0"/>
              <a:t>Fibonacci</a:t>
            </a:r>
            <a:r>
              <a:rPr lang="zh-CN" altLang="en-US" dirty="0" smtClean="0"/>
              <a:t>数列的前</a:t>
            </a:r>
            <a:r>
              <a:rPr lang="en-US" altLang="zh-CN" dirty="0" smtClean="0"/>
              <a:t>12</a:t>
            </a:r>
            <a:r>
              <a:rPr lang="zh-CN" altLang="en-US" dirty="0" smtClean="0"/>
              <a:t>项。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Fibonacci</a:t>
            </a:r>
            <a:r>
              <a:rPr lang="zh-CN" altLang="en-US" dirty="0" smtClean="0"/>
              <a:t>数列：</a:t>
            </a:r>
            <a:r>
              <a:rPr lang="en-US" altLang="zh-CN" dirty="0" smtClean="0"/>
              <a:t>1,1,2,3,5,8,13,21,34,55,89,144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…</a:t>
            </a:r>
          </a:p>
          <a:p>
            <a:pPr lvl="1"/>
            <a:r>
              <a:rPr lang="zh-CN" altLang="en-US" dirty="0" smtClean="0"/>
              <a:t>又称为兔子繁殖问题：有</a:t>
            </a:r>
            <a:r>
              <a:rPr lang="en-US" altLang="zh-CN" dirty="0" smtClean="0"/>
              <a:t>1</a:t>
            </a:r>
            <a:r>
              <a:rPr lang="zh-CN" altLang="en-US" dirty="0" smtClean="0"/>
              <a:t>对新生兔子，从第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个月起它们每个月都生一对兔子，假设没有兔子死亡，按此规律，一年后共有多少对兔子？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===========================================</a:t>
            </a:r>
          </a:p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/>
              <a:t>编写电影分级制度演示程序。用</a:t>
            </a:r>
            <a:r>
              <a:rPr lang="en-US" altLang="zh-CN" dirty="0" smtClean="0">
                <a:solidFill>
                  <a:srgbClr val="0000CC"/>
                </a:solidFill>
              </a:rPr>
              <a:t>Select Case </a:t>
            </a:r>
            <a:r>
              <a:rPr lang="zh-CN" altLang="en-US" dirty="0" smtClean="0">
                <a:solidFill>
                  <a:srgbClr val="0000CC"/>
                </a:solidFill>
              </a:rPr>
              <a:t>语句与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语句的嵌套</a:t>
            </a:r>
            <a:r>
              <a:rPr lang="zh-CN" altLang="en-US" dirty="0" smtClean="0"/>
              <a:t>，题目详细内容在第</a:t>
            </a:r>
            <a:r>
              <a:rPr lang="en-US" altLang="zh-CN" dirty="0" smtClean="0">
                <a:solidFill>
                  <a:srgbClr val="FF0000"/>
                </a:solidFill>
              </a:rPr>
              <a:t>12</a:t>
            </a:r>
            <a:r>
              <a:rPr lang="zh-CN" altLang="en-US" dirty="0" smtClean="0"/>
              <a:t>张幻灯片上。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注意看下一页幻灯片的作业要求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For…Next</a:t>
            </a:r>
            <a:r>
              <a:rPr lang="zh-CN" altLang="en-US" dirty="0" smtClean="0"/>
              <a:t>语句提交作业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 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的字符集、关键字和标识符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的数据类型 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常量和变量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运算符与表达式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流程控制语句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/>
              <a:t>VBA</a:t>
            </a:r>
            <a:r>
              <a:rPr lang="zh-CN" altLang="en-US" kern="1200" dirty="0" smtClean="0"/>
              <a:t>过程</a:t>
            </a:r>
            <a:endParaRPr lang="en-US" altLang="zh-CN" kern="1200" dirty="0" smtClean="0"/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/>
              <a:t>常用内部函数</a:t>
            </a:r>
            <a:endParaRPr lang="en-US" altLang="zh-CN" kern="12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(3)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本次共有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个小作业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。（幻灯片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P13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P29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注意：请将作业代码复制到“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你的学号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_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周作业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.txt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”文件中，并提交到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电子作业系统的平时小作业板块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0"/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不要提交“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en-US" altLang="zh-CN" dirty="0" err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xlsm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”文件啊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</a:t>
            </a:r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本次作业可以在第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4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周上机时提交，也可以自行提交。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lvl="0"/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请在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10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月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10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前提交，迟交影响成绩。</a:t>
            </a:r>
            <a:endParaRPr lang="zh-CN" altLang="en-US" dirty="0" smtClean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作业要求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solidFill>
            <a:srgbClr val="FF7C80"/>
          </a:solidFill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Let’s do it better.</a:t>
            </a:r>
            <a:endParaRPr lang="zh-CN" altLang="en-US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流程控制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顺序结构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	</a:t>
            </a:r>
            <a:endParaRPr lang="en-US" altLang="zh-CN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选择结构</a:t>
            </a:r>
            <a:r>
              <a:rPr lang="en-US" altLang="zh-CN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000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根据不同的条件，选择执行不同的语句。</a:t>
            </a:r>
            <a:endParaRPr lang="en-US" altLang="zh-CN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If...Then...Else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语句（上次课已讲）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Select Case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循环结构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For...Next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Do...Loop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语句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endParaRPr lang="zh-CN" altLang="en-US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选择结构</a:t>
            </a:r>
            <a:r>
              <a:rPr lang="zh-CN" altLang="en-US" dirty="0" smtClean="0">
                <a:latin typeface="+mn-ea"/>
              </a:rPr>
              <a:t>：根据不同的条件，选择执行不同的语句。</a:t>
            </a: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学习了选择结构的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If...Then...Else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语句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，内容包括：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单分支</a:t>
            </a:r>
            <a:r>
              <a:rPr lang="en-US" altLang="zh-CN" dirty="0" smtClean="0">
                <a:solidFill>
                  <a:srgbClr val="0000CC"/>
                </a:solidFill>
                <a:latin typeface="+mn-ea"/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+mn-ea"/>
            </a:endParaRPr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双分支</a:t>
            </a:r>
            <a:r>
              <a:rPr lang="en-US" altLang="zh-CN" dirty="0" smtClean="0">
                <a:solidFill>
                  <a:srgbClr val="0000CC"/>
                </a:solidFill>
                <a:latin typeface="+mn-ea"/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+mn-ea"/>
            </a:endParaRPr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多分支</a:t>
            </a:r>
            <a:r>
              <a:rPr lang="en-US" altLang="zh-CN" dirty="0" smtClean="0">
                <a:solidFill>
                  <a:srgbClr val="0000CC"/>
                </a:solidFill>
                <a:latin typeface="+mn-ea"/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语句</a:t>
            </a:r>
            <a:endParaRPr lang="en-US" altLang="zh-CN" dirty="0" smtClean="0">
              <a:solidFill>
                <a:srgbClr val="0000CC"/>
              </a:solidFill>
              <a:latin typeface="+mn-ea"/>
            </a:endParaRPr>
          </a:p>
          <a:p>
            <a:pPr lvl="1" algn="l"/>
            <a:r>
              <a:rPr lang="en-US" altLang="zh-CN" dirty="0" smtClean="0">
                <a:solidFill>
                  <a:srgbClr val="0000CC"/>
                </a:solidFill>
                <a:latin typeface="+mn-ea"/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  <a:latin typeface="+mn-ea"/>
              </a:rPr>
              <a:t>语句的嵌套使用</a:t>
            </a:r>
            <a:endParaRPr lang="en-US" altLang="zh-CN" dirty="0" smtClean="0">
              <a:solidFill>
                <a:srgbClr val="0000CC"/>
              </a:solidFill>
              <a:latin typeface="+mn-ea"/>
            </a:endParaRPr>
          </a:p>
          <a:p>
            <a:pPr lvl="1" algn="l"/>
            <a:endParaRPr lang="en-US" altLang="zh-CN" dirty="0" smtClean="0">
              <a:solidFill>
                <a:srgbClr val="0000CC"/>
              </a:solidFill>
              <a:latin typeface="仿宋" pitchFamily="49" charset="-122"/>
              <a:ea typeface="仿宋" pitchFamily="49" charset="-122"/>
            </a:endParaRPr>
          </a:p>
          <a:p>
            <a:pPr algn="l"/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if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语句的两种写法：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单行形式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（无</a:t>
            </a:r>
            <a:r>
              <a:rPr lang="en-US" altLang="zh-CN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end if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和块形式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复习上次课的内容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9001156" cy="5357850"/>
          </a:xfrm>
        </p:spPr>
        <p:txBody>
          <a:bodyPr/>
          <a:lstStyle/>
          <a:p>
            <a:pPr algn="l"/>
            <a:r>
              <a:rPr lang="zh-CN" altLang="en-US" sz="2000" dirty="0" smtClean="0"/>
              <a:t>根据单一表达式取值不同来执行多种可能的动作时，</a:t>
            </a:r>
            <a:r>
              <a:rPr lang="en-US" altLang="zh-CN" sz="2000" dirty="0" smtClean="0"/>
              <a:t>Select Case</a:t>
            </a:r>
            <a:r>
              <a:rPr lang="zh-CN" altLang="en-US" sz="2000" dirty="0" smtClean="0"/>
              <a:t>更为有用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/>
              <a:t>语法：</a:t>
            </a:r>
            <a:r>
              <a:rPr lang="en-US" dirty="0" smtClean="0">
                <a:solidFill>
                  <a:srgbClr val="FF0000"/>
                </a:solidFill>
              </a:rPr>
              <a:t>Select Case </a:t>
            </a:r>
            <a:r>
              <a:rPr lang="zh-CN" altLang="en-US" i="1" dirty="0" smtClean="0">
                <a:solidFill>
                  <a:srgbClr val="0000CC"/>
                </a:solidFill>
              </a:rPr>
              <a:t>测试表达式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		[</a:t>
            </a:r>
            <a:r>
              <a:rPr lang="en-US" dirty="0" smtClean="0">
                <a:solidFill>
                  <a:srgbClr val="FF0000"/>
                </a:solidFill>
              </a:rPr>
              <a:t>Case </a:t>
            </a:r>
            <a:r>
              <a:rPr lang="zh-CN" altLang="en-US" i="1" dirty="0" smtClean="0">
                <a:solidFill>
                  <a:srgbClr val="0000CC"/>
                </a:solidFill>
              </a:rPr>
              <a:t>表达式列表</a:t>
            </a:r>
            <a:r>
              <a:rPr lang="en-US" i="1" dirty="0" smtClean="0">
                <a:solidFill>
                  <a:srgbClr val="0000CC"/>
                </a:solidFill>
              </a:rPr>
              <a:t>n          </a:t>
            </a:r>
            <a:r>
              <a:rPr lang="en-US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可以有多个</a:t>
            </a:r>
            <a:r>
              <a:rPr lang="en-US" altLang="zh-CN" sz="2000" dirty="0" smtClean="0">
                <a:solidFill>
                  <a:srgbClr val="006600"/>
                </a:solidFill>
              </a:rPr>
              <a:t>Case</a:t>
            </a:r>
            <a:r>
              <a:rPr lang="zh-CN" altLang="en-US" sz="2000" dirty="0" smtClean="0">
                <a:solidFill>
                  <a:srgbClr val="006600"/>
                </a:solidFill>
              </a:rPr>
              <a:t>子句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	   		 [</a:t>
            </a:r>
            <a:r>
              <a:rPr lang="zh-CN" altLang="en-US" i="1" dirty="0" smtClean="0">
                <a:solidFill>
                  <a:srgbClr val="0000CC"/>
                </a:solidFill>
              </a:rPr>
              <a:t>语句</a:t>
            </a:r>
            <a:r>
              <a:rPr lang="en-US" i="1" dirty="0" smtClean="0">
                <a:solidFill>
                  <a:srgbClr val="0000CC"/>
                </a:solidFill>
              </a:rPr>
              <a:t>n</a:t>
            </a:r>
            <a:r>
              <a:rPr lang="en-US" dirty="0" smtClean="0">
                <a:solidFill>
                  <a:srgbClr val="0000CC"/>
                </a:solidFill>
              </a:rPr>
              <a:t>]] ...</a:t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		[</a:t>
            </a:r>
            <a:r>
              <a:rPr lang="en-US" dirty="0" smtClean="0">
                <a:solidFill>
                  <a:srgbClr val="FF0000"/>
                </a:solidFill>
              </a:rPr>
              <a:t>Case Else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	    		[</a:t>
            </a:r>
            <a:r>
              <a:rPr lang="en-US" i="1" dirty="0" smtClean="0">
                <a:solidFill>
                  <a:srgbClr val="0000CC"/>
                </a:solidFill>
              </a:rPr>
              <a:t>else</a:t>
            </a:r>
            <a:r>
              <a:rPr lang="zh-CN" altLang="en-US" i="1" dirty="0" smtClean="0">
                <a:solidFill>
                  <a:srgbClr val="0000CC"/>
                </a:solidFill>
              </a:rPr>
              <a:t>语句</a:t>
            </a:r>
            <a:r>
              <a:rPr lang="en-US" dirty="0" smtClean="0">
                <a:solidFill>
                  <a:srgbClr val="0000CC"/>
                </a:solidFill>
              </a:rPr>
              <a:t>]]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FF0000"/>
                </a:solidFill>
              </a:rPr>
              <a:t>		      End Select 		</a:t>
            </a:r>
          </a:p>
          <a:p>
            <a:pPr marL="363538" lvl="1" indent="-363538" algn="l">
              <a:spcAft>
                <a:spcPts val="0"/>
              </a:spcAft>
              <a:buBlip>
                <a:blip r:embed="rId3"/>
              </a:buBlip>
            </a:pPr>
            <a:r>
              <a:rPr lang="zh-CN" altLang="en-US" dirty="0" smtClean="0">
                <a:cs typeface="+mn-cs"/>
              </a:rPr>
              <a:t>说明：</a:t>
            </a:r>
            <a:endParaRPr lang="en-US" altLang="zh-CN" dirty="0" smtClean="0">
              <a:cs typeface="+mn-cs"/>
            </a:endParaRP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测试表达式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：必要参数，任何数值表达式或字符串表达式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2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如果与多个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Case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表达式列表的值匹配，只执行第一个</a:t>
            </a:r>
          </a:p>
          <a:p>
            <a:pPr lvl="1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表达式列表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：如果有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Case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出现，则为必要参数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2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形式为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 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To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表达式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（较小的数值要出现在 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To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之前）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，</a:t>
            </a:r>
            <a:r>
              <a:rPr 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Is </a:t>
            </a:r>
            <a:r>
              <a:rPr lang="zh-CN" altLang="en-US" sz="2000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比较运算符 表达式 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的一个或多个组成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逗号隔开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)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的分界列表</a:t>
            </a:r>
            <a:endParaRPr lang="en-US" altLang="zh-CN" sz="16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180281" cy="647700"/>
          </a:xfrm>
        </p:spPr>
        <p:txBody>
          <a:bodyPr/>
          <a:lstStyle/>
          <a:p>
            <a:pPr lvl="1"/>
            <a:r>
              <a:rPr lang="zh-CN" altLang="en-US" dirty="0" smtClean="0"/>
              <a:t>选择结构的</a:t>
            </a:r>
            <a:r>
              <a:rPr lang="en-US" dirty="0" smtClean="0"/>
              <a:t>Select Case 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71470" y="333375"/>
            <a:ext cx="4537075" cy="647700"/>
          </a:xfrm>
        </p:spPr>
        <p:txBody>
          <a:bodyPr/>
          <a:lstStyle/>
          <a:p>
            <a:pPr lvl="1"/>
            <a:r>
              <a:rPr lang="en-US" dirty="0" smtClean="0"/>
              <a:t>Select Case </a:t>
            </a:r>
            <a:r>
              <a:rPr lang="zh-CN" altLang="en-US" dirty="0" smtClean="0"/>
              <a:t>例题</a:t>
            </a:r>
            <a:r>
              <a:rPr lang="en-US" altLang="zh-CN" dirty="0" smtClean="0"/>
              <a:t>1</a:t>
            </a:r>
            <a:endParaRPr lang="zh-CN" altLang="en-US" b="0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Dim Number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Number = 8  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'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设置变量初值</a:t>
            </a:r>
            <a:endParaRPr lang="zh-CN" altLang="en-US" dirty="0" smtClean="0">
              <a:solidFill>
                <a:srgbClr val="006600"/>
              </a:solidFill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Select Case </a:t>
            </a:r>
            <a:r>
              <a:rPr lang="en-US" altLang="zh-CN" dirty="0" smtClean="0">
                <a:ea typeface="宋体" pitchFamily="2" charset="-122"/>
              </a:rPr>
              <a:t>Number   </a:t>
            </a:r>
            <a:r>
              <a:rPr lang="en-US" altLang="zh-CN" dirty="0" smtClean="0">
                <a:solidFill>
                  <a:srgbClr val="006600"/>
                </a:solidFill>
                <a:ea typeface="宋体" pitchFamily="2" charset="-122"/>
              </a:rPr>
              <a:t> '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判断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Number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的值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ea typeface="宋体" pitchFamily="2" charset="-122"/>
              </a:rPr>
              <a:t>		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Case</a:t>
            </a: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1 To 5   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'Number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的值在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1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到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5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之间，包含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1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和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5</a:t>
            </a:r>
            <a:endParaRPr lang="zh-CN" altLang="en-US" sz="2000" dirty="0" smtClean="0">
              <a:solidFill>
                <a:srgbClr val="006600"/>
              </a:solidFill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    </a:t>
            </a:r>
            <a:r>
              <a:rPr lang="en-US" altLang="zh-CN" dirty="0" smtClean="0">
                <a:ea typeface="宋体" pitchFamily="2" charset="-122"/>
              </a:rPr>
              <a:t>		</a:t>
            </a:r>
            <a:r>
              <a:rPr lang="en-US" altLang="zh-CN" dirty="0" err="1" smtClean="0">
                <a:ea typeface="宋体" pitchFamily="2" charset="-122"/>
              </a:rPr>
              <a:t>Debug.Print</a:t>
            </a:r>
            <a:r>
              <a:rPr lang="en-US" altLang="zh-CN" dirty="0" smtClean="0">
                <a:ea typeface="宋体" pitchFamily="2" charset="-122"/>
              </a:rPr>
              <a:t> "Between 1 and 5"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 			  </a:t>
            </a:r>
            <a:r>
              <a:rPr lang="en-US" altLang="zh-CN" sz="2000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  <a:r>
              <a:rPr lang="en-US" altLang="zh-CN" sz="1800" dirty="0" smtClean="0">
                <a:solidFill>
                  <a:srgbClr val="006600"/>
                </a:solidFill>
                <a:ea typeface="宋体" pitchFamily="2" charset="-122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下一个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Case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子句是本示例中唯一匹配的子句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</a:t>
            </a:r>
            <a:r>
              <a:rPr lang="zh-CN" altLang="en-US" dirty="0" smtClean="0">
                <a:solidFill>
                  <a:srgbClr val="0000CC"/>
                </a:solidFill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		Case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6, 7, 8   </a:t>
            </a:r>
            <a:r>
              <a:rPr lang="en-US" altLang="zh-CN" dirty="0" smtClean="0">
                <a:solidFill>
                  <a:srgbClr val="006600"/>
                </a:solidFill>
                <a:ea typeface="宋体" pitchFamily="2" charset="-122"/>
              </a:rPr>
              <a:t> '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Number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的值在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6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到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8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之间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    </a:t>
            </a:r>
            <a:r>
              <a:rPr lang="en-US" altLang="zh-CN" dirty="0" smtClean="0">
                <a:ea typeface="宋体" pitchFamily="2" charset="-122"/>
              </a:rPr>
              <a:t>		</a:t>
            </a:r>
            <a:r>
              <a:rPr lang="en-US" altLang="zh-CN" dirty="0" err="1" smtClean="0">
                <a:ea typeface="宋体" pitchFamily="2" charset="-122"/>
              </a:rPr>
              <a:t>Debug.Print</a:t>
            </a:r>
            <a:r>
              <a:rPr lang="en-US" altLang="zh-CN" dirty="0" smtClean="0">
                <a:ea typeface="宋体" pitchFamily="2" charset="-122"/>
              </a:rPr>
              <a:t> "Between 6 and 8"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		Case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9 To 10   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' Number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的值为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9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或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10</a:t>
            </a:r>
            <a:endParaRPr lang="zh-CN" altLang="en-US" sz="2000" dirty="0" smtClean="0">
              <a:solidFill>
                <a:srgbClr val="006600"/>
              </a:solidFill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    </a:t>
            </a:r>
            <a:r>
              <a:rPr lang="en-US" altLang="zh-CN" dirty="0" smtClean="0">
                <a:ea typeface="宋体" pitchFamily="2" charset="-122"/>
              </a:rPr>
              <a:t>		</a:t>
            </a:r>
            <a:r>
              <a:rPr lang="en-US" altLang="zh-CN" dirty="0" err="1" smtClean="0">
                <a:ea typeface="宋体" pitchFamily="2" charset="-122"/>
              </a:rPr>
              <a:t>Debug.Print</a:t>
            </a:r>
            <a:r>
              <a:rPr lang="en-US" altLang="zh-CN" dirty="0" smtClean="0">
                <a:ea typeface="宋体" pitchFamily="2" charset="-122"/>
              </a:rPr>
              <a:t> "Greater than 8"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		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Case Else   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'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其他数值</a:t>
            </a:r>
          </a:p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    </a:t>
            </a:r>
            <a:r>
              <a:rPr lang="en-US" altLang="zh-CN" dirty="0" smtClean="0">
                <a:ea typeface="宋体" pitchFamily="2" charset="-122"/>
              </a:rPr>
              <a:t>		</a:t>
            </a:r>
            <a:r>
              <a:rPr lang="en-US" altLang="zh-CN" dirty="0" err="1" smtClean="0">
                <a:ea typeface="宋体" pitchFamily="2" charset="-122"/>
              </a:rPr>
              <a:t>Debug.Print</a:t>
            </a:r>
            <a:r>
              <a:rPr lang="en-US" altLang="zh-CN" dirty="0" smtClean="0">
                <a:ea typeface="宋体" pitchFamily="2" charset="-122"/>
              </a:rPr>
              <a:t> "Not between 1 and 10"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End Select</a:t>
            </a:r>
            <a:endParaRPr lang="en-US" altLang="zh-CN" sz="2000" dirty="0" smtClean="0">
              <a:solidFill>
                <a:srgbClr val="FF0000"/>
              </a:solidFill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</a:t>
            </a:r>
          </a:p>
          <a:p>
            <a:pPr>
              <a:spcBef>
                <a:spcPts val="0"/>
              </a:spcBef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30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580" y="457122"/>
            <a:ext cx="6429452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2000" b="1" kern="0" dirty="0" err="1" smtClean="0">
                <a:solidFill>
                  <a:srgbClr val="FF0000"/>
                </a:solidFill>
                <a:ea typeface="宋体" pitchFamily="2" charset="-122"/>
              </a:rPr>
              <a:t>Debug.Print</a:t>
            </a:r>
            <a:r>
              <a:rPr kumimoji="1" lang="en-US" altLang="zh-CN" sz="2000" b="1" kern="0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  <a:r>
              <a:rPr kumimoji="1" lang="zh-CN" altLang="en-US" sz="2000" b="1" kern="0" dirty="0" smtClean="0">
                <a:solidFill>
                  <a:srgbClr val="FF0000"/>
                </a:solidFill>
                <a:ea typeface="宋体" pitchFamily="2" charset="-122"/>
              </a:rPr>
              <a:t>是将代码执行结果显示在“立即窗口”中。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Select Case </a:t>
            </a:r>
            <a:r>
              <a:rPr lang="zh-CN" altLang="en-US" dirty="0" smtClean="0"/>
              <a:t>语句例题</a:t>
            </a:r>
            <a:r>
              <a:rPr lang="en-US" altLang="zh-CN" dirty="0" smtClean="0"/>
              <a:t>2</a:t>
            </a:r>
            <a:endParaRPr lang="zh-CN" altLang="en-US" b="0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-32" y="857232"/>
            <a:ext cx="4500594" cy="57150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ea typeface="宋体" pitchFamily="2" charset="-122"/>
              </a:rPr>
              <a:t>Dim </a:t>
            </a:r>
            <a:r>
              <a:rPr lang="zh-CN" altLang="en-US" dirty="0" smtClean="0">
                <a:ea typeface="宋体" pitchFamily="2" charset="-122"/>
              </a:rPr>
              <a:t>成绩 </a:t>
            </a:r>
            <a:r>
              <a:rPr lang="en-US" altLang="zh-CN" dirty="0" smtClean="0">
                <a:ea typeface="宋体" pitchFamily="2" charset="-122"/>
              </a:rPr>
              <a:t>As Long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</a:t>
            </a:r>
            <a:r>
              <a:rPr lang="zh-CN" altLang="en-US" dirty="0" smtClean="0">
                <a:ea typeface="宋体" pitchFamily="2" charset="-122"/>
              </a:rPr>
              <a:t>成绩 </a:t>
            </a:r>
            <a:r>
              <a:rPr lang="en-US" altLang="zh-CN" dirty="0" smtClean="0">
                <a:ea typeface="宋体" pitchFamily="2" charset="-122"/>
              </a:rPr>
              <a:t>= 95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Select Case </a:t>
            </a:r>
            <a:r>
              <a:rPr lang="zh-CN" altLang="en-US" dirty="0" smtClean="0">
                <a:ea typeface="宋体" pitchFamily="2" charset="-122"/>
              </a:rPr>
              <a:t>成绩</a:t>
            </a:r>
          </a:p>
          <a:p>
            <a:pPr lvl="1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ea typeface="宋体" pitchFamily="2" charset="-122"/>
              </a:rPr>
              <a:t>	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Case </a:t>
            </a:r>
            <a:r>
              <a:rPr lang="en-US" altLang="zh-CN" dirty="0" smtClean="0">
                <a:ea typeface="宋体" pitchFamily="2" charset="-122"/>
              </a:rPr>
              <a:t>90 to 100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"</a:t>
            </a:r>
            <a:r>
              <a:rPr lang="zh-CN" altLang="en-US" dirty="0" smtClean="0">
                <a:ea typeface="宋体" pitchFamily="2" charset="-122"/>
              </a:rPr>
              <a:t>优秀生</a:t>
            </a:r>
            <a:r>
              <a:rPr lang="en-US" altLang="zh-CN" dirty="0" smtClean="0">
                <a:ea typeface="宋体" pitchFamily="2" charset="-122"/>
              </a:rPr>
              <a:t>"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	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Case</a:t>
            </a: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Is</a:t>
            </a:r>
            <a:r>
              <a:rPr lang="en-US" altLang="zh-CN" dirty="0" smtClean="0">
                <a:ea typeface="宋体" pitchFamily="2" charset="-122"/>
              </a:rPr>
              <a:t> &gt;= 80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"</a:t>
            </a:r>
            <a:r>
              <a:rPr lang="zh-CN" altLang="en-US" dirty="0" smtClean="0">
                <a:ea typeface="宋体" pitchFamily="2" charset="-122"/>
              </a:rPr>
              <a:t>良好生</a:t>
            </a:r>
            <a:r>
              <a:rPr lang="en-US" altLang="zh-CN" dirty="0" smtClean="0">
                <a:ea typeface="宋体" pitchFamily="2" charset="-122"/>
              </a:rPr>
              <a:t>"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	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Case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Is</a:t>
            </a:r>
            <a:r>
              <a:rPr lang="en-US" altLang="zh-CN" dirty="0" smtClean="0">
                <a:ea typeface="宋体" pitchFamily="2" charset="-122"/>
              </a:rPr>
              <a:t> &gt;= 60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"</a:t>
            </a:r>
            <a:r>
              <a:rPr lang="zh-CN" altLang="en-US" dirty="0" smtClean="0">
                <a:ea typeface="宋体" pitchFamily="2" charset="-122"/>
              </a:rPr>
              <a:t>合格生</a:t>
            </a:r>
            <a:r>
              <a:rPr lang="en-US" altLang="zh-CN" dirty="0" smtClean="0">
                <a:ea typeface="宋体" pitchFamily="2" charset="-122"/>
              </a:rPr>
              <a:t>"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	Case Else</a:t>
            </a:r>
            <a:endParaRPr lang="zh-CN" altLang="en-US" dirty="0" smtClean="0">
              <a:ea typeface="宋体" pitchFamily="2" charset="-122"/>
            </a:endParaRPr>
          </a:p>
          <a:p>
            <a:pPr lvl="1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 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"</a:t>
            </a:r>
            <a:r>
              <a:rPr lang="zh-CN" altLang="en-US" dirty="0" smtClean="0">
                <a:ea typeface="宋体" pitchFamily="2" charset="-122"/>
              </a:rPr>
              <a:t>不及格</a:t>
            </a:r>
            <a:r>
              <a:rPr lang="en-US" altLang="zh-CN" dirty="0" smtClean="0">
                <a:ea typeface="宋体" pitchFamily="2" charset="-122"/>
              </a:rPr>
              <a:t>"</a:t>
            </a:r>
          </a:p>
          <a:p>
            <a:pPr lvl="1"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	End Select</a:t>
            </a:r>
            <a:endParaRPr lang="en-US" altLang="zh-CN" sz="2000" dirty="0" smtClean="0">
              <a:solidFill>
                <a:srgbClr val="FF0000"/>
              </a:solidFill>
              <a:ea typeface="宋体" pitchFamily="2" charset="-122"/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</a:t>
            </a:r>
          </a:p>
          <a:p>
            <a:pPr>
              <a:spcBef>
                <a:spcPts val="0"/>
              </a:spcBef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30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组合 4"/>
          <p:cNvGrpSpPr>
            <a:grpSpLocks/>
          </p:cNvGrpSpPr>
          <p:nvPr/>
        </p:nvGrpSpPr>
        <p:grpSpPr bwMode="auto">
          <a:xfrm>
            <a:off x="3786182" y="1285860"/>
            <a:ext cx="5357817" cy="5251475"/>
            <a:chOff x="-2357495" y="4442906"/>
            <a:chExt cx="5357852" cy="5253155"/>
          </a:xfrm>
        </p:grpSpPr>
        <p:pic>
          <p:nvPicPr>
            <p:cNvPr id="9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1500183" y="8015949"/>
              <a:ext cx="1357321" cy="168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标注 8"/>
            <p:cNvSpPr>
              <a:spLocks noChangeArrowheads="1"/>
            </p:cNvSpPr>
            <p:nvPr/>
          </p:nvSpPr>
          <p:spPr bwMode="auto">
            <a:xfrm>
              <a:off x="-2357495" y="4442906"/>
              <a:ext cx="5357852" cy="3501582"/>
            </a:xfrm>
            <a:prstGeom prst="wedgeRectCallout">
              <a:avLst>
                <a:gd name="adj1" fmla="val 24677"/>
                <a:gd name="adj2" fmla="val 5720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注意：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在 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Select Case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语句中出现的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关键字不是比较运算符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</a:t>
              </a:r>
            </a:p>
            <a:p>
              <a:pPr marL="273050" indent="-273050">
                <a:buFont typeface="Arial" pitchFamily="34" charset="0"/>
                <a:buChar char="•"/>
              </a:pP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使用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关键字时，可以配合比较运算符（除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和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Like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之外的）来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指定一个数值范围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 marL="273050" indent="-273050">
                <a:buFont typeface="Arial" pitchFamily="34" charset="0"/>
                <a:buChar char="•"/>
              </a:pP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关键字会被自动插入，所以可以直接在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Case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后输入“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&gt;=80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”。 </a:t>
              </a:r>
            </a:p>
            <a:p>
              <a:pPr marL="273050" indent="-273050">
                <a:buFont typeface="Arial" pitchFamily="34" charset="0"/>
                <a:buChar char="•"/>
              </a:pPr>
              <a:r>
                <a:rPr lang="zh-CN" altLang="en-US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附：比较运算符</a:t>
              </a:r>
              <a:r>
                <a:rPr lang="en-US" altLang="zh-CN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Is</a:t>
              </a:r>
              <a:r>
                <a:rPr lang="zh-CN" altLang="en-US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的作用则是比较两个对象的引用变量是否相同，返回</a:t>
              </a:r>
              <a:r>
                <a:rPr lang="en-US" altLang="zh-CN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True</a:t>
              </a:r>
              <a:r>
                <a:rPr lang="zh-CN" altLang="en-US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或者</a:t>
              </a:r>
              <a:r>
                <a:rPr lang="en-US" altLang="zh-CN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False</a:t>
              </a:r>
              <a:r>
                <a:rPr lang="zh-CN" altLang="en-US" b="1" dirty="0" smtClean="0">
                  <a:solidFill>
                    <a:srgbClr val="00660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。</a:t>
              </a:r>
            </a:p>
            <a:p>
              <a:endParaRPr lang="zh-CN" altLang="en-US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50072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想一想 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Case Is &gt;= 80 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与 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Case 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成绩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&gt;= 80</a:t>
            </a:r>
            <a:r>
              <a:rPr lang="zh-CN" altLang="en-US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表达的意思相同吗？为什么不同？</a:t>
            </a:r>
            <a:endParaRPr lang="en-US" altLang="zh-CN" dirty="0" smtClean="0">
              <a:solidFill>
                <a:srgbClr val="0000CC"/>
              </a:solidFill>
              <a:latin typeface="微软雅黑" pitchFamily="34" charset="-122"/>
              <a:ea typeface="微软雅黑" pitchFamily="34" charset="-122"/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Is &gt;=80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表示一个数值范围；后者判断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True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或 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False</a:t>
            </a:r>
          </a:p>
          <a:p>
            <a:pPr lvl="1">
              <a:buBlip>
                <a:blip r:embed="rId3"/>
              </a:buBlip>
            </a:pP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右边的代码本意输出“良好生”，</a:t>
            </a:r>
            <a:endParaRPr lang="en-US" altLang="zh-CN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  <a:p>
            <a:pPr lvl="1">
              <a:buBlip>
                <a:blip r:embed="rId3"/>
              </a:buBlip>
            </a:pP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结果输出“合格生”</a:t>
            </a:r>
            <a:endParaRPr lang="en-US" altLang="zh-CN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错误分析</a:t>
            </a:r>
            <a:endParaRPr lang="zh-CN" altLang="en-US" dirty="0"/>
          </a:p>
        </p:txBody>
      </p:sp>
      <p:sp>
        <p:nvSpPr>
          <p:cNvPr id="4" name="灯片编号占位符 3"/>
          <p:cNvSpPr txBox="1">
            <a:spLocks/>
          </p:cNvSpPr>
          <p:nvPr/>
        </p:nvSpPr>
        <p:spPr>
          <a:xfrm>
            <a:off x="8572528" y="6500834"/>
            <a:ext cx="571472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643314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组合 8"/>
          <p:cNvGrpSpPr/>
          <p:nvPr/>
        </p:nvGrpSpPr>
        <p:grpSpPr>
          <a:xfrm>
            <a:off x="5715008" y="2571744"/>
            <a:ext cx="2928958" cy="2939235"/>
            <a:chOff x="5929322" y="3357562"/>
            <a:chExt cx="2928958" cy="29392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929322" y="3357562"/>
              <a:ext cx="2928958" cy="2939235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矩形 6"/>
            <p:cNvSpPr/>
            <p:nvPr/>
          </p:nvSpPr>
          <p:spPr bwMode="auto">
            <a:xfrm>
              <a:off x="5929322" y="3571876"/>
              <a:ext cx="1357322" cy="285752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6429388" y="4572008"/>
              <a:ext cx="2071702" cy="285752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1639</TotalTime>
  <Words>3304</Words>
  <Application>Microsoft Office PowerPoint</Application>
  <PresentationFormat>全屏显示(4:3)</PresentationFormat>
  <Paragraphs>642</Paragraphs>
  <Slides>31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whu_cs_Lj</vt:lpstr>
      <vt:lpstr>Excel VBA 程序设计</vt:lpstr>
      <vt:lpstr>主要内容</vt:lpstr>
      <vt:lpstr>第二部分  VBA基础知识(3)</vt:lpstr>
      <vt:lpstr>VBA流程控制</vt:lpstr>
      <vt:lpstr>复习上次课的内容</vt:lpstr>
      <vt:lpstr>选择结构的Select Case 语句</vt:lpstr>
      <vt:lpstr>Select Case 例题1</vt:lpstr>
      <vt:lpstr>Select Case 语句例题2</vt:lpstr>
      <vt:lpstr>错误分析</vt:lpstr>
      <vt:lpstr>表达式列表</vt:lpstr>
      <vt:lpstr>Select Case 语句课堂练习</vt:lpstr>
      <vt:lpstr>msgbox返回值演示</vt:lpstr>
      <vt:lpstr>Select Case 语句提交作业</vt:lpstr>
      <vt:lpstr>VBA的循环结构</vt:lpstr>
      <vt:lpstr>For…Next语句</vt:lpstr>
      <vt:lpstr>For…Next语句</vt:lpstr>
      <vt:lpstr>For…Next语句示例（用F8功能键逐句运行）</vt:lpstr>
      <vt:lpstr>For…Next语句示例</vt:lpstr>
      <vt:lpstr>For…Next语句示例</vt:lpstr>
      <vt:lpstr>For…Next语句课堂练习</vt:lpstr>
      <vt:lpstr>读程序</vt:lpstr>
      <vt:lpstr>Exit for </vt:lpstr>
      <vt:lpstr>For…Next语句嵌套</vt:lpstr>
      <vt:lpstr>For…Next语句嵌套示例</vt:lpstr>
      <vt:lpstr>编程输出九九乘法表</vt:lpstr>
      <vt:lpstr>在工作表“Sheet4”中输出 九九乘法表</vt:lpstr>
      <vt:lpstr>For…Next语句嵌套课堂练习</vt:lpstr>
      <vt:lpstr>For…Next语句小结</vt:lpstr>
      <vt:lpstr>For…Next语句提交作业</vt:lpstr>
      <vt:lpstr>作业要求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walkinnet</cp:lastModifiedBy>
  <cp:revision>297</cp:revision>
  <dcterms:created xsi:type="dcterms:W3CDTF">2016-03-11T07:48:24Z</dcterms:created>
  <dcterms:modified xsi:type="dcterms:W3CDTF">2016-10-04T02:28:44Z</dcterms:modified>
</cp:coreProperties>
</file>