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317" r:id="rId2"/>
    <p:sldId id="258" r:id="rId3"/>
    <p:sldId id="259" r:id="rId4"/>
    <p:sldId id="287" r:id="rId5"/>
    <p:sldId id="316" r:id="rId6"/>
    <p:sldId id="315" r:id="rId7"/>
    <p:sldId id="308" r:id="rId8"/>
    <p:sldId id="294" r:id="rId9"/>
    <p:sldId id="310" r:id="rId10"/>
    <p:sldId id="311" r:id="rId11"/>
    <p:sldId id="312" r:id="rId12"/>
    <p:sldId id="313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263" r:id="rId29"/>
    <p:sldId id="333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CC0000"/>
    <a:srgbClr val="FFCC99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895" autoAdjust="0"/>
    <p:restoredTop sz="80735" autoAdjust="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456A3-8401-4812-80F1-7EEAB1525143}" type="datetimeFigureOut">
              <a:rPr lang="zh-CN" altLang="en-US" smtClean="0"/>
              <a:pPr/>
              <a:t>2016-10-29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807F1-39B4-46A0-8F9D-C640D3F8C7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EXCEL.DEV.12.2052/EXCEL.DEV/content/HV10036198.htm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EXCEL.DEV.12.2052/EXCEL.DEV/content/HV10036198.htm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EXCEL.DEV.12.2052/EXCEL.DEV/content/HV10063899.htm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kumimoji="1" lang="zh-CN" altLang="en-US" sz="12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推荐：</a:t>
            </a:r>
            <a:r>
              <a:rPr kumimoji="1" lang="en-US" altLang="zh-CN" sz="12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VBA</a:t>
            </a:r>
            <a:r>
              <a:rPr kumimoji="1" lang="zh-CN" altLang="en-US" sz="12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常用技巧代码解析（按对象整理的技巧、属性、方法）</a:t>
            </a:r>
            <a:endParaRPr kumimoji="1" lang="en-US" altLang="zh-CN" sz="12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kumimoji="1" lang="en-US" altLang="zh-CN" sz="12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http://club.excelhome.net/thread-395683-1-1.html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查找文本</a:t>
            </a:r>
            <a:r>
              <a:rPr lang="en-US" altLang="zh-CN" dirty="0" smtClean="0"/>
              <a:t>3()</a:t>
            </a:r>
          </a:p>
          <a:p>
            <a:r>
              <a:rPr lang="en-US" altLang="zh-CN" dirty="0" smtClean="0"/>
              <a:t>    Dim c As Range, </a:t>
            </a:r>
            <a:r>
              <a:rPr lang="en-US" altLang="zh-CN" dirty="0" err="1" smtClean="0"/>
              <a:t>firstAddress</a:t>
            </a:r>
            <a:r>
              <a:rPr lang="en-US" altLang="zh-CN" dirty="0" smtClean="0"/>
              <a:t> As Variant</a:t>
            </a:r>
          </a:p>
          <a:p>
            <a:r>
              <a:rPr lang="en-US" altLang="zh-CN" dirty="0" smtClean="0"/>
              <a:t>    Set c = </a:t>
            </a:r>
            <a:r>
              <a:rPr lang="en-US" altLang="zh-CN" dirty="0" err="1" smtClean="0"/>
              <a:t>Cells.Find</a:t>
            </a:r>
            <a:r>
              <a:rPr lang="en-US" altLang="zh-CN" dirty="0" smtClean="0"/>
              <a:t>(what:="</a:t>
            </a:r>
            <a:r>
              <a:rPr lang="zh-CN" altLang="en-US" dirty="0" smtClean="0"/>
              <a:t>灯泡</a:t>
            </a:r>
            <a:r>
              <a:rPr lang="en-US" altLang="zh-CN" dirty="0" smtClean="0"/>
              <a:t>")   '</a:t>
            </a:r>
            <a:r>
              <a:rPr lang="zh-CN" altLang="en-US" dirty="0" smtClean="0"/>
              <a:t>查找“灯泡”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If Not c Is Nothing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firstAddress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c.Address</a:t>
            </a:r>
            <a:endParaRPr lang="en-US" altLang="zh-CN" dirty="0" smtClean="0"/>
          </a:p>
          <a:p>
            <a:r>
              <a:rPr lang="en-US" altLang="zh-CN" dirty="0" smtClean="0"/>
              <a:t>        Do</a:t>
            </a:r>
          </a:p>
          <a:p>
            <a:r>
              <a:rPr lang="en-US" altLang="zh-CN" dirty="0" smtClean="0"/>
              <a:t>            </a:t>
            </a:r>
            <a:r>
              <a:rPr lang="en-US" altLang="zh-CN" dirty="0" err="1" smtClean="0"/>
              <a:t>c.Activate</a:t>
            </a:r>
            <a:r>
              <a:rPr lang="en-US" altLang="zh-CN" dirty="0" smtClean="0"/>
              <a:t>          '</a:t>
            </a:r>
            <a:r>
              <a:rPr lang="zh-CN" altLang="en-US" dirty="0" smtClean="0"/>
              <a:t>激活找到单元格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c.EntireRow.Interior.ColorIndex</a:t>
            </a:r>
            <a:r>
              <a:rPr lang="en-US" altLang="zh-CN" dirty="0" smtClean="0"/>
              <a:t> = 4     '</a:t>
            </a:r>
            <a:r>
              <a:rPr lang="zh-CN" altLang="en-US" dirty="0" smtClean="0"/>
              <a:t>填充单元格所在行颜色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c.EntireRow.Font.ColorIndex</a:t>
            </a:r>
            <a:r>
              <a:rPr lang="en-US" altLang="zh-CN" dirty="0" smtClean="0"/>
              <a:t> = 3         '</a:t>
            </a:r>
            <a:r>
              <a:rPr lang="zh-CN" altLang="en-US" dirty="0" smtClean="0"/>
              <a:t>改变文字颜色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err="1" smtClean="0"/>
              <a:t>c.EntireRow.Font.FontStyle</a:t>
            </a:r>
            <a:r>
              <a:rPr lang="en-US" altLang="zh-CN" dirty="0" smtClean="0"/>
              <a:t> = "Bold"     '</a:t>
            </a:r>
            <a:r>
              <a:rPr lang="zh-CN" altLang="en-US" dirty="0" smtClean="0"/>
              <a:t>文字加粗</a:t>
            </a:r>
          </a:p>
          <a:p>
            <a:r>
              <a:rPr lang="zh-CN" altLang="en-US" dirty="0" smtClean="0"/>
              <a:t>            </a:t>
            </a:r>
            <a:r>
              <a:rPr lang="en-US" altLang="zh-CN" dirty="0" smtClean="0"/>
              <a:t>Set c = </a:t>
            </a:r>
            <a:r>
              <a:rPr lang="en-US" altLang="zh-CN" dirty="0" err="1" smtClean="0"/>
              <a:t>Cells.FindNext</a:t>
            </a:r>
            <a:r>
              <a:rPr lang="en-US" altLang="zh-CN" dirty="0" smtClean="0"/>
              <a:t>(c)           '</a:t>
            </a:r>
            <a:r>
              <a:rPr lang="zh-CN" altLang="en-US" dirty="0" smtClean="0"/>
              <a:t>查找下一个目标</a:t>
            </a:r>
            <a:r>
              <a:rPr lang="en-US" altLang="zh-CN" dirty="0" smtClean="0"/>
              <a:t>,</a:t>
            </a:r>
            <a:r>
              <a:rPr lang="zh-CN" altLang="en-US" dirty="0" smtClean="0"/>
              <a:t>也可以写成</a:t>
            </a:r>
            <a:r>
              <a:rPr lang="en-US" altLang="zh-CN" dirty="0" smtClean="0"/>
              <a:t>after:=c</a:t>
            </a:r>
          </a:p>
          <a:p>
            <a:r>
              <a:rPr lang="en-US" altLang="zh-CN" dirty="0" smtClean="0"/>
              <a:t>        Loop Until </a:t>
            </a:r>
            <a:r>
              <a:rPr lang="en-US" altLang="zh-CN" dirty="0" err="1" smtClean="0"/>
              <a:t>c.Address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firstAddress</a:t>
            </a:r>
            <a:endParaRPr lang="en-US" altLang="zh-CN" dirty="0" smtClean="0"/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zh-CN" altLang="en-US" dirty="0" smtClean="0"/>
              <a:t>注意：在该例中，因为没有修改查找到的目标单元格的值，所以</a:t>
            </a:r>
            <a:r>
              <a:rPr lang="en-US" altLang="zh-CN" dirty="0" smtClean="0"/>
              <a:t>do</a:t>
            </a:r>
            <a:r>
              <a:rPr lang="en-US" altLang="zh-CN" baseline="0" dirty="0" smtClean="0"/>
              <a:t>…loop</a:t>
            </a:r>
            <a:r>
              <a:rPr lang="zh-CN" altLang="en-US" baseline="0" dirty="0" smtClean="0"/>
              <a:t>循环的结束条件可以是</a:t>
            </a:r>
            <a:r>
              <a:rPr lang="en-US" altLang="zh-CN" dirty="0" err="1" smtClean="0"/>
              <a:t>c.Address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firstAddress</a:t>
            </a:r>
            <a:endParaRPr lang="en-US" altLang="zh-CN" dirty="0" smtClean="0"/>
          </a:p>
          <a:p>
            <a:r>
              <a:rPr lang="zh-CN" altLang="en-US" dirty="0" smtClean="0"/>
              <a:t>如果是查找到目标单元格后，修改相应的单元格的值（</a:t>
            </a:r>
            <a:r>
              <a:rPr lang="en-US" altLang="zh-CN" dirty="0" smtClean="0"/>
              <a:t>.Value</a:t>
            </a:r>
            <a:r>
              <a:rPr lang="zh-CN" altLang="en-US" dirty="0" smtClean="0"/>
              <a:t>），则不能使用这个结束条件。如本节课布置的作业。</a:t>
            </a:r>
            <a:endParaRPr lang="en-US" altLang="zh-CN" dirty="0" smtClean="0"/>
          </a:p>
          <a:p>
            <a:r>
              <a:rPr lang="zh-CN" altLang="en-US" dirty="0" smtClean="0"/>
              <a:t>因为</a:t>
            </a:r>
            <a:r>
              <a:rPr lang="en-US" altLang="zh-CN" dirty="0" err="1" smtClean="0"/>
              <a:t>FindNext</a:t>
            </a:r>
            <a:r>
              <a:rPr lang="zh-CN" altLang="en-US" dirty="0" smtClean="0"/>
              <a:t>查找无法再定位到第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次</a:t>
            </a:r>
            <a:r>
              <a:rPr lang="en-US" altLang="zh-CN" dirty="0" smtClean="0"/>
              <a:t>find</a:t>
            </a:r>
            <a:r>
              <a:rPr lang="zh-CN" altLang="en-US" dirty="0" smtClean="0"/>
              <a:t>查找到的单元格（该单元格的值已修改，不再满足查询条件）</a:t>
            </a:r>
            <a:endParaRPr lang="en-US" altLang="zh-CN" dirty="0" smtClean="0"/>
          </a:p>
          <a:p>
            <a:r>
              <a:rPr lang="zh-CN" altLang="en-US" dirty="0" smtClean="0"/>
              <a:t>应该改为 </a:t>
            </a:r>
            <a:r>
              <a:rPr lang="en-US" altLang="zh-CN" dirty="0" smtClean="0"/>
              <a:t>Loop Until c Is Nothing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在单元格区域中循环的一种方法是将 </a:t>
            </a:r>
            <a:r>
              <a:rPr lang="en-US" altLang="zh-CN" dirty="0" smtClean="0"/>
              <a:t>For...Next </a:t>
            </a:r>
            <a:r>
              <a:rPr lang="zh-CN" altLang="en-US" dirty="0" smtClean="0"/>
              <a:t>循环语句与 </a:t>
            </a:r>
            <a:r>
              <a:rPr lang="en-US" altLang="zh-CN" dirty="0" smtClean="0"/>
              <a:t>Cells </a:t>
            </a:r>
            <a:r>
              <a:rPr lang="zh-CN" altLang="en-US" dirty="0" smtClean="0"/>
              <a:t>属性配合使用。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使用 </a:t>
            </a:r>
            <a:r>
              <a:rPr lang="en-US" altLang="zh-CN" dirty="0" smtClean="0"/>
              <a:t>Cells </a:t>
            </a:r>
            <a:r>
              <a:rPr lang="zh-CN" altLang="en-US" dirty="0" smtClean="0"/>
              <a:t>属性时，可用循环计数器（或其他变量或表达式）来替代单元格索引编号。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下例中，变量 </a:t>
            </a:r>
            <a:r>
              <a:rPr lang="en-US" altLang="zh-CN" dirty="0" smtClean="0"/>
              <a:t>counter </a:t>
            </a:r>
            <a:r>
              <a:rPr lang="zh-CN" altLang="en-US" dirty="0" smtClean="0"/>
              <a:t>代替了行号。此过程将在单元格区域 </a:t>
            </a:r>
            <a:r>
              <a:rPr lang="en-US" altLang="zh-CN" dirty="0" smtClean="0"/>
              <a:t>C1:C20 </a:t>
            </a:r>
            <a:r>
              <a:rPr lang="zh-CN" altLang="en-US" dirty="0" smtClean="0"/>
              <a:t>中循环，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将所有绝对值小于 </a:t>
            </a:r>
            <a:r>
              <a:rPr lang="en-US" altLang="zh-CN" dirty="0" smtClean="0"/>
              <a:t>0.01 </a:t>
            </a:r>
            <a:r>
              <a:rPr lang="zh-CN" altLang="en-US" dirty="0" smtClean="0"/>
              <a:t>的数字都设置为 </a:t>
            </a:r>
            <a:r>
              <a:rPr lang="en-US" altLang="zh-CN" dirty="0" smtClean="0"/>
              <a:t>0</a:t>
            </a:r>
            <a:r>
              <a:rPr lang="zh-CN" altLang="en-US" dirty="0" smtClean="0"/>
              <a:t>（零）。</a:t>
            </a:r>
          </a:p>
          <a:p>
            <a:r>
              <a:rPr lang="en-US" altLang="zh-CN" dirty="0" smtClean="0"/>
              <a:t>Sub RoundToZero1()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curCell</a:t>
            </a:r>
            <a:r>
              <a:rPr lang="en-US" altLang="zh-CN" dirty="0" smtClean="0"/>
              <a:t> As Range, counter As Integer</a:t>
            </a:r>
          </a:p>
          <a:p>
            <a:r>
              <a:rPr lang="en-US" altLang="zh-CN" dirty="0" smtClean="0"/>
              <a:t>    Worksheets(5).Select</a:t>
            </a:r>
          </a:p>
          <a:p>
            <a:r>
              <a:rPr lang="en-US" altLang="zh-CN" dirty="0" smtClean="0"/>
              <a:t>    For counter = 1 To 20</a:t>
            </a:r>
          </a:p>
          <a:p>
            <a:r>
              <a:rPr lang="en-US" altLang="zh-CN" dirty="0" smtClean="0"/>
              <a:t>        Set </a:t>
            </a:r>
            <a:r>
              <a:rPr lang="en-US" altLang="zh-CN" dirty="0" err="1" smtClean="0"/>
              <a:t>curCell</a:t>
            </a:r>
            <a:r>
              <a:rPr lang="en-US" altLang="zh-CN" dirty="0" smtClean="0"/>
              <a:t> = Cells(counter, 3)</a:t>
            </a:r>
          </a:p>
          <a:p>
            <a:r>
              <a:rPr lang="en-US" altLang="zh-CN" dirty="0" smtClean="0"/>
              <a:t>        If Abs(</a:t>
            </a:r>
            <a:r>
              <a:rPr lang="en-US" altLang="zh-CN" dirty="0" err="1" smtClean="0"/>
              <a:t>curCell.Value</a:t>
            </a:r>
            <a:r>
              <a:rPr lang="en-US" altLang="zh-CN" dirty="0" smtClean="0"/>
              <a:t>) &lt; 0.01 Then </a:t>
            </a:r>
            <a:r>
              <a:rPr lang="en-US" altLang="zh-CN" dirty="0" err="1" smtClean="0"/>
              <a:t>curCell.Value</a:t>
            </a:r>
            <a:r>
              <a:rPr lang="en-US" altLang="zh-CN" dirty="0" smtClean="0"/>
              <a:t> = 0</a:t>
            </a:r>
          </a:p>
          <a:p>
            <a:r>
              <a:rPr lang="en-US" altLang="zh-CN" dirty="0" smtClean="0"/>
              <a:t>    Next counter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使用</a:t>
            </a:r>
            <a:r>
              <a:rPr lang="en-US" altLang="zh-CN" dirty="0" smtClean="0"/>
              <a:t>For  Each...Next</a:t>
            </a:r>
            <a:r>
              <a:rPr lang="zh-CN" altLang="en-US" dirty="0" smtClean="0"/>
              <a:t>循环语句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遍历由 </a:t>
            </a:r>
            <a:r>
              <a:rPr lang="en-US" altLang="zh-CN" dirty="0" smtClean="0"/>
              <a:t>Range </a:t>
            </a:r>
            <a:r>
              <a:rPr lang="zh-CN" altLang="en-US" dirty="0" smtClean="0"/>
              <a:t>属性指定的单元格集合。</a:t>
            </a:r>
          </a:p>
          <a:p>
            <a:r>
              <a:rPr lang="en-US" altLang="zh-CN" dirty="0" smtClean="0"/>
              <a:t>‘</a:t>
            </a:r>
            <a:r>
              <a:rPr lang="zh-CN" altLang="en-US" dirty="0" smtClean="0"/>
              <a:t>示例</a:t>
            </a:r>
            <a:r>
              <a:rPr lang="zh-CN" altLang="en-US" dirty="0" smtClean="0"/>
              <a:t>：在</a:t>
            </a:r>
            <a:r>
              <a:rPr lang="en-US" altLang="zh-CN" dirty="0" smtClean="0"/>
              <a:t>Worksheets(5)</a:t>
            </a:r>
            <a:r>
              <a:rPr lang="zh-CN" altLang="en-US" dirty="0" smtClean="0"/>
              <a:t>的单元格区域 </a:t>
            </a:r>
            <a:r>
              <a:rPr lang="en-US" altLang="zh-CN" dirty="0" smtClean="0">
                <a:solidFill>
                  <a:srgbClr val="0000FF"/>
                </a:solidFill>
              </a:rPr>
              <a:t>A25:D29</a:t>
            </a:r>
            <a:r>
              <a:rPr lang="en-US" altLang="zh-CN" dirty="0" smtClean="0"/>
              <a:t> </a:t>
            </a:r>
            <a:r>
              <a:rPr lang="zh-CN" altLang="en-US" dirty="0" smtClean="0"/>
              <a:t>中循环</a:t>
            </a:r>
            <a:r>
              <a:rPr lang="zh-CN" altLang="en-US" dirty="0" smtClean="0"/>
              <a:t>，行优先，</a:t>
            </a:r>
            <a:r>
              <a:rPr lang="en-US" altLang="zh-CN" dirty="0" smtClean="0"/>
              <a:t>c</a:t>
            </a:r>
            <a:r>
              <a:rPr lang="zh-CN" altLang="en-US" dirty="0" smtClean="0"/>
              <a:t>会遍取所有单元格</a:t>
            </a:r>
            <a:r>
              <a:rPr lang="en-US" altLang="zh-CN" dirty="0" smtClean="0"/>
              <a:t>in Range</a:t>
            </a:r>
            <a:endParaRPr lang="zh-CN" altLang="en-US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将所有绝对值小于 </a:t>
            </a:r>
            <a:r>
              <a:rPr lang="en-US" altLang="zh-CN" dirty="0" smtClean="0"/>
              <a:t>0.01 </a:t>
            </a:r>
            <a:r>
              <a:rPr lang="zh-CN" altLang="en-US" dirty="0" smtClean="0"/>
              <a:t>的数字都设置为 </a:t>
            </a:r>
            <a:r>
              <a:rPr lang="en-US" altLang="zh-CN" dirty="0" smtClean="0"/>
              <a:t>0</a:t>
            </a:r>
            <a:r>
              <a:rPr lang="zh-CN" altLang="en-US" dirty="0" smtClean="0"/>
              <a:t>（零）。</a:t>
            </a:r>
          </a:p>
          <a:p>
            <a:r>
              <a:rPr lang="en-US" altLang="zh-CN" dirty="0" smtClean="0"/>
              <a:t>Sub RoundToZero2()</a:t>
            </a:r>
          </a:p>
          <a:p>
            <a:r>
              <a:rPr lang="en-US" altLang="zh-CN" dirty="0" smtClean="0"/>
              <a:t>    Dim c As Range</a:t>
            </a:r>
          </a:p>
          <a:p>
            <a:r>
              <a:rPr lang="en-US" altLang="zh-CN" dirty="0" smtClean="0"/>
              <a:t>    For Each c In Worksheets(5).Range("A25:D29").Cells     ' .Cells</a:t>
            </a:r>
            <a:r>
              <a:rPr lang="zh-CN" altLang="en-US" dirty="0" smtClean="0"/>
              <a:t>可以不写</a:t>
            </a:r>
            <a:endParaRPr lang="en-US" altLang="zh-CN" dirty="0" smtClean="0"/>
          </a:p>
          <a:p>
            <a:r>
              <a:rPr lang="en-US" altLang="zh-CN" dirty="0" smtClean="0"/>
              <a:t>        If Abs(</a:t>
            </a:r>
            <a:r>
              <a:rPr lang="en-US" altLang="zh-CN" dirty="0" err="1" smtClean="0"/>
              <a:t>c.Value</a:t>
            </a:r>
            <a:r>
              <a:rPr lang="en-US" altLang="zh-CN" dirty="0" smtClean="0"/>
              <a:t>) &lt; 0.01 Then </a:t>
            </a:r>
            <a:r>
              <a:rPr lang="en-US" altLang="zh-CN" dirty="0" err="1" smtClean="0"/>
              <a:t>c.Value</a:t>
            </a:r>
            <a:r>
              <a:rPr lang="en-US" altLang="zh-CN" dirty="0" smtClean="0"/>
              <a:t> = 0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如果不知道要循环的单元格区域的边界，可用 </a:t>
            </a:r>
            <a:r>
              <a:rPr lang="en-US" altLang="zh-CN" dirty="0" err="1" smtClean="0"/>
              <a:t>CurrentRegion</a:t>
            </a:r>
            <a:r>
              <a:rPr lang="en-US" altLang="zh-CN" dirty="0" smtClean="0"/>
              <a:t> </a:t>
            </a:r>
            <a:r>
              <a:rPr lang="zh-CN" altLang="en-US" dirty="0" smtClean="0"/>
              <a:t>属性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返回活动单元格周围的区域。例如，下述过程在工作表上运行时，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将在活动单元格周围的区域内循环，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假定活动单元格是</a:t>
            </a:r>
            <a:r>
              <a:rPr lang="en-US" altLang="zh-CN" dirty="0" smtClean="0"/>
              <a:t>Worksheets(5).Range("B25"),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将所有绝对值小于 </a:t>
            </a:r>
            <a:r>
              <a:rPr lang="en-US" altLang="zh-CN" dirty="0" smtClean="0"/>
              <a:t>0.01 </a:t>
            </a:r>
            <a:r>
              <a:rPr lang="zh-CN" altLang="en-US" dirty="0" smtClean="0"/>
              <a:t>的数字都设置为 </a:t>
            </a:r>
            <a:r>
              <a:rPr lang="en-US" altLang="zh-CN" dirty="0" smtClean="0"/>
              <a:t>0</a:t>
            </a:r>
            <a:r>
              <a:rPr lang="zh-CN" altLang="en-US" dirty="0" smtClean="0"/>
              <a:t>（零）。</a:t>
            </a:r>
          </a:p>
          <a:p>
            <a:r>
              <a:rPr lang="en-US" altLang="zh-CN" dirty="0" smtClean="0"/>
              <a:t>Sub RoundToZero3()</a:t>
            </a:r>
          </a:p>
          <a:p>
            <a:r>
              <a:rPr lang="en-US" altLang="zh-CN" dirty="0" smtClean="0"/>
              <a:t>    Dim c As Range</a:t>
            </a:r>
          </a:p>
          <a:p>
            <a:r>
              <a:rPr lang="en-US" altLang="zh-CN" dirty="0" smtClean="0"/>
              <a:t>    Worksheets(5).Range("B25").Activate</a:t>
            </a:r>
          </a:p>
          <a:p>
            <a:r>
              <a:rPr lang="en-US" altLang="zh-CN" dirty="0" smtClean="0"/>
              <a:t>    For Each c In </a:t>
            </a:r>
            <a:r>
              <a:rPr lang="en-US" altLang="zh-CN" dirty="0" err="1" smtClean="0"/>
              <a:t>ActiveCell.CurrentRegion.Cells</a:t>
            </a:r>
            <a:endParaRPr lang="en-US" altLang="zh-CN" dirty="0" smtClean="0"/>
          </a:p>
          <a:p>
            <a:r>
              <a:rPr lang="en-US" altLang="zh-CN" dirty="0" smtClean="0"/>
              <a:t>        If Abs(</a:t>
            </a:r>
            <a:r>
              <a:rPr lang="en-US" altLang="zh-CN" dirty="0" err="1" smtClean="0"/>
              <a:t>c.Value</a:t>
            </a:r>
            <a:r>
              <a:rPr lang="en-US" altLang="zh-CN" dirty="0" smtClean="0"/>
              <a:t>) &lt; 0.01 Then </a:t>
            </a:r>
            <a:r>
              <a:rPr lang="en-US" altLang="zh-CN" dirty="0" err="1" smtClean="0"/>
              <a:t>c.Value</a:t>
            </a:r>
            <a:r>
              <a:rPr lang="en-US" altLang="zh-CN" dirty="0" smtClean="0"/>
              <a:t> = 0</a:t>
            </a:r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使用</a:t>
            </a:r>
            <a:r>
              <a:rPr lang="en-US" altLang="zh-CN" dirty="0" smtClean="0"/>
              <a:t>For Each...Next</a:t>
            </a:r>
            <a:r>
              <a:rPr lang="zh-CN" altLang="en-US" dirty="0" smtClean="0"/>
              <a:t>语句遍历工作簿中所有的工作表，如下面的代码所示。</a:t>
            </a:r>
          </a:p>
          <a:p>
            <a:r>
              <a:rPr lang="en-US" altLang="zh-CN" dirty="0" smtClean="0"/>
              <a:t>Sub ShCount2()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Sh</a:t>
            </a:r>
            <a:r>
              <a:rPr lang="en-US" altLang="zh-CN" dirty="0" smtClean="0"/>
              <a:t> As Worksheet</a:t>
            </a:r>
          </a:p>
          <a:p>
            <a:r>
              <a:rPr lang="en-US" altLang="zh-CN" dirty="0" smtClean="0"/>
              <a:t>    Dim s As String</a:t>
            </a:r>
          </a:p>
          <a:p>
            <a:r>
              <a:rPr lang="en-US" altLang="zh-CN" dirty="0" smtClean="0"/>
              <a:t>    For Each </a:t>
            </a:r>
            <a:r>
              <a:rPr lang="en-US" altLang="zh-CN" dirty="0" err="1" smtClean="0"/>
              <a:t>Sh</a:t>
            </a:r>
            <a:r>
              <a:rPr lang="en-US" altLang="zh-CN" dirty="0" smtClean="0"/>
              <a:t> In Worksheets</a:t>
            </a:r>
          </a:p>
          <a:p>
            <a:r>
              <a:rPr lang="en-US" altLang="zh-CN" dirty="0" smtClean="0"/>
              <a:t>        s = s &amp; </a:t>
            </a:r>
            <a:r>
              <a:rPr lang="en-US" altLang="zh-CN" dirty="0" err="1" smtClean="0"/>
              <a:t>Sh.Name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vbCrLf</a:t>
            </a:r>
            <a:endParaRPr lang="en-US" altLang="zh-CN" dirty="0" smtClean="0"/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工作簿中含有以下工作表</a:t>
            </a:r>
            <a:r>
              <a:rPr lang="en-US" altLang="zh-CN" dirty="0" smtClean="0"/>
              <a:t>:" &amp; </a:t>
            </a:r>
            <a:r>
              <a:rPr lang="en-US" altLang="zh-CN" dirty="0" err="1" smtClean="0"/>
              <a:t>vbCrLf</a:t>
            </a:r>
            <a:r>
              <a:rPr lang="en-US" altLang="zh-CN" dirty="0" smtClean="0"/>
              <a:t> &amp; s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r>
              <a:rPr lang="en-US" altLang="zh-CN" dirty="0" err="1" smtClean="0"/>
              <a:t>chr</a:t>
            </a:r>
            <a:r>
              <a:rPr lang="en-US" altLang="zh-CN" dirty="0" smtClean="0"/>
              <a:t>(10)</a:t>
            </a:r>
            <a:r>
              <a:rPr lang="zh-CN" altLang="en-US" dirty="0" smtClean="0"/>
              <a:t>在</a:t>
            </a:r>
            <a:r>
              <a:rPr lang="en-US" altLang="zh-CN" dirty="0" err="1" smtClean="0"/>
              <a:t>vba</a:t>
            </a:r>
            <a:r>
              <a:rPr lang="zh-CN" altLang="en-US" dirty="0" smtClean="0"/>
              <a:t>中代表回车符，也可以写作</a:t>
            </a:r>
            <a:r>
              <a:rPr lang="en-US" altLang="zh-CN" dirty="0" err="1" smtClean="0"/>
              <a:t>vbCr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en-US" altLang="zh-CN" dirty="0" err="1" smtClean="0"/>
              <a:t>chr</a:t>
            </a:r>
            <a:r>
              <a:rPr lang="en-US" altLang="zh-CN" dirty="0" smtClean="0"/>
              <a:t>(13)</a:t>
            </a:r>
            <a:r>
              <a:rPr lang="zh-CN" altLang="en-US" dirty="0" smtClean="0"/>
              <a:t>代表换行符，也可以写作</a:t>
            </a:r>
            <a:r>
              <a:rPr lang="en-US" altLang="zh-CN" dirty="0" err="1" smtClean="0"/>
              <a:t>vbLf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'Range </a:t>
            </a:r>
            <a:r>
              <a:rPr lang="zh-CN" altLang="en-US" dirty="0" smtClean="0"/>
              <a:t>对象的</a:t>
            </a:r>
            <a:r>
              <a:rPr lang="en-US" altLang="zh-CN" dirty="0" err="1" smtClean="0"/>
              <a:t>autofit</a:t>
            </a:r>
            <a:r>
              <a:rPr lang="zh-CN" altLang="en-US" dirty="0" smtClean="0"/>
              <a:t>方法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作用</a:t>
            </a:r>
            <a:r>
              <a:rPr lang="en-US" altLang="zh-CN" dirty="0" smtClean="0"/>
              <a:t>: </a:t>
            </a:r>
            <a:r>
              <a:rPr lang="zh-CN" altLang="en-US" dirty="0" smtClean="0"/>
              <a:t>更改区域中的列宽或行高以达到最佳匹配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语法</a:t>
            </a:r>
            <a:r>
              <a:rPr lang="en-US" altLang="zh-CN" dirty="0" smtClean="0"/>
              <a:t>:  Range </a:t>
            </a:r>
            <a:r>
              <a:rPr lang="zh-CN" altLang="en-US" dirty="0" smtClean="0"/>
              <a:t>对象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autofit</a:t>
            </a:r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示例：调整工作表 </a:t>
            </a:r>
            <a:r>
              <a:rPr lang="en-US" altLang="zh-CN" dirty="0" smtClean="0"/>
              <a:t>Sheet1 </a:t>
            </a:r>
            <a:r>
              <a:rPr lang="zh-CN" altLang="en-US" dirty="0" smtClean="0"/>
              <a:t>中从 </a:t>
            </a:r>
            <a:r>
              <a:rPr lang="en-US" altLang="zh-CN" dirty="0" smtClean="0"/>
              <a:t>A </a:t>
            </a:r>
            <a:r>
              <a:rPr lang="zh-CN" altLang="en-US" dirty="0" smtClean="0"/>
              <a:t>到 </a:t>
            </a:r>
            <a:r>
              <a:rPr lang="en-US" altLang="zh-CN" dirty="0" smtClean="0"/>
              <a:t>I </a:t>
            </a:r>
            <a:r>
              <a:rPr lang="zh-CN" altLang="en-US" dirty="0" smtClean="0"/>
              <a:t>的列，第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3</a:t>
            </a:r>
            <a:r>
              <a:rPr lang="zh-CN" altLang="en-US" dirty="0" smtClean="0"/>
              <a:t>行，以获得最适当的列宽和行高。</a:t>
            </a:r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autofit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Worksheets("Sheet1").Columns("A:I").</a:t>
            </a:r>
            <a:r>
              <a:rPr lang="en-US" altLang="zh-CN" dirty="0" err="1" smtClean="0"/>
              <a:t>autofit</a:t>
            </a:r>
            <a:endParaRPr lang="en-US" altLang="zh-CN" dirty="0" smtClean="0"/>
          </a:p>
          <a:p>
            <a:r>
              <a:rPr lang="en-US" altLang="zh-CN" dirty="0" smtClean="0"/>
              <a:t>    Worksheets("Sheet1").Rows("1:3").</a:t>
            </a:r>
            <a:r>
              <a:rPr lang="en-US" altLang="zh-CN" dirty="0" err="1" smtClean="0"/>
              <a:t>autofit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在实际操作中，经常需要复制指定的单元格区域到另外一个单元格区域。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作用</a:t>
            </a:r>
            <a:r>
              <a:rPr lang="en-US" altLang="zh-CN" dirty="0" smtClean="0"/>
              <a:t>: </a:t>
            </a:r>
            <a:r>
              <a:rPr lang="zh-CN" altLang="en-US" dirty="0" smtClean="0"/>
              <a:t>将单元格区域复制到指定的区域或剪贴板中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语法</a:t>
            </a:r>
            <a:r>
              <a:rPr lang="en-US" altLang="zh-CN" dirty="0" smtClean="0"/>
              <a:t>:  Range</a:t>
            </a:r>
            <a:r>
              <a:rPr lang="zh-CN" altLang="en-US" dirty="0" smtClean="0"/>
              <a:t>对象</a:t>
            </a:r>
            <a:r>
              <a:rPr lang="en-US" altLang="zh-CN" dirty="0" smtClean="0"/>
              <a:t>.copy (Destination)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示例：将工作表 </a:t>
            </a:r>
            <a:r>
              <a:rPr lang="en-US" altLang="zh-CN" dirty="0" smtClean="0"/>
              <a:t>Sheet1 </a:t>
            </a:r>
            <a:r>
              <a:rPr lang="zh-CN" altLang="en-US" dirty="0" smtClean="0"/>
              <a:t>上单元格区域 </a:t>
            </a:r>
            <a:r>
              <a:rPr lang="en-US" altLang="zh-CN" dirty="0" smtClean="0"/>
              <a:t>A1:D2</a:t>
            </a:r>
            <a:r>
              <a:rPr lang="zh-CN" altLang="en-US" dirty="0" smtClean="0"/>
              <a:t>中的内容复制到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工作表 </a:t>
            </a:r>
            <a:r>
              <a:rPr lang="en-US" altLang="zh-CN" dirty="0" smtClean="0"/>
              <a:t>Sheet2 </a:t>
            </a:r>
            <a:r>
              <a:rPr lang="zh-CN" altLang="en-US" dirty="0" smtClean="0"/>
              <a:t>上的单元格区域 </a:t>
            </a:r>
            <a:r>
              <a:rPr lang="en-US" altLang="zh-CN" dirty="0" smtClean="0"/>
              <a:t>E5:H6 </a:t>
            </a:r>
            <a:r>
              <a:rPr lang="zh-CN" altLang="en-US" dirty="0" smtClean="0"/>
              <a:t>中。</a:t>
            </a:r>
          </a:p>
          <a:p>
            <a:r>
              <a:rPr lang="en-US" altLang="zh-CN" dirty="0" smtClean="0"/>
              <a:t>Sub copy()</a:t>
            </a:r>
          </a:p>
          <a:p>
            <a:r>
              <a:rPr lang="en-US" altLang="zh-CN" dirty="0" smtClean="0"/>
              <a:t>    Worksheets("Sheet1").Range("A1:D2").copy _</a:t>
            </a:r>
          </a:p>
          <a:p>
            <a:r>
              <a:rPr lang="en-US" altLang="zh-CN" dirty="0" smtClean="0"/>
              <a:t>    Destination:=Worksheets("Sheet2").Range("E5")</a:t>
            </a:r>
          </a:p>
          <a:p>
            <a:r>
              <a:rPr lang="en-US" altLang="zh-CN" dirty="0" smtClean="0"/>
              <a:t>End Sub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CN" altLang="en-US" dirty="0" smtClean="0"/>
              <a:t>如果单元格区域中有公式，也可以复制公式。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CN" altLang="en-US" dirty="0" smtClean="0"/>
              <a:t>使用</a:t>
            </a:r>
            <a:r>
              <a:rPr lang="en-US" altLang="zh-CN" dirty="0" smtClean="0"/>
              <a:t>Copy</a:t>
            </a:r>
            <a:r>
              <a:rPr lang="zh-CN" altLang="en-US" dirty="0" smtClean="0"/>
              <a:t>方法复制单元格区域时，也复制了该单元格区域的格式。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'</a:t>
            </a:r>
            <a:r>
              <a:rPr lang="zh-CN" altLang="en-US" dirty="0" smtClean="0"/>
              <a:t>复制单元格区域时，如果目标区域为非空单元格区域，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'</a:t>
            </a:r>
            <a:r>
              <a:rPr lang="zh-CN" altLang="en-US" dirty="0" smtClean="0"/>
              <a:t>将显示消息框提示是否替换单元格内容，可以设置</a:t>
            </a:r>
            <a:r>
              <a:rPr lang="en-US" altLang="zh-CN" dirty="0" smtClean="0"/>
              <a:t>Application .</a:t>
            </a:r>
            <a:r>
              <a:rPr lang="en-US" altLang="zh-CN" dirty="0" err="1" smtClean="0"/>
              <a:t>DisplayAlerts</a:t>
            </a:r>
            <a:r>
              <a:rPr lang="zh-CN" altLang="en-US" dirty="0" smtClean="0"/>
              <a:t>属性值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'</a:t>
            </a:r>
            <a:r>
              <a:rPr lang="zh-CN" altLang="en-US" dirty="0" smtClean="0"/>
              <a:t>为</a:t>
            </a:r>
            <a:r>
              <a:rPr lang="en-US" altLang="zh-CN" dirty="0" smtClean="0"/>
              <a:t>False</a:t>
            </a:r>
            <a:r>
              <a:rPr lang="zh-CN" altLang="en-US" dirty="0" smtClean="0"/>
              <a:t>，使复制时不出现该消息框。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Sub </a:t>
            </a:r>
            <a:r>
              <a:rPr lang="en-US" altLang="zh-CN" dirty="0" err="1" smtClean="0"/>
              <a:t>RangeCopy</a:t>
            </a:r>
            <a:r>
              <a:rPr lang="en-US" altLang="zh-CN" dirty="0" smtClean="0"/>
              <a:t>()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Application.DisplayAlerts</a:t>
            </a:r>
            <a:r>
              <a:rPr lang="en-US" altLang="zh-CN" dirty="0" smtClean="0"/>
              <a:t> = False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    Sheet1.Range("A1").</a:t>
            </a:r>
            <a:r>
              <a:rPr lang="en-US" altLang="zh-CN" dirty="0" err="1" smtClean="0"/>
              <a:t>CurrentRegion.copy</a:t>
            </a:r>
            <a:r>
              <a:rPr lang="en-US" altLang="zh-CN" dirty="0" smtClean="0"/>
              <a:t> Sheet2.Range("A1")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    </a:t>
            </a:r>
            <a:r>
              <a:rPr lang="en-US" altLang="zh-CN" dirty="0" err="1" smtClean="0"/>
              <a:t>Application.DisplayAlerts</a:t>
            </a:r>
            <a:r>
              <a:rPr lang="en-US" altLang="zh-CN" dirty="0" smtClean="0"/>
              <a:t> = True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End Sub</a:t>
            </a: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通常复制单元格区域的操作不会将单元格区域的列宽大小同时复制，如果希望在复制单元格区域的同时，也复制源区域的列宽大小，可以使用下面的代码。</a:t>
            </a:r>
            <a:endParaRPr lang="en-US" altLang="zh-CN" dirty="0" smtClean="0"/>
          </a:p>
          <a:p>
            <a:r>
              <a:rPr lang="en-US" dirty="0" smtClean="0"/>
              <a:t>Sub </a:t>
            </a:r>
            <a:r>
              <a:rPr lang="en-US" dirty="0" err="1" smtClean="0"/>
              <a:t>CopyWithSameColumnWidths</a:t>
            </a:r>
            <a:r>
              <a:rPr lang="en-US" dirty="0" smtClean="0"/>
              <a:t>()</a:t>
            </a:r>
            <a:br>
              <a:rPr lang="en-US" dirty="0" smtClean="0"/>
            </a:br>
            <a:r>
              <a:rPr lang="en-US" baseline="0" dirty="0" smtClean="0"/>
              <a:t>    </a:t>
            </a:r>
            <a:r>
              <a:rPr lang="en-US" dirty="0" smtClean="0"/>
              <a:t>Sheet1.Range("A1").</a:t>
            </a:r>
            <a:r>
              <a:rPr lang="en-US" dirty="0" err="1" smtClean="0"/>
              <a:t>CurrentRegion.Copy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With Sheet3.Range("A1")</a:t>
            </a:r>
            <a:br>
              <a:rPr lang="en-US" dirty="0" smtClean="0"/>
            </a:br>
            <a:r>
              <a:rPr lang="en-US" baseline="0" dirty="0" smtClean="0"/>
              <a:t>        </a:t>
            </a:r>
            <a:r>
              <a:rPr lang="en-US" dirty="0" smtClean="0"/>
              <a:t>.</a:t>
            </a:r>
            <a:r>
              <a:rPr lang="en-US" dirty="0" err="1" smtClean="0"/>
              <a:t>PasteSpecial</a:t>
            </a:r>
            <a:r>
              <a:rPr lang="en-US" dirty="0" smtClean="0"/>
              <a:t> </a:t>
            </a:r>
            <a:r>
              <a:rPr lang="en-US" dirty="0" err="1" smtClean="0"/>
              <a:t>xlPasteColumnWidths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aseline="0" dirty="0" smtClean="0"/>
              <a:t>        </a:t>
            </a:r>
            <a:r>
              <a:rPr lang="en-US" dirty="0" smtClean="0"/>
              <a:t>.</a:t>
            </a:r>
            <a:r>
              <a:rPr lang="en-US" dirty="0" err="1" smtClean="0"/>
              <a:t>PasteSpecial</a:t>
            </a:r>
            <a:r>
              <a:rPr lang="en-US" dirty="0" smtClean="0"/>
              <a:t> </a:t>
            </a:r>
            <a:r>
              <a:rPr lang="en-US" dirty="0" err="1" smtClean="0"/>
              <a:t>xlPasteAll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aseline="0" dirty="0" smtClean="0"/>
              <a:t>   </a:t>
            </a:r>
            <a:r>
              <a:rPr lang="en-US" dirty="0" smtClean="0"/>
              <a:t> End With</a:t>
            </a:r>
            <a:br>
              <a:rPr lang="en-US" dirty="0" smtClean="0"/>
            </a:br>
            <a:r>
              <a:rPr lang="en-US" baseline="0" dirty="0" smtClean="0"/>
              <a:t>    </a:t>
            </a:r>
            <a:r>
              <a:rPr lang="en-US" dirty="0" err="1" smtClean="0"/>
              <a:t>Application.CutCopyMode</a:t>
            </a:r>
            <a:r>
              <a:rPr lang="en-US" dirty="0" smtClean="0"/>
              <a:t> = False</a:t>
            </a:r>
            <a:br>
              <a:rPr lang="en-US" dirty="0" smtClean="0"/>
            </a:br>
            <a:r>
              <a:rPr lang="en-US" dirty="0" smtClean="0"/>
              <a:t>End Sub</a:t>
            </a:r>
          </a:p>
          <a:p>
            <a:r>
              <a:rPr lang="zh-CN" altLang="en-US" dirty="0" smtClean="0"/>
              <a:t>代码解析：</a:t>
            </a:r>
            <a:br>
              <a:rPr lang="zh-CN" altLang="en-US" dirty="0" smtClean="0"/>
            </a:br>
            <a:r>
              <a:rPr lang="zh-CN" altLang="en-US" dirty="0" smtClean="0"/>
              <a:t>        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行代码使用</a:t>
            </a:r>
            <a:r>
              <a:rPr lang="en-US" dirty="0" smtClean="0"/>
              <a:t>Range</a:t>
            </a:r>
            <a:r>
              <a:rPr lang="zh-CN" altLang="en-US" dirty="0" smtClean="0"/>
              <a:t>对象的</a:t>
            </a:r>
            <a:r>
              <a:rPr lang="en-US" dirty="0" err="1" smtClean="0"/>
              <a:t>PasteSpecial</a:t>
            </a:r>
            <a:r>
              <a:rPr lang="zh-CN" altLang="en-US" dirty="0" smtClean="0"/>
              <a:t>方法选择性粘贴剪贴板中的</a:t>
            </a:r>
            <a:r>
              <a:rPr lang="en-US" dirty="0" smtClean="0"/>
              <a:t>Range</a:t>
            </a:r>
            <a:r>
              <a:rPr lang="zh-CN" altLang="en-US" dirty="0" smtClean="0"/>
              <a:t>对象的列宽。</a:t>
            </a:r>
            <a:br>
              <a:rPr lang="zh-CN" altLang="en-US" dirty="0" smtClean="0"/>
            </a:br>
            <a:r>
              <a:rPr lang="zh-CN" altLang="en-US" dirty="0" smtClean="0"/>
              <a:t>        第</a:t>
            </a:r>
            <a:r>
              <a:rPr lang="en-US" altLang="zh-CN" dirty="0" smtClean="0"/>
              <a:t>5</a:t>
            </a:r>
            <a:r>
              <a:rPr lang="zh-CN" altLang="en-US" dirty="0" smtClean="0"/>
              <a:t>行代码粘贴剪贴板中的</a:t>
            </a:r>
            <a:r>
              <a:rPr lang="en-US" dirty="0" smtClean="0"/>
              <a:t>Range</a:t>
            </a:r>
            <a:r>
              <a:rPr lang="zh-CN" altLang="en-US" dirty="0" smtClean="0"/>
              <a:t>对象全部内容。</a:t>
            </a:r>
            <a:br>
              <a:rPr lang="zh-CN" altLang="en-US" dirty="0" smtClean="0"/>
            </a:br>
            <a:r>
              <a:rPr lang="zh-CN" altLang="en-US" dirty="0" smtClean="0"/>
              <a:t>        第</a:t>
            </a:r>
            <a:r>
              <a:rPr lang="en-US" altLang="zh-CN" dirty="0" smtClean="0"/>
              <a:t>7</a:t>
            </a:r>
            <a:r>
              <a:rPr lang="zh-CN" altLang="en-US" dirty="0" smtClean="0"/>
              <a:t>行代码取消应用程序复制模式。</a:t>
            </a:r>
            <a:br>
              <a:rPr lang="zh-CN" altLang="en-US" dirty="0" smtClean="0"/>
            </a:br>
            <a:r>
              <a:rPr lang="zh-CN" altLang="en-US" dirty="0" smtClean="0"/>
              <a:t>        应用于</a:t>
            </a:r>
            <a:r>
              <a:rPr lang="en-US" dirty="0" smtClean="0"/>
              <a:t>Range</a:t>
            </a:r>
            <a:r>
              <a:rPr lang="zh-CN" altLang="en-US" dirty="0" smtClean="0"/>
              <a:t>对象的</a:t>
            </a:r>
            <a:r>
              <a:rPr lang="en-US" dirty="0" err="1" smtClean="0"/>
              <a:t>PasteSpecial</a:t>
            </a:r>
            <a:r>
              <a:rPr lang="zh-CN" altLang="en-US" dirty="0" smtClean="0"/>
              <a:t>方法将剪贴板中的</a:t>
            </a:r>
            <a:r>
              <a:rPr lang="en-US" dirty="0" smtClean="0"/>
              <a:t>Range</a:t>
            </a:r>
            <a:r>
              <a:rPr lang="zh-CN" altLang="en-US" dirty="0" smtClean="0"/>
              <a:t>对象粘贴到指定区域，在粘贴时可以有选择的粘贴对象的部分属性。其语法如下：</a:t>
            </a:r>
            <a:br>
              <a:rPr lang="zh-CN" altLang="en-US" dirty="0" smtClean="0"/>
            </a:br>
            <a:r>
              <a:rPr lang="en-US" i="1" dirty="0" err="1" smtClean="0"/>
              <a:t>PasteSpecial</a:t>
            </a:r>
            <a:r>
              <a:rPr lang="en-US" i="1" dirty="0" smtClean="0"/>
              <a:t>(Paste, Operation, </a:t>
            </a:r>
            <a:r>
              <a:rPr lang="en-US" i="1" dirty="0" err="1" smtClean="0"/>
              <a:t>SkipBlanks</a:t>
            </a:r>
            <a:r>
              <a:rPr lang="en-US" i="1" dirty="0" smtClean="0"/>
              <a:t>, Transpose)</a:t>
            </a:r>
            <a:br>
              <a:rPr lang="en-US" i="1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A0EBD-F70A-4CDB-B4F1-321FEA21BB3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作用</a:t>
            </a:r>
            <a:r>
              <a:rPr lang="en-US" altLang="zh-CN" dirty="0" smtClean="0"/>
              <a:t>: </a:t>
            </a:r>
            <a:r>
              <a:rPr lang="zh-CN" altLang="en-US" dirty="0" smtClean="0"/>
              <a:t>将单元格区域剪切到指定的区域或剪贴板中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语法</a:t>
            </a:r>
            <a:r>
              <a:rPr lang="en-US" altLang="zh-CN" dirty="0" smtClean="0"/>
              <a:t>:  Range</a:t>
            </a:r>
            <a:r>
              <a:rPr lang="zh-CN" altLang="en-US" dirty="0" smtClean="0"/>
              <a:t>对象</a:t>
            </a:r>
            <a:r>
              <a:rPr lang="en-US" altLang="zh-CN" dirty="0" smtClean="0"/>
              <a:t>.cut (Destination)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示例：将工作表 </a:t>
            </a:r>
            <a:r>
              <a:rPr lang="en-US" altLang="zh-CN" dirty="0" smtClean="0"/>
              <a:t>Sheet1 </a:t>
            </a:r>
            <a:r>
              <a:rPr lang="zh-CN" altLang="en-US" dirty="0" smtClean="0"/>
              <a:t>上单元格区域</a:t>
            </a:r>
            <a:r>
              <a:rPr lang="en-US" altLang="zh-CN" dirty="0" smtClean="0"/>
              <a:t>A9:C9</a:t>
            </a:r>
            <a:r>
              <a:rPr lang="zh-CN" altLang="en-US" dirty="0" smtClean="0"/>
              <a:t>中的内容剪切到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工作表 </a:t>
            </a:r>
            <a:r>
              <a:rPr lang="en-US" altLang="zh-CN" dirty="0" smtClean="0"/>
              <a:t>Sheet2 </a:t>
            </a:r>
            <a:r>
              <a:rPr lang="zh-CN" altLang="en-US" dirty="0" smtClean="0"/>
              <a:t>上的单元格区域 </a:t>
            </a:r>
            <a:r>
              <a:rPr lang="en-US" altLang="zh-CN" dirty="0" smtClean="0"/>
              <a:t>A5:C5 </a:t>
            </a:r>
            <a:r>
              <a:rPr lang="zh-CN" altLang="en-US" dirty="0" smtClean="0"/>
              <a:t>中。</a:t>
            </a:r>
          </a:p>
          <a:p>
            <a:r>
              <a:rPr lang="en-US" altLang="zh-CN" dirty="0" smtClean="0"/>
              <a:t>Sub cut()</a:t>
            </a:r>
          </a:p>
          <a:p>
            <a:r>
              <a:rPr lang="en-US" altLang="zh-CN" dirty="0" smtClean="0"/>
              <a:t>    Worksheets("Sheet1").Range("A9:C9").cut _</a:t>
            </a:r>
          </a:p>
          <a:p>
            <a:r>
              <a:rPr lang="en-US" altLang="zh-CN" dirty="0" smtClean="0"/>
              <a:t>    Destination:=Worksheets("Sheet2").Range("A5")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'Range</a:t>
            </a:r>
            <a:r>
              <a:rPr lang="zh-CN" altLang="en-US" dirty="0" smtClean="0"/>
              <a:t>对象的</a:t>
            </a:r>
            <a:r>
              <a:rPr lang="en-US" altLang="zh-CN" dirty="0" smtClean="0"/>
              <a:t>Insert</a:t>
            </a:r>
            <a:r>
              <a:rPr lang="zh-CN" altLang="en-US" dirty="0" smtClean="0"/>
              <a:t>方法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在工作表“</a:t>
            </a:r>
            <a:r>
              <a:rPr lang="en-US" altLang="zh-CN" dirty="0" smtClean="0"/>
              <a:t>Insert</a:t>
            </a:r>
            <a:r>
              <a:rPr lang="zh-CN" altLang="en-US" dirty="0" smtClean="0"/>
              <a:t>方法”中操作</a:t>
            </a:r>
          </a:p>
          <a:p>
            <a:r>
              <a:rPr lang="en-US" altLang="zh-CN" dirty="0" smtClean="0"/>
              <a:t>Sub </a:t>
            </a:r>
            <a:r>
              <a:rPr lang="zh-CN" altLang="en-US" dirty="0" smtClean="0"/>
              <a:t>插入单元格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myRange</a:t>
            </a:r>
            <a:r>
              <a:rPr lang="en-US" altLang="zh-CN" dirty="0" smtClean="0"/>
              <a:t> As Range                        ‘</a:t>
            </a:r>
            <a:r>
              <a:rPr lang="zh-CN" altLang="en-US" dirty="0" smtClean="0"/>
              <a:t>声明变量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Set </a:t>
            </a:r>
            <a:r>
              <a:rPr lang="en-US" altLang="zh-CN" dirty="0" err="1" smtClean="0"/>
              <a:t>myRange</a:t>
            </a:r>
            <a:r>
              <a:rPr lang="en-US" altLang="zh-CN" dirty="0" smtClean="0"/>
              <a:t> = Range("B2")                   '</a:t>
            </a:r>
            <a:r>
              <a:rPr lang="zh-CN" altLang="en-US" dirty="0" smtClean="0"/>
              <a:t>指定单元格对象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With </a:t>
            </a:r>
            <a:r>
              <a:rPr lang="en-US" altLang="zh-CN" dirty="0" err="1" smtClean="0"/>
              <a:t>myRange</a:t>
            </a:r>
            <a:endParaRPr lang="en-US" altLang="zh-CN" dirty="0" smtClean="0"/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在指定单元格上方面插入一行</a:t>
            </a:r>
            <a:r>
              <a:rPr lang="en-US" altLang="zh-CN" dirty="0" smtClean="0"/>
              <a:t>"     '</a:t>
            </a:r>
            <a:r>
              <a:rPr lang="zh-CN" altLang="en-US" dirty="0" smtClean="0"/>
              <a:t>提示插入位置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EntireRow.Insert</a:t>
            </a:r>
            <a:r>
              <a:rPr lang="en-US" altLang="zh-CN" dirty="0" smtClean="0"/>
              <a:t> Shift:=</a:t>
            </a:r>
            <a:r>
              <a:rPr lang="en-US" altLang="zh-CN" dirty="0" err="1" smtClean="0"/>
              <a:t>xlShiftDown</a:t>
            </a:r>
            <a:r>
              <a:rPr lang="en-US" altLang="zh-CN" dirty="0" smtClean="0"/>
              <a:t>            '</a:t>
            </a:r>
            <a:r>
              <a:rPr lang="zh-CN" altLang="en-US" dirty="0" smtClean="0"/>
              <a:t>在指定单元格上面插入一行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在基准单元格左边插入一列</a:t>
            </a:r>
            <a:r>
              <a:rPr lang="en-US" altLang="zh-CN" dirty="0" smtClean="0"/>
              <a:t>"       '</a:t>
            </a:r>
            <a:r>
              <a:rPr lang="zh-CN" altLang="en-US" dirty="0" smtClean="0"/>
              <a:t>提示插入位置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EntireColumn.Insert</a:t>
            </a:r>
            <a:r>
              <a:rPr lang="en-US" altLang="zh-CN" dirty="0" smtClean="0"/>
              <a:t> Shift:=</a:t>
            </a:r>
            <a:r>
              <a:rPr lang="en-US" altLang="zh-CN" dirty="0" err="1" smtClean="0"/>
              <a:t>xlShiftToRight</a:t>
            </a:r>
            <a:r>
              <a:rPr lang="en-US" altLang="zh-CN" dirty="0" smtClean="0"/>
              <a:t>  '</a:t>
            </a:r>
            <a:r>
              <a:rPr lang="zh-CN" altLang="en-US" dirty="0" smtClean="0"/>
              <a:t>在指定单元格左边插入一列</a:t>
            </a:r>
          </a:p>
          <a:p>
            <a:r>
              <a:rPr lang="zh-CN" altLang="en-US" dirty="0" smtClean="0"/>
              <a:t>     </a:t>
            </a:r>
            <a:r>
              <a:rPr lang="en-US" altLang="zh-CN" dirty="0" smtClean="0"/>
              <a:t>End With</a:t>
            </a:r>
          </a:p>
          <a:p>
            <a:r>
              <a:rPr lang="en-US" altLang="zh-CN" dirty="0" smtClean="0"/>
              <a:t>End Sub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b="1" dirty="0" err="1" smtClean="0"/>
              <a:t>Range.EntireRow</a:t>
            </a:r>
            <a:r>
              <a:rPr lang="en-US" b="1" dirty="0" smtClean="0"/>
              <a:t> </a:t>
            </a:r>
            <a:r>
              <a:rPr lang="zh-CN" altLang="en-US" b="1" dirty="0" smtClean="0"/>
              <a:t>属性</a:t>
            </a:r>
            <a:endParaRPr lang="zh-CN" altLang="en-US" dirty="0" smtClean="0"/>
          </a:p>
          <a:p>
            <a:r>
              <a:rPr lang="zh-CN" altLang="en-US" dirty="0" smtClean="0"/>
              <a:t>返回一个 </a:t>
            </a:r>
            <a:r>
              <a:rPr lang="en-US" b="1" dirty="0" smtClean="0">
                <a:hlinkClick r:id="rId3" action="ppaction://hlinkfile"/>
              </a:rPr>
              <a:t>Range</a:t>
            </a:r>
            <a:r>
              <a:rPr lang="en-US" dirty="0" smtClean="0"/>
              <a:t> </a:t>
            </a:r>
            <a:r>
              <a:rPr lang="zh-CN" altLang="en-US" dirty="0" smtClean="0"/>
              <a:t>对象，该对象表示包含指定区域的整行（或多行）。只读。</a:t>
            </a:r>
            <a:endParaRPr lang="en-US" altLang="zh-CN" dirty="0" smtClean="0"/>
          </a:p>
          <a:p>
            <a:r>
              <a:rPr lang="zh-CN" altLang="en-US" b="1" dirty="0" smtClean="0"/>
              <a:t>示例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本示例对</a:t>
            </a:r>
            <a:r>
              <a:rPr lang="zh-CN" altLang="en-US" b="1" dirty="0" smtClean="0"/>
              <a:t>包含活动单元格的行中的第一个单元格</a:t>
            </a:r>
            <a:r>
              <a:rPr lang="zh-CN" altLang="en-US" dirty="0" smtClean="0"/>
              <a:t>赋值。本示例必须在工作表上运行。</a:t>
            </a:r>
            <a:endParaRPr lang="en-US" altLang="zh-CN" dirty="0" smtClean="0"/>
          </a:p>
          <a:p>
            <a:r>
              <a:rPr lang="en-US" dirty="0" err="1" smtClean="0"/>
              <a:t>ActiveCell.</a:t>
            </a:r>
            <a:r>
              <a:rPr lang="en-US" b="1" dirty="0" err="1" smtClean="0"/>
              <a:t>EntireRow</a:t>
            </a:r>
            <a:r>
              <a:rPr lang="en-US" dirty="0" err="1" smtClean="0"/>
              <a:t>.Cells</a:t>
            </a:r>
            <a:r>
              <a:rPr lang="en-US" dirty="0" smtClean="0"/>
              <a:t>(1, 1).Value = 5</a:t>
            </a:r>
          </a:p>
          <a:p>
            <a:endParaRPr lang="en-US" altLang="zh-CN" dirty="0" smtClean="0"/>
          </a:p>
          <a:p>
            <a:r>
              <a:rPr lang="en-US" b="1" dirty="0" err="1" smtClean="0"/>
              <a:t>Range.EntireColumn</a:t>
            </a:r>
            <a:r>
              <a:rPr lang="en-US" b="1" dirty="0" smtClean="0"/>
              <a:t> </a:t>
            </a:r>
            <a:r>
              <a:rPr lang="zh-CN" altLang="en-US" b="1" dirty="0" smtClean="0"/>
              <a:t>属性</a:t>
            </a:r>
            <a:endParaRPr lang="zh-CN" altLang="en-US" dirty="0" smtClean="0"/>
          </a:p>
          <a:p>
            <a:r>
              <a:rPr lang="zh-CN" altLang="en-US" dirty="0" smtClean="0"/>
              <a:t>返回一个 </a:t>
            </a:r>
            <a:r>
              <a:rPr lang="en-US" b="1" dirty="0" smtClean="0">
                <a:hlinkClick r:id="rId3" action="ppaction://hlinkfile"/>
              </a:rPr>
              <a:t>Range</a:t>
            </a:r>
            <a:r>
              <a:rPr lang="en-US" dirty="0" smtClean="0"/>
              <a:t> </a:t>
            </a:r>
            <a:r>
              <a:rPr lang="zh-CN" altLang="en-US" dirty="0" smtClean="0"/>
              <a:t>对象，该对象表示包含指定区域的整列（或多列）。只读。</a:t>
            </a:r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 smtClean="0"/>
              <a:t>示例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r>
              <a:rPr lang="zh-CN" altLang="en-US" dirty="0" smtClean="0"/>
              <a:t>本示例对包含活动单元格的列中的第一个单元格赋值。</a:t>
            </a:r>
            <a:endParaRPr lang="en-US" altLang="zh-CN" dirty="0" smtClean="0"/>
          </a:p>
          <a:p>
            <a:r>
              <a:rPr lang="en-US" dirty="0" err="1" smtClean="0"/>
              <a:t>ActiveCell.</a:t>
            </a:r>
            <a:r>
              <a:rPr lang="en-US" b="1" dirty="0" err="1" smtClean="0"/>
              <a:t>EntireColumn</a:t>
            </a:r>
            <a:r>
              <a:rPr lang="en-US" dirty="0" err="1" smtClean="0"/>
              <a:t>.Cells</a:t>
            </a:r>
            <a:r>
              <a:rPr lang="en-US" dirty="0" smtClean="0"/>
              <a:t>(1, 1).Value = 5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合并单元格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Worksheets(3).Range("A10:D10").Select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Selection.Merge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Mergerng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Worksheets(3).Range("A10:D11").Select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StrMerge</a:t>
            </a:r>
            <a:r>
              <a:rPr lang="en-US" altLang="zh-CN" dirty="0" smtClean="0"/>
              <a:t> As String</a:t>
            </a:r>
          </a:p>
          <a:p>
            <a:r>
              <a:rPr lang="en-US" altLang="zh-CN" dirty="0" smtClean="0"/>
              <a:t>    Dim </a:t>
            </a:r>
            <a:r>
              <a:rPr lang="en-US" altLang="zh-CN" dirty="0" err="1" smtClean="0"/>
              <a:t>rng</a:t>
            </a:r>
            <a:r>
              <a:rPr lang="en-US" altLang="zh-CN" dirty="0" smtClean="0"/>
              <a:t> As Range</a:t>
            </a:r>
          </a:p>
          <a:p>
            <a:r>
              <a:rPr lang="en-US" altLang="zh-CN" dirty="0" smtClean="0"/>
              <a:t>    For Each </a:t>
            </a:r>
            <a:r>
              <a:rPr lang="en-US" altLang="zh-CN" dirty="0" err="1" smtClean="0"/>
              <a:t>rng</a:t>
            </a:r>
            <a:r>
              <a:rPr lang="en-US" altLang="zh-CN" dirty="0" smtClean="0"/>
              <a:t> In Selection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StrMerge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StrMerge</a:t>
            </a:r>
            <a:r>
              <a:rPr lang="en-US" altLang="zh-CN" dirty="0" smtClean="0"/>
              <a:t> &amp; </a:t>
            </a:r>
            <a:r>
              <a:rPr lang="en-US" altLang="zh-CN" dirty="0" err="1" smtClean="0"/>
              <a:t>rng.Value</a:t>
            </a:r>
            <a:endParaRPr lang="en-US" altLang="zh-CN" dirty="0" smtClean="0"/>
          </a:p>
          <a:p>
            <a:r>
              <a:rPr lang="en-US" altLang="zh-CN" dirty="0" smtClean="0"/>
              <a:t>    Next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Selection.Merge</a:t>
            </a:r>
            <a:r>
              <a:rPr lang="en-US" altLang="zh-CN" dirty="0" smtClean="0"/>
              <a:t> (False)   ‘</a:t>
            </a:r>
            <a:r>
              <a:rPr lang="zh-CN" altLang="en-US" dirty="0" smtClean="0"/>
              <a:t>两行四列合并为一个合并单元格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Selection.Value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StrMerge</a:t>
            </a:r>
            <a:endParaRPr lang="en-US" altLang="zh-CN" dirty="0" smtClean="0"/>
          </a:p>
          <a:p>
            <a:r>
              <a:rPr lang="en-US" altLang="zh-CN" dirty="0" smtClean="0"/>
              <a:t>End Sub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Haste makes waste</a:t>
            </a:r>
            <a:r>
              <a:rPr lang="en-US" sz="1200" b="1" baseline="0" dirty="0" smtClean="0"/>
              <a:t>  </a:t>
            </a:r>
            <a:r>
              <a:rPr lang="zh-CN" altLang="en-US" b="1" dirty="0" smtClean="0"/>
              <a:t>欲速则不达</a:t>
            </a:r>
            <a:endParaRPr lang="zh-CN" altLang="en-US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b="1" dirty="0" err="1" smtClean="0"/>
              <a:t>Worksheet.Change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事件</a:t>
            </a:r>
            <a:endParaRPr lang="zh-CN" altLang="en-US" dirty="0" smtClean="0"/>
          </a:p>
          <a:p>
            <a:r>
              <a:rPr lang="zh-CN" altLang="en-US" dirty="0" smtClean="0"/>
              <a:t>当用户更改工作表中的单元格，或外部链接引起单元格的更改时发生此事件。 </a:t>
            </a:r>
            <a:endParaRPr lang="en-US" altLang="zh-CN" dirty="0" smtClean="0"/>
          </a:p>
          <a:p>
            <a:r>
              <a:rPr lang="zh-CN" altLang="en-US" b="1" dirty="0" smtClean="0"/>
              <a:t>语法</a:t>
            </a:r>
            <a:endParaRPr lang="zh-CN" altLang="en-US" dirty="0" smtClean="0"/>
          </a:p>
          <a:p>
            <a:r>
              <a:rPr lang="zh-CN" altLang="en-US" b="0" i="1" dirty="0" smtClean="0"/>
              <a:t>表达式</a:t>
            </a:r>
            <a:r>
              <a:rPr lang="en-US" altLang="zh-CN" b="1" dirty="0" smtClean="0"/>
              <a:t>.Change(</a:t>
            </a:r>
            <a:r>
              <a:rPr lang="en-US" altLang="zh-CN" b="1" i="1" dirty="0" smtClean="0"/>
              <a:t>Target</a:t>
            </a:r>
            <a:r>
              <a:rPr lang="en-US" altLang="zh-CN" b="1" dirty="0" smtClean="0"/>
              <a:t>)</a:t>
            </a:r>
            <a:endParaRPr lang="zh-CN" altLang="en-US" dirty="0" smtClean="0"/>
          </a:p>
          <a:p>
            <a:r>
              <a:rPr lang="zh-CN" altLang="en-US" b="0" i="1" dirty="0" smtClean="0"/>
              <a:t>表达式</a:t>
            </a:r>
            <a:r>
              <a:rPr lang="zh-CN" altLang="en-US" dirty="0" smtClean="0"/>
              <a:t>   一个代表 </a:t>
            </a:r>
            <a:r>
              <a:rPr lang="en-US" altLang="zh-CN" b="1" dirty="0" smtClean="0"/>
              <a:t>Worksheet</a:t>
            </a:r>
            <a:r>
              <a:rPr lang="zh-CN" altLang="en-US" dirty="0" smtClean="0"/>
              <a:t> 对象的变量。</a:t>
            </a:r>
          </a:p>
          <a:p>
            <a:r>
              <a:rPr lang="zh-CN" altLang="en-US" b="1" dirty="0" smtClean="0"/>
              <a:t>参数</a:t>
            </a:r>
            <a:endParaRPr lang="zh-CN" altLang="en-US" dirty="0" smtClean="0"/>
          </a:p>
          <a:p>
            <a:r>
              <a:rPr lang="zh-CN" altLang="en-US" b="1" dirty="0" smtClean="0"/>
              <a:t>名称</a:t>
            </a:r>
            <a:r>
              <a:rPr lang="zh-CN" altLang="en-US" dirty="0" smtClean="0"/>
              <a:t> </a:t>
            </a:r>
            <a:r>
              <a:rPr lang="zh-CN" altLang="en-US" b="1" dirty="0" smtClean="0"/>
              <a:t>必选</a:t>
            </a:r>
            <a:r>
              <a:rPr lang="en-US" altLang="zh-CN" b="1" dirty="0" smtClean="0"/>
              <a:t>/</a:t>
            </a:r>
            <a:r>
              <a:rPr lang="zh-CN" altLang="en-US" b="1" dirty="0" smtClean="0"/>
              <a:t>可选</a:t>
            </a:r>
            <a:r>
              <a:rPr lang="zh-CN" altLang="en-US" dirty="0" smtClean="0"/>
              <a:t> </a:t>
            </a:r>
            <a:r>
              <a:rPr lang="zh-CN" altLang="en-US" b="1" dirty="0" smtClean="0"/>
              <a:t>数据类型</a:t>
            </a:r>
            <a:r>
              <a:rPr lang="zh-CN" altLang="en-US" dirty="0" smtClean="0"/>
              <a:t> </a:t>
            </a:r>
            <a:r>
              <a:rPr lang="zh-CN" altLang="en-US" b="1" dirty="0" smtClean="0"/>
              <a:t>描述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r>
              <a:rPr lang="en-US" altLang="zh-CN" i="1" dirty="0" smtClean="0"/>
              <a:t>Target</a:t>
            </a:r>
            <a:r>
              <a:rPr lang="zh-CN" altLang="en-US" dirty="0" smtClean="0"/>
              <a:t> 必选 </a:t>
            </a:r>
            <a:r>
              <a:rPr lang="en-US" altLang="zh-CN" b="1" dirty="0" smtClean="0">
                <a:hlinkClick r:id="rId3" action="ppaction://hlinkfile"/>
              </a:rPr>
              <a:t>Range</a:t>
            </a:r>
            <a:r>
              <a:rPr lang="zh-CN" altLang="en-US" dirty="0" smtClean="0"/>
              <a:t> 更改的区域。可以是多个单元格。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示例</a:t>
            </a:r>
            <a:r>
              <a:rPr lang="en-US" altLang="zh-CN" dirty="0" smtClean="0"/>
              <a:t>: </a:t>
            </a:r>
            <a:r>
              <a:rPr lang="zh-CN" altLang="en-US" dirty="0" smtClean="0"/>
              <a:t>编写工作表“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WS_Change</a:t>
            </a:r>
            <a:r>
              <a:rPr lang="en-US" altLang="zh-CN" dirty="0" smtClean="0"/>
              <a:t>”</a:t>
            </a:r>
            <a:r>
              <a:rPr lang="zh-CN" altLang="en-US" dirty="0" smtClean="0"/>
              <a:t>的事件过程，实现在工作表单元格中输入数据时，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按</a:t>
            </a:r>
            <a:r>
              <a:rPr lang="en-US" altLang="zh-CN" dirty="0" smtClean="0"/>
              <a:t>Enter</a:t>
            </a:r>
            <a:r>
              <a:rPr lang="zh-CN" altLang="en-US" dirty="0" smtClean="0"/>
              <a:t>键，单元格的字体颜色自动变为蓝色，且自动选择右侧相邻的单元格。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提示：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事件为</a:t>
            </a:r>
            <a:r>
              <a:rPr lang="en-US" altLang="zh-CN" dirty="0" err="1" smtClean="0"/>
              <a:t>Worksheet.Change</a:t>
            </a:r>
            <a:r>
              <a:rPr lang="en-US" altLang="zh-CN" dirty="0" smtClean="0"/>
              <a:t> </a:t>
            </a:r>
            <a:r>
              <a:rPr lang="zh-CN" altLang="en-US" dirty="0" smtClean="0"/>
              <a:t>事件，当用户更改工作表中的单元格时发生此事件。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用</a:t>
            </a:r>
            <a:r>
              <a:rPr lang="en-US" altLang="zh-CN" dirty="0" smtClean="0"/>
              <a:t>Offset</a:t>
            </a:r>
            <a:r>
              <a:rPr lang="zh-CN" altLang="en-US" dirty="0" smtClean="0"/>
              <a:t>属性控制向右移动。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在“工程资源管理器”窗口，双击工作表“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WS_Change</a:t>
            </a:r>
            <a:r>
              <a:rPr lang="en-US" altLang="zh-CN" dirty="0" smtClean="0"/>
              <a:t>”</a:t>
            </a:r>
            <a:r>
              <a:rPr lang="zh-CN" altLang="en-US" dirty="0" smtClean="0"/>
              <a:t>，在该工作表代码窗口中填入如下的代码。</a:t>
            </a:r>
          </a:p>
          <a:p>
            <a:r>
              <a:rPr lang="en-US" altLang="zh-CN" dirty="0" smtClean="0"/>
              <a:t>Option Explicit</a:t>
            </a:r>
          </a:p>
          <a:p>
            <a:r>
              <a:rPr lang="en-US" altLang="zh-CN" dirty="0" smtClean="0"/>
              <a:t>Private Sub </a:t>
            </a:r>
            <a:r>
              <a:rPr lang="en-US" altLang="zh-CN" dirty="0" err="1" smtClean="0"/>
              <a:t>Worksheet_Change</a:t>
            </a:r>
            <a:r>
              <a:rPr lang="en-US" altLang="zh-CN" dirty="0" smtClean="0"/>
              <a:t>(</a:t>
            </a:r>
            <a:r>
              <a:rPr lang="en-US" altLang="zh-CN" dirty="0" err="1" smtClean="0"/>
              <a:t>ByVal</a:t>
            </a:r>
            <a:r>
              <a:rPr lang="en-US" altLang="zh-CN" dirty="0" smtClean="0"/>
              <a:t> Target As Range)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Target.Font.ColorIndex</a:t>
            </a:r>
            <a:r>
              <a:rPr lang="en-US" altLang="zh-CN" dirty="0" smtClean="0"/>
              <a:t> = 5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Target.Offset</a:t>
            </a:r>
            <a:r>
              <a:rPr lang="en-US" altLang="zh-CN" dirty="0" smtClean="0"/>
              <a:t>(0, 1).Select</a:t>
            </a:r>
          </a:p>
          <a:p>
            <a:r>
              <a:rPr lang="en-US" altLang="zh-CN" dirty="0" smtClean="0"/>
              <a:t>End Sub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7C274-771A-490D-A8BA-5B884B86429C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 smtClean="0"/>
              <a:t>使用</a:t>
            </a:r>
            <a:r>
              <a:rPr lang="en-US" altLang="zh-CN" b="1" dirty="0" smtClean="0"/>
              <a:t>VBA</a:t>
            </a:r>
            <a:r>
              <a:rPr lang="zh-CN" altLang="en-US" b="1" dirty="0" smtClean="0"/>
              <a:t>对工作表进行操作时，经常需要定位到指定行或列中最后一个非空单元格，此时可以使用</a:t>
            </a:r>
            <a:r>
              <a:rPr lang="en-US" altLang="zh-CN" b="1" dirty="0" smtClean="0"/>
              <a:t>Range</a:t>
            </a:r>
            <a:r>
              <a:rPr lang="zh-CN" altLang="en-US" b="1" dirty="0" smtClean="0"/>
              <a:t>对象的</a:t>
            </a:r>
            <a:r>
              <a:rPr lang="en-US" altLang="zh-CN" b="1" dirty="0" smtClean="0"/>
              <a:t>End </a:t>
            </a:r>
            <a:r>
              <a:rPr lang="zh-CN" altLang="en-US" b="1" dirty="0" smtClean="0"/>
              <a:t>属性</a:t>
            </a:r>
            <a:endParaRPr lang="en-US" altLang="zh-CN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 smtClean="0"/>
              <a:t>属性是不能单独使用的，必须与等号</a:t>
            </a:r>
            <a:r>
              <a:rPr lang="en-US" altLang="zh-CN" dirty="0" smtClean="0"/>
              <a:t>=</a:t>
            </a:r>
            <a:r>
              <a:rPr lang="zh-CN" altLang="en-US" dirty="0" smtClean="0"/>
              <a:t>配合使用：</a:t>
            </a:r>
            <a:br>
              <a:rPr lang="zh-CN" altLang="en-US" dirty="0" smtClean="0"/>
            </a:br>
            <a:r>
              <a:rPr lang="zh-CN" altLang="en-US" dirty="0" smtClean="0"/>
              <a:t>赋值： 对象</a:t>
            </a:r>
            <a:r>
              <a:rPr lang="en-US" altLang="zh-CN" dirty="0" smtClean="0"/>
              <a:t>.</a:t>
            </a:r>
            <a:r>
              <a:rPr lang="zh-CN" altLang="en-US" dirty="0" smtClean="0"/>
              <a:t>属性 </a:t>
            </a:r>
            <a:r>
              <a:rPr lang="en-US" altLang="zh-CN" dirty="0" smtClean="0"/>
              <a:t>= </a:t>
            </a:r>
            <a:r>
              <a:rPr lang="zh-CN" altLang="en-US" dirty="0" smtClean="0"/>
              <a:t>变量</a:t>
            </a:r>
            <a:br>
              <a:rPr lang="zh-CN" altLang="en-US" dirty="0" smtClean="0"/>
            </a:br>
            <a:r>
              <a:rPr lang="zh-CN" altLang="en-US" dirty="0" smtClean="0"/>
              <a:t>取值： 变量 </a:t>
            </a:r>
            <a:r>
              <a:rPr lang="en-US" altLang="zh-CN" dirty="0" smtClean="0"/>
              <a:t>= </a:t>
            </a:r>
            <a:r>
              <a:rPr lang="zh-CN" altLang="en-US" dirty="0" smtClean="0"/>
              <a:t>对象</a:t>
            </a:r>
            <a:r>
              <a:rPr lang="en-US" altLang="zh-CN" dirty="0" smtClean="0"/>
              <a:t>.</a:t>
            </a:r>
            <a:r>
              <a:rPr lang="zh-CN" altLang="en-US" dirty="0" smtClean="0"/>
              <a:t>属性</a:t>
            </a:r>
            <a:br>
              <a:rPr lang="zh-CN" altLang="en-US" dirty="0" smtClean="0"/>
            </a:b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zh-CN" altLang="en-US" dirty="0" smtClean="0"/>
              <a:t>激活</a:t>
            </a:r>
            <a:r>
              <a:rPr lang="zh-CN" altLang="en-US" b="1" dirty="0" smtClean="0"/>
              <a:t>单个</a:t>
            </a:r>
            <a:r>
              <a:rPr lang="zh-CN" altLang="en-US" b="1" dirty="0" smtClean="0"/>
              <a:t>单元格</a:t>
            </a:r>
            <a:r>
              <a:rPr lang="zh-CN" altLang="en-US" dirty="0" smtClean="0"/>
              <a:t>，</a:t>
            </a:r>
            <a:r>
              <a:rPr lang="zh-CN" altLang="en-US" dirty="0" smtClean="0"/>
              <a:t>该单元格必须处于当前选定区域内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工作表的名称：工程资源管理器</a:t>
            </a:r>
            <a:r>
              <a:rPr lang="en-US" altLang="zh-CN" dirty="0" smtClean="0"/>
              <a:t>-&gt;Sheet1(Name),</a:t>
            </a:r>
            <a:r>
              <a:rPr lang="zh-CN" altLang="en-US" dirty="0" smtClean="0"/>
              <a:t>前为隐式名称（代码名称），后为显式名称</a:t>
            </a:r>
            <a:endParaRPr lang="en-US" altLang="zh-CN" dirty="0" smtClean="0"/>
          </a:p>
          <a:p>
            <a:r>
              <a:rPr lang="zh-CN" altLang="en-US" dirty="0" smtClean="0"/>
              <a:t>代码名称可以直接引用：</a:t>
            </a:r>
            <a:r>
              <a:rPr lang="en-US" altLang="zh-CN" dirty="0" smtClean="0"/>
              <a:t>Sheet1.Activate</a:t>
            </a:r>
          </a:p>
          <a:p>
            <a:r>
              <a:rPr lang="en-US" altLang="zh-CN" dirty="0" err="1" smtClean="0"/>
              <a:t>ActiveCell.Adress</a:t>
            </a:r>
            <a:r>
              <a:rPr lang="zh-CN" altLang="en-US" dirty="0" smtClean="0"/>
              <a:t>为引用单元格的绝对地址</a:t>
            </a:r>
            <a:endParaRPr lang="en-US" altLang="zh-CN" dirty="0" smtClean="0"/>
          </a:p>
          <a:p>
            <a:endParaRPr lang="en-US" b="1" dirty="0" smtClean="0"/>
          </a:p>
          <a:p>
            <a:r>
              <a:rPr lang="en-US" b="1" dirty="0" err="1" smtClean="0"/>
              <a:t>Worksheet.Activate</a:t>
            </a:r>
            <a:r>
              <a:rPr lang="en-US" b="1" dirty="0" smtClean="0"/>
              <a:t> </a:t>
            </a:r>
            <a:r>
              <a:rPr lang="zh-CN" altLang="en-US" b="1" dirty="0" smtClean="0"/>
              <a:t>方法</a:t>
            </a:r>
            <a:endParaRPr lang="zh-CN" altLang="en-US" dirty="0" smtClean="0"/>
          </a:p>
          <a:p>
            <a:r>
              <a:rPr lang="zh-CN" altLang="en-US" dirty="0" smtClean="0"/>
              <a:t>使当前工作表成为活动工作表。</a:t>
            </a:r>
            <a:endParaRPr lang="zh-CN" altLang="en-US" b="0" dirty="0" smtClean="0"/>
          </a:p>
          <a:p>
            <a:endParaRPr lang="en-US" altLang="zh-CN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 smtClean="0"/>
              <a:t>使用</a:t>
            </a:r>
            <a:r>
              <a:rPr lang="en-US" altLang="zh-CN" sz="1200" dirty="0" smtClean="0"/>
              <a:t>Activate</a:t>
            </a:r>
            <a:r>
              <a:rPr lang="zh-CN" altLang="en-US" sz="1200" dirty="0" smtClean="0"/>
              <a:t>方法选定单元格时，单元格所在的工作表也必需为活动工作表，否则</a:t>
            </a:r>
            <a:r>
              <a:rPr lang="en-US" altLang="zh-CN" sz="1200" dirty="0" smtClean="0"/>
              <a:t>Activate</a:t>
            </a:r>
            <a:r>
              <a:rPr lang="zh-CN" altLang="en-US" sz="1200" dirty="0" smtClean="0"/>
              <a:t>方法有可能出错，显示错误提示。</a:t>
            </a:r>
            <a:endParaRPr lang="en-US" altLang="zh-CN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 smtClean="0"/>
              <a:t>示例：</a:t>
            </a:r>
            <a:r>
              <a:rPr lang="zh-CN" altLang="en-US" dirty="0" smtClean="0"/>
              <a:t>选中工作表</a:t>
            </a:r>
            <a:r>
              <a:rPr lang="en-US" altLang="zh-CN" dirty="0" smtClean="0"/>
              <a:t>Sheet1</a:t>
            </a:r>
            <a:r>
              <a:rPr lang="zh-CN" altLang="en-US" dirty="0" smtClean="0"/>
              <a:t>的单元格区域</a:t>
            </a:r>
            <a:r>
              <a:rPr lang="en-US" altLang="zh-CN" dirty="0" smtClean="0"/>
              <a:t>B5:C9</a:t>
            </a:r>
            <a:r>
              <a:rPr lang="zh-CN" altLang="en-US" dirty="0" smtClean="0"/>
              <a:t>，并激活单元格</a:t>
            </a:r>
            <a:r>
              <a:rPr lang="en-US" altLang="zh-CN" dirty="0" smtClean="0"/>
              <a:t>C6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Sub </a:t>
            </a:r>
            <a:r>
              <a:rPr lang="en-US" altLang="zh-CN" dirty="0" err="1" smtClean="0"/>
              <a:t>RngActivate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Sheet1.Activate</a:t>
            </a:r>
          </a:p>
          <a:p>
            <a:r>
              <a:rPr lang="en-US" altLang="zh-CN" dirty="0" smtClean="0"/>
              <a:t>    Sheet1.Range("B5:C9").Activate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Selection.Address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ActiveCell.Address</a:t>
            </a:r>
            <a:r>
              <a:rPr lang="en-US" altLang="zh-CN" dirty="0" smtClean="0"/>
              <a:t>    '</a:t>
            </a:r>
            <a:r>
              <a:rPr lang="zh-CN" altLang="en-US" dirty="0" smtClean="0"/>
              <a:t>当前活动单元格是</a:t>
            </a:r>
            <a:r>
              <a:rPr lang="en-US" altLang="zh-CN" dirty="0" smtClean="0"/>
              <a:t>B5</a:t>
            </a:r>
          </a:p>
          <a:p>
            <a:r>
              <a:rPr lang="en-US" altLang="zh-CN" dirty="0" smtClean="0"/>
              <a:t>    Range("C6").Activate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ActiveCell.Address</a:t>
            </a:r>
            <a:r>
              <a:rPr lang="en-US" altLang="zh-CN" dirty="0" smtClean="0"/>
              <a:t>    '</a:t>
            </a:r>
            <a:r>
              <a:rPr lang="zh-CN" altLang="en-US" dirty="0" smtClean="0"/>
              <a:t>当前活动单元格是</a:t>
            </a:r>
            <a:r>
              <a:rPr lang="en-US" altLang="zh-CN" dirty="0" smtClean="0"/>
              <a:t>C6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zh-CN" altLang="en-US" dirty="0" smtClean="0"/>
              <a:t>要选择单元格区域，请使用 </a:t>
            </a:r>
            <a:r>
              <a:rPr lang="en-US" altLang="zh-CN" b="1" dirty="0" smtClean="0">
                <a:hlinkClick r:id="rId3" action="ppaction://hlinkfile"/>
              </a:rPr>
              <a:t>Select</a:t>
            </a:r>
            <a:r>
              <a:rPr lang="zh-CN" altLang="en-US" dirty="0" smtClean="0"/>
              <a:t> 方法。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b="1" dirty="0" smtClean="0"/>
              <a:t>示例：</a:t>
            </a:r>
            <a:r>
              <a:rPr lang="zh-CN" altLang="en-US" dirty="0" smtClean="0"/>
              <a:t>选定工作表 </a:t>
            </a:r>
            <a:r>
              <a:rPr lang="en-US" dirty="0" smtClean="0"/>
              <a:t>Sheet1 </a:t>
            </a:r>
            <a:r>
              <a:rPr lang="zh-CN" altLang="en-US" dirty="0" smtClean="0"/>
              <a:t>上的单元格区域 </a:t>
            </a:r>
            <a:r>
              <a:rPr lang="en-US" dirty="0" smtClean="0"/>
              <a:t>A1:C3，</a:t>
            </a:r>
            <a:r>
              <a:rPr lang="zh-CN" altLang="en-US" dirty="0" smtClean="0"/>
              <a:t>并激活单元格 </a:t>
            </a:r>
            <a:r>
              <a:rPr lang="en-US" dirty="0" smtClean="0"/>
              <a:t>B2。</a:t>
            </a:r>
          </a:p>
          <a:p>
            <a:r>
              <a:rPr lang="en-US" dirty="0" smtClean="0"/>
              <a:t>Worksheets(“Sheet1”).</a:t>
            </a:r>
            <a:r>
              <a:rPr lang="en-US" b="1" dirty="0" smtClean="0"/>
              <a:t>Activate</a:t>
            </a:r>
            <a:r>
              <a:rPr lang="en-US" dirty="0" smtClean="0"/>
              <a:t>    </a:t>
            </a:r>
            <a:r>
              <a:rPr lang="en-US" altLang="zh-CN" dirty="0" smtClean="0"/>
              <a:t>'</a:t>
            </a:r>
            <a:r>
              <a:rPr lang="zh-CN" altLang="en-US" dirty="0" smtClean="0"/>
              <a:t>激活工作表 </a:t>
            </a:r>
            <a:r>
              <a:rPr lang="en-US" dirty="0" smtClean="0"/>
              <a:t>Sheet1。</a:t>
            </a:r>
          </a:p>
          <a:p>
            <a:r>
              <a:rPr lang="en-US" dirty="0" smtClean="0"/>
              <a:t>Range("A1:C3").Select </a:t>
            </a:r>
          </a:p>
          <a:p>
            <a:r>
              <a:rPr lang="en-US" dirty="0" smtClean="0"/>
              <a:t>Range("B2").</a:t>
            </a:r>
            <a:r>
              <a:rPr lang="en-US" b="1" dirty="0" smtClean="0"/>
              <a:t>Activate</a:t>
            </a:r>
          </a:p>
          <a:p>
            <a:endParaRPr lang="en-US" altLang="zh-CN" b="1" dirty="0" smtClean="0"/>
          </a:p>
          <a:p>
            <a:r>
              <a:rPr lang="zh-CN" altLang="en-US" b="1" dirty="0" smtClean="0"/>
              <a:t>使用 </a:t>
            </a:r>
            <a:r>
              <a:rPr lang="en-US" b="1" dirty="0" smtClean="0"/>
              <a:t>Select </a:t>
            </a:r>
            <a:r>
              <a:rPr lang="zh-CN" altLang="en-US" b="1" dirty="0" smtClean="0"/>
              <a:t>方法和 </a:t>
            </a:r>
            <a:r>
              <a:rPr lang="en-US" b="1" dirty="0" smtClean="0"/>
              <a:t>Selection </a:t>
            </a:r>
            <a:r>
              <a:rPr lang="zh-CN" altLang="en-US" b="1" dirty="0" smtClean="0"/>
              <a:t>属性</a:t>
            </a:r>
            <a:endParaRPr lang="en-US" altLang="zh-CN" b="1" dirty="0" smtClean="0"/>
          </a:p>
          <a:p>
            <a:endParaRPr lang="en-US" altLang="zh-CN" b="1" dirty="0" smtClean="0"/>
          </a:p>
          <a:p>
            <a:pPr>
              <a:buFont typeface="Wingdings" pitchFamily="2" charset="2"/>
              <a:buChar char="l"/>
            </a:pPr>
            <a:r>
              <a:rPr lang="en-US" altLang="zh-CN" b="1" dirty="0" err="1" smtClean="0"/>
              <a:t>Range.Select</a:t>
            </a:r>
            <a:r>
              <a:rPr lang="zh-CN" altLang="en-US" b="1" dirty="0" smtClean="0"/>
              <a:t>方法</a:t>
            </a:r>
            <a:endParaRPr lang="en-US" altLang="zh-CN" b="1" dirty="0" smtClean="0"/>
          </a:p>
          <a:p>
            <a:pPr>
              <a:buFont typeface="Wingdings" pitchFamily="2" charset="2"/>
              <a:buChar char="l"/>
            </a:pPr>
            <a:r>
              <a:rPr lang="en-US" altLang="zh-CN" b="1" dirty="0" err="1" smtClean="0"/>
              <a:t>Worksheet.Select</a:t>
            </a:r>
            <a:r>
              <a:rPr lang="zh-CN" altLang="en-US" b="1" dirty="0" smtClean="0"/>
              <a:t>方法</a:t>
            </a:r>
            <a:endParaRPr lang="en-US" altLang="zh-CN" b="1" dirty="0" smtClean="0"/>
          </a:p>
          <a:p>
            <a:pPr>
              <a:buFont typeface="Wingdings" pitchFamily="2" charset="2"/>
              <a:buChar char="l"/>
            </a:pPr>
            <a:r>
              <a:rPr lang="zh-CN" altLang="en-US" b="1" dirty="0" smtClean="0"/>
              <a:t>注意：是</a:t>
            </a:r>
            <a:r>
              <a:rPr lang="en-US" altLang="zh-CN" b="1" dirty="0" err="1" smtClean="0"/>
              <a:t>Application.Selection</a:t>
            </a:r>
            <a:r>
              <a:rPr lang="en-US" altLang="zh-CN" b="1" dirty="0" smtClean="0"/>
              <a:t> </a:t>
            </a:r>
            <a:r>
              <a:rPr lang="zh-CN" altLang="en-US" b="1" dirty="0" smtClean="0"/>
              <a:t>属性，而非</a:t>
            </a:r>
            <a:r>
              <a:rPr lang="en-US" altLang="zh-CN" b="1" dirty="0" smtClean="0"/>
              <a:t>Range</a:t>
            </a:r>
            <a:r>
              <a:rPr lang="zh-CN" altLang="en-US" b="1" dirty="0" smtClean="0"/>
              <a:t>对象或</a:t>
            </a:r>
            <a:r>
              <a:rPr lang="en-US" altLang="zh-CN" b="1" dirty="0" smtClean="0"/>
              <a:t>Workbook</a:t>
            </a:r>
            <a:r>
              <a:rPr lang="zh-CN" altLang="en-US" b="1" dirty="0" smtClean="0"/>
              <a:t>对象或</a:t>
            </a:r>
            <a:r>
              <a:rPr lang="en-US" altLang="zh-CN" b="1" dirty="0" smtClean="0"/>
              <a:t>worksheet</a:t>
            </a:r>
            <a:r>
              <a:rPr lang="zh-CN" altLang="en-US" b="1" dirty="0" smtClean="0"/>
              <a:t>对象的属性</a:t>
            </a:r>
            <a:endParaRPr lang="en-US" altLang="zh-CN" b="1" dirty="0" smtClean="0"/>
          </a:p>
          <a:p>
            <a:endParaRPr lang="zh-CN" altLang="en-US" b="1" dirty="0" smtClean="0"/>
          </a:p>
          <a:p>
            <a:r>
              <a:rPr lang="en-US" b="1" dirty="0" smtClean="0"/>
              <a:t>Select </a:t>
            </a:r>
            <a:r>
              <a:rPr lang="zh-CN" altLang="en-US" b="1" dirty="0" smtClean="0"/>
              <a:t>方法激活工作表和工作表上的对象</a:t>
            </a:r>
            <a:r>
              <a:rPr lang="zh-CN" altLang="en-US" dirty="0" smtClean="0"/>
              <a:t>；而 </a:t>
            </a:r>
            <a:r>
              <a:rPr lang="en-US" b="1" dirty="0" smtClean="0"/>
              <a:t>Selection</a:t>
            </a:r>
            <a:r>
              <a:rPr lang="en-US" dirty="0" smtClean="0"/>
              <a:t> </a:t>
            </a:r>
            <a:r>
              <a:rPr lang="zh-CN" altLang="en-US" dirty="0" smtClean="0"/>
              <a:t>属性返回代表活动工作簿中活动工作表上的当前选定区域的对象。在成功使用 </a:t>
            </a:r>
            <a:r>
              <a:rPr lang="en-US" b="1" dirty="0" smtClean="0"/>
              <a:t>Selection</a:t>
            </a:r>
            <a:r>
              <a:rPr lang="en-US" dirty="0" smtClean="0"/>
              <a:t> </a:t>
            </a:r>
            <a:r>
              <a:rPr lang="zh-CN" altLang="en-US" dirty="0" smtClean="0"/>
              <a:t>属性之前，必须先激活工作簿，并激活或选定工作表，然后用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方法选定单元格区域（或其他对象）。</a:t>
            </a:r>
          </a:p>
          <a:p>
            <a:r>
              <a:rPr lang="zh-CN" altLang="en-US" dirty="0" smtClean="0"/>
              <a:t>宏录制器经常创建使用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方法和 </a:t>
            </a:r>
            <a:r>
              <a:rPr lang="en-US" b="1" dirty="0" smtClean="0"/>
              <a:t>Selection</a:t>
            </a:r>
            <a:r>
              <a:rPr lang="en-US" dirty="0" smtClean="0"/>
              <a:t> </a:t>
            </a:r>
            <a:r>
              <a:rPr lang="zh-CN" altLang="en-US" dirty="0" smtClean="0"/>
              <a:t>属性的宏。下述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过程是用宏录制器创建的，该过程演示了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方法和 </a:t>
            </a:r>
            <a:r>
              <a:rPr lang="en-US" b="1" dirty="0" smtClean="0"/>
              <a:t>Selection</a:t>
            </a:r>
            <a:r>
              <a:rPr lang="en-US" dirty="0" smtClean="0"/>
              <a:t> </a:t>
            </a:r>
            <a:r>
              <a:rPr lang="zh-CN" altLang="en-US" dirty="0" smtClean="0"/>
              <a:t>属性在一起使用的方法。</a:t>
            </a:r>
          </a:p>
          <a:p>
            <a:r>
              <a:rPr lang="en-US" dirty="0" smtClean="0"/>
              <a:t>Sub Macro1() </a:t>
            </a:r>
          </a:p>
          <a:p>
            <a:r>
              <a:rPr lang="en-US" dirty="0" smtClean="0"/>
              <a:t>Sheets("Sheet1").Select </a:t>
            </a:r>
          </a:p>
          <a:p>
            <a:r>
              <a:rPr lang="en-US" dirty="0" smtClean="0"/>
              <a:t>Range("A1").Select </a:t>
            </a:r>
          </a:p>
          <a:p>
            <a:r>
              <a:rPr lang="en-US" dirty="0" smtClean="0"/>
              <a:t>ActiveCell.FormulaR1C1 = </a:t>
            </a:r>
            <a:r>
              <a:rPr lang="en-US" dirty="0" smtClean="0"/>
              <a:t>“Name” ‘</a:t>
            </a:r>
            <a:r>
              <a:rPr lang="en-US" dirty="0" err="1" smtClean="0"/>
              <a:t>ActiveCell</a:t>
            </a:r>
            <a:r>
              <a:rPr lang="en-US" dirty="0" smtClean="0"/>
              <a:t>=“name”</a:t>
            </a:r>
            <a:endParaRPr lang="en-US" dirty="0" smtClean="0"/>
          </a:p>
          <a:p>
            <a:r>
              <a:rPr lang="en-US" dirty="0" smtClean="0"/>
              <a:t>Range("B1").Select </a:t>
            </a:r>
          </a:p>
          <a:p>
            <a:r>
              <a:rPr lang="en-US" dirty="0" smtClean="0"/>
              <a:t>ActiveCell.FormulaR1C1 = "Address" </a:t>
            </a:r>
            <a:r>
              <a:rPr lang="en-US" dirty="0" smtClean="0"/>
              <a:t> ‘</a:t>
            </a:r>
            <a:r>
              <a:rPr lang="en-US" dirty="0" err="1" smtClean="0"/>
              <a:t>ActiveCell</a:t>
            </a:r>
            <a:r>
              <a:rPr lang="en-US" dirty="0" smtClean="0"/>
              <a:t>=“</a:t>
            </a:r>
            <a:r>
              <a:rPr lang="en-US" dirty="0" err="1" smtClean="0"/>
              <a:t>Adress</a:t>
            </a:r>
            <a:r>
              <a:rPr lang="en-US" dirty="0" smtClean="0"/>
              <a:t>”</a:t>
            </a:r>
            <a:endParaRPr lang="en-US" dirty="0" smtClean="0"/>
          </a:p>
          <a:p>
            <a:r>
              <a:rPr lang="en-US" dirty="0" smtClean="0"/>
              <a:t>Range("A1:B1").Select </a:t>
            </a:r>
          </a:p>
          <a:p>
            <a:r>
              <a:rPr lang="en-US" dirty="0" err="1" smtClean="0"/>
              <a:t>Selection.Font.Bold</a:t>
            </a:r>
            <a:r>
              <a:rPr lang="en-US" dirty="0" smtClean="0"/>
              <a:t> = True </a:t>
            </a:r>
            <a:r>
              <a:rPr lang="en-US" dirty="0" smtClean="0"/>
              <a:t>  ‘Selection</a:t>
            </a:r>
            <a:r>
              <a:rPr lang="zh-CN" altLang="en-US" dirty="0" smtClean="0"/>
              <a:t>是</a:t>
            </a:r>
            <a:r>
              <a:rPr lang="en-US" altLang="zh-CN" dirty="0" smtClean="0"/>
              <a:t>Application</a:t>
            </a:r>
            <a:r>
              <a:rPr lang="zh-CN" altLang="en-US" dirty="0" smtClean="0"/>
              <a:t>的属性，不是</a:t>
            </a:r>
            <a:r>
              <a:rPr lang="en-US" altLang="zh-CN" dirty="0" smtClean="0"/>
              <a:t>Range</a:t>
            </a:r>
            <a:r>
              <a:rPr lang="zh-CN" altLang="en-US" dirty="0" smtClean="0"/>
              <a:t>的</a:t>
            </a:r>
            <a:endParaRPr lang="en-US" dirty="0" smtClean="0"/>
          </a:p>
          <a:p>
            <a:r>
              <a:rPr lang="en-US" dirty="0" smtClean="0"/>
              <a:t>End Sub</a:t>
            </a:r>
          </a:p>
          <a:p>
            <a:r>
              <a:rPr lang="zh-CN" altLang="en-US" dirty="0" smtClean="0"/>
              <a:t>下例完成同样的任务，但不激活或选择工作表或单元格。</a:t>
            </a:r>
          </a:p>
          <a:p>
            <a:r>
              <a:rPr lang="en-US" dirty="0" smtClean="0"/>
              <a:t>Sub Labels() </a:t>
            </a:r>
          </a:p>
          <a:p>
            <a:r>
              <a:rPr lang="en-US" dirty="0" smtClean="0"/>
              <a:t>With Worksheets("Sheet1")</a:t>
            </a:r>
          </a:p>
          <a:p>
            <a:r>
              <a:rPr lang="en-US" dirty="0" smtClean="0"/>
              <a:t> .Range("A1") = "Name"</a:t>
            </a:r>
          </a:p>
          <a:p>
            <a:r>
              <a:rPr lang="en-US" dirty="0" smtClean="0"/>
              <a:t> .Range("B1") = "Address" </a:t>
            </a:r>
          </a:p>
          <a:p>
            <a:r>
              <a:rPr lang="en-US" dirty="0" smtClean="0"/>
              <a:t> .Range("A1:B1").</a:t>
            </a:r>
            <a:r>
              <a:rPr lang="en-US" dirty="0" err="1" smtClean="0"/>
              <a:t>Font.Bold</a:t>
            </a:r>
            <a:r>
              <a:rPr lang="en-US" dirty="0" smtClean="0"/>
              <a:t> = True </a:t>
            </a:r>
          </a:p>
          <a:p>
            <a:r>
              <a:rPr lang="en-US" dirty="0" smtClean="0"/>
              <a:t>End With </a:t>
            </a:r>
          </a:p>
          <a:p>
            <a:r>
              <a:rPr lang="en-US" dirty="0" smtClean="0"/>
              <a:t>End Sub</a:t>
            </a:r>
          </a:p>
          <a:p>
            <a:r>
              <a:rPr lang="zh-CN" altLang="en-US" b="1" dirty="0" smtClean="0"/>
              <a:t>选择活动工作表上的单元格</a:t>
            </a:r>
          </a:p>
          <a:p>
            <a:r>
              <a:rPr lang="zh-CN" altLang="en-US" dirty="0" smtClean="0"/>
              <a:t>如果用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方法选定单元格，应注意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方法仅用于活动工作表。</a:t>
            </a:r>
            <a:endParaRPr lang="en-US" altLang="zh-CN" dirty="0" smtClean="0"/>
          </a:p>
          <a:p>
            <a:r>
              <a:rPr lang="zh-CN" altLang="en-US" dirty="0" smtClean="0"/>
              <a:t>如果从模块中运行 </a:t>
            </a:r>
            <a:r>
              <a:rPr lang="en-US" b="1" dirty="0" smtClean="0"/>
              <a:t>Sub</a:t>
            </a:r>
            <a:r>
              <a:rPr lang="en-US" dirty="0" smtClean="0"/>
              <a:t> </a:t>
            </a:r>
            <a:r>
              <a:rPr lang="zh-CN" altLang="en-US" dirty="0" smtClean="0"/>
              <a:t>过程，必须先在该过程中激活工作表，然后才能用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方法选定单元格区域，否则 </a:t>
            </a:r>
            <a:r>
              <a:rPr lang="en-US" b="1" dirty="0" smtClean="0"/>
              <a:t>Select</a:t>
            </a:r>
            <a:r>
              <a:rPr lang="en-US" dirty="0" smtClean="0"/>
              <a:t> </a:t>
            </a:r>
            <a:r>
              <a:rPr lang="zh-CN" altLang="en-US" dirty="0" smtClean="0"/>
              <a:t>方法将失败。</a:t>
            </a:r>
            <a:endParaRPr lang="en-US" altLang="zh-CN" dirty="0" smtClean="0"/>
          </a:p>
          <a:p>
            <a:r>
              <a:rPr lang="zh-CN" altLang="en-US" dirty="0" smtClean="0"/>
              <a:t>例如，下述过程在活动工作簿中将 </a:t>
            </a:r>
            <a:r>
              <a:rPr lang="en-US" dirty="0" smtClean="0"/>
              <a:t>Sheet1 </a:t>
            </a:r>
            <a:r>
              <a:rPr lang="zh-CN" altLang="en-US" dirty="0" smtClean="0"/>
              <a:t>中的一行复制到 </a:t>
            </a:r>
            <a:r>
              <a:rPr lang="en-US" dirty="0" smtClean="0"/>
              <a:t>Sheet2 </a:t>
            </a:r>
            <a:r>
              <a:rPr lang="zh-CN" altLang="en-US" dirty="0" smtClean="0"/>
              <a:t>上。</a:t>
            </a:r>
          </a:p>
          <a:p>
            <a:r>
              <a:rPr lang="en-US" dirty="0" smtClean="0"/>
              <a:t>Sub </a:t>
            </a:r>
            <a:r>
              <a:rPr lang="en-US" dirty="0" err="1" smtClean="0"/>
              <a:t>CopyRow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Worksheets("Sheet1").Rows(1).Copy </a:t>
            </a:r>
          </a:p>
          <a:p>
            <a:r>
              <a:rPr lang="en-US" dirty="0" smtClean="0"/>
              <a:t>Worksheets("Sheet2").Select </a:t>
            </a:r>
          </a:p>
          <a:p>
            <a:r>
              <a:rPr lang="en-US" dirty="0" smtClean="0"/>
              <a:t>Worksheets("Sheet2").Rows(1).Select </a:t>
            </a:r>
          </a:p>
          <a:p>
            <a:r>
              <a:rPr lang="en-US" dirty="0" smtClean="0"/>
              <a:t>Worksheets("Sheet2").Paste </a:t>
            </a:r>
          </a:p>
          <a:p>
            <a:r>
              <a:rPr lang="en-US" dirty="0" smtClean="0"/>
              <a:t>End Sub</a:t>
            </a:r>
          </a:p>
          <a:p>
            <a:r>
              <a:rPr lang="zh-CN" altLang="en-US" b="1" dirty="0" smtClean="0"/>
              <a:t>激活选择区域内的单元格</a:t>
            </a:r>
          </a:p>
          <a:p>
            <a:r>
              <a:rPr lang="zh-CN" altLang="en-US" dirty="0" smtClean="0"/>
              <a:t>可用 </a:t>
            </a:r>
            <a:r>
              <a:rPr lang="en-US" b="1" dirty="0" smtClean="0"/>
              <a:t>Activate</a:t>
            </a:r>
            <a:r>
              <a:rPr lang="en-US" dirty="0" smtClean="0"/>
              <a:t> </a:t>
            </a:r>
            <a:r>
              <a:rPr lang="zh-CN" altLang="en-US" dirty="0" smtClean="0"/>
              <a:t>方法激活选定区域内的单元格。即使选定了单元格区域，也只能有一个活动单元格。</a:t>
            </a:r>
            <a:endParaRPr lang="en-US" altLang="zh-CN" dirty="0" smtClean="0"/>
          </a:p>
          <a:p>
            <a:r>
              <a:rPr lang="zh-CN" altLang="en-US" dirty="0" smtClean="0"/>
              <a:t>下述过程选定了一个单元格区域，然后激活该区域内的一个单元格，但并不改变选定区域。</a:t>
            </a:r>
          </a:p>
          <a:p>
            <a:r>
              <a:rPr lang="en-US" dirty="0" smtClean="0"/>
              <a:t>Sub </a:t>
            </a:r>
            <a:r>
              <a:rPr lang="en-US" dirty="0" err="1" smtClean="0"/>
              <a:t>MakeActive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Worksheets("Sheet1").Activate </a:t>
            </a:r>
          </a:p>
          <a:p>
            <a:r>
              <a:rPr lang="en-US" dirty="0" smtClean="0"/>
              <a:t>Range("A1:D4").Select </a:t>
            </a:r>
          </a:p>
          <a:p>
            <a:r>
              <a:rPr lang="en-US" dirty="0" smtClean="0"/>
              <a:t>Range("B2").Activate </a:t>
            </a:r>
          </a:p>
          <a:p>
            <a:r>
              <a:rPr lang="en-US" dirty="0" smtClean="0"/>
              <a:t>End Sub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'</a:t>
            </a:r>
            <a:r>
              <a:rPr lang="zh-CN" altLang="en-US" dirty="0" smtClean="0"/>
              <a:t>单元格对象的查找方法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单元格对象</a:t>
            </a:r>
            <a:r>
              <a:rPr lang="en-US" altLang="zh-CN" dirty="0" smtClean="0"/>
              <a:t>.find(</a:t>
            </a:r>
            <a:r>
              <a:rPr lang="zh-CN" altLang="en-US" dirty="0" smtClean="0"/>
              <a:t>值） 找到返回的是一个单元格对象</a:t>
            </a:r>
          </a:p>
          <a:p>
            <a:r>
              <a:rPr lang="zh-CN" altLang="en-US" dirty="0" smtClean="0"/>
              <a:t> </a:t>
            </a:r>
            <a:r>
              <a:rPr lang="en-US" altLang="zh-CN" dirty="0" smtClean="0"/>
              <a:t>'</a:t>
            </a:r>
            <a:r>
              <a:rPr lang="zh-CN" altLang="en-US" dirty="0" smtClean="0"/>
              <a:t>示例</a:t>
            </a:r>
            <a:r>
              <a:rPr lang="en-US" altLang="zh-CN" dirty="0" smtClean="0"/>
              <a:t>9</a:t>
            </a:r>
            <a:r>
              <a:rPr lang="zh-CN" altLang="en-US" dirty="0" smtClean="0"/>
              <a:t>：查找</a:t>
            </a:r>
            <a:r>
              <a:rPr lang="en-US" altLang="zh-CN" dirty="0" smtClean="0"/>
              <a:t>"</a:t>
            </a:r>
            <a:r>
              <a:rPr lang="zh-CN" altLang="en-US" dirty="0" smtClean="0"/>
              <a:t>灯泡</a:t>
            </a:r>
            <a:r>
              <a:rPr lang="en-US" altLang="zh-CN" dirty="0" smtClean="0"/>
              <a:t>"</a:t>
            </a:r>
            <a:r>
              <a:rPr lang="zh-CN" altLang="en-US" dirty="0" smtClean="0"/>
              <a:t>，找到相应的灯泡数量并输出。</a:t>
            </a:r>
          </a:p>
          <a:p>
            <a:r>
              <a:rPr lang="zh-CN" altLang="en-US" dirty="0" smtClean="0"/>
              <a:t> </a:t>
            </a:r>
            <a:r>
              <a:rPr lang="en-US" altLang="zh-CN" dirty="0" smtClean="0"/>
              <a:t>Sub </a:t>
            </a:r>
            <a:r>
              <a:rPr lang="zh-CN" altLang="en-US" dirty="0" smtClean="0"/>
              <a:t>查找文本</a:t>
            </a:r>
            <a:r>
              <a:rPr lang="en-US" altLang="zh-CN" dirty="0" smtClean="0"/>
              <a:t>()</a:t>
            </a:r>
          </a:p>
          <a:p>
            <a:r>
              <a:rPr lang="en-US" altLang="zh-CN" dirty="0" smtClean="0"/>
              <a:t>    Worksheets("find</a:t>
            </a:r>
            <a:r>
              <a:rPr lang="zh-CN" altLang="en-US" dirty="0" smtClean="0"/>
              <a:t>方法</a:t>
            </a:r>
            <a:r>
              <a:rPr lang="en-US" altLang="zh-CN" dirty="0" smtClean="0"/>
              <a:t>").Activate        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altLang="zh-CN" sz="1200" dirty="0" smtClean="0">
                <a:solidFill>
                  <a:srgbClr val="006600"/>
                </a:solidFill>
              </a:rPr>
              <a:t>'</a:t>
            </a:r>
            <a:r>
              <a:rPr lang="zh-CN" altLang="en-US" sz="1200" dirty="0" smtClean="0">
                <a:solidFill>
                  <a:srgbClr val="006600"/>
                </a:solidFill>
              </a:rPr>
              <a:t>激活工作表</a:t>
            </a:r>
            <a:endParaRPr lang="en-US" altLang="zh-CN" dirty="0" smtClean="0"/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Cells.Find</a:t>
            </a:r>
            <a:r>
              <a:rPr lang="en-US" altLang="zh-CN" dirty="0" smtClean="0"/>
              <a:t>(what:="</a:t>
            </a:r>
            <a:r>
              <a:rPr lang="zh-CN" altLang="en-US" dirty="0" smtClean="0"/>
              <a:t>灯泡</a:t>
            </a:r>
            <a:r>
              <a:rPr lang="en-US" altLang="zh-CN" dirty="0" smtClean="0"/>
              <a:t>").Activate        '</a:t>
            </a:r>
            <a:r>
              <a:rPr lang="zh-CN" altLang="en-US" dirty="0" smtClean="0"/>
              <a:t>查找灯泡</a:t>
            </a:r>
          </a:p>
          <a:p>
            <a:r>
              <a:rPr lang="zh-CN" altLang="en-US" dirty="0" smtClean="0"/>
              <a:t>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灯泡本月销售个数为</a:t>
            </a:r>
            <a:r>
              <a:rPr lang="en-US" altLang="zh-CN" dirty="0" smtClean="0"/>
              <a:t>" &amp; _</a:t>
            </a:r>
          </a:p>
          <a:p>
            <a:r>
              <a:rPr lang="en-US" altLang="zh-CN" dirty="0" smtClean="0"/>
              <a:t>    </a:t>
            </a:r>
            <a:r>
              <a:rPr lang="en-US" altLang="zh-CN" dirty="0" err="1" smtClean="0"/>
              <a:t>ActiveCell.Offset</a:t>
            </a:r>
            <a:r>
              <a:rPr lang="en-US" altLang="zh-CN" dirty="0" smtClean="0"/>
              <a:t>(0, 1).Value &amp; "</a:t>
            </a:r>
            <a:r>
              <a:rPr lang="zh-CN" altLang="en-US" dirty="0" smtClean="0"/>
              <a:t>个</a:t>
            </a:r>
            <a:r>
              <a:rPr lang="en-US" altLang="zh-CN" dirty="0" smtClean="0"/>
              <a:t>"     '</a:t>
            </a:r>
            <a:r>
              <a:rPr lang="zh-CN" altLang="en-US" dirty="0" smtClean="0"/>
              <a:t>显示灯泡数量</a:t>
            </a:r>
          </a:p>
          <a:p>
            <a:r>
              <a:rPr lang="en-US" altLang="zh-CN" dirty="0" smtClean="0"/>
              <a:t>End Sub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在示例</a:t>
            </a:r>
            <a:r>
              <a:rPr lang="en-US" altLang="zh-CN" dirty="0" smtClean="0"/>
              <a:t>9</a:t>
            </a:r>
            <a:r>
              <a:rPr lang="zh-CN" altLang="en-US" dirty="0" smtClean="0"/>
              <a:t>里，如果找不到查找的内容，则程序运行时报错。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如修改参数为</a:t>
            </a:r>
            <a:r>
              <a:rPr lang="en-US" altLang="zh-CN" dirty="0" smtClean="0"/>
              <a:t>what:=“</a:t>
            </a:r>
            <a:r>
              <a:rPr lang="zh-CN" altLang="en-US" dirty="0" smtClean="0"/>
              <a:t>灯管”。</a:t>
            </a:r>
          </a:p>
          <a:p>
            <a:r>
              <a:rPr lang="en-US" altLang="zh-CN" dirty="0" smtClean="0"/>
              <a:t>'</a:t>
            </a:r>
            <a:r>
              <a:rPr lang="zh-CN" altLang="en-US" dirty="0" smtClean="0"/>
              <a:t>修改示例</a:t>
            </a:r>
            <a:r>
              <a:rPr lang="en-US" altLang="zh-CN" dirty="0" smtClean="0"/>
              <a:t>9</a:t>
            </a:r>
            <a:r>
              <a:rPr lang="zh-CN" altLang="en-US" dirty="0" smtClean="0"/>
              <a:t>：增加没有查找到的判断。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注意：单独一行只写  </a:t>
            </a:r>
            <a:r>
              <a:rPr kumimoji="1" lang="en-US" sz="1200" b="1" kern="0" dirty="0" err="1" smtClean="0">
                <a:solidFill>
                  <a:srgbClr val="CC0000"/>
                </a:solidFill>
              </a:rPr>
              <a:t>Cells.Find</a:t>
            </a:r>
            <a:r>
              <a:rPr kumimoji="1" lang="en-US" sz="1200" b="1" kern="0" dirty="0" smtClean="0">
                <a:solidFill>
                  <a:srgbClr val="CC0000"/>
                </a:solidFill>
              </a:rPr>
              <a:t>(what:=“</a:t>
            </a:r>
            <a:r>
              <a:rPr kumimoji="1" lang="zh-CN" altLang="en-US" sz="1200" b="1" kern="0" dirty="0" smtClean="0">
                <a:solidFill>
                  <a:srgbClr val="CC0000"/>
                </a:solidFill>
              </a:rPr>
              <a:t>灯泡</a:t>
            </a:r>
            <a:r>
              <a:rPr kumimoji="1" lang="en-US" altLang="zh-CN" sz="1200" b="1" kern="0" dirty="0" smtClean="0">
                <a:solidFill>
                  <a:srgbClr val="CC0000"/>
                </a:solidFill>
              </a:rPr>
              <a:t>”)  </a:t>
            </a:r>
            <a:r>
              <a:rPr kumimoji="1" lang="zh-CN" altLang="en-US" sz="1200" b="0" kern="0" dirty="0" smtClean="0">
                <a:solidFill>
                  <a:srgbClr val="CC0000"/>
                </a:solidFill>
              </a:rPr>
              <a:t>语法报错。    </a:t>
            </a:r>
            <a:endParaRPr kumimoji="1" lang="en-US" altLang="zh-CN" sz="1200" b="0" kern="0" dirty="0" smtClean="0">
              <a:solidFill>
                <a:srgbClr val="CC0000"/>
              </a:solidFill>
            </a:endParaRPr>
          </a:p>
          <a:p>
            <a:r>
              <a:rPr kumimoji="1" lang="zh-CN" altLang="en-US" sz="1200" b="0" kern="0" dirty="0" smtClean="0">
                <a:solidFill>
                  <a:srgbClr val="CC0000"/>
                </a:solidFill>
              </a:rPr>
              <a:t>如果后面加</a:t>
            </a:r>
            <a:r>
              <a:rPr kumimoji="1" lang="en-US" altLang="zh-CN" sz="1200" b="0" kern="0" dirty="0" smtClean="0">
                <a:solidFill>
                  <a:srgbClr val="CC0000"/>
                </a:solidFill>
              </a:rPr>
              <a:t>.Activate</a:t>
            </a:r>
            <a:r>
              <a:rPr kumimoji="1" lang="zh-CN" altLang="en-US" sz="1200" b="0" kern="0" dirty="0" smtClean="0">
                <a:solidFill>
                  <a:srgbClr val="CC0000"/>
                </a:solidFill>
              </a:rPr>
              <a:t>正确，或者前面加变量  </a:t>
            </a:r>
            <a:r>
              <a:rPr kumimoji="1" lang="en-US" altLang="zh-CN" sz="1200" b="0" kern="0" dirty="0" smtClean="0">
                <a:solidFill>
                  <a:srgbClr val="CC0000"/>
                </a:solidFill>
              </a:rPr>
              <a:t>Set c=</a:t>
            </a:r>
            <a:r>
              <a:rPr kumimoji="1" lang="en-US" sz="1200" b="1" kern="0" dirty="0" err="1" smtClean="0">
                <a:solidFill>
                  <a:srgbClr val="CC0000"/>
                </a:solidFill>
              </a:rPr>
              <a:t>Cells.Find</a:t>
            </a:r>
            <a:r>
              <a:rPr kumimoji="1" lang="en-US" sz="1200" b="1" kern="0" dirty="0" smtClean="0">
                <a:solidFill>
                  <a:srgbClr val="CC0000"/>
                </a:solidFill>
              </a:rPr>
              <a:t>(what:=“</a:t>
            </a:r>
            <a:r>
              <a:rPr kumimoji="1" lang="zh-CN" altLang="en-US" sz="1200" b="1" kern="0" dirty="0" smtClean="0">
                <a:solidFill>
                  <a:srgbClr val="CC0000"/>
                </a:solidFill>
              </a:rPr>
              <a:t>灯泡</a:t>
            </a:r>
            <a:r>
              <a:rPr kumimoji="1" lang="en-US" altLang="zh-CN" sz="1200" b="1" kern="0" dirty="0" smtClean="0">
                <a:solidFill>
                  <a:srgbClr val="CC0000"/>
                </a:solidFill>
              </a:rPr>
              <a:t>”)   </a:t>
            </a:r>
            <a:r>
              <a:rPr kumimoji="1" lang="zh-CN" altLang="en-US" sz="1200" b="0" kern="0" dirty="0" smtClean="0">
                <a:solidFill>
                  <a:srgbClr val="CC0000"/>
                </a:solidFill>
              </a:rPr>
              <a:t>也正确。  </a:t>
            </a:r>
            <a:endParaRPr lang="en-US" dirty="0" smtClean="0"/>
          </a:p>
          <a:p>
            <a:endParaRPr lang="en-US" altLang="zh-CN" b="1" dirty="0" smtClean="0"/>
          </a:p>
          <a:p>
            <a:endParaRPr lang="en-US" altLang="zh-CN" b="1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Sub </a:t>
            </a:r>
            <a:r>
              <a:rPr lang="zh-CN" altLang="en-US" dirty="0" smtClean="0"/>
              <a:t>查找文本</a:t>
            </a:r>
            <a:r>
              <a:rPr lang="en-US" altLang="zh-CN" dirty="0" smtClean="0"/>
              <a:t>2()</a:t>
            </a:r>
          </a:p>
          <a:p>
            <a:r>
              <a:rPr lang="en-US" altLang="zh-CN" dirty="0" smtClean="0"/>
              <a:t>    Dim c As Range</a:t>
            </a:r>
          </a:p>
          <a:p>
            <a:r>
              <a:rPr lang="en-US" altLang="zh-CN" dirty="0" smtClean="0"/>
              <a:t>    Set c = </a:t>
            </a:r>
            <a:r>
              <a:rPr lang="en-US" altLang="zh-CN" dirty="0" err="1" smtClean="0"/>
              <a:t>Cells.Find</a:t>
            </a:r>
            <a:r>
              <a:rPr lang="en-US" altLang="zh-CN" dirty="0" smtClean="0"/>
              <a:t>(what:="</a:t>
            </a:r>
            <a:r>
              <a:rPr lang="zh-CN" altLang="en-US" dirty="0" smtClean="0"/>
              <a:t>灯泡</a:t>
            </a:r>
            <a:r>
              <a:rPr lang="en-US" altLang="zh-CN" dirty="0" smtClean="0"/>
              <a:t>")</a:t>
            </a:r>
          </a:p>
          <a:p>
            <a:r>
              <a:rPr lang="en-US" altLang="zh-CN" dirty="0" smtClean="0"/>
              <a:t>    If Not c Is Nothing Then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c.Activate</a:t>
            </a:r>
            <a:r>
              <a:rPr lang="en-US" altLang="zh-CN" dirty="0" smtClean="0"/>
              <a:t>        '</a:t>
            </a:r>
            <a:r>
              <a:rPr lang="zh-CN" altLang="en-US" dirty="0" smtClean="0"/>
              <a:t>查找到灯泡</a:t>
            </a:r>
          </a:p>
          <a:p>
            <a:r>
              <a:rPr lang="zh-CN" altLang="en-US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灯泡本月销售个数为</a:t>
            </a:r>
            <a:r>
              <a:rPr lang="en-US" altLang="zh-CN" dirty="0" smtClean="0"/>
              <a:t>" &amp; _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ActiveCell.Offset</a:t>
            </a:r>
            <a:r>
              <a:rPr lang="en-US" altLang="zh-CN" dirty="0" smtClean="0"/>
              <a:t>(0, 1).Value &amp; "</a:t>
            </a:r>
            <a:r>
              <a:rPr lang="zh-CN" altLang="en-US" dirty="0" smtClean="0"/>
              <a:t>个</a:t>
            </a:r>
            <a:r>
              <a:rPr lang="en-US" altLang="zh-CN" dirty="0" smtClean="0"/>
              <a:t>"     '</a:t>
            </a:r>
            <a:r>
              <a:rPr lang="zh-CN" altLang="en-US" dirty="0" smtClean="0"/>
              <a:t>显示灯泡数量</a:t>
            </a:r>
          </a:p>
          <a:p>
            <a:r>
              <a:rPr lang="zh-CN" altLang="en-US" dirty="0" smtClean="0"/>
              <a:t>    </a:t>
            </a:r>
            <a:r>
              <a:rPr lang="en-US" altLang="zh-CN" dirty="0" smtClean="0"/>
              <a:t>Else</a:t>
            </a:r>
          </a:p>
          <a:p>
            <a:r>
              <a:rPr lang="en-US" altLang="zh-CN" dirty="0" smtClean="0"/>
              <a:t>        </a:t>
            </a:r>
            <a:r>
              <a:rPr lang="en-US" altLang="zh-CN" dirty="0" err="1" smtClean="0"/>
              <a:t>MsgBox</a:t>
            </a:r>
            <a:r>
              <a:rPr lang="en-US" altLang="zh-CN" dirty="0" smtClean="0"/>
              <a:t> "</a:t>
            </a:r>
            <a:r>
              <a:rPr lang="zh-CN" altLang="en-US" dirty="0" smtClean="0"/>
              <a:t>没找到要查找的内容。</a:t>
            </a:r>
            <a:r>
              <a:rPr lang="en-US" altLang="zh-CN" dirty="0" smtClean="0"/>
              <a:t>"</a:t>
            </a:r>
          </a:p>
          <a:p>
            <a:r>
              <a:rPr lang="en-US" altLang="zh-CN" dirty="0" smtClean="0"/>
              <a:t>    End If</a:t>
            </a:r>
          </a:p>
          <a:p>
            <a:r>
              <a:rPr lang="en-US" altLang="zh-CN" dirty="0" smtClean="0"/>
              <a:t>End Sub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注意，</a:t>
            </a:r>
            <a:r>
              <a:rPr lang="en-US" altLang="zh-CN" i="1" dirty="0" smtClean="0"/>
              <a:t>After</a:t>
            </a:r>
            <a:r>
              <a:rPr lang="zh-CN" altLang="en-US" dirty="0" smtClean="0"/>
              <a:t> 必须是查找区域中的单个单元格。注意，搜索是从该单元格之后开始的；直到本方法环绕到此单元格时，才检测其内容。如果未指定本参数，查找将从区域的左上角单元格之后开始。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1807F1-39B4-46A0-8F9D-C640D3F8C75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44450">
            <a:solidFill>
              <a:srgbClr val="4F84E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pic>
        <p:nvPicPr>
          <p:cNvPr id="5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6178550"/>
            <a:ext cx="3074987" cy="642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95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6765925" cy="752475"/>
          </a:xfrm>
        </p:spPr>
        <p:txBody>
          <a:bodyPr/>
          <a:lstStyle>
            <a:lvl1pPr algn="ctr">
              <a:defRPr sz="4000">
                <a:solidFill>
                  <a:srgbClr val="FF0000"/>
                </a:solidFill>
                <a:latin typeface="Courier New" pitchFamily="49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838200"/>
          </a:xfrm>
        </p:spPr>
        <p:txBody>
          <a:bodyPr/>
          <a:lstStyle>
            <a:lvl1pPr algn="ctr">
              <a:defRPr>
                <a:ea typeface="幼圆" pitchFamily="49" charset="-122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spcAft>
                <a:spcPct val="0"/>
              </a:spcAft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353175" y="333375"/>
            <a:ext cx="2105025" cy="53816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925" y="333375"/>
            <a:ext cx="6165850" cy="53816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4714892"/>
          </a:xfrm>
        </p:spPr>
        <p:txBody>
          <a:bodyPr/>
          <a:lstStyle>
            <a:lvl1pPr marL="363538" indent="-3635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Blip>
                <a:blip r:embed="rId2"/>
              </a:buBlip>
              <a:defRPr/>
            </a:lvl1pPr>
            <a:lvl2pPr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80000"/>
              <a:buFont typeface="Wingdings" pitchFamily="2" charset="2"/>
              <a:buChar char="Ø"/>
              <a:defRPr/>
            </a:lvl2pPr>
            <a:lvl3pPr>
              <a:buClr>
                <a:srgbClr val="FF0000"/>
              </a:buClr>
              <a:defRPr/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314700" y="6497638"/>
            <a:ext cx="2895600" cy="360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333375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282" y="1071546"/>
            <a:ext cx="8243918" cy="4643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57150" cmpd="thickThin">
            <a:solidFill>
              <a:srgbClr val="000099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-36513" y="-26988"/>
            <a:ext cx="9180513" cy="360363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6524625"/>
            <a:ext cx="9144000" cy="360363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ts val="2488"/>
              </a:spcBef>
              <a:spcAft>
                <a:spcPts val="2488"/>
              </a:spcAft>
              <a:defRPr/>
            </a:pPr>
            <a:endParaRPr lang="zh-CN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7239000" y="6477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AE1E4266-0C17-4FCC-8F90-86696319423F}" type="slidenum">
              <a:rPr lang="zh-CN" altLang="en-US" sz="1600" b="0">
                <a:solidFill>
                  <a:srgbClr val="002060"/>
                </a:solidFill>
                <a:ea typeface="黑体" pitchFamily="49" charset="-122"/>
              </a:rPr>
              <a:pPr algn="r">
                <a:defRPr/>
              </a:pPr>
              <a:t>‹#›</a:t>
            </a:fld>
            <a:endParaRPr lang="en-US" altLang="zh-CN" sz="1600" b="0" dirty="0">
              <a:solidFill>
                <a:srgbClr val="002060"/>
              </a:solidFill>
              <a:ea typeface="黑体" pitchFamily="49" charset="-122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131050" y="65246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zh-CN" altLang="zh-CN" sz="1600" b="0" i="1">
              <a:solidFill>
                <a:schemeClr val="bg1"/>
              </a:solidFill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-63500"/>
            <a:ext cx="3744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ts val="2488"/>
              </a:spcAft>
              <a:defRPr/>
            </a:pPr>
            <a:r>
              <a:rPr lang="en-US" altLang="zh-CN" b="0" i="1" dirty="0" smtClean="0">
                <a:solidFill>
                  <a:srgbClr val="CCECFF"/>
                </a:solidFill>
              </a:rPr>
              <a:t>Excel VBA </a:t>
            </a:r>
            <a:r>
              <a:rPr lang="zh-CN" altLang="en-US" b="0" i="1" dirty="0" smtClean="0">
                <a:solidFill>
                  <a:srgbClr val="CCECFF"/>
                </a:solidFill>
              </a:rPr>
              <a:t>程序设计</a:t>
            </a:r>
            <a:endParaRPr lang="en-US" altLang="zh-CN" b="0" i="1" dirty="0">
              <a:solidFill>
                <a:srgbClr val="CCECFF"/>
              </a:solidFill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214942" y="-26987"/>
            <a:ext cx="371477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2488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0" i="1" dirty="0" smtClean="0">
                <a:solidFill>
                  <a:schemeClr val="bg1"/>
                </a:solidFill>
              </a:rPr>
              <a:t> </a:t>
            </a:r>
            <a:r>
              <a:rPr lang="zh-CN" altLang="en-US" b="0" i="1" dirty="0" smtClean="0">
                <a:solidFill>
                  <a:srgbClr val="0070C0"/>
                </a:solidFill>
              </a:rPr>
              <a:t>第三部分  </a:t>
            </a:r>
            <a:r>
              <a:rPr lang="en-US" altLang="zh-CN" b="0" i="1" dirty="0" smtClean="0">
                <a:solidFill>
                  <a:srgbClr val="0070C0"/>
                </a:solidFill>
              </a:rPr>
              <a:t>Excel VBA</a:t>
            </a:r>
            <a:r>
              <a:rPr lang="zh-CN" altLang="en-US" b="0" i="1" dirty="0" smtClean="0">
                <a:solidFill>
                  <a:srgbClr val="0070C0"/>
                </a:solidFill>
              </a:rPr>
              <a:t>对象模型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2pPr>
      <a:lvl3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3pPr>
      <a:lvl4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4pPr>
      <a:lvl5pPr algn="l" rtl="0" eaLnBrk="0" fontAlgn="base" hangingPunct="0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5pPr>
      <a:lvl6pPr marL="4572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6pPr>
      <a:lvl7pPr marL="9144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7pPr>
      <a:lvl8pPr marL="13716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8pPr>
      <a:lvl9pPr marL="1828800" algn="l" rtl="0" fontAlgn="base">
        <a:spcBef>
          <a:spcPts val="2488"/>
        </a:spcBef>
        <a:spcAft>
          <a:spcPts val="2488"/>
        </a:spcAft>
        <a:defRPr kumimoji="1" sz="2800" b="1">
          <a:solidFill>
            <a:srgbClr val="800000"/>
          </a:solidFill>
          <a:latin typeface="Times New Roman" pitchFamily="18" charset="0"/>
          <a:ea typeface="华文新魏" pitchFamily="2" charset="-122"/>
        </a:defRPr>
      </a:lvl9pPr>
    </p:titleStyle>
    <p:bodyStyle>
      <a:lvl1pPr marL="342900" indent="166688" algn="just" rtl="0" eaLnBrk="0" fontAlgn="base" hangingPunct="0">
        <a:lnSpc>
          <a:spcPct val="120000"/>
        </a:lnSpc>
        <a:spcBef>
          <a:spcPts val="825"/>
        </a:spcBef>
        <a:spcAft>
          <a:spcPts val="825"/>
        </a:spcAft>
        <a:buChar char="•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42888" algn="just" rtl="0" eaLnBrk="0" fontAlgn="base" hangingPunct="0">
        <a:spcBef>
          <a:spcPts val="1300"/>
        </a:spcBef>
        <a:spcAft>
          <a:spcPts val="1300"/>
        </a:spcAft>
        <a:buChar char="–"/>
        <a:defRPr kumimoji="1" sz="2400" b="1">
          <a:solidFill>
            <a:schemeClr val="tx1"/>
          </a:solidFill>
          <a:latin typeface="+mn-lt"/>
          <a:ea typeface="+mn-ea"/>
        </a:defRPr>
      </a:lvl2pPr>
      <a:lvl3pPr marL="1016000" indent="-30163" algn="just" rtl="0" eaLnBrk="0" fontAlgn="base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236663" indent="-30163" algn="just" rtl="0" eaLnBrk="0" fontAlgn="base" hangingPunct="0">
        <a:spcBef>
          <a:spcPct val="20000"/>
        </a:spcBef>
        <a:spcAft>
          <a:spcPct val="0"/>
        </a:spcAft>
        <a:buChar char="–"/>
        <a:defRPr kumimoji="1" sz="2400" b="1">
          <a:solidFill>
            <a:schemeClr val="tx1"/>
          </a:solidFill>
          <a:latin typeface="+mn-ea"/>
          <a:ea typeface="+mn-ea"/>
        </a:defRPr>
      </a:lvl4pPr>
      <a:lvl5pPr marL="2643188" indent="-228600" algn="just" rtl="0" eaLnBrk="0" fontAlgn="base" hangingPunct="0">
        <a:spcBef>
          <a:spcPct val="20000"/>
        </a:spcBef>
        <a:spcAft>
          <a:spcPct val="0"/>
        </a:spcAft>
        <a:buChar char="»"/>
        <a:defRPr kumimoji="1" sz="2400" b="1">
          <a:solidFill>
            <a:schemeClr val="tx1"/>
          </a:solidFill>
          <a:latin typeface="+mn-lt"/>
          <a:ea typeface="文鼎书宋简" charset="-122"/>
          <a:cs typeface="文鼎书宋简"/>
        </a:defRPr>
      </a:lvl5pPr>
      <a:lvl6pPr marL="31003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6pPr>
      <a:lvl7pPr marL="35575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7pPr>
      <a:lvl8pPr marL="40147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8pPr>
      <a:lvl9pPr marL="4471988" indent="-228600" algn="just" rtl="0" fontAlgn="base">
        <a:spcBef>
          <a:spcPct val="20000"/>
        </a:spcBef>
        <a:spcAft>
          <a:spcPct val="0"/>
        </a:spcAft>
        <a:defRPr kumimoji="1" sz="2400" b="1">
          <a:solidFill>
            <a:schemeClr val="tx1"/>
          </a:solidFill>
          <a:latin typeface="+mn-lt"/>
          <a:ea typeface="文鼎书宋简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2789237"/>
          </a:xfrm>
        </p:spPr>
        <p:txBody>
          <a:bodyPr/>
          <a:lstStyle/>
          <a:p>
            <a:pPr marL="0" indent="355600" eaLnBrk="1" hangingPunct="1">
              <a:buFontTx/>
              <a:buNone/>
              <a:defRPr/>
            </a:pPr>
            <a:r>
              <a:rPr lang="zh-CN" altLang="en-US" sz="3200" dirty="0" smtClean="0">
                <a:ea typeface="仿宋_GB2312" pitchFamily="49" charset="-122"/>
              </a:rPr>
              <a:t>非计算机专业计算机公共选修课</a:t>
            </a:r>
            <a:endParaRPr lang="en-US" altLang="zh-CN" sz="3200" b="0" kern="1200" dirty="0" smtClean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indent="509588" eaLnBrk="1" hangingPunct="1">
              <a:buFontTx/>
              <a:buNone/>
              <a:defRPr/>
            </a:pPr>
            <a:r>
              <a:rPr lang="zh-CN" altLang="en-US" sz="2800" kern="1200" dirty="0" smtClean="0">
                <a:solidFill>
                  <a:srgbClr val="0000FF"/>
                </a:solidFill>
              </a:rPr>
              <a:t>武汉大学</a:t>
            </a:r>
            <a:r>
              <a:rPr lang="en-US" altLang="zh-CN" sz="2800" kern="1200" dirty="0" smtClean="0">
                <a:solidFill>
                  <a:srgbClr val="0000FF"/>
                </a:solidFill>
              </a:rPr>
              <a:t>· </a:t>
            </a:r>
            <a:r>
              <a:rPr lang="zh-CN" altLang="en-US" sz="2800" kern="1200" dirty="0" smtClean="0">
                <a:solidFill>
                  <a:srgbClr val="0000FF"/>
                </a:solidFill>
              </a:rPr>
              <a:t>计算机学院</a:t>
            </a:r>
            <a:endParaRPr lang="en-US" altLang="zh-CN" sz="2800" kern="1200" dirty="0" smtClean="0">
              <a:solidFill>
                <a:srgbClr val="0000FF"/>
              </a:solidFill>
            </a:endParaRPr>
          </a:p>
          <a:p>
            <a:pPr marL="0" indent="509588" eaLnBrk="1" hangingPunct="1">
              <a:buFontTx/>
              <a:buNone/>
              <a:defRPr/>
            </a:pPr>
            <a:endParaRPr lang="zh-CN" altLang="en-US" sz="2000" dirty="0" smtClean="0"/>
          </a:p>
        </p:txBody>
      </p:sp>
      <p:sp>
        <p:nvSpPr>
          <p:cNvPr id="69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1136640"/>
            <a:ext cx="6929454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 VBA </a:t>
            </a:r>
            <a:r>
              <a:rPr lang="zh-CN" alt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rPr>
              <a:t>程序设计</a:t>
            </a:r>
            <a:endParaRPr lang="zh-CN" altLang="en-US" sz="2800" kern="1200" dirty="0" smtClean="0">
              <a:solidFill>
                <a:srgbClr val="006600"/>
              </a:solidFill>
              <a:latin typeface="+mj-ea"/>
              <a:ea typeface="+mj-ea"/>
              <a:cs typeface="+mn-cs"/>
            </a:endParaRPr>
          </a:p>
        </p:txBody>
      </p:sp>
      <p:pic>
        <p:nvPicPr>
          <p:cNvPr id="696335" name="Picture 15" descr="BD1029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3760788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6" descr="BD10358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550" y="3803650"/>
            <a:ext cx="50673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96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1000108"/>
            <a:ext cx="8786842" cy="5143536"/>
          </a:xfrm>
        </p:spPr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Find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方法找到第一个满足条件的对象，就停止查找</a:t>
            </a:r>
            <a:r>
              <a:rPr lang="zh-CN" altLang="en-US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；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若想继续查找剩下的满足条件的对象，就接着使用</a:t>
            </a:r>
            <a:r>
              <a:rPr lang="en-US" altLang="zh-CN" dirty="0" err="1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FindNext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。</a:t>
            </a:r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en-US" dirty="0" smtClean="0"/>
              <a:t>作用：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继续由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Find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方法开始的搜索</a:t>
            </a:r>
            <a:r>
              <a:rPr lang="zh-CN" altLang="en-US" dirty="0" smtClean="0"/>
              <a:t>。查找匹配相同条件的下一个单元格，并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返回表示该单元格的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Range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对象</a:t>
            </a:r>
            <a:r>
              <a:rPr lang="zh-CN" altLang="en-US" dirty="0" smtClean="0"/>
              <a:t>。该操作不影响选定内容和活动单元格。</a:t>
            </a:r>
            <a:endParaRPr lang="en-US" altLang="zh-CN" dirty="0" smtClean="0"/>
          </a:p>
          <a:p>
            <a:r>
              <a:rPr lang="zh-CN" altLang="en-US" dirty="0" smtClean="0"/>
              <a:t>语法：</a:t>
            </a:r>
            <a:r>
              <a:rPr lang="en-US" altLang="zh-CN" i="1" dirty="0" smtClean="0">
                <a:solidFill>
                  <a:srgbClr val="CC0000"/>
                </a:solidFill>
              </a:rPr>
              <a:t> </a:t>
            </a:r>
            <a:r>
              <a:rPr lang="en-US" altLang="zh-CN" i="1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Range. </a:t>
            </a:r>
            <a:r>
              <a:rPr lang="en-US" altLang="zh-CN" i="1" dirty="0" err="1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FindNext</a:t>
            </a:r>
            <a:r>
              <a:rPr lang="en-US" altLang="zh-CN" i="1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 (after)</a:t>
            </a:r>
          </a:p>
          <a:p>
            <a:pPr lvl="1"/>
            <a:r>
              <a:rPr lang="en-US" altLang="zh-CN" sz="2000" i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  <a:cs typeface="+mn-cs"/>
              </a:rPr>
              <a:t>after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  <a:cs typeface="+mn-cs"/>
              </a:rPr>
              <a:t>，可选的，指定一个单元格，查找将从该单元格之后开始。</a:t>
            </a:r>
            <a:endParaRPr lang="en-US" altLang="zh-CN" sz="2000" dirty="0" smtClean="0">
              <a:latin typeface="仿宋" pitchFamily="49" charset="-122"/>
              <a:ea typeface="仿宋" pitchFamily="49" charset="-122"/>
              <a:cs typeface="+mn-cs"/>
            </a:endParaRPr>
          </a:p>
          <a:p>
            <a:pPr algn="l"/>
            <a:r>
              <a:rPr lang="zh-CN" altLang="en-US" dirty="0" smtClean="0"/>
              <a:t>说明</a:t>
            </a:r>
            <a:endParaRPr lang="en-US" altLang="zh-CN" dirty="0" smtClean="0"/>
          </a:p>
          <a:p>
            <a:pPr lvl="1" algn="l"/>
            <a:r>
              <a:rPr lang="zh-CN" altLang="en-US" sz="2000" dirty="0" smtClean="0">
                <a:latin typeface="仿宋" pitchFamily="49" charset="-122"/>
                <a:ea typeface="仿宋" pitchFamily="49" charset="-122"/>
                <a:cs typeface="+mn-cs"/>
              </a:rPr>
              <a:t>当查找到指定查找区域的末尾时，本方法将环绕至区域的开始继续搜索。发生环绕后，为停止查找，可保存第一次找到的单元格地址，然后测试下一个查找到的单元格地址是否与其相同。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180149" cy="647700"/>
          </a:xfrm>
        </p:spPr>
        <p:txBody>
          <a:bodyPr/>
          <a:lstStyle/>
          <a:p>
            <a:r>
              <a:rPr lang="en-US" altLang="zh-CN" dirty="0" smtClean="0"/>
              <a:t>Range</a:t>
            </a:r>
            <a:r>
              <a:rPr lang="zh-CN" altLang="en-US" dirty="0" smtClean="0"/>
              <a:t>对象的</a:t>
            </a:r>
            <a:r>
              <a:rPr lang="en-US" altLang="zh-CN" dirty="0" err="1" smtClean="0"/>
              <a:t>FindNext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28596" y="1857388"/>
            <a:ext cx="8358246" cy="4500570"/>
          </a:xfrm>
          <a:prstGeom prst="rect">
            <a:avLst/>
          </a:prstGeom>
          <a:solidFill>
            <a:srgbClr val="FFCC99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1588" algn="just" eaLnBrk="0" fontAlgn="base" hangingPunct="0"/>
            <a:r>
              <a:rPr kumimoji="1" lang="en-US" sz="2000" b="1" kern="0" dirty="0" smtClean="0"/>
              <a:t>Sub </a:t>
            </a:r>
            <a:r>
              <a:rPr kumimoji="1" lang="zh-CN" altLang="en-US" sz="2000" b="1" kern="0" dirty="0" smtClean="0"/>
              <a:t>查找文本</a:t>
            </a:r>
            <a:r>
              <a:rPr kumimoji="1" lang="en-US" altLang="zh-CN" sz="2000" b="1" kern="0" dirty="0" smtClean="0"/>
              <a:t>3()</a:t>
            </a:r>
          </a:p>
          <a:p>
            <a:pPr lvl="0" indent="1588" algn="just" eaLnBrk="0" fontAlgn="base" hangingPunct="0"/>
            <a:r>
              <a:rPr kumimoji="1" lang="en-US" altLang="zh-CN" sz="2000" b="1" kern="0" dirty="0" smtClean="0"/>
              <a:t>    </a:t>
            </a:r>
            <a:r>
              <a:rPr kumimoji="1" lang="en-US" sz="2000" b="1" kern="0" dirty="0" smtClean="0"/>
              <a:t>Dim c As Range, </a:t>
            </a:r>
            <a:r>
              <a:rPr kumimoji="1" lang="en-US" sz="2000" b="1" kern="0" dirty="0" err="1" smtClean="0"/>
              <a:t>firstAddress</a:t>
            </a:r>
            <a:r>
              <a:rPr kumimoji="1" lang="en-US" sz="2000" b="1" kern="0" dirty="0" smtClean="0"/>
              <a:t> As Variant</a:t>
            </a:r>
          </a:p>
          <a:p>
            <a:pPr lvl="0" indent="1588" algn="just" eaLnBrk="0" fontAlgn="base" hangingPunct="0"/>
            <a:r>
              <a:rPr kumimoji="1" lang="en-US" sz="2000" b="1" kern="0" dirty="0" smtClean="0"/>
              <a:t>    Set c = </a:t>
            </a:r>
            <a:r>
              <a:rPr kumimoji="1" lang="en-US" sz="2000" b="1" kern="0" dirty="0" err="1" smtClean="0">
                <a:solidFill>
                  <a:srgbClr val="CC0000"/>
                </a:solidFill>
              </a:rPr>
              <a:t>Cells.Find</a:t>
            </a:r>
            <a:r>
              <a:rPr kumimoji="1" lang="en-US" sz="2000" b="1" kern="0" dirty="0" smtClean="0">
                <a:solidFill>
                  <a:srgbClr val="CC0000"/>
                </a:solidFill>
              </a:rPr>
              <a:t>(what:="</a:t>
            </a:r>
            <a:r>
              <a:rPr kumimoji="1" lang="zh-CN" altLang="en-US" sz="2000" b="1" kern="0" dirty="0" smtClean="0">
                <a:solidFill>
                  <a:srgbClr val="CC0000"/>
                </a:solidFill>
              </a:rPr>
              <a:t>灯泡</a:t>
            </a:r>
            <a:r>
              <a:rPr kumimoji="1" lang="en-US" altLang="zh-CN" sz="2000" b="1" kern="0" dirty="0" smtClean="0">
                <a:solidFill>
                  <a:srgbClr val="CC0000"/>
                </a:solidFill>
              </a:rPr>
              <a:t>")</a:t>
            </a:r>
            <a:r>
              <a:rPr kumimoji="1" lang="en-US" altLang="zh-CN" sz="2000" b="1" kern="0" dirty="0" smtClean="0"/>
              <a:t>    '</a:t>
            </a:r>
            <a:r>
              <a:rPr kumimoji="1" lang="zh-CN" altLang="en-US" sz="2000" b="1" kern="0" dirty="0" smtClean="0"/>
              <a:t>查找“灯泡”</a:t>
            </a:r>
          </a:p>
          <a:p>
            <a:pPr lvl="0" indent="1588" algn="just" eaLnBrk="0" fontAlgn="base" hangingPunct="0"/>
            <a:r>
              <a:rPr kumimoji="1" lang="zh-CN" altLang="en-US" sz="2000" b="1" kern="0" dirty="0" smtClean="0"/>
              <a:t>    </a:t>
            </a:r>
            <a:r>
              <a:rPr kumimoji="1" lang="en-US" sz="2000" b="1" kern="0" dirty="0" smtClean="0"/>
              <a:t>If Not c Is Nothing Then</a:t>
            </a:r>
          </a:p>
          <a:p>
            <a:pPr lvl="0" indent="1588" algn="just" eaLnBrk="0" fontAlgn="base" hangingPunct="0"/>
            <a:r>
              <a:rPr kumimoji="1" lang="en-US" sz="2000" b="1" kern="0" dirty="0" smtClean="0"/>
              <a:t>        </a:t>
            </a:r>
            <a:r>
              <a:rPr kumimoji="1" lang="en-US" sz="2000" b="1" kern="0" dirty="0" err="1" smtClean="0">
                <a:solidFill>
                  <a:srgbClr val="0000FF"/>
                </a:solidFill>
              </a:rPr>
              <a:t>firstAddress</a:t>
            </a:r>
            <a:r>
              <a:rPr kumimoji="1" lang="en-US" sz="2000" b="1" kern="0" dirty="0" smtClean="0">
                <a:solidFill>
                  <a:srgbClr val="0000FF"/>
                </a:solidFill>
              </a:rPr>
              <a:t> = </a:t>
            </a:r>
            <a:r>
              <a:rPr kumimoji="1" lang="en-US" sz="2000" b="1" kern="0" dirty="0" err="1" smtClean="0">
                <a:solidFill>
                  <a:srgbClr val="0000FF"/>
                </a:solidFill>
              </a:rPr>
              <a:t>c.Address</a:t>
            </a:r>
            <a:endParaRPr kumimoji="1" lang="en-US" sz="2000" b="1" kern="0" dirty="0" smtClean="0">
              <a:solidFill>
                <a:srgbClr val="0000FF"/>
              </a:solidFill>
            </a:endParaRPr>
          </a:p>
          <a:p>
            <a:pPr lvl="0" indent="1588" algn="just" eaLnBrk="0" fontAlgn="base" hangingPunct="0"/>
            <a:r>
              <a:rPr kumimoji="1" lang="en-US" sz="2000" b="1" kern="0" dirty="0" smtClean="0"/>
              <a:t>        Do</a:t>
            </a:r>
          </a:p>
          <a:p>
            <a:pPr lvl="0" indent="1588" algn="just" eaLnBrk="0" fontAlgn="base" hangingPunct="0"/>
            <a:r>
              <a:rPr kumimoji="1" lang="en-US" sz="2000" b="1" kern="0" dirty="0" smtClean="0"/>
              <a:t>            </a:t>
            </a:r>
            <a:r>
              <a:rPr kumimoji="1" lang="en-US" sz="2000" b="1" kern="0" dirty="0" err="1" smtClean="0"/>
              <a:t>c.Activate</a:t>
            </a:r>
            <a:r>
              <a:rPr kumimoji="1" lang="en-US" sz="2000" b="1" kern="0" dirty="0" smtClean="0"/>
              <a:t>          '</a:t>
            </a:r>
            <a:r>
              <a:rPr kumimoji="1" lang="zh-CN" altLang="en-US" sz="2000" b="1" kern="0" dirty="0" smtClean="0"/>
              <a:t>激活找到单元格</a:t>
            </a:r>
          </a:p>
          <a:p>
            <a:pPr lvl="0" indent="1588" algn="just" eaLnBrk="0" fontAlgn="base" hangingPunct="0"/>
            <a:r>
              <a:rPr kumimoji="1" lang="zh-CN" altLang="en-US" sz="2000" b="1" kern="0" dirty="0" smtClean="0"/>
              <a:t>            </a:t>
            </a:r>
            <a:r>
              <a:rPr kumimoji="1" lang="en-US" sz="2000" b="1" kern="0" dirty="0" err="1" smtClean="0"/>
              <a:t>c.EntireRow.Interior.ColorIndex</a:t>
            </a:r>
            <a:r>
              <a:rPr kumimoji="1" lang="en-US" sz="2000" b="1" kern="0" dirty="0" smtClean="0"/>
              <a:t> = 4     '</a:t>
            </a:r>
            <a:r>
              <a:rPr kumimoji="1" lang="zh-CN" altLang="en-US" sz="2000" b="1" kern="0" dirty="0" smtClean="0"/>
              <a:t>填充单元格所在行颜色</a:t>
            </a:r>
          </a:p>
          <a:p>
            <a:pPr lvl="0" indent="1588" algn="just" eaLnBrk="0" fontAlgn="base" hangingPunct="0"/>
            <a:r>
              <a:rPr kumimoji="1" lang="zh-CN" altLang="en-US" sz="2000" b="1" kern="0" dirty="0" smtClean="0"/>
              <a:t>            </a:t>
            </a:r>
            <a:r>
              <a:rPr kumimoji="1" lang="en-US" sz="2000" b="1" kern="0" dirty="0" err="1" smtClean="0"/>
              <a:t>c.EntireRow.Font.ColorIndex</a:t>
            </a:r>
            <a:r>
              <a:rPr kumimoji="1" lang="en-US" sz="2000" b="1" kern="0" dirty="0" smtClean="0"/>
              <a:t> = 3         '</a:t>
            </a:r>
            <a:r>
              <a:rPr kumimoji="1" lang="zh-CN" altLang="en-US" sz="2000" b="1" kern="0" dirty="0" smtClean="0"/>
              <a:t>改变文字颜色</a:t>
            </a:r>
          </a:p>
          <a:p>
            <a:pPr lvl="0" indent="1588" algn="just" eaLnBrk="0" fontAlgn="base" hangingPunct="0"/>
            <a:r>
              <a:rPr kumimoji="1" lang="zh-CN" altLang="en-US" sz="2000" b="1" kern="0" dirty="0" smtClean="0"/>
              <a:t>            </a:t>
            </a:r>
            <a:r>
              <a:rPr kumimoji="1" lang="en-US" sz="2000" b="1" kern="0" dirty="0" err="1" smtClean="0"/>
              <a:t>c.EntireRow.Font.FontStyle</a:t>
            </a:r>
            <a:r>
              <a:rPr kumimoji="1" lang="en-US" sz="2000" b="1" kern="0" dirty="0" smtClean="0"/>
              <a:t> = "Bold"     '</a:t>
            </a:r>
            <a:r>
              <a:rPr kumimoji="1" lang="zh-CN" altLang="en-US" sz="2000" b="1" kern="0" dirty="0" smtClean="0"/>
              <a:t>文字加粗</a:t>
            </a:r>
          </a:p>
          <a:p>
            <a:pPr lvl="0" indent="1588" algn="just" eaLnBrk="0" fontAlgn="base" hangingPunct="0"/>
            <a:r>
              <a:rPr kumimoji="1" lang="zh-CN" altLang="en-US" sz="2000" b="1" kern="0" dirty="0" smtClean="0"/>
              <a:t>            </a:t>
            </a:r>
            <a:r>
              <a:rPr kumimoji="1" lang="en-US" sz="2000" b="1" kern="0" dirty="0" smtClean="0">
                <a:solidFill>
                  <a:srgbClr val="CC0000"/>
                </a:solidFill>
              </a:rPr>
              <a:t>Set c = </a:t>
            </a:r>
            <a:r>
              <a:rPr kumimoji="1" lang="en-US" sz="2000" b="1" kern="0" dirty="0" err="1" smtClean="0">
                <a:solidFill>
                  <a:srgbClr val="CC0000"/>
                </a:solidFill>
              </a:rPr>
              <a:t>Cells.FindNext</a:t>
            </a:r>
            <a:r>
              <a:rPr kumimoji="1" lang="en-US" sz="2000" b="1" kern="0" dirty="0" smtClean="0">
                <a:solidFill>
                  <a:srgbClr val="CC0000"/>
                </a:solidFill>
              </a:rPr>
              <a:t>(c)</a:t>
            </a:r>
            <a:r>
              <a:rPr kumimoji="1" lang="en-US" sz="2000" b="1" kern="0" dirty="0" smtClean="0"/>
              <a:t>       '</a:t>
            </a:r>
            <a:r>
              <a:rPr kumimoji="1" lang="zh-CN" altLang="en-US" sz="2000" b="1" kern="0" dirty="0" smtClean="0"/>
              <a:t>查找下一个目标</a:t>
            </a:r>
            <a:r>
              <a:rPr kumimoji="1" lang="en-US" altLang="zh-CN" sz="2000" b="1" kern="0" dirty="0" smtClean="0"/>
              <a:t>,</a:t>
            </a:r>
            <a:r>
              <a:rPr kumimoji="1" lang="zh-CN" altLang="en-US" sz="2000" b="1" kern="0" dirty="0" smtClean="0"/>
              <a:t>也可以写成</a:t>
            </a:r>
            <a:r>
              <a:rPr kumimoji="1" lang="en-US" sz="2000" b="1" kern="0" dirty="0" smtClean="0"/>
              <a:t>after:=</a:t>
            </a:r>
            <a:r>
              <a:rPr kumimoji="1" lang="en-US" sz="2000" b="1" kern="0" dirty="0" smtClean="0"/>
              <a:t>c</a:t>
            </a:r>
          </a:p>
          <a:p>
            <a:pPr lvl="0" indent="1588" algn="just" eaLnBrk="0" fontAlgn="base" hangingPunct="0"/>
            <a:r>
              <a:rPr kumimoji="1" lang="en-US" sz="2000" b="1" kern="0" dirty="0" smtClean="0"/>
              <a:t>(</a:t>
            </a:r>
            <a:r>
              <a:rPr kumimoji="1" lang="zh-CN" altLang="en-US" sz="2000" b="1" kern="0" dirty="0" smtClean="0"/>
              <a:t>找到</a:t>
            </a:r>
            <a:r>
              <a:rPr kumimoji="1" lang="en-US" altLang="zh-CN" sz="2000" b="1" kern="0" dirty="0" smtClean="0"/>
              <a:t>B5</a:t>
            </a:r>
            <a:r>
              <a:rPr kumimoji="1" lang="zh-CN" altLang="en-US" sz="2000" b="1" kern="0" dirty="0" smtClean="0"/>
              <a:t>后，从</a:t>
            </a:r>
            <a:r>
              <a:rPr kumimoji="1" lang="en-US" altLang="zh-CN" sz="2000" b="1" kern="0" dirty="0" smtClean="0"/>
              <a:t>C5</a:t>
            </a:r>
            <a:r>
              <a:rPr kumimoji="1" lang="zh-CN" altLang="en-US" sz="2000" b="1" kern="0" dirty="0" smtClean="0"/>
              <a:t>开始找，由于是</a:t>
            </a:r>
            <a:r>
              <a:rPr kumimoji="1" lang="en-US" altLang="zh-CN" sz="2000" b="1" kern="0" dirty="0" smtClean="0"/>
              <a:t>Cells</a:t>
            </a:r>
            <a:r>
              <a:rPr kumimoji="1" lang="zh-CN" altLang="en-US" sz="2000" b="1" kern="0" dirty="0" smtClean="0"/>
              <a:t>，会找遍整张工作表再返回</a:t>
            </a:r>
            <a:r>
              <a:rPr kumimoji="1" lang="en-US" altLang="zh-CN" sz="2000" b="1" kern="0" dirty="0" smtClean="0"/>
              <a:t>A1</a:t>
            </a:r>
            <a:r>
              <a:rPr kumimoji="1" lang="zh-CN" altLang="en-US" sz="2000" b="1" kern="0" dirty="0" smtClean="0"/>
              <a:t>找</a:t>
            </a:r>
            <a:r>
              <a:rPr kumimoji="1" lang="en-US" sz="2000" b="1" kern="0" dirty="0" smtClean="0"/>
              <a:t>)</a:t>
            </a:r>
            <a:endParaRPr kumimoji="1" lang="en-US" sz="2000" b="1" kern="0" dirty="0" smtClean="0"/>
          </a:p>
          <a:p>
            <a:pPr lvl="0" indent="1588" algn="just" eaLnBrk="0" fontAlgn="base" hangingPunct="0"/>
            <a:r>
              <a:rPr kumimoji="1" lang="en-US" sz="2000" b="1" kern="0" dirty="0" smtClean="0"/>
              <a:t>        Loop </a:t>
            </a:r>
            <a:r>
              <a:rPr kumimoji="1" lang="en-US" altLang="zh-CN" sz="2000" b="1" kern="0" dirty="0" smtClean="0"/>
              <a:t>Until</a:t>
            </a:r>
            <a:r>
              <a:rPr kumimoji="1" lang="en-US" sz="2000" b="1" kern="0" dirty="0" smtClean="0"/>
              <a:t>  </a:t>
            </a:r>
            <a:r>
              <a:rPr kumimoji="1" lang="en-US" sz="2000" b="1" kern="0" dirty="0" err="1" smtClean="0">
                <a:solidFill>
                  <a:srgbClr val="0000FF"/>
                </a:solidFill>
              </a:rPr>
              <a:t>c.Address</a:t>
            </a:r>
            <a:r>
              <a:rPr kumimoji="1" lang="en-US" sz="2000" b="1" kern="0" dirty="0" smtClean="0">
                <a:solidFill>
                  <a:srgbClr val="0000FF"/>
                </a:solidFill>
              </a:rPr>
              <a:t> </a:t>
            </a:r>
            <a:r>
              <a:rPr kumimoji="1" lang="en-US" altLang="zh-CN" sz="2000" b="1" kern="0" dirty="0" smtClean="0">
                <a:solidFill>
                  <a:srgbClr val="0000FF"/>
                </a:solidFill>
              </a:rPr>
              <a:t>=</a:t>
            </a:r>
            <a:r>
              <a:rPr kumimoji="1" lang="en-US" sz="2000" b="1" kern="0" dirty="0" smtClean="0">
                <a:solidFill>
                  <a:srgbClr val="0000FF"/>
                </a:solidFill>
              </a:rPr>
              <a:t> </a:t>
            </a:r>
            <a:r>
              <a:rPr kumimoji="1" lang="en-US" sz="2000" b="1" kern="0" dirty="0" err="1" smtClean="0">
                <a:solidFill>
                  <a:srgbClr val="0000FF"/>
                </a:solidFill>
              </a:rPr>
              <a:t>firstAddress</a:t>
            </a:r>
            <a:endParaRPr kumimoji="1" lang="en-US" sz="2000" b="1" kern="0" dirty="0" smtClean="0">
              <a:solidFill>
                <a:srgbClr val="0000FF"/>
              </a:solidFill>
            </a:endParaRPr>
          </a:p>
          <a:p>
            <a:pPr lvl="0" indent="1588" algn="just" eaLnBrk="0" fontAlgn="base" hangingPunct="0"/>
            <a:r>
              <a:rPr kumimoji="1" lang="en-US" sz="2000" b="1" kern="0" dirty="0" smtClean="0"/>
              <a:t>    End If</a:t>
            </a:r>
          </a:p>
          <a:p>
            <a:pPr lvl="0" indent="1588" algn="just" eaLnBrk="0" fontAlgn="base" hangingPunct="0"/>
            <a:r>
              <a:rPr kumimoji="1" lang="en-US" sz="2000" b="1" kern="0" dirty="0" smtClean="0"/>
              <a:t>End Sub</a:t>
            </a:r>
            <a:endParaRPr kumimoji="1" lang="en-US" altLang="zh-CN" sz="2000" b="1" kern="0" dirty="0" smtClean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6357982" cy="857256"/>
          </a:xfrm>
        </p:spPr>
        <p:txBody>
          <a:bodyPr/>
          <a:lstStyle/>
          <a:p>
            <a:pPr lvl="0" algn="l"/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示例</a:t>
            </a: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9-3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查找所有的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灯泡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，将相应的行填充绿色背景，文字改为红色加粗</a:t>
            </a:r>
          </a:p>
          <a:p>
            <a:pPr algn="l"/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继续修改示例</a:t>
            </a:r>
            <a:r>
              <a:rPr lang="en-US" altLang="zh-CN" dirty="0" smtClean="0"/>
              <a:t>9</a:t>
            </a:r>
            <a:endParaRPr lang="zh-CN" altLang="en-US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071546"/>
            <a:ext cx="2476500" cy="180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9001156" cy="5500726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作业</a:t>
            </a:r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r>
              <a:rPr lang="zh-CN" altLang="en-US" dirty="0" smtClean="0">
                <a:solidFill>
                  <a:srgbClr val="FF0000"/>
                </a:solidFill>
              </a:rPr>
              <a:t>：</a:t>
            </a:r>
            <a:r>
              <a:rPr lang="zh-CN" altLang="en-US" dirty="0" smtClean="0"/>
              <a:t>见工作表“作业</a:t>
            </a:r>
            <a:r>
              <a:rPr lang="en-US" altLang="zh-CN" dirty="0" smtClean="0"/>
              <a:t>1</a:t>
            </a:r>
            <a:r>
              <a:rPr lang="zh-CN" altLang="en-US" dirty="0" smtClean="0"/>
              <a:t>” ，有三小问。每一问写一个</a:t>
            </a:r>
            <a:r>
              <a:rPr lang="en-US" altLang="zh-CN" dirty="0" smtClean="0"/>
              <a:t>sub</a:t>
            </a:r>
            <a:r>
              <a:rPr lang="zh-CN" altLang="en-US" dirty="0" smtClean="0"/>
              <a:t>过程。第</a:t>
            </a:r>
            <a:r>
              <a:rPr lang="en-US" altLang="zh-CN" dirty="0" smtClean="0"/>
              <a:t>1,2</a:t>
            </a:r>
            <a:r>
              <a:rPr lang="zh-CN" altLang="en-US" dirty="0" smtClean="0"/>
              <a:t>小问请将相应的区域表示出来并选中。另：第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小问要求使用</a:t>
            </a:r>
            <a:r>
              <a:rPr lang="en-US" altLang="zh-CN" dirty="0" smtClean="0"/>
              <a:t>Do Loop</a:t>
            </a:r>
            <a:r>
              <a:rPr lang="zh-CN" altLang="en-US" dirty="0" smtClean="0"/>
              <a:t>循环，循环结束条件请仔细斟酌，不可照抄上一张幻灯片的代码</a:t>
            </a:r>
            <a:r>
              <a:rPr lang="zh-CN" altLang="en-US" dirty="0" smtClean="0"/>
              <a:t>。</a:t>
            </a:r>
            <a:r>
              <a:rPr lang="en-US" altLang="zh-CN" dirty="0" smtClean="0"/>
              <a:t>(</a:t>
            </a:r>
            <a:r>
              <a:rPr lang="zh-CN" altLang="en-US" dirty="0" smtClean="0"/>
              <a:t>注意值改掉后找不回去！要用</a:t>
            </a:r>
            <a:r>
              <a:rPr lang="en-US" altLang="zh-CN" dirty="0" smtClean="0"/>
              <a:t>Nothing</a:t>
            </a:r>
            <a:r>
              <a:rPr lang="zh-CN" altLang="en-US" dirty="0" smtClean="0"/>
              <a:t>退出循环</a:t>
            </a:r>
            <a:r>
              <a:rPr lang="en-US" altLang="zh-CN" dirty="0" smtClean="0"/>
              <a:t>)</a:t>
            </a:r>
            <a:endParaRPr lang="en-US" altLang="zh-CN" dirty="0" smtClean="0"/>
          </a:p>
          <a:p>
            <a:pPr lvl="1"/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 lvl="1"/>
            <a:endParaRPr lang="en-US" altLang="zh-CN" dirty="0" smtClean="0">
              <a:latin typeface="仿宋" pitchFamily="49" charset="-122"/>
              <a:ea typeface="仿宋" pitchFamily="49" charset="-122"/>
            </a:endParaRPr>
          </a:p>
          <a:p>
            <a:pPr>
              <a:buNone/>
            </a:pPr>
            <a:endParaRPr lang="en-US" altLang="zh-CN" sz="2200" dirty="0" smtClean="0">
              <a:solidFill>
                <a:srgbClr val="FF0000"/>
              </a:solidFill>
            </a:endParaRPr>
          </a:p>
          <a:p>
            <a:r>
              <a:rPr lang="zh-CN" altLang="en-US" sz="2200" dirty="0" smtClean="0">
                <a:solidFill>
                  <a:srgbClr val="FF0000"/>
                </a:solidFill>
              </a:rPr>
              <a:t>注意：</a:t>
            </a:r>
            <a:r>
              <a:rPr lang="zh-CN" altLang="en-US" sz="2200" dirty="0" smtClean="0"/>
              <a:t>请将作业代码复制及运行结果截图复制到“</a:t>
            </a:r>
            <a:r>
              <a:rPr lang="zh-CN" altLang="en-US" sz="2200" dirty="0" smtClean="0">
                <a:solidFill>
                  <a:srgbClr val="FF0000"/>
                </a:solidFill>
              </a:rPr>
              <a:t>你的学号</a:t>
            </a:r>
            <a:r>
              <a:rPr lang="en-US" altLang="zh-CN" sz="2200" dirty="0" smtClean="0">
                <a:solidFill>
                  <a:srgbClr val="FF0000"/>
                </a:solidFill>
              </a:rPr>
              <a:t>_</a:t>
            </a:r>
            <a:r>
              <a:rPr lang="zh-CN" altLang="en-US" sz="2200" dirty="0" smtClean="0">
                <a:solidFill>
                  <a:srgbClr val="FF0000"/>
                </a:solidFill>
              </a:rPr>
              <a:t>第</a:t>
            </a:r>
            <a:r>
              <a:rPr lang="en-US" altLang="zh-CN" sz="2200" dirty="0" smtClean="0">
                <a:solidFill>
                  <a:srgbClr val="FF0000"/>
                </a:solidFill>
              </a:rPr>
              <a:t>8</a:t>
            </a:r>
            <a:r>
              <a:rPr lang="zh-CN" altLang="en-US" sz="2200" dirty="0" smtClean="0">
                <a:solidFill>
                  <a:srgbClr val="FF0000"/>
                </a:solidFill>
              </a:rPr>
              <a:t>周作业</a:t>
            </a:r>
            <a:r>
              <a:rPr lang="en-US" altLang="zh-CN" sz="2200" dirty="0" smtClean="0">
                <a:solidFill>
                  <a:srgbClr val="FF0000"/>
                </a:solidFill>
              </a:rPr>
              <a:t>.</a:t>
            </a:r>
            <a:r>
              <a:rPr lang="en-US" altLang="zh-CN" sz="2200" dirty="0" err="1" smtClean="0">
                <a:solidFill>
                  <a:srgbClr val="FF0000"/>
                </a:solidFill>
              </a:rPr>
              <a:t>docx</a:t>
            </a:r>
            <a:r>
              <a:rPr lang="zh-CN" altLang="en-US" sz="2200" dirty="0" smtClean="0"/>
              <a:t>”文件中，并提交到电子作业系统的平时小作业板块。</a:t>
            </a:r>
            <a:endParaRPr lang="en-US" altLang="zh-CN" sz="22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本周提交作业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786058"/>
            <a:ext cx="7053239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4714892"/>
          </a:xfrm>
        </p:spPr>
        <p:txBody>
          <a:bodyPr/>
          <a:lstStyle/>
          <a:p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Do…Loop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循环语句（如 示例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9-3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For...Next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</a:p>
          <a:p>
            <a:r>
              <a:rPr 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For Each...In…Next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在单元格区域中循环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8858312" cy="5929330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For...Next</a:t>
            </a:r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endParaRPr lang="en-US" altLang="zh-CN" dirty="0" smtClean="0">
              <a:solidFill>
                <a:srgbClr val="CC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常与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Cells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属性配合使用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sz="2000" dirty="0" smtClean="0"/>
              <a:t>示例：在</a:t>
            </a:r>
            <a:r>
              <a:rPr lang="en-US" altLang="zh-CN" sz="2000" dirty="0" smtClean="0"/>
              <a:t>Worksheets(5)</a:t>
            </a:r>
            <a:r>
              <a:rPr lang="zh-CN" altLang="en-US" sz="2000" dirty="0" smtClean="0"/>
              <a:t>的单元格区域 </a:t>
            </a:r>
            <a:r>
              <a:rPr lang="en-US" sz="2000" dirty="0" smtClean="0"/>
              <a:t>C1:C20 </a:t>
            </a:r>
            <a:r>
              <a:rPr lang="zh-CN" altLang="en-US" sz="2000" dirty="0" smtClean="0"/>
              <a:t>中循环，将所有绝对值小于 </a:t>
            </a:r>
            <a:r>
              <a:rPr lang="en-US" altLang="zh-CN" sz="2000" dirty="0" smtClean="0"/>
              <a:t>0.01 </a:t>
            </a:r>
            <a:r>
              <a:rPr lang="zh-CN" altLang="en-US" sz="2000" dirty="0" smtClean="0"/>
              <a:t>的数字都设置为 </a:t>
            </a:r>
            <a:r>
              <a:rPr lang="en-US" altLang="zh-CN" sz="2000" dirty="0" smtClean="0"/>
              <a:t>0</a:t>
            </a:r>
            <a:r>
              <a:rPr lang="zh-CN" altLang="en-US" sz="2000" dirty="0" smtClean="0"/>
              <a:t>（零）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Sub RoundToZero1()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Dim </a:t>
            </a:r>
            <a:r>
              <a:rPr lang="en-US" altLang="zh-CN" dirty="0" err="1" smtClean="0">
                <a:solidFill>
                  <a:srgbClr val="0000FF"/>
                </a:solidFill>
              </a:rPr>
              <a:t>curCell</a:t>
            </a:r>
            <a:r>
              <a:rPr lang="en-US" altLang="zh-CN" dirty="0" smtClean="0">
                <a:solidFill>
                  <a:srgbClr val="0000FF"/>
                </a:solidFill>
              </a:rPr>
              <a:t> As Range, counter As Integer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Worksheets(5).</a:t>
            </a:r>
            <a:r>
              <a:rPr lang="en-US" altLang="zh-CN" dirty="0" smtClean="0">
                <a:solidFill>
                  <a:srgbClr val="0000FF"/>
                </a:solidFill>
              </a:rPr>
              <a:t>Select </a:t>
            </a:r>
            <a:r>
              <a:rPr lang="zh-CN" altLang="en-US" dirty="0" smtClean="0">
                <a:solidFill>
                  <a:srgbClr val="0000FF"/>
                </a:solidFill>
              </a:rPr>
              <a:t>‘可改为</a:t>
            </a:r>
            <a:r>
              <a:rPr lang="en-US" altLang="zh-CN" dirty="0" smtClean="0">
                <a:solidFill>
                  <a:srgbClr val="0000FF"/>
                </a:solidFill>
              </a:rPr>
              <a:t>Activate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</a:rPr>
              <a:t>For counter = 1 To 20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    Set </a:t>
            </a:r>
            <a:r>
              <a:rPr lang="en-US" altLang="zh-CN" dirty="0" err="1" smtClean="0">
                <a:solidFill>
                  <a:srgbClr val="0000FF"/>
                </a:solidFill>
              </a:rPr>
              <a:t>curCell</a:t>
            </a:r>
            <a:r>
              <a:rPr lang="en-US" altLang="zh-CN" dirty="0" smtClean="0">
                <a:solidFill>
                  <a:srgbClr val="0000FF"/>
                </a:solidFill>
              </a:rPr>
              <a:t> = Cells(counter, 3)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    If Abs(</a:t>
            </a:r>
            <a:r>
              <a:rPr lang="en-US" altLang="zh-CN" dirty="0" err="1" smtClean="0">
                <a:solidFill>
                  <a:srgbClr val="0000FF"/>
                </a:solidFill>
              </a:rPr>
              <a:t>curCell.Value</a:t>
            </a:r>
            <a:r>
              <a:rPr lang="en-US" altLang="zh-CN" dirty="0" smtClean="0">
                <a:solidFill>
                  <a:srgbClr val="0000FF"/>
                </a:solidFill>
              </a:rPr>
              <a:t>) &lt; 0.01 Then </a:t>
            </a:r>
            <a:r>
              <a:rPr lang="en-US" altLang="zh-CN" dirty="0" err="1" smtClean="0">
                <a:solidFill>
                  <a:srgbClr val="0000FF"/>
                </a:solidFill>
              </a:rPr>
              <a:t>curCell.Value</a:t>
            </a:r>
            <a:r>
              <a:rPr lang="en-US" altLang="zh-CN" dirty="0" smtClean="0">
                <a:solidFill>
                  <a:srgbClr val="0000FF"/>
                </a:solidFill>
              </a:rPr>
              <a:t> = 0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FF0000"/>
                </a:solidFill>
              </a:rPr>
              <a:t>    Next </a:t>
            </a:r>
            <a:r>
              <a:rPr lang="en-US" altLang="zh-CN" dirty="0" smtClean="0">
                <a:solidFill>
                  <a:srgbClr val="0000FF"/>
                </a:solidFill>
              </a:rPr>
              <a:t>counter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在单元格区域中循环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1406" y="928670"/>
            <a:ext cx="8786874" cy="5572164"/>
          </a:xfrm>
        </p:spPr>
        <p:txBody>
          <a:bodyPr/>
          <a:lstStyle/>
          <a:p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For  Each...In…Next</a:t>
            </a:r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endParaRPr lang="en-US" altLang="zh-CN" dirty="0" smtClean="0">
              <a:solidFill>
                <a:srgbClr val="CC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遍历由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Range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属性指定的单元格集合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/>
              <a:t>示例：在</a:t>
            </a:r>
            <a:r>
              <a:rPr lang="en-US" altLang="zh-CN" sz="2000" dirty="0" smtClean="0"/>
              <a:t>Worksheets(5)</a:t>
            </a:r>
            <a:r>
              <a:rPr lang="zh-CN" altLang="en-US" sz="2000" dirty="0" smtClean="0"/>
              <a:t>的单元格区域 </a:t>
            </a:r>
            <a:r>
              <a:rPr lang="en-US" sz="2000" dirty="0" smtClean="0"/>
              <a:t>A25:D29 </a:t>
            </a:r>
            <a:r>
              <a:rPr lang="zh-CN" altLang="en-US" sz="2000" dirty="0" smtClean="0"/>
              <a:t>中循环，将所有绝对值小于 </a:t>
            </a:r>
            <a:r>
              <a:rPr lang="en-US" altLang="zh-CN" sz="2000" dirty="0" smtClean="0"/>
              <a:t>0.01 </a:t>
            </a:r>
            <a:r>
              <a:rPr lang="zh-CN" altLang="en-US" sz="2000" dirty="0" smtClean="0"/>
              <a:t>的数字都设置为 </a:t>
            </a:r>
            <a:r>
              <a:rPr lang="en-US" altLang="zh-CN" sz="2000" dirty="0" smtClean="0"/>
              <a:t>0</a:t>
            </a:r>
            <a:endParaRPr lang="zh-CN" altLang="en-US" sz="2000" dirty="0" smtClean="0"/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Sub RoundToZero2()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Dim c As Range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  <a:r>
              <a:rPr lang="en-US" altLang="zh-CN" dirty="0" smtClean="0">
                <a:solidFill>
                  <a:srgbClr val="CC0000"/>
                </a:solidFill>
              </a:rPr>
              <a:t>For Each </a:t>
            </a:r>
            <a:r>
              <a:rPr lang="en-US" altLang="zh-CN" dirty="0" smtClean="0">
                <a:solidFill>
                  <a:srgbClr val="0000FF"/>
                </a:solidFill>
              </a:rPr>
              <a:t>c </a:t>
            </a:r>
            <a:r>
              <a:rPr lang="en-US" altLang="zh-CN" dirty="0" smtClean="0">
                <a:solidFill>
                  <a:srgbClr val="CC0000"/>
                </a:solidFill>
              </a:rPr>
              <a:t>In</a:t>
            </a:r>
            <a:r>
              <a:rPr lang="en-US" altLang="zh-CN" dirty="0" smtClean="0">
                <a:solidFill>
                  <a:srgbClr val="0000FF"/>
                </a:solidFill>
              </a:rPr>
              <a:t> Worksheets(5).Range("A25:D29").Cells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    If Abs(</a:t>
            </a:r>
            <a:r>
              <a:rPr lang="en-US" altLang="zh-CN" dirty="0" err="1" smtClean="0">
                <a:solidFill>
                  <a:srgbClr val="0000FF"/>
                </a:solidFill>
              </a:rPr>
              <a:t>c.Value</a:t>
            </a:r>
            <a:r>
              <a:rPr lang="en-US" altLang="zh-CN" dirty="0" smtClean="0">
                <a:solidFill>
                  <a:srgbClr val="0000FF"/>
                </a:solidFill>
              </a:rPr>
              <a:t>) &lt; 0.01 Then </a:t>
            </a:r>
            <a:r>
              <a:rPr lang="en-US" altLang="zh-CN" dirty="0" err="1" smtClean="0">
                <a:solidFill>
                  <a:srgbClr val="0000FF"/>
                </a:solidFill>
              </a:rPr>
              <a:t>c.Value</a:t>
            </a:r>
            <a:r>
              <a:rPr lang="en-US" altLang="zh-CN" dirty="0" smtClean="0">
                <a:solidFill>
                  <a:srgbClr val="0000FF"/>
                </a:solidFill>
              </a:rPr>
              <a:t> = 0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  <a:r>
              <a:rPr lang="en-US" altLang="zh-CN" dirty="0" smtClean="0">
                <a:solidFill>
                  <a:srgbClr val="CC0000"/>
                </a:solidFill>
              </a:rPr>
              <a:t>Next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 smtClean="0">
              <a:solidFill>
                <a:srgbClr val="0000FF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在单元格区域中循环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1000108"/>
            <a:ext cx="8429684" cy="5857892"/>
          </a:xfrm>
        </p:spPr>
        <p:txBody>
          <a:bodyPr/>
          <a:lstStyle/>
          <a:p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For  Each...In…Next</a:t>
            </a:r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  <a:endParaRPr lang="en-US" altLang="zh-CN" dirty="0" smtClean="0">
              <a:solidFill>
                <a:srgbClr val="CC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如果不知道要循环的单元格区域的边界，可用 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CurrentRegion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属性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/>
              <a:t>示例：在</a:t>
            </a:r>
            <a:r>
              <a:rPr lang="en-US" altLang="zh-CN" sz="2000" dirty="0" smtClean="0"/>
              <a:t>Worksheets(5)</a:t>
            </a:r>
            <a:r>
              <a:rPr lang="zh-CN" altLang="en-US" sz="2000" dirty="0" smtClean="0"/>
              <a:t>的活动单元格</a:t>
            </a:r>
            <a:r>
              <a:rPr lang="en-US" altLang="zh-CN" sz="2000" dirty="0" smtClean="0"/>
              <a:t>B25</a:t>
            </a:r>
            <a:r>
              <a:rPr lang="zh-CN" altLang="en-US" sz="2000" dirty="0" smtClean="0"/>
              <a:t>周围的区域内循环，将所有绝对值小于 </a:t>
            </a:r>
            <a:r>
              <a:rPr lang="en-US" altLang="zh-CN" sz="2000" dirty="0" smtClean="0"/>
              <a:t>0.01 </a:t>
            </a:r>
            <a:r>
              <a:rPr lang="zh-CN" altLang="en-US" sz="2000" dirty="0" smtClean="0"/>
              <a:t>的数字都设置为 </a:t>
            </a:r>
            <a:r>
              <a:rPr lang="en-US" altLang="zh-CN" sz="2000" dirty="0" smtClean="0"/>
              <a:t>0</a:t>
            </a:r>
            <a:endParaRPr lang="zh-CN" altLang="en-US" sz="2000" dirty="0" smtClean="0"/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Sub RoundToZero3()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Dim c As Range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Worksheets(5).Range("B25").Activate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For Each c In </a:t>
            </a:r>
            <a:r>
              <a:rPr lang="en-US" altLang="zh-CN" dirty="0" smtClean="0">
                <a:solidFill>
                  <a:srgbClr val="FF0000"/>
                </a:solidFill>
              </a:rPr>
              <a:t>ActiveCell.CurrentRegion</a:t>
            </a:r>
            <a:r>
              <a:rPr lang="en-US" altLang="zh-CN" dirty="0" smtClean="0">
                <a:solidFill>
                  <a:srgbClr val="0000FF"/>
                </a:solidFill>
              </a:rPr>
              <a:t>.Cells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    If Abs(c.Value) &lt; 0.01 Then c.Value = 0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Next</a:t>
            </a:r>
          </a:p>
          <a:p>
            <a:pPr lvl="1" algn="l">
              <a:spcAft>
                <a:spcPts val="0"/>
              </a:spcAft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在单元格区域中循环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00108"/>
            <a:ext cx="8501122" cy="4714892"/>
          </a:xfrm>
        </p:spPr>
        <p:txBody>
          <a:bodyPr/>
          <a:lstStyle/>
          <a:p>
            <a:r>
              <a:rPr lang="zh-CN" altLang="en-US" dirty="0" smtClean="0"/>
              <a:t>示例：遍历当前工作簿，显示所有的工作表名称。</a:t>
            </a:r>
            <a:endParaRPr lang="en-US" altLang="zh-CN" dirty="0" smtClean="0"/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Sub ShCount2()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    Dim </a:t>
            </a:r>
            <a:r>
              <a:rPr lang="en-US" altLang="zh-CN" dirty="0" err="1" smtClean="0">
                <a:solidFill>
                  <a:srgbClr val="CC0000"/>
                </a:solidFill>
              </a:rPr>
              <a:t>Sh</a:t>
            </a:r>
            <a:r>
              <a:rPr lang="en-US" altLang="zh-CN" dirty="0" smtClean="0">
                <a:solidFill>
                  <a:srgbClr val="0000FF"/>
                </a:solidFill>
              </a:rPr>
              <a:t> As </a:t>
            </a:r>
            <a:r>
              <a:rPr lang="en-US" altLang="zh-CN" dirty="0" smtClean="0">
                <a:solidFill>
                  <a:srgbClr val="CC0000"/>
                </a:solidFill>
              </a:rPr>
              <a:t>Worksheet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    Dim s As String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  <a:r>
              <a:rPr lang="en-US" altLang="zh-CN" dirty="0" smtClean="0">
                <a:solidFill>
                  <a:srgbClr val="CC0000"/>
                </a:solidFill>
              </a:rPr>
              <a:t>For Each </a:t>
            </a:r>
            <a:r>
              <a:rPr lang="en-US" altLang="zh-CN" dirty="0" err="1" smtClean="0">
                <a:solidFill>
                  <a:srgbClr val="0000FF"/>
                </a:solidFill>
              </a:rPr>
              <a:t>Sh</a:t>
            </a:r>
            <a:r>
              <a:rPr lang="en-US" altLang="zh-CN" dirty="0" smtClean="0">
                <a:solidFill>
                  <a:srgbClr val="0000FF"/>
                </a:solidFill>
              </a:rPr>
              <a:t> </a:t>
            </a:r>
            <a:r>
              <a:rPr lang="en-US" altLang="zh-CN" dirty="0" smtClean="0">
                <a:solidFill>
                  <a:srgbClr val="CC0000"/>
                </a:solidFill>
              </a:rPr>
              <a:t>In</a:t>
            </a:r>
            <a:r>
              <a:rPr lang="en-US" altLang="zh-CN" dirty="0" smtClean="0">
                <a:solidFill>
                  <a:srgbClr val="0000FF"/>
                </a:solidFill>
              </a:rPr>
              <a:t> Worksheets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        s = s &amp; </a:t>
            </a:r>
            <a:r>
              <a:rPr lang="en-US" altLang="zh-CN" dirty="0" err="1" smtClean="0">
                <a:solidFill>
                  <a:srgbClr val="0000FF"/>
                </a:solidFill>
              </a:rPr>
              <a:t>Sh.Name</a:t>
            </a:r>
            <a:r>
              <a:rPr lang="en-US" altLang="zh-CN" dirty="0" smtClean="0">
                <a:solidFill>
                  <a:srgbClr val="0000FF"/>
                </a:solidFill>
              </a:rPr>
              <a:t> &amp; </a:t>
            </a:r>
            <a:r>
              <a:rPr lang="en-US" altLang="zh-CN" dirty="0" err="1" smtClean="0">
                <a:solidFill>
                  <a:srgbClr val="0000FF"/>
                </a:solidFill>
              </a:rPr>
              <a:t>vbCrLf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lvl="1"/>
            <a:r>
              <a:rPr lang="en-US" altLang="zh-CN" dirty="0" smtClean="0">
                <a:solidFill>
                  <a:srgbClr val="CC0000"/>
                </a:solidFill>
              </a:rPr>
              <a:t>    Next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    </a:t>
            </a:r>
            <a:r>
              <a:rPr lang="en-US" altLang="zh-CN" dirty="0" err="1" smtClean="0">
                <a:solidFill>
                  <a:srgbClr val="0000FF"/>
                </a:solidFill>
              </a:rPr>
              <a:t>MsgBox</a:t>
            </a:r>
            <a:r>
              <a:rPr lang="en-US" altLang="zh-CN" dirty="0" smtClean="0">
                <a:solidFill>
                  <a:srgbClr val="0000FF"/>
                </a:solidFill>
              </a:rPr>
              <a:t> "</a:t>
            </a:r>
            <a:r>
              <a:rPr lang="zh-CN" altLang="en-US" dirty="0" smtClean="0">
                <a:solidFill>
                  <a:srgbClr val="0000FF"/>
                </a:solidFill>
              </a:rPr>
              <a:t>工作簿中含有以下工作表</a:t>
            </a:r>
            <a:r>
              <a:rPr lang="en-US" altLang="zh-CN" dirty="0" smtClean="0">
                <a:solidFill>
                  <a:srgbClr val="0000FF"/>
                </a:solidFill>
              </a:rPr>
              <a:t>:" &amp; </a:t>
            </a:r>
            <a:r>
              <a:rPr lang="en-US" altLang="zh-CN" dirty="0" err="1" smtClean="0">
                <a:solidFill>
                  <a:srgbClr val="0000FF"/>
                </a:solidFill>
              </a:rPr>
              <a:t>vbCrLf</a:t>
            </a:r>
            <a:r>
              <a:rPr lang="en-US" altLang="zh-CN" dirty="0" smtClean="0">
                <a:solidFill>
                  <a:srgbClr val="0000FF"/>
                </a:solidFill>
              </a:rPr>
              <a:t>  &amp; s</a:t>
            </a:r>
          </a:p>
          <a:p>
            <a:pPr lvl="1"/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  <a:endParaRPr lang="zh-CN" altLang="en-US" dirty="0" smtClean="0">
              <a:solidFill>
                <a:srgbClr val="0000FF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680479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CC0000"/>
                </a:solidFill>
              </a:rPr>
              <a:t>使用</a:t>
            </a:r>
            <a:r>
              <a:rPr lang="en-US" altLang="zh-CN" dirty="0" smtClean="0">
                <a:solidFill>
                  <a:srgbClr val="CC0000"/>
                </a:solidFill>
              </a:rPr>
              <a:t>For Each...Next</a:t>
            </a:r>
            <a:r>
              <a:rPr lang="zh-CN" altLang="en-US" dirty="0" smtClean="0">
                <a:solidFill>
                  <a:srgbClr val="CC0000"/>
                </a:solidFill>
              </a:rPr>
              <a:t>语句遍历工作簿中所有的工作表</a:t>
            </a:r>
            <a:endParaRPr lang="zh-CN" altLang="en-US" dirty="0">
              <a:solidFill>
                <a:srgbClr val="CC0000"/>
              </a:solidFill>
            </a:endParaRPr>
          </a:p>
        </p:txBody>
      </p:sp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71612"/>
            <a:ext cx="192405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286412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endParaRPr lang="en-US" altLang="zh-CN" dirty="0" smtClean="0">
              <a:solidFill>
                <a:srgbClr val="0000FF"/>
              </a:solidFill>
            </a:endParaRPr>
          </a:p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r>
              <a:rPr lang="en-US" altLang="zh-CN" dirty="0" smtClean="0">
                <a:solidFill>
                  <a:srgbClr val="0000FF"/>
                </a:solidFill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</a:rPr>
              <a:t>对象的</a:t>
            </a:r>
            <a:r>
              <a:rPr lang="en-US" altLang="zh-CN" dirty="0" err="1" smtClean="0">
                <a:solidFill>
                  <a:srgbClr val="0000FF"/>
                </a:solidFill>
              </a:rPr>
              <a:t>autoFit</a:t>
            </a:r>
            <a:r>
              <a:rPr lang="zh-CN" altLang="en-US" dirty="0" smtClean="0">
                <a:solidFill>
                  <a:srgbClr val="0000FF"/>
                </a:solidFill>
              </a:rPr>
              <a:t>方法</a:t>
            </a:r>
          </a:p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r>
              <a:rPr lang="en-US" altLang="zh-CN" dirty="0" smtClean="0">
                <a:solidFill>
                  <a:srgbClr val="0000FF"/>
                </a:solidFill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</a:rPr>
              <a:t>对象的</a:t>
            </a:r>
            <a:r>
              <a:rPr lang="en-US" altLang="zh-CN" dirty="0" smtClean="0">
                <a:solidFill>
                  <a:srgbClr val="0000FF"/>
                </a:solidFill>
              </a:rPr>
              <a:t>copy</a:t>
            </a:r>
            <a:r>
              <a:rPr lang="zh-CN" altLang="en-US" dirty="0" smtClean="0">
                <a:solidFill>
                  <a:srgbClr val="0000FF"/>
                </a:solidFill>
              </a:rPr>
              <a:t>方法</a:t>
            </a:r>
          </a:p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r>
              <a:rPr lang="en-US" altLang="zh-CN" dirty="0" smtClean="0">
                <a:solidFill>
                  <a:srgbClr val="0000FF"/>
                </a:solidFill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</a:rPr>
              <a:t>对象的</a:t>
            </a:r>
            <a:r>
              <a:rPr lang="en-US" altLang="zh-CN" dirty="0" smtClean="0">
                <a:solidFill>
                  <a:srgbClr val="0000FF"/>
                </a:solidFill>
              </a:rPr>
              <a:t>cut</a:t>
            </a:r>
            <a:r>
              <a:rPr lang="zh-CN" altLang="en-US" dirty="0" smtClean="0">
                <a:solidFill>
                  <a:srgbClr val="0000FF"/>
                </a:solidFill>
              </a:rPr>
              <a:t>方法</a:t>
            </a:r>
          </a:p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r>
              <a:rPr lang="en-US" altLang="zh-CN" dirty="0" smtClean="0">
                <a:solidFill>
                  <a:srgbClr val="0000FF"/>
                </a:solidFill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</a:rPr>
              <a:t>对象的</a:t>
            </a:r>
            <a:r>
              <a:rPr lang="en-US" altLang="zh-CN" dirty="0" smtClean="0">
                <a:solidFill>
                  <a:srgbClr val="0000FF"/>
                </a:solidFill>
              </a:rPr>
              <a:t>Insert</a:t>
            </a:r>
            <a:r>
              <a:rPr lang="zh-CN" altLang="en-US" dirty="0" smtClean="0">
                <a:solidFill>
                  <a:srgbClr val="0000FF"/>
                </a:solidFill>
              </a:rPr>
              <a:t>方法</a:t>
            </a:r>
          </a:p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r>
              <a:rPr lang="en-US" altLang="zh-CN" dirty="0" smtClean="0">
                <a:solidFill>
                  <a:srgbClr val="0000FF"/>
                </a:solidFill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</a:rPr>
              <a:t>对象的</a:t>
            </a:r>
            <a:r>
              <a:rPr lang="en-US" altLang="zh-CN" dirty="0" smtClean="0">
                <a:solidFill>
                  <a:srgbClr val="0000FF"/>
                </a:solidFill>
              </a:rPr>
              <a:t>Merge</a:t>
            </a:r>
            <a:r>
              <a:rPr lang="zh-CN" altLang="en-US" dirty="0" smtClean="0">
                <a:solidFill>
                  <a:srgbClr val="0000FF"/>
                </a:solidFill>
              </a:rPr>
              <a:t>方法</a:t>
            </a: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FF"/>
                </a:solidFill>
              </a:rPr>
              <a:t>……</a:t>
            </a: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</a:pPr>
            <a:endParaRPr lang="zh-CN" altLang="en-US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  <a:buNone/>
            </a:pP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Range</a:t>
            </a:r>
            <a:r>
              <a:rPr lang="zh-CN" altLang="en-US" dirty="0" smtClean="0"/>
              <a:t>对象（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8858280" cy="4714892"/>
          </a:xfrm>
        </p:spPr>
        <p:txBody>
          <a:bodyPr/>
          <a:lstStyle/>
          <a:p>
            <a:r>
              <a:rPr lang="zh-CN" altLang="en-US" dirty="0" smtClean="0"/>
              <a:t>作用：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更改区域中的列宽或行高以达到最佳匹配</a:t>
            </a:r>
            <a:endParaRPr lang="en-US" altLang="zh-CN" dirty="0" smtClean="0"/>
          </a:p>
          <a:p>
            <a:r>
              <a:rPr lang="zh-CN" altLang="en-US" dirty="0" smtClean="0"/>
              <a:t>语法： </a:t>
            </a:r>
            <a:r>
              <a:rPr lang="en-US" dirty="0" err="1" smtClean="0">
                <a:solidFill>
                  <a:srgbClr val="CC0000"/>
                </a:solidFill>
              </a:rPr>
              <a:t>Range</a:t>
            </a:r>
            <a:r>
              <a:rPr lang="en-US" altLang="zh-CN" dirty="0" err="1" smtClean="0">
                <a:solidFill>
                  <a:srgbClr val="CC0000"/>
                </a:solidFill>
              </a:rPr>
              <a:t>.</a:t>
            </a:r>
            <a:r>
              <a:rPr lang="en-US" dirty="0" err="1" smtClean="0">
                <a:solidFill>
                  <a:srgbClr val="CC0000"/>
                </a:solidFill>
              </a:rPr>
              <a:t>autoFit</a:t>
            </a:r>
            <a:endParaRPr lang="en-US" dirty="0" smtClean="0">
              <a:solidFill>
                <a:srgbClr val="CC0000"/>
              </a:solidFill>
            </a:endParaRPr>
          </a:p>
          <a:p>
            <a:pPr algn="l"/>
            <a:r>
              <a:rPr lang="zh-CN" altLang="en-US" dirty="0" smtClean="0">
                <a:solidFill>
                  <a:srgbClr val="FF0000"/>
                </a:solidFill>
              </a:rPr>
              <a:t>示例</a:t>
            </a:r>
            <a:r>
              <a:rPr lang="zh-CN" altLang="en-US" dirty="0" smtClean="0"/>
              <a:t>：调整工作表 </a:t>
            </a:r>
            <a:r>
              <a:rPr lang="en-US" altLang="zh-CN" dirty="0" smtClean="0"/>
              <a:t>Sheet1 </a:t>
            </a:r>
            <a:r>
              <a:rPr lang="zh-CN" altLang="en-US" dirty="0" smtClean="0"/>
              <a:t>中从 </a:t>
            </a:r>
            <a:r>
              <a:rPr lang="en-US" altLang="zh-CN" dirty="0" smtClean="0"/>
              <a:t>A </a:t>
            </a:r>
            <a:r>
              <a:rPr lang="zh-CN" altLang="en-US" dirty="0" smtClean="0"/>
              <a:t>到 </a:t>
            </a:r>
            <a:r>
              <a:rPr lang="en-US" altLang="zh-CN" dirty="0" smtClean="0"/>
              <a:t>I </a:t>
            </a:r>
            <a:r>
              <a:rPr lang="zh-CN" altLang="en-US" dirty="0" smtClean="0"/>
              <a:t>的列，第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到</a:t>
            </a:r>
            <a:r>
              <a:rPr lang="en-US" altLang="zh-CN" dirty="0" smtClean="0"/>
              <a:t>3</a:t>
            </a:r>
            <a:r>
              <a:rPr lang="zh-CN" altLang="en-US" dirty="0" smtClean="0"/>
              <a:t>行，以获得最适当的列宽和行高。</a:t>
            </a:r>
            <a:endParaRPr lang="en-US" altLang="zh-CN" dirty="0" smtClean="0"/>
          </a:p>
          <a:p>
            <a:pPr lvl="1"/>
            <a:r>
              <a:rPr lang="zh-CN" altLang="en-US" sz="2000" dirty="0" smtClean="0"/>
              <a:t>先将源数据备份到</a:t>
            </a:r>
            <a:r>
              <a:rPr lang="en-US" altLang="zh-CN" sz="2000" dirty="0" smtClean="0"/>
              <a:t>sheet2</a:t>
            </a:r>
            <a:r>
              <a:rPr lang="zh-CN" altLang="en-US" sz="2000" dirty="0" smtClean="0"/>
              <a:t>以便恢复，并把第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行行高拖大，再运行程序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Sub </a:t>
            </a:r>
            <a:r>
              <a:rPr lang="en-US" altLang="zh-CN" dirty="0" err="1" smtClean="0">
                <a:solidFill>
                  <a:srgbClr val="0000FF"/>
                </a:solidFill>
              </a:rPr>
              <a:t>autofit</a:t>
            </a:r>
            <a:r>
              <a:rPr lang="en-US" altLang="zh-CN" dirty="0" smtClean="0">
                <a:solidFill>
                  <a:srgbClr val="0000FF"/>
                </a:solidFill>
              </a:rPr>
              <a:t>()</a:t>
            </a:r>
          </a:p>
          <a:p>
            <a:pPr lvl="2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Worksheets("Sheet1").Columns("A:I").</a:t>
            </a:r>
            <a:r>
              <a:rPr lang="en-US" altLang="zh-CN" dirty="0" err="1" smtClean="0">
                <a:solidFill>
                  <a:srgbClr val="0000FF"/>
                </a:solidFill>
              </a:rPr>
              <a:t>autofit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lvl="2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Worksheets("Sheet1").Rows("1:3").</a:t>
            </a:r>
            <a:r>
              <a:rPr lang="en-US" altLang="zh-CN" dirty="0" err="1" smtClean="0">
                <a:solidFill>
                  <a:srgbClr val="0000FF"/>
                </a:solidFill>
              </a:rPr>
              <a:t>autofit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altLang="zh-CN" dirty="0" err="1" smtClean="0">
                <a:solidFill>
                  <a:srgbClr val="CC0000"/>
                </a:solidFill>
              </a:rPr>
              <a:t>autoFit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28662" y="1357298"/>
            <a:ext cx="5972188" cy="4525963"/>
          </a:xfrm>
        </p:spPr>
        <p:txBody>
          <a:bodyPr/>
          <a:lstStyle/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第一部分  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开发平台概述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第二部分  </a:t>
            </a:r>
            <a:r>
              <a:rPr lang="en-US" altLang="zh-CN" dirty="0" smtClean="0"/>
              <a:t>VBA</a:t>
            </a:r>
            <a:r>
              <a:rPr lang="zh-CN" altLang="en-US" dirty="0" smtClean="0"/>
              <a:t>基础知识</a:t>
            </a:r>
            <a:endParaRPr lang="en-US" altLang="zh-CN" dirty="0" smtClean="0"/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>
                <a:solidFill>
                  <a:srgbClr val="0000FF"/>
                </a:solidFill>
              </a:rPr>
              <a:t>第三部分  </a:t>
            </a:r>
            <a:r>
              <a:rPr lang="en-US" altLang="zh-CN" dirty="0" smtClean="0">
                <a:solidFill>
                  <a:srgbClr val="0000FF"/>
                </a:solidFill>
              </a:rPr>
              <a:t>Excel</a:t>
            </a:r>
            <a:r>
              <a:rPr lang="zh-CN" altLang="en-US" dirty="0" smtClean="0">
                <a:solidFill>
                  <a:srgbClr val="0000FF"/>
                </a:solidFill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</a:rPr>
              <a:t>VBA</a:t>
            </a:r>
            <a:r>
              <a:rPr lang="zh-CN" altLang="en-US" dirty="0" smtClean="0">
                <a:solidFill>
                  <a:srgbClr val="0000FF"/>
                </a:solidFill>
              </a:rPr>
              <a:t>对象模型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pPr marL="0" indent="355600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en-US" dirty="0" smtClean="0"/>
              <a:t>第四部分  用户界面设计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4537075" cy="647700"/>
          </a:xfrm>
        </p:spPr>
        <p:txBody>
          <a:bodyPr/>
          <a:lstStyle/>
          <a:p>
            <a:r>
              <a:rPr lang="zh-CN" altLang="en-US" dirty="0" smtClean="0"/>
              <a:t>主要内容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2844" y="5143512"/>
            <a:ext cx="900115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kumimoji="1" lang="zh-CN" alt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推荐：</a:t>
            </a:r>
            <a:r>
              <a:rPr kumimoji="1" lang="en-US" altLang="zh-CN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VBA</a:t>
            </a:r>
            <a:r>
              <a:rPr kumimoji="1" lang="zh-CN" altLang="en-US" sz="2400" b="1" kern="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常用技巧代码解析（按对象整理的技巧、属性、方法）</a:t>
            </a:r>
            <a:endParaRPr kumimoji="1" lang="en-US" altLang="zh-CN" sz="2400" b="1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defRPr/>
            </a:pPr>
            <a:r>
              <a:rPr kumimoji="1" lang="en-US" altLang="zh-CN" sz="2400" b="1" dirty="0" smtClean="0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</a:rPr>
              <a:t>http://club.excelhome.net/thread-395683-1-1.html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501122" cy="5286412"/>
          </a:xfrm>
        </p:spPr>
        <p:txBody>
          <a:bodyPr/>
          <a:lstStyle/>
          <a:p>
            <a:r>
              <a:rPr lang="zh-CN" altLang="en-US" dirty="0" smtClean="0"/>
              <a:t>作用：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将单元格区域复制到指定的区域或剪贴板中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/>
              <a:t>语法： </a:t>
            </a:r>
            <a:r>
              <a:rPr lang="en-US" dirty="0" smtClean="0">
                <a:solidFill>
                  <a:srgbClr val="CC0000"/>
                </a:solidFill>
              </a:rPr>
              <a:t>Range</a:t>
            </a:r>
            <a:r>
              <a:rPr lang="en-US" altLang="zh-CN" dirty="0" smtClean="0">
                <a:solidFill>
                  <a:srgbClr val="CC0000"/>
                </a:solidFill>
              </a:rPr>
              <a:t>.</a:t>
            </a:r>
            <a:r>
              <a:rPr lang="en-US" dirty="0" smtClean="0">
                <a:solidFill>
                  <a:srgbClr val="CC0000"/>
                </a:solidFill>
              </a:rPr>
              <a:t> copy( </a:t>
            </a:r>
            <a:r>
              <a:rPr lang="en-US" i="1" dirty="0" smtClean="0">
                <a:solidFill>
                  <a:srgbClr val="CC0000"/>
                </a:solidFill>
              </a:rPr>
              <a:t>Destination </a:t>
            </a:r>
            <a:r>
              <a:rPr lang="en-US" dirty="0" smtClean="0">
                <a:solidFill>
                  <a:srgbClr val="CC0000"/>
                </a:solidFill>
              </a:rPr>
              <a:t>)</a:t>
            </a:r>
          </a:p>
          <a:p>
            <a:pPr lvl="1" algn="l"/>
            <a:r>
              <a:rPr lang="en-US" altLang="zh-CN" i="1" dirty="0" smtClean="0">
                <a:solidFill>
                  <a:srgbClr val="0000FF"/>
                </a:solidFill>
              </a:rPr>
              <a:t>Destination 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可选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指定要复制到的新域。若省略此参数，表示将区域复制到剪贴板。</a:t>
            </a:r>
            <a:endParaRPr lang="en-US" altLang="zh-CN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zh-CN" altLang="en-US" dirty="0" smtClean="0"/>
              <a:t>示例：将工作表 </a:t>
            </a:r>
            <a:r>
              <a:rPr lang="en-US" dirty="0" smtClean="0"/>
              <a:t>Sheet1 </a:t>
            </a:r>
            <a:r>
              <a:rPr lang="zh-CN" altLang="en-US" dirty="0" smtClean="0"/>
              <a:t>上单元格区域 </a:t>
            </a:r>
            <a:r>
              <a:rPr lang="en-US" dirty="0" smtClean="0"/>
              <a:t>A1:D2</a:t>
            </a:r>
            <a:r>
              <a:rPr lang="zh-CN" altLang="en-US" dirty="0" smtClean="0"/>
              <a:t>中的内容复制到工作表 </a:t>
            </a:r>
            <a:r>
              <a:rPr lang="en-US" dirty="0" smtClean="0"/>
              <a:t>Sheet2 </a:t>
            </a:r>
            <a:r>
              <a:rPr lang="zh-CN" altLang="en-US" dirty="0" smtClean="0"/>
              <a:t>上的单元格区域 </a:t>
            </a:r>
            <a:r>
              <a:rPr lang="en-US" dirty="0" smtClean="0"/>
              <a:t>E5:H6 </a:t>
            </a:r>
            <a:r>
              <a:rPr lang="zh-CN" altLang="en-US" dirty="0" smtClean="0"/>
              <a:t>中。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Sub copy()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Worksheets("Sheet1").Range("A1:D2").copy</a:t>
            </a:r>
            <a:r>
              <a:rPr lang="en-US" altLang="zh-CN" dirty="0" smtClean="0">
                <a:solidFill>
                  <a:srgbClr val="CC0000"/>
                </a:solidFill>
              </a:rPr>
              <a:t>   _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Destination:=Worksheets("Sheet2").Range("E5")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</a:p>
          <a:p>
            <a:pPr lvl="1" algn="l">
              <a:buNone/>
            </a:pP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注意此处续行符的使用</a:t>
            </a:r>
            <a:endParaRPr lang="en-US" altLang="zh-CN" sz="2000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dirty="0" smtClean="0">
                <a:solidFill>
                  <a:srgbClr val="CC0000"/>
                </a:solidFill>
              </a:rPr>
              <a:t>copy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8929750" cy="5214974"/>
          </a:xfrm>
        </p:spPr>
        <p:txBody>
          <a:bodyPr/>
          <a:lstStyle/>
          <a:p>
            <a:r>
              <a:rPr lang="zh-CN" altLang="en-US" dirty="0" smtClean="0"/>
              <a:t>如果单元格区域中有公式，也可以复制公式</a:t>
            </a:r>
          </a:p>
          <a:p>
            <a:r>
              <a:rPr lang="zh-CN" altLang="en-US" dirty="0" smtClean="0"/>
              <a:t>复制单元格区域时，也复制了该单元格区域的格式</a:t>
            </a:r>
            <a:endParaRPr lang="en-US" altLang="zh-CN" dirty="0" smtClean="0"/>
          </a:p>
          <a:p>
            <a:pPr algn="l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复制单元格区域时，如果目标区域为非空单元格区域，将显示消息框</a:t>
            </a:r>
            <a:r>
              <a:rPr lang="zh-CN" altLang="en-US" dirty="0" smtClean="0"/>
              <a:t>，提示</a:t>
            </a:r>
            <a:r>
              <a:rPr lang="zh-CN" altLang="en-US" dirty="0" smtClean="0">
                <a:cs typeface="+mn-cs"/>
              </a:rPr>
              <a:t>是否替换单元格内容，可以设置</a:t>
            </a:r>
            <a:r>
              <a:rPr lang="en-US" altLang="zh-CN" dirty="0" smtClean="0">
                <a:cs typeface="+mn-cs"/>
              </a:rPr>
              <a:t>Application .</a:t>
            </a:r>
            <a:r>
              <a:rPr lang="en-US" altLang="zh-CN" dirty="0" err="1" smtClean="0">
                <a:cs typeface="+mn-cs"/>
              </a:rPr>
              <a:t>DisplayAlerts</a:t>
            </a:r>
            <a:r>
              <a:rPr lang="zh-CN" altLang="en-US" dirty="0" smtClean="0">
                <a:cs typeface="+mn-cs"/>
              </a:rPr>
              <a:t>属性值为</a:t>
            </a:r>
            <a:r>
              <a:rPr lang="en-US" altLang="zh-CN" dirty="0" smtClean="0">
                <a:cs typeface="+mn-cs"/>
              </a:rPr>
              <a:t>False</a:t>
            </a:r>
            <a:r>
              <a:rPr lang="zh-CN" altLang="en-US" dirty="0" smtClean="0">
                <a:cs typeface="+mn-cs"/>
              </a:rPr>
              <a:t>，使复制时不出现该消息框。</a:t>
            </a:r>
            <a:r>
              <a:rPr lang="en-US" altLang="zh-CN" dirty="0" smtClean="0">
                <a:cs typeface="+mn-cs"/>
              </a:rPr>
              <a:t/>
            </a:r>
            <a:br>
              <a:rPr lang="en-US" altLang="zh-CN" dirty="0" smtClean="0">
                <a:cs typeface="+mn-cs"/>
              </a:rPr>
            </a:br>
            <a:r>
              <a:rPr lang="zh-CN" altLang="en-US" dirty="0" smtClean="0"/>
              <a:t>（</a:t>
            </a:r>
            <a:r>
              <a:rPr lang="en-US" altLang="zh-CN" dirty="0" smtClean="0">
                <a:solidFill>
                  <a:srgbClr val="FF0000"/>
                </a:solidFill>
              </a:rPr>
              <a:t>2003</a:t>
            </a:r>
            <a:r>
              <a:rPr lang="zh-CN" altLang="en-US" dirty="0" smtClean="0">
                <a:solidFill>
                  <a:srgbClr val="FF0000"/>
                </a:solidFill>
              </a:rPr>
              <a:t>版</a:t>
            </a:r>
            <a:r>
              <a:rPr lang="zh-CN" altLang="en-US" dirty="0" smtClean="0"/>
              <a:t>）</a:t>
            </a:r>
            <a:endParaRPr lang="en-US" altLang="zh-CN" dirty="0" smtClean="0">
              <a:cs typeface="+mn-cs"/>
            </a:endParaRPr>
          </a:p>
          <a:p>
            <a:pPr lvl="1" algn="l"/>
            <a:r>
              <a:rPr lang="en-US" altLang="zh-CN" sz="2000" dirty="0" smtClean="0">
                <a:solidFill>
                  <a:srgbClr val="0000FF"/>
                </a:solidFill>
              </a:rPr>
              <a:t>Sub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RangeCopy</a:t>
            </a:r>
            <a:r>
              <a:rPr lang="en-US" altLang="zh-CN" sz="2000" dirty="0" smtClean="0">
                <a:solidFill>
                  <a:srgbClr val="0000FF"/>
                </a:solidFill>
              </a:rPr>
              <a:t>()</a:t>
            </a:r>
          </a:p>
          <a:p>
            <a:pPr lvl="1" algn="l"/>
            <a:r>
              <a:rPr lang="en-US" altLang="zh-CN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Application.DisplayAlerts</a:t>
            </a:r>
            <a:r>
              <a:rPr lang="en-US" altLang="zh-CN" sz="2000" dirty="0" smtClean="0">
                <a:solidFill>
                  <a:srgbClr val="0000FF"/>
                </a:solidFill>
              </a:rPr>
              <a:t> = False</a:t>
            </a:r>
          </a:p>
          <a:p>
            <a:pPr lvl="1" algn="l"/>
            <a:r>
              <a:rPr lang="en-US" altLang="zh-CN" sz="2000" dirty="0" smtClean="0">
                <a:solidFill>
                  <a:srgbClr val="0000FF"/>
                </a:solidFill>
              </a:rPr>
              <a:t>    Sheet1.Range("A1").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CurrentRegion.copy</a:t>
            </a:r>
            <a:r>
              <a:rPr lang="en-US" altLang="zh-CN" sz="2000" dirty="0" smtClean="0">
                <a:solidFill>
                  <a:srgbClr val="0000FF"/>
                </a:solidFill>
              </a:rPr>
              <a:t>  Sheet2.Range("A1")</a:t>
            </a:r>
          </a:p>
          <a:p>
            <a:pPr lvl="1" algn="l"/>
            <a:r>
              <a:rPr lang="en-US" altLang="zh-CN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Application.DisplayAlerts</a:t>
            </a:r>
            <a:r>
              <a:rPr lang="en-US" altLang="zh-CN" sz="2000" dirty="0" smtClean="0">
                <a:solidFill>
                  <a:srgbClr val="0000FF"/>
                </a:solidFill>
              </a:rPr>
              <a:t> = True</a:t>
            </a:r>
          </a:p>
          <a:p>
            <a:pPr lvl="1" algn="l"/>
            <a:r>
              <a:rPr lang="en-US" altLang="zh-CN" sz="2000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dirty="0" smtClean="0">
                <a:solidFill>
                  <a:srgbClr val="CC0000"/>
                </a:solidFill>
              </a:rPr>
              <a:t>copy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  <p:pic>
        <p:nvPicPr>
          <p:cNvPr id="2050" name="Picture 2" descr="http://files.c.excelhome.net/forum/month_0902/20090210_cac9b57de29bdcdc3a40wAujPPxoZ6x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143248"/>
            <a:ext cx="2864179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8858312" cy="5286412"/>
          </a:xfrm>
        </p:spPr>
        <p:txBody>
          <a:bodyPr/>
          <a:lstStyle/>
          <a:p>
            <a:r>
              <a:rPr lang="zh-CN" altLang="en-US" dirty="0" smtClean="0"/>
              <a:t>作用：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将单元格区域剪切到指定的区域或剪贴板中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/>
              <a:t>语法： </a:t>
            </a:r>
            <a:r>
              <a:rPr lang="en-US" dirty="0" smtClean="0">
                <a:solidFill>
                  <a:srgbClr val="CC0000"/>
                </a:solidFill>
              </a:rPr>
              <a:t>Range</a:t>
            </a:r>
            <a:r>
              <a:rPr lang="en-US" altLang="zh-CN" dirty="0" smtClean="0">
                <a:solidFill>
                  <a:srgbClr val="CC0000"/>
                </a:solidFill>
              </a:rPr>
              <a:t>.</a:t>
            </a:r>
            <a:r>
              <a:rPr lang="en-US" dirty="0" smtClean="0">
                <a:solidFill>
                  <a:srgbClr val="CC0000"/>
                </a:solidFill>
              </a:rPr>
              <a:t> cut( </a:t>
            </a:r>
            <a:r>
              <a:rPr lang="en-US" i="1" dirty="0" smtClean="0">
                <a:solidFill>
                  <a:srgbClr val="CC0000"/>
                </a:solidFill>
              </a:rPr>
              <a:t>Destination </a:t>
            </a:r>
            <a:r>
              <a:rPr lang="en-US" dirty="0" smtClean="0">
                <a:solidFill>
                  <a:srgbClr val="CC0000"/>
                </a:solidFill>
              </a:rPr>
              <a:t>)</a:t>
            </a:r>
          </a:p>
          <a:p>
            <a:pPr lvl="1" algn="l"/>
            <a:r>
              <a:rPr lang="en-US" altLang="zh-CN" i="1" dirty="0" smtClean="0">
                <a:solidFill>
                  <a:srgbClr val="0000FF"/>
                </a:solidFill>
              </a:rPr>
              <a:t>Destination 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可选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指定目标区域。若省略此参数，表示将区域剪切到剪贴板。</a:t>
            </a:r>
            <a:endParaRPr lang="en-US" altLang="zh-CN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  <a:p>
            <a:r>
              <a:rPr lang="zh-CN" altLang="en-US" dirty="0" smtClean="0"/>
              <a:t>示例：将工作表 </a:t>
            </a:r>
            <a:r>
              <a:rPr lang="en-US" dirty="0" smtClean="0"/>
              <a:t>Sheet1 </a:t>
            </a:r>
            <a:r>
              <a:rPr lang="zh-CN" altLang="en-US" dirty="0" smtClean="0"/>
              <a:t>上单元格区域</a:t>
            </a:r>
            <a:r>
              <a:rPr lang="en-US" dirty="0" smtClean="0"/>
              <a:t>A9:C9</a:t>
            </a:r>
            <a:r>
              <a:rPr lang="zh-CN" altLang="en-US" dirty="0" smtClean="0"/>
              <a:t>中的内容剪切到工作表 </a:t>
            </a:r>
            <a:r>
              <a:rPr lang="en-US" dirty="0" smtClean="0"/>
              <a:t>Sheet2 </a:t>
            </a:r>
            <a:r>
              <a:rPr lang="zh-CN" altLang="en-US" dirty="0" smtClean="0"/>
              <a:t>上的单元格区域 </a:t>
            </a:r>
            <a:r>
              <a:rPr lang="en-US" altLang="zh-CN" dirty="0" smtClean="0"/>
              <a:t>A</a:t>
            </a:r>
            <a:r>
              <a:rPr lang="en-US" dirty="0" smtClean="0"/>
              <a:t>5:</a:t>
            </a:r>
            <a:r>
              <a:rPr lang="en-US" altLang="zh-CN" dirty="0" smtClean="0"/>
              <a:t>C5</a:t>
            </a:r>
            <a:r>
              <a:rPr lang="zh-CN" altLang="en-US" dirty="0" smtClean="0"/>
              <a:t>中。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Sub cut()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Worksheets("Sheet1").Range("A9:C9").cut </a:t>
            </a:r>
            <a:r>
              <a:rPr lang="en-US" altLang="zh-CN" dirty="0" smtClean="0">
                <a:solidFill>
                  <a:srgbClr val="FF0000"/>
                </a:solidFill>
              </a:rPr>
              <a:t>_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    Destination:=Worksheets("Sheet2").Range("A5")</a:t>
            </a:r>
          </a:p>
          <a:p>
            <a:pPr lvl="1" algn="l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altLang="zh-CN" dirty="0" smtClean="0">
                <a:solidFill>
                  <a:srgbClr val="CC0000"/>
                </a:solidFill>
              </a:rPr>
              <a:t>cut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929330"/>
          </a:xfrm>
        </p:spPr>
        <p:txBody>
          <a:bodyPr/>
          <a:lstStyle/>
          <a:p>
            <a:r>
              <a:rPr lang="zh-CN" altLang="en-US" dirty="0" smtClean="0"/>
              <a:t>作用：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在工作表中插入行或列可以用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Insert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方法</a:t>
            </a:r>
            <a:r>
              <a:rPr lang="zh-CN" altLang="en-US" dirty="0" smtClean="0"/>
              <a:t>，它可以在工作表中插入单元格或单元格区域，其他单元格相应移位。</a:t>
            </a:r>
            <a:endParaRPr lang="en-US" altLang="zh-CN" dirty="0" smtClean="0"/>
          </a:p>
          <a:p>
            <a:r>
              <a:rPr lang="zh-CN" altLang="en-US" dirty="0" smtClean="0"/>
              <a:t>语法： </a:t>
            </a:r>
            <a:r>
              <a:rPr lang="en-US" dirty="0" smtClean="0">
                <a:solidFill>
                  <a:srgbClr val="CC0000"/>
                </a:solidFill>
              </a:rPr>
              <a:t>Range</a:t>
            </a:r>
            <a:r>
              <a:rPr lang="en-US" altLang="zh-CN" dirty="0" smtClean="0">
                <a:solidFill>
                  <a:srgbClr val="CC0000"/>
                </a:solidFill>
              </a:rPr>
              <a:t>.</a:t>
            </a:r>
            <a:r>
              <a:rPr lang="en-US" dirty="0" smtClean="0">
                <a:solidFill>
                  <a:srgbClr val="CC0000"/>
                </a:solidFill>
              </a:rPr>
              <a:t> Insert(</a:t>
            </a:r>
            <a:r>
              <a:rPr lang="en-US" i="1" dirty="0" smtClean="0">
                <a:solidFill>
                  <a:srgbClr val="CC0000"/>
                </a:solidFill>
              </a:rPr>
              <a:t>Shift, </a:t>
            </a:r>
            <a:r>
              <a:rPr lang="en-US" i="1" dirty="0" err="1" smtClean="0">
                <a:solidFill>
                  <a:srgbClr val="CC0000"/>
                </a:solidFill>
              </a:rPr>
              <a:t>CopyOrigin</a:t>
            </a:r>
            <a:r>
              <a:rPr lang="en-US" i="1" dirty="0" smtClean="0">
                <a:solidFill>
                  <a:srgbClr val="CC0000"/>
                </a:solidFill>
              </a:rPr>
              <a:t> </a:t>
            </a:r>
            <a:r>
              <a:rPr lang="en-US" dirty="0" smtClean="0">
                <a:solidFill>
                  <a:srgbClr val="CC0000"/>
                </a:solidFill>
              </a:rPr>
              <a:t>)</a:t>
            </a:r>
          </a:p>
          <a:p>
            <a:pPr lvl="1" algn="l">
              <a:spcBef>
                <a:spcPts val="0"/>
              </a:spcBef>
            </a:pPr>
            <a:r>
              <a:rPr lang="en-US" altLang="zh-CN" i="1" dirty="0" smtClean="0">
                <a:solidFill>
                  <a:srgbClr val="0000FF"/>
                </a:solidFill>
              </a:rPr>
              <a:t>Shift 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可选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指定单元格的调整方式。</a:t>
            </a:r>
            <a:r>
              <a:rPr lang="en-US" altLang="zh-CN" sz="2000" dirty="0" err="1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xlShiftToRight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表示右移原来的单元格，</a:t>
            </a:r>
            <a:r>
              <a:rPr lang="en-US" altLang="zh-CN" sz="2000" dirty="0" err="1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xlShiftDown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表示下移原来的单元格</a:t>
            </a:r>
            <a:r>
              <a:rPr lang="en-US" i="1" dirty="0" smtClean="0">
                <a:solidFill>
                  <a:srgbClr val="CC0000"/>
                </a:solidFill>
              </a:rPr>
              <a:t> </a:t>
            </a:r>
          </a:p>
          <a:p>
            <a:pPr lvl="1" algn="l">
              <a:spcBef>
                <a:spcPts val="0"/>
              </a:spcBef>
            </a:pPr>
            <a:r>
              <a:rPr lang="en-US" altLang="zh-CN" i="1" dirty="0" err="1" smtClean="0">
                <a:solidFill>
                  <a:srgbClr val="0000FF"/>
                </a:solidFill>
              </a:rPr>
              <a:t>CopyOrigin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复制的起点</a:t>
            </a:r>
            <a:endParaRPr lang="en-US" altLang="zh-CN" sz="2000" dirty="0" smtClean="0">
              <a:solidFill>
                <a:srgbClr val="006600"/>
              </a:solidFill>
              <a:latin typeface="仿宋" pitchFamily="49" charset="-122"/>
              <a:ea typeface="仿宋" pitchFamily="49" charset="-122"/>
            </a:endParaRPr>
          </a:p>
          <a:p>
            <a:pPr>
              <a:spcBef>
                <a:spcPts val="0"/>
              </a:spcBef>
            </a:pPr>
            <a:r>
              <a:rPr lang="zh-CN" altLang="en-US" dirty="0" smtClean="0"/>
              <a:t>示例：</a:t>
            </a:r>
            <a:r>
              <a:rPr lang="zh-CN" altLang="en-US" sz="2000" dirty="0" smtClean="0"/>
              <a:t>在工作表 </a:t>
            </a:r>
            <a:r>
              <a:rPr lang="en-US" sz="2000" dirty="0" smtClean="0"/>
              <a:t>Sheet3</a:t>
            </a:r>
            <a:r>
              <a:rPr lang="zh-CN" altLang="en-US" sz="2000" dirty="0" smtClean="0"/>
              <a:t>的单元格</a:t>
            </a:r>
            <a:r>
              <a:rPr lang="en-US" altLang="zh-CN" sz="2000" dirty="0" smtClean="0"/>
              <a:t>B2</a:t>
            </a:r>
            <a:r>
              <a:rPr lang="zh-CN" altLang="en-US" sz="2000" dirty="0" smtClean="0"/>
              <a:t>上方插入一行，左侧插入一列。</a:t>
            </a:r>
            <a:endParaRPr lang="zh-CN" altLang="en-US" dirty="0" smtClean="0"/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Sub </a:t>
            </a:r>
            <a:r>
              <a:rPr lang="zh-CN" altLang="en-US" sz="2000" dirty="0" smtClean="0">
                <a:solidFill>
                  <a:srgbClr val="0000FF"/>
                </a:solidFill>
              </a:rPr>
              <a:t>插入单元格</a:t>
            </a:r>
            <a:r>
              <a:rPr lang="en-US" altLang="zh-CN" sz="2000" dirty="0" smtClean="0">
                <a:solidFill>
                  <a:srgbClr val="0000FF"/>
                </a:solidFill>
              </a:rPr>
              <a:t>()</a:t>
            </a:r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    Dim myRange As Range                        </a:t>
            </a:r>
            <a:endParaRPr lang="zh-CN" altLang="en-US" sz="2000" dirty="0" smtClean="0">
              <a:solidFill>
                <a:srgbClr val="0000FF"/>
              </a:solidFill>
            </a:endParaRPr>
          </a:p>
          <a:p>
            <a:pPr lvl="1" algn="l">
              <a:spcBef>
                <a:spcPts val="0"/>
              </a:spcBef>
            </a:pPr>
            <a:r>
              <a:rPr lang="zh-CN" altLang="en-US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smtClean="0">
                <a:solidFill>
                  <a:srgbClr val="0000FF"/>
                </a:solidFill>
              </a:rPr>
              <a:t>Set myRange = Range("B2")                   </a:t>
            </a:r>
            <a:endParaRPr lang="zh-CN" altLang="en-US" sz="2000" dirty="0" smtClean="0">
              <a:solidFill>
                <a:srgbClr val="0000FF"/>
              </a:solidFill>
            </a:endParaRPr>
          </a:p>
          <a:p>
            <a:pPr lvl="1" algn="l">
              <a:spcBef>
                <a:spcPts val="0"/>
              </a:spcBef>
            </a:pPr>
            <a:r>
              <a:rPr lang="zh-CN" altLang="en-US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smtClean="0">
                <a:solidFill>
                  <a:srgbClr val="0000FF"/>
                </a:solidFill>
              </a:rPr>
              <a:t>With myRange</a:t>
            </a:r>
          </a:p>
          <a:p>
            <a:pPr lvl="2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.EntireRow.Insert Shift:=xlShiftDown</a:t>
            </a:r>
            <a:endParaRPr lang="zh-CN" altLang="en-US" sz="2000" dirty="0" smtClean="0">
              <a:solidFill>
                <a:srgbClr val="0000FF"/>
              </a:solidFill>
            </a:endParaRPr>
          </a:p>
          <a:p>
            <a:pPr lvl="2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.EntireColumn.Insert Shift:=xlShiftToRight</a:t>
            </a:r>
            <a:endParaRPr lang="zh-CN" altLang="en-US" sz="2000" dirty="0" smtClean="0">
              <a:solidFill>
                <a:srgbClr val="0000FF"/>
              </a:solidFill>
            </a:endParaRPr>
          </a:p>
          <a:p>
            <a:pPr lvl="1" algn="l">
              <a:spcBef>
                <a:spcPts val="0"/>
              </a:spcBef>
            </a:pPr>
            <a:r>
              <a:rPr lang="zh-CN" altLang="en-US" sz="2000" dirty="0" smtClean="0">
                <a:solidFill>
                  <a:srgbClr val="0000FF"/>
                </a:solidFill>
              </a:rPr>
              <a:t>   </a:t>
            </a:r>
            <a:r>
              <a:rPr lang="en-US" altLang="zh-CN" sz="2000" dirty="0" smtClean="0">
                <a:solidFill>
                  <a:srgbClr val="0000FF"/>
                </a:solidFill>
              </a:rPr>
              <a:t>End With</a:t>
            </a:r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altLang="zh-CN" dirty="0" smtClean="0">
                <a:solidFill>
                  <a:srgbClr val="CC0000"/>
                </a:solidFill>
              </a:rPr>
              <a:t>Insert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9144032" cy="3786214"/>
          </a:xfrm>
        </p:spPr>
        <p:txBody>
          <a:bodyPr/>
          <a:lstStyle/>
          <a:p>
            <a:r>
              <a:rPr lang="zh-CN" altLang="en-US" dirty="0" smtClean="0"/>
              <a:t>作用：由指定的 </a:t>
            </a:r>
            <a:r>
              <a:rPr lang="en-US" altLang="zh-CN" dirty="0" smtClean="0"/>
              <a:t>Range</a:t>
            </a:r>
            <a:r>
              <a:rPr lang="zh-CN" altLang="en-US" dirty="0" smtClean="0"/>
              <a:t> 对象创建合并单元格。 </a:t>
            </a:r>
            <a:endParaRPr lang="en-US" altLang="zh-CN" dirty="0" smtClean="0"/>
          </a:p>
          <a:p>
            <a:r>
              <a:rPr lang="zh-CN" altLang="en-US" dirty="0" smtClean="0"/>
              <a:t>语法： </a:t>
            </a:r>
            <a:r>
              <a:rPr lang="en-US" dirty="0" smtClean="0">
                <a:solidFill>
                  <a:srgbClr val="CC0000"/>
                </a:solidFill>
              </a:rPr>
              <a:t>Range</a:t>
            </a:r>
            <a:r>
              <a:rPr lang="en-US" altLang="zh-CN" dirty="0" smtClean="0">
                <a:solidFill>
                  <a:srgbClr val="CC0000"/>
                </a:solidFill>
              </a:rPr>
              <a:t>.</a:t>
            </a: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en-US" altLang="zh-CN" dirty="0" smtClean="0">
                <a:solidFill>
                  <a:srgbClr val="CC0000"/>
                </a:solidFill>
              </a:rPr>
              <a:t>Merge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i="1" dirty="0" smtClean="0">
                <a:solidFill>
                  <a:srgbClr val="FF0000"/>
                </a:solidFill>
              </a:rPr>
              <a:t>Across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 algn="l">
              <a:spcBef>
                <a:spcPts val="0"/>
              </a:spcBef>
            </a:pPr>
            <a:r>
              <a:rPr lang="en-US" altLang="zh-CN" i="1" dirty="0" smtClean="0">
                <a:solidFill>
                  <a:srgbClr val="0000FF"/>
                </a:solidFill>
              </a:rPr>
              <a:t>Across 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可选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,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如果为 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True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，则将指定区域中每一行的单元格合并为一个单独的合并单元格。默认值是 </a:t>
            </a:r>
            <a:r>
              <a:rPr lang="en-US" altLang="zh-CN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False</a:t>
            </a:r>
            <a:r>
              <a:rPr lang="zh-CN" altLang="en-US" sz="2000" dirty="0" smtClean="0">
                <a:solidFill>
                  <a:srgbClr val="006600"/>
                </a:solidFill>
                <a:latin typeface="仿宋" pitchFamily="49" charset="-122"/>
                <a:ea typeface="仿宋" pitchFamily="49" charset="-122"/>
              </a:rPr>
              <a:t>。</a:t>
            </a:r>
            <a:r>
              <a:rPr lang="en-US" i="1" dirty="0" smtClean="0">
                <a:solidFill>
                  <a:srgbClr val="CC0000"/>
                </a:solidFill>
              </a:rPr>
              <a:t> </a:t>
            </a:r>
          </a:p>
          <a:p>
            <a:pPr>
              <a:spcBef>
                <a:spcPts val="0"/>
              </a:spcBef>
            </a:pPr>
            <a:r>
              <a:rPr lang="zh-CN" altLang="en-US" dirty="0" smtClean="0"/>
              <a:t>示例：</a:t>
            </a:r>
            <a:r>
              <a:rPr lang="en-US" altLang="zh-CN" sz="2000" dirty="0" smtClean="0"/>
              <a:t>Merge</a:t>
            </a:r>
            <a:r>
              <a:rPr lang="zh-CN" altLang="en-US" sz="2000" dirty="0" smtClean="0"/>
              <a:t>方法</a:t>
            </a:r>
            <a:r>
              <a:rPr lang="zh-CN" altLang="en-US" sz="2000" dirty="0" smtClean="0">
                <a:solidFill>
                  <a:srgbClr val="CC0000"/>
                </a:solidFill>
              </a:rPr>
              <a:t>合并单元格区域时，仅保留左上角单元格的内容</a:t>
            </a:r>
            <a:endParaRPr lang="zh-CN" altLang="en-US" dirty="0" smtClean="0"/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Sub </a:t>
            </a:r>
            <a:r>
              <a:rPr lang="zh-CN" altLang="en-US" sz="2000" dirty="0" smtClean="0">
                <a:solidFill>
                  <a:srgbClr val="0000FF"/>
                </a:solidFill>
              </a:rPr>
              <a:t>合并单元格</a:t>
            </a:r>
            <a:r>
              <a:rPr lang="en-US" altLang="zh-CN" sz="2000" dirty="0" smtClean="0">
                <a:solidFill>
                  <a:srgbClr val="0000FF"/>
                </a:solidFill>
              </a:rPr>
              <a:t>()</a:t>
            </a:r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    Worksheets(3).Range("A10:D10").Select</a:t>
            </a:r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Selection.Merge</a:t>
            </a:r>
            <a:endParaRPr lang="en-US" altLang="zh-CN" sz="2000" dirty="0" smtClean="0">
              <a:solidFill>
                <a:srgbClr val="0000FF"/>
              </a:solidFill>
            </a:endParaRPr>
          </a:p>
          <a:p>
            <a:pPr lvl="1" algn="l">
              <a:spcBef>
                <a:spcPts val="0"/>
              </a:spcBef>
            </a:pPr>
            <a:r>
              <a:rPr lang="en-US" altLang="zh-CN" sz="2000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altLang="zh-CN" dirty="0" smtClean="0">
                <a:solidFill>
                  <a:srgbClr val="CC0000"/>
                </a:solidFill>
              </a:rPr>
              <a:t>Merge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071942"/>
            <a:ext cx="4552950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929198"/>
            <a:ext cx="3095625" cy="381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572140"/>
            <a:ext cx="3086100" cy="361950"/>
          </a:xfrm>
          <a:prstGeom prst="rect">
            <a:avLst/>
          </a:prstGeom>
          <a:ln>
            <a:solidFill>
              <a:srgbClr val="CC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1000108"/>
            <a:ext cx="8786874" cy="500066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zh-CN" altLang="en-US" dirty="0" smtClean="0"/>
              <a:t>示例：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使用</a:t>
            </a:r>
            <a:r>
              <a:rPr lang="en-US" altLang="zh-CN" dirty="0" smtClean="0">
                <a:latin typeface="仿宋" pitchFamily="49" charset="-122"/>
                <a:ea typeface="仿宋" pitchFamily="49" charset="-122"/>
              </a:rPr>
              <a:t>Merge</a:t>
            </a:r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方法合并单元格区域时，将各单元格的内容连接起来保存在合并后的单元格区域中。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Sub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Mergerng</a:t>
            </a:r>
            <a:r>
              <a:rPr lang="en-US" altLang="zh-CN" sz="2000" dirty="0" smtClean="0">
                <a:solidFill>
                  <a:srgbClr val="0000FF"/>
                </a:solidFill>
              </a:rPr>
              <a:t>()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Worksheets(3).Range("A10:D11").Select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Dim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StrMerge</a:t>
            </a:r>
            <a:r>
              <a:rPr lang="en-US" altLang="zh-CN" sz="2000" dirty="0" smtClean="0">
                <a:solidFill>
                  <a:srgbClr val="0000FF"/>
                </a:solidFill>
              </a:rPr>
              <a:t> As String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Dim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rng</a:t>
            </a:r>
            <a:r>
              <a:rPr lang="en-US" altLang="zh-CN" sz="2000" dirty="0" smtClean="0">
                <a:solidFill>
                  <a:srgbClr val="0000FF"/>
                </a:solidFill>
              </a:rPr>
              <a:t> As Range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For Each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rng</a:t>
            </a:r>
            <a:r>
              <a:rPr lang="en-US" altLang="zh-CN" sz="2000" dirty="0" smtClean="0">
                <a:solidFill>
                  <a:srgbClr val="0000FF"/>
                </a:solidFill>
              </a:rPr>
              <a:t> In Selection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FF0000"/>
                </a:solidFill>
              </a:rPr>
              <a:t>       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StrMerge</a:t>
            </a:r>
            <a:r>
              <a:rPr lang="en-US" altLang="zh-CN" sz="2000" dirty="0" smtClean="0">
                <a:solidFill>
                  <a:srgbClr val="FF0000"/>
                </a:solidFill>
              </a:rPr>
              <a:t> =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StrMerge</a:t>
            </a:r>
            <a:r>
              <a:rPr lang="en-US" altLang="zh-CN" sz="2000" dirty="0" smtClean="0">
                <a:solidFill>
                  <a:srgbClr val="FF0000"/>
                </a:solidFill>
              </a:rPr>
              <a:t> &amp;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rng.Value</a:t>
            </a:r>
            <a:endParaRPr lang="en-US" altLang="zh-CN" sz="2000" dirty="0" smtClean="0">
              <a:solidFill>
                <a:srgbClr val="FF0000"/>
              </a:solidFill>
            </a:endParaRP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Next</a:t>
            </a: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Selection.Merge</a:t>
            </a:r>
            <a:r>
              <a:rPr lang="en-US" altLang="zh-CN" sz="2000" dirty="0" smtClean="0">
                <a:solidFill>
                  <a:srgbClr val="0000FF"/>
                </a:solidFill>
              </a:rPr>
              <a:t> (False)   ‘</a:t>
            </a:r>
            <a:r>
              <a:rPr lang="zh-CN" altLang="en-US" sz="2000" dirty="0" smtClean="0">
                <a:solidFill>
                  <a:srgbClr val="0000FF"/>
                </a:solidFill>
              </a:rPr>
              <a:t>两行四列合并为一个合并单元格</a:t>
            </a:r>
          </a:p>
          <a:p>
            <a:pPr lvl="1" algn="l"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Selection.Value</a:t>
            </a:r>
            <a:r>
              <a:rPr lang="en-US" altLang="zh-CN" sz="2000" dirty="0" smtClean="0">
                <a:solidFill>
                  <a:srgbClr val="0000FF"/>
                </a:solidFill>
              </a:rPr>
              <a:t> =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StrMerge</a:t>
            </a:r>
            <a:endParaRPr lang="en-US" altLang="zh-CN" sz="2000" dirty="0" smtClean="0">
              <a:solidFill>
                <a:srgbClr val="0000FF"/>
              </a:solidFill>
            </a:endParaRPr>
          </a:p>
          <a:p>
            <a:pPr lvl="1" algn="l">
              <a:spcBef>
                <a:spcPts val="0"/>
              </a:spcBef>
              <a:buNone/>
            </a:pPr>
            <a:r>
              <a:rPr lang="en-US" altLang="zh-CN" sz="2000" dirty="0" smtClean="0">
                <a:solidFill>
                  <a:srgbClr val="0000FF"/>
                </a:solidFill>
              </a:rPr>
              <a:t>End Sub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5751521" cy="647700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C0000"/>
                </a:solidFill>
              </a:rPr>
              <a:t>Range</a:t>
            </a:r>
            <a:r>
              <a:rPr lang="zh-CN" altLang="en-US" dirty="0" smtClean="0">
                <a:solidFill>
                  <a:srgbClr val="CC0000"/>
                </a:solidFill>
              </a:rPr>
              <a:t>对象的</a:t>
            </a:r>
            <a:r>
              <a:rPr lang="en-US" altLang="zh-CN" dirty="0" smtClean="0">
                <a:solidFill>
                  <a:srgbClr val="CC0000"/>
                </a:solidFill>
              </a:rPr>
              <a:t>Merge</a:t>
            </a:r>
            <a:r>
              <a:rPr lang="zh-CN" altLang="en-US" dirty="0" smtClean="0">
                <a:solidFill>
                  <a:srgbClr val="CC0000"/>
                </a:solidFill>
              </a:rPr>
              <a:t>方法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928802"/>
            <a:ext cx="3143250" cy="5905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786058"/>
            <a:ext cx="3105150" cy="571500"/>
          </a:xfrm>
          <a:prstGeom prst="rect">
            <a:avLst/>
          </a:prstGeom>
          <a:ln>
            <a:solidFill>
              <a:srgbClr val="CC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-32" y="928670"/>
            <a:ext cx="8929750" cy="2071702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编写一个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sub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过程，将左图的第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列中内容相同的连续单元格合并。结果如右图所示。提示：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可使用</a:t>
            </a:r>
            <a:r>
              <a:rPr lang="en-US" altLang="zh-CN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For…Next</a:t>
            </a:r>
            <a:r>
              <a:rPr lang="zh-CN" altLang="en-US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循环语句，循环由最后</a:t>
            </a:r>
            <a:r>
              <a:rPr lang="en-US" altLang="zh-CN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行到第</a:t>
            </a:r>
            <a:r>
              <a:rPr lang="en-US" altLang="zh-CN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行，步长为</a:t>
            </a:r>
            <a:r>
              <a:rPr lang="en-US" altLang="zh-CN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-1</a:t>
            </a:r>
          </a:p>
          <a:p>
            <a:pPr lvl="1"/>
            <a:r>
              <a:rPr lang="zh-CN" altLang="en-US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从最后一行开始，向上逐个单元格判断连续两个单元格的内容是否相同，如果相同则合并</a:t>
            </a:r>
            <a:endParaRPr lang="en-US" altLang="zh-CN" sz="2000" dirty="0" smtClean="0">
              <a:solidFill>
                <a:srgbClr val="0000FF"/>
              </a:solidFill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323289" cy="647700"/>
          </a:xfrm>
        </p:spPr>
        <p:txBody>
          <a:bodyPr/>
          <a:lstStyle/>
          <a:p>
            <a:r>
              <a:rPr lang="zh-CN" altLang="en-US" dirty="0" smtClean="0"/>
              <a:t>本周提交作业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Range.Merge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000372"/>
            <a:ext cx="4071966" cy="3243659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0513" y="3006046"/>
            <a:ext cx="3916761" cy="3280473"/>
          </a:xfrm>
          <a:prstGeom prst="rect">
            <a:avLst/>
          </a:prstGeom>
          <a:ln>
            <a:solidFill>
              <a:srgbClr val="CC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8929718" cy="5286412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提示：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若循环是从上往下，从第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2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行到最后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行，合并单元格可能出错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用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cells(rows.count,2).end(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xlup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).row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属性表示最后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1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行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为了不多次弹出合并提示框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在代码前面可先加入 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Application.DisplayAlerts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 = False</a:t>
            </a: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在代码后面恢复提示框 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Application.DisplayAlerts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 = True</a:t>
            </a:r>
          </a:p>
          <a:p>
            <a:pPr lvl="1">
              <a:buNone/>
            </a:pP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0"/>
            <a:r>
              <a:rPr lang="zh-CN" altLang="en-US" sz="2200" dirty="0" smtClean="0">
                <a:solidFill>
                  <a:srgbClr val="FF0000"/>
                </a:solidFill>
              </a:rPr>
              <a:t>注意：</a:t>
            </a:r>
            <a:r>
              <a:rPr lang="zh-CN" altLang="en-US" sz="2200" dirty="0" smtClean="0">
                <a:solidFill>
                  <a:srgbClr val="000000"/>
                </a:solidFill>
              </a:rPr>
              <a:t>请将作业</a:t>
            </a:r>
            <a:r>
              <a:rPr lang="en-US" altLang="zh-CN" sz="2200" dirty="0" smtClean="0">
                <a:solidFill>
                  <a:srgbClr val="000000"/>
                </a:solidFill>
              </a:rPr>
              <a:t>2</a:t>
            </a:r>
            <a:r>
              <a:rPr lang="zh-CN" altLang="en-US" sz="2200" dirty="0" smtClean="0">
                <a:solidFill>
                  <a:srgbClr val="000000"/>
                </a:solidFill>
              </a:rPr>
              <a:t>代码复制及运行结果截图也复制到“</a:t>
            </a:r>
            <a:r>
              <a:rPr lang="zh-CN" altLang="en-US" sz="2200" dirty="0" smtClean="0">
                <a:solidFill>
                  <a:srgbClr val="FF0000"/>
                </a:solidFill>
              </a:rPr>
              <a:t>你的学号</a:t>
            </a:r>
            <a:r>
              <a:rPr lang="en-US" altLang="zh-CN" sz="2200" dirty="0" smtClean="0">
                <a:solidFill>
                  <a:srgbClr val="FF0000"/>
                </a:solidFill>
              </a:rPr>
              <a:t>_</a:t>
            </a:r>
            <a:r>
              <a:rPr lang="zh-CN" altLang="en-US" sz="2200" dirty="0" smtClean="0">
                <a:solidFill>
                  <a:srgbClr val="FF0000"/>
                </a:solidFill>
              </a:rPr>
              <a:t>第</a:t>
            </a:r>
            <a:r>
              <a:rPr lang="en-US" altLang="zh-CN" sz="2200" dirty="0" smtClean="0">
                <a:solidFill>
                  <a:srgbClr val="FF0000"/>
                </a:solidFill>
              </a:rPr>
              <a:t>8</a:t>
            </a:r>
            <a:r>
              <a:rPr lang="zh-CN" altLang="en-US" sz="2200" dirty="0" smtClean="0">
                <a:solidFill>
                  <a:srgbClr val="FF0000"/>
                </a:solidFill>
              </a:rPr>
              <a:t>周作业</a:t>
            </a:r>
            <a:r>
              <a:rPr lang="en-US" altLang="zh-CN" sz="2200" dirty="0" smtClean="0">
                <a:solidFill>
                  <a:srgbClr val="FF0000"/>
                </a:solidFill>
              </a:rPr>
              <a:t>.</a:t>
            </a:r>
            <a:r>
              <a:rPr lang="en-US" altLang="zh-CN" sz="2200" dirty="0" err="1" smtClean="0">
                <a:solidFill>
                  <a:srgbClr val="FF0000"/>
                </a:solidFill>
              </a:rPr>
              <a:t>docx</a:t>
            </a:r>
            <a:r>
              <a:rPr lang="zh-CN" altLang="en-US" sz="2200" dirty="0" smtClean="0">
                <a:solidFill>
                  <a:srgbClr val="000000"/>
                </a:solidFill>
              </a:rPr>
              <a:t>”文件中，并提交到电子作业系统的平时小作业版块。</a:t>
            </a:r>
            <a:endParaRPr lang="en-US" altLang="zh-CN" sz="2200" dirty="0" smtClean="0">
              <a:solidFill>
                <a:srgbClr val="000000"/>
              </a:solidFill>
            </a:endParaRPr>
          </a:p>
          <a:p>
            <a:pPr lvl="0"/>
            <a:r>
              <a:rPr lang="zh-CN" altLang="en-US" sz="2200" dirty="0" smtClean="0">
                <a:solidFill>
                  <a:srgbClr val="0000FF"/>
                </a:solidFill>
              </a:rPr>
              <a:t>另：请同学们整理前面几周布置的作业，有缺漏请尽快按要求做完补交到平时小作业版块。</a:t>
            </a:r>
            <a:endParaRPr lang="en-US" altLang="zh-CN" sz="2200" dirty="0" smtClean="0">
              <a:solidFill>
                <a:srgbClr val="0000FF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751653" cy="647700"/>
          </a:xfrm>
        </p:spPr>
        <p:txBody>
          <a:bodyPr/>
          <a:lstStyle/>
          <a:p>
            <a:r>
              <a:rPr lang="zh-CN" altLang="en-US" dirty="0" smtClean="0"/>
              <a:t>本周提交作业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</a:t>
            </a:r>
            <a:r>
              <a:rPr lang="en-US" altLang="zh-CN" dirty="0" err="1" smtClean="0"/>
              <a:t>Range.Merge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WordArt 2"/>
          <p:cNvSpPr>
            <a:spLocks noChangeArrowheads="1" noChangeShapeType="1" noTextEdit="1"/>
          </p:cNvSpPr>
          <p:nvPr/>
        </p:nvSpPr>
        <p:spPr bwMode="auto">
          <a:xfrm>
            <a:off x="2000232" y="3286123"/>
            <a:ext cx="4572032" cy="13404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2800" b="1" kern="10" spc="50" dirty="0">
                <a:ln w="11430">
                  <a:solidFill>
                    <a:srgbClr val="CC6600"/>
                  </a:solidFill>
                </a:ln>
                <a:solidFill>
                  <a:srgbClr val="CC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The End</a:t>
            </a:r>
            <a:endParaRPr lang="zh-CN" altLang="en-US" sz="2800" b="1" kern="10" spc="50" dirty="0">
              <a:ln w="11430">
                <a:solidFill>
                  <a:srgbClr val="CC6600"/>
                </a:solidFill>
              </a:ln>
              <a:solidFill>
                <a:srgbClr val="CC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0034" y="1433015"/>
            <a:ext cx="8143932" cy="830997"/>
          </a:xfrm>
          <a:prstGeom prst="rect">
            <a:avLst/>
          </a:prstGeom>
          <a:solidFill>
            <a:srgbClr val="FF7C8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Rome was not built in a day.</a:t>
            </a:r>
            <a:endParaRPr lang="zh-CN" alt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191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1406" y="928670"/>
            <a:ext cx="8929750" cy="5429288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示例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: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编写工作表“</a:t>
            </a:r>
            <a:r>
              <a:rPr lang="en-US" altLang="zh-CN" dirty="0" err="1" smtClean="0">
                <a:latin typeface="微软雅黑" pitchFamily="34" charset="-122"/>
                <a:ea typeface="微软雅黑" pitchFamily="34" charset="-122"/>
              </a:rPr>
              <a:t>WS_Change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”的事件过程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lvl="1"/>
            <a:r>
              <a:rPr lang="zh-CN" altLang="en-US" dirty="0" smtClean="0"/>
              <a:t>实现在工作表单元格中输入数据时，按</a:t>
            </a:r>
            <a:r>
              <a:rPr lang="en-US" altLang="zh-CN" dirty="0" smtClean="0"/>
              <a:t>Enter</a:t>
            </a:r>
            <a:r>
              <a:rPr lang="zh-CN" altLang="en-US" dirty="0" smtClean="0"/>
              <a:t>键，单元格的字体颜色自动变为蓝色，且自动选择右侧相邻的单元格</a:t>
            </a:r>
            <a:endParaRPr lang="en-US" altLang="zh-CN" dirty="0" smtClean="0"/>
          </a:p>
          <a:p>
            <a:r>
              <a:rPr lang="zh-CN" altLang="en-US" dirty="0" smtClean="0">
                <a:latin typeface="仿宋" pitchFamily="49" charset="-122"/>
                <a:ea typeface="仿宋" pitchFamily="49" charset="-122"/>
              </a:rPr>
              <a:t>提示：</a:t>
            </a:r>
            <a:endParaRPr lang="en-US" altLang="zh-CN" dirty="0" smtClean="0"/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事件为</a:t>
            </a:r>
            <a:r>
              <a:rPr lang="en-US" sz="2000" dirty="0" err="1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Worksheet.Change</a:t>
            </a:r>
            <a:r>
              <a:rPr lang="en-US" sz="2000" dirty="0" smtClean="0">
                <a:latin typeface="仿宋" pitchFamily="49" charset="-122"/>
                <a:ea typeface="仿宋" pitchFamily="49" charset="-122"/>
              </a:rPr>
              <a:t> 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事件，当用户更改工作表中的单元格时发生此事件。  用</a:t>
            </a:r>
            <a:r>
              <a:rPr lang="en-US" altLang="zh-CN" sz="2000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Offset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属性控制向右移动。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pPr lvl="1"/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‘在“工程资源管理器”窗口，双击工作表“</a:t>
            </a:r>
            <a:r>
              <a:rPr lang="en-US" altLang="zh-CN" sz="2000" dirty="0" err="1" smtClean="0">
                <a:latin typeface="仿宋" pitchFamily="49" charset="-122"/>
                <a:ea typeface="仿宋" pitchFamily="49" charset="-122"/>
              </a:rPr>
              <a:t>WS_Change</a:t>
            </a:r>
            <a:r>
              <a:rPr lang="en-US" altLang="zh-CN" sz="2000" dirty="0" smtClean="0">
                <a:latin typeface="仿宋" pitchFamily="49" charset="-122"/>
                <a:ea typeface="仿宋" pitchFamily="49" charset="-122"/>
              </a:rPr>
              <a:t>”</a:t>
            </a: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，在该工作表代码窗口中填入如下的代码。</a:t>
            </a:r>
          </a:p>
          <a:p>
            <a:pPr lvl="2"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Option Explicit</a:t>
            </a:r>
          </a:p>
          <a:p>
            <a:pPr lvl="2"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Private Sub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Worksheet_Change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ByVal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Target As Range)</a:t>
            </a:r>
          </a:p>
          <a:p>
            <a:pPr lvl="2"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Target.Font.ColorIndex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= 5</a:t>
            </a:r>
          </a:p>
          <a:p>
            <a:pPr lvl="2"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2000" dirty="0" err="1" smtClean="0">
                <a:latin typeface="微软雅黑" pitchFamily="34" charset="-122"/>
                <a:ea typeface="微软雅黑" pitchFamily="34" charset="-122"/>
              </a:rPr>
              <a:t>Target.Offset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(0, 1).Select</a:t>
            </a:r>
          </a:p>
          <a:p>
            <a:pPr lvl="2">
              <a:buNone/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End Sub</a:t>
            </a:r>
          </a:p>
          <a:p>
            <a:pPr lvl="1"/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8537603" cy="647700"/>
          </a:xfrm>
        </p:spPr>
        <p:txBody>
          <a:bodyPr/>
          <a:lstStyle/>
          <a:p>
            <a:r>
              <a:rPr lang="zh-CN" altLang="en-US" dirty="0" smtClean="0"/>
              <a:t>旧的不用的幻灯片：</a:t>
            </a:r>
            <a:r>
              <a:rPr lang="en-US" altLang="zh-CN" dirty="0" err="1" smtClean="0"/>
              <a:t>Worksheet.Change</a:t>
            </a:r>
            <a:r>
              <a:rPr lang="en-US" altLang="zh-CN" dirty="0" smtClean="0"/>
              <a:t> </a:t>
            </a:r>
            <a:r>
              <a:rPr lang="zh-CN" altLang="en-US" dirty="0" smtClean="0"/>
              <a:t>事件示例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8596" y="1142984"/>
            <a:ext cx="8029604" cy="4572016"/>
          </a:xfrm>
        </p:spPr>
        <p:txBody>
          <a:bodyPr/>
          <a:lstStyle/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基本概念（对象、属性、方法、事件）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Excel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的对象层次模型和常用对象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kern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集合对象</a:t>
            </a:r>
            <a:endParaRPr lang="en-US" altLang="zh-CN" kern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对象变量的声明和赋值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dirty="0" smtClean="0">
                <a:solidFill>
                  <a:srgbClr val="0000FF"/>
                </a:solidFill>
              </a:rPr>
              <a:t>使用</a:t>
            </a:r>
            <a:r>
              <a:rPr lang="en-US" altLang="zh-CN" dirty="0" smtClean="0">
                <a:solidFill>
                  <a:srgbClr val="0000FF"/>
                </a:solidFill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</a:rPr>
              <a:t>对象</a:t>
            </a:r>
            <a:endParaRPr lang="en-US" altLang="zh-CN" kern="1200" dirty="0" smtClean="0">
              <a:solidFill>
                <a:srgbClr val="0000FF"/>
              </a:solidFill>
            </a:endParaRPr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dirty="0" smtClean="0"/>
              <a:t>使用</a:t>
            </a:r>
            <a:r>
              <a:rPr lang="en-US" altLang="zh-CN" dirty="0" smtClean="0"/>
              <a:t>Application</a:t>
            </a:r>
            <a:r>
              <a:rPr lang="zh-CN" altLang="en-US" dirty="0" smtClean="0"/>
              <a:t>对象</a:t>
            </a:r>
            <a:endParaRPr lang="en-US" altLang="zh-CN" dirty="0" smtClean="0"/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dirty="0" smtClean="0"/>
              <a:t>使用</a:t>
            </a:r>
            <a:r>
              <a:rPr lang="en-US" altLang="zh-CN" dirty="0" smtClean="0"/>
              <a:t>Workbook</a:t>
            </a:r>
            <a:r>
              <a:rPr lang="zh-CN" altLang="en-US" dirty="0" smtClean="0"/>
              <a:t>对象</a:t>
            </a:r>
            <a:endParaRPr lang="en-US" altLang="zh-CN" dirty="0" smtClean="0"/>
          </a:p>
          <a:p>
            <a:pPr marL="0" indent="361950" algn="l" eaLnBrk="1" hangingPunct="1">
              <a:lnSpc>
                <a:spcPct val="135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zh-CN" altLang="en-US" dirty="0" smtClean="0"/>
              <a:t>使用</a:t>
            </a:r>
            <a:r>
              <a:rPr lang="en-US" altLang="zh-CN" dirty="0" smtClean="0"/>
              <a:t>Worksheet</a:t>
            </a:r>
            <a:r>
              <a:rPr lang="zh-CN" altLang="en-US" dirty="0" smtClean="0"/>
              <a:t>对象</a:t>
            </a:r>
            <a:endParaRPr lang="en-US" altLang="zh-CN" kern="1200" dirty="0" smtClean="0">
              <a:solidFill>
                <a:srgbClr val="0000CC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第三部分  </a:t>
            </a:r>
            <a:r>
              <a:rPr lang="en-US" altLang="zh-CN" dirty="0" smtClean="0">
                <a:solidFill>
                  <a:srgbClr val="FF0000"/>
                </a:solidFill>
              </a:rPr>
              <a:t>Excel VBA</a:t>
            </a:r>
            <a:r>
              <a:rPr lang="zh-CN" altLang="en-US" dirty="0" smtClean="0">
                <a:solidFill>
                  <a:srgbClr val="FF0000"/>
                </a:solidFill>
              </a:rPr>
              <a:t>对象模型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0" y="6448425"/>
            <a:ext cx="365125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42844" y="928670"/>
            <a:ext cx="8643998" cy="5857892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引用单元格（区域）的几种方式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对象的清除和删除方法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对象的行列属性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(.Row, .Column)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对象的行列对象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(.Rows, .Columns)</a:t>
            </a:r>
          </a:p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单元格边界的界定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—End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Address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Offset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Resize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Worksheet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UsedRange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CurrentRegion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Borders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属性、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BorderAround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</a:p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Font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323025" cy="647700"/>
          </a:xfrm>
        </p:spPr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Range</a:t>
            </a:r>
            <a:r>
              <a:rPr lang="zh-CN" altLang="en-US" dirty="0" smtClean="0"/>
              <a:t>对象（上次课内容）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286412"/>
          </a:xfrm>
        </p:spPr>
        <p:txBody>
          <a:bodyPr/>
          <a:lstStyle/>
          <a:p>
            <a:pPr marL="363538" lvl="2" indent="-363538">
              <a:spcBef>
                <a:spcPts val="600"/>
              </a:spcBef>
              <a:spcAft>
                <a:spcPts val="0"/>
              </a:spcAft>
              <a:buClrTx/>
              <a:buBlip>
                <a:blip r:embed="rId3"/>
              </a:buBlip>
            </a:pP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Activate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方法、</a:t>
            </a: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select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endParaRPr lang="en-US" altLang="zh-CN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find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endParaRPr lang="en-US" altLang="zh-CN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对象的</a:t>
            </a:r>
            <a:r>
              <a:rPr lang="en-US" altLang="zh-CN" dirty="0" err="1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FindNext</a:t>
            </a: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方法</a:t>
            </a:r>
            <a:endParaRPr lang="en-US" altLang="zh-CN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</a:pPr>
            <a:endParaRPr lang="zh-CN" altLang="en-US" dirty="0" smtClean="0">
              <a:solidFill>
                <a:srgbClr val="0000FF"/>
              </a:solidFill>
            </a:endParaRPr>
          </a:p>
          <a:p>
            <a:pPr>
              <a:spcAft>
                <a:spcPts val="0"/>
              </a:spcAft>
            </a:pPr>
            <a:r>
              <a:rPr lang="zh-CN" altLang="en-US" dirty="0" smtClean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在单元格区域中循环</a:t>
            </a:r>
            <a:endParaRPr lang="en-US" altLang="zh-CN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lvl="1">
              <a:spcAft>
                <a:spcPts val="0"/>
              </a:spcAft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Do…Loop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循环语句</a:t>
            </a:r>
          </a:p>
          <a:p>
            <a:pPr lvl="1">
              <a:spcAft>
                <a:spcPts val="0"/>
              </a:spcAft>
            </a:pP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For...Next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循环语句</a:t>
            </a:r>
          </a:p>
          <a:p>
            <a:pPr lvl="1">
              <a:spcAft>
                <a:spcPts val="0"/>
              </a:spcAft>
            </a:pP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For Each...in…Next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循环语句</a:t>
            </a: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7680347" cy="647700"/>
          </a:xfrm>
        </p:spPr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Range</a:t>
            </a:r>
            <a:r>
              <a:rPr lang="zh-CN" altLang="en-US" dirty="0" smtClean="0"/>
              <a:t>对象</a:t>
            </a:r>
            <a:endParaRPr lang="zh-CN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000660"/>
          </a:xfrm>
        </p:spPr>
        <p:txBody>
          <a:bodyPr/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功能：</a:t>
            </a:r>
            <a:r>
              <a:rPr lang="zh-CN" altLang="en-US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激活单个单元格</a:t>
            </a:r>
            <a:r>
              <a:rPr lang="zh-CN" altLang="en-US" sz="2000" dirty="0" smtClean="0"/>
              <a:t>（该单元格必须处于当前选定区域内）</a:t>
            </a:r>
            <a:endParaRPr lang="en-US" altLang="zh-CN" sz="2000" dirty="0" smtClean="0"/>
          </a:p>
          <a:p>
            <a:pPr algn="l"/>
            <a:r>
              <a:rPr lang="zh-CN" altLang="en-US" sz="2000" dirty="0" smtClean="0"/>
              <a:t>示例：选定工作表 </a:t>
            </a:r>
            <a:r>
              <a:rPr lang="en-US" sz="2000" dirty="0" smtClean="0"/>
              <a:t>Sheet1 </a:t>
            </a:r>
            <a:r>
              <a:rPr lang="zh-CN" altLang="en-US" sz="2000" dirty="0" smtClean="0"/>
              <a:t>上的单元格区域 </a:t>
            </a:r>
            <a:r>
              <a:rPr lang="en-US" sz="2000" dirty="0" smtClean="0"/>
              <a:t>A1:C3，</a:t>
            </a:r>
            <a:r>
              <a:rPr lang="zh-CN" altLang="en-US" sz="2000" dirty="0" smtClean="0"/>
              <a:t>并激活单元格 </a:t>
            </a:r>
            <a:r>
              <a:rPr lang="en-US" sz="2000" dirty="0" smtClean="0"/>
              <a:t>B2</a:t>
            </a:r>
          </a:p>
          <a:p>
            <a:pPr lvl="1" algn="l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Worksheets(“Sheet1”).Activate    </a:t>
            </a:r>
            <a:r>
              <a:rPr lang="en-US" altLang="zh-CN" sz="1800" dirty="0" smtClean="0">
                <a:solidFill>
                  <a:srgbClr val="006600"/>
                </a:solidFill>
              </a:rPr>
              <a:t>'</a:t>
            </a:r>
            <a:r>
              <a:rPr lang="zh-CN" altLang="en-US" sz="1800" dirty="0" smtClean="0">
                <a:solidFill>
                  <a:srgbClr val="006600"/>
                </a:solidFill>
              </a:rPr>
              <a:t>激活工作表 </a:t>
            </a:r>
            <a:r>
              <a:rPr lang="en-US" sz="1800" dirty="0" smtClean="0">
                <a:solidFill>
                  <a:srgbClr val="006600"/>
                </a:solidFill>
              </a:rPr>
              <a:t>Sheet1</a:t>
            </a:r>
            <a:endParaRPr lang="en-US" sz="2000" dirty="0" smtClean="0">
              <a:solidFill>
                <a:srgbClr val="006600"/>
              </a:solidFill>
            </a:endParaRPr>
          </a:p>
          <a:p>
            <a:pPr lvl="1" algn="l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Range("A1:C3").Select </a:t>
            </a:r>
          </a:p>
          <a:p>
            <a:pPr lvl="1" algn="l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Range("B2").Activate</a:t>
            </a:r>
          </a:p>
          <a:p>
            <a:pPr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使用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Activate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方法选定单元格时，</a:t>
            </a:r>
            <a:r>
              <a:rPr lang="zh-CN" altLang="en-US" sz="2000" dirty="0" smtClean="0">
                <a:solidFill>
                  <a:srgbClr val="CC0000"/>
                </a:solidFill>
                <a:latin typeface="微软雅黑" pitchFamily="34" charset="-122"/>
                <a:ea typeface="微软雅黑" pitchFamily="34" charset="-122"/>
              </a:rPr>
              <a:t>单元格所在的工作表也必需为活动工作表</a:t>
            </a:r>
            <a:r>
              <a:rPr lang="zh-CN" altLang="en-US" sz="2000" dirty="0" smtClean="0"/>
              <a:t>，否则</a:t>
            </a:r>
            <a:r>
              <a:rPr lang="en-US" altLang="zh-CN" sz="2000" dirty="0" smtClean="0"/>
              <a:t>Activate</a:t>
            </a:r>
            <a:r>
              <a:rPr lang="zh-CN" altLang="en-US" sz="2000" dirty="0" smtClean="0"/>
              <a:t>方法有可能出错，显示如下错误提示。</a:t>
            </a:r>
            <a:endParaRPr lang="en-US" altLang="zh-CN" sz="2000" dirty="0" smtClean="0"/>
          </a:p>
          <a:p>
            <a:pPr algn="l"/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对单元格区域使用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Activate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方法，结果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zh-CN" altLang="en-US" sz="2000" u="sng" dirty="0" smtClean="0">
                <a:latin typeface="微软雅黑" pitchFamily="34" charset="-122"/>
                <a:ea typeface="微软雅黑" pitchFamily="34" charset="-122"/>
              </a:rPr>
              <a:t>选中该区域，并使区域左上角的单元</a:t>
            </a:r>
            <a:r>
              <a:rPr lang="en-US" altLang="zh-CN" sz="2000" u="sng" dirty="0" smtClean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2000" u="sng" dirty="0" smtClean="0"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000" u="sng" dirty="0" smtClean="0">
                <a:latin typeface="微软雅黑" pitchFamily="34" charset="-122"/>
                <a:ea typeface="微软雅黑" pitchFamily="34" charset="-122"/>
              </a:rPr>
              <a:t>格成为活动单元格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dirty="0" smtClean="0"/>
          </a:p>
          <a:p>
            <a:pPr algn="l">
              <a:spcBef>
                <a:spcPts val="0"/>
              </a:spcBef>
            </a:pPr>
            <a:endParaRPr lang="en-US" altLang="zh-CN" sz="2000" dirty="0" smtClean="0"/>
          </a:p>
          <a:p>
            <a:pPr algn="l">
              <a:spcBef>
                <a:spcPts val="0"/>
              </a:spcBef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Select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方法和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Selection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属性见备注页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751653" cy="647700"/>
          </a:xfrm>
        </p:spPr>
        <p:txBody>
          <a:bodyPr/>
          <a:lstStyle/>
          <a:p>
            <a:r>
              <a:rPr lang="en-US" altLang="zh-CN" dirty="0" smtClean="0"/>
              <a:t>Range</a:t>
            </a:r>
            <a:r>
              <a:rPr lang="zh-CN" altLang="en-US" dirty="0" smtClean="0"/>
              <a:t>对象的</a:t>
            </a:r>
            <a:r>
              <a:rPr lang="en-US" altLang="zh-CN" dirty="0" smtClean="0"/>
              <a:t>Activate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  <p:pic>
        <p:nvPicPr>
          <p:cNvPr id="2050" name="Picture 2" descr="http://files.c.excelhome.net/forum/month_0902/20090210_3b61d0bc8888331bc64baMAPq2wXJfy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000504"/>
            <a:ext cx="3929058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1406" y="928670"/>
            <a:ext cx="8858312" cy="257176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功能：在单元格区域中查找特定信息。返回一个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Range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对象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algn="l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语法：</a:t>
            </a:r>
            <a:r>
              <a:rPr lang="en-US" altLang="zh-CN" sz="2000" i="1" dirty="0" smtClean="0">
                <a:solidFill>
                  <a:srgbClr val="CC0000"/>
                </a:solidFill>
              </a:rPr>
              <a:t>Range . Find(What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After,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LookIn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LookAt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SearchOrder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SearchDirection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MatchCase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MatchByte</a:t>
            </a:r>
            <a:r>
              <a:rPr lang="en-US" altLang="zh-CN" sz="2000" i="1" dirty="0" smtClean="0">
                <a:solidFill>
                  <a:srgbClr val="0000FF"/>
                </a:solidFill>
              </a:rPr>
              <a:t>, </a:t>
            </a:r>
            <a:r>
              <a:rPr lang="en-US" altLang="zh-CN" sz="2000" i="1" dirty="0" err="1" smtClean="0">
                <a:solidFill>
                  <a:srgbClr val="0000FF"/>
                </a:solidFill>
              </a:rPr>
              <a:t>SearchFormat</a:t>
            </a:r>
            <a:r>
              <a:rPr lang="en-US" altLang="zh-CN" sz="2000" i="1" dirty="0" smtClean="0">
                <a:solidFill>
                  <a:srgbClr val="CC0000"/>
                </a:solidFill>
              </a:rPr>
              <a:t>)</a:t>
            </a:r>
            <a:endParaRPr lang="en-US" altLang="zh-CN" i="1" dirty="0" smtClean="0">
              <a:solidFill>
                <a:srgbClr val="CC0000"/>
              </a:solidFill>
            </a:endParaRPr>
          </a:p>
          <a:p>
            <a:pPr algn="l"/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Find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方法找到</a:t>
            </a:r>
            <a:r>
              <a:rPr lang="zh-CN" altLang="en-US" sz="2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第一个满足条件的对象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，就停止查找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zh-CN" altLang="en-US" sz="2000" dirty="0" smtClean="0">
                <a:solidFill>
                  <a:srgbClr val="006600"/>
                </a:solidFill>
              </a:rPr>
              <a:t>如果未发现匹配项，则返回 </a:t>
            </a:r>
            <a:r>
              <a:rPr lang="en-US" sz="2000" u="sng" dirty="0" smtClean="0">
                <a:solidFill>
                  <a:srgbClr val="006600"/>
                </a:solidFill>
              </a:rPr>
              <a:t>Nothing</a:t>
            </a:r>
            <a:endParaRPr lang="en-US" altLang="zh-CN" sz="2000" u="sng" dirty="0" smtClean="0">
              <a:solidFill>
                <a:srgbClr val="006600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latin typeface="仿宋" pitchFamily="49" charset="-122"/>
                <a:ea typeface="仿宋" pitchFamily="49" charset="-122"/>
              </a:rPr>
              <a:t>参数说明：</a:t>
            </a:r>
            <a:endParaRPr lang="en-US" altLang="zh-CN" sz="2000" dirty="0" smtClean="0">
              <a:latin typeface="仿宋" pitchFamily="49" charset="-122"/>
              <a:ea typeface="仿宋" pitchFamily="49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4925" y="333375"/>
            <a:ext cx="6037273" cy="647700"/>
          </a:xfrm>
        </p:spPr>
        <p:txBody>
          <a:bodyPr/>
          <a:lstStyle/>
          <a:p>
            <a:r>
              <a:rPr lang="en-US" altLang="zh-CN" dirty="0" smtClean="0"/>
              <a:t>Range</a:t>
            </a:r>
            <a:r>
              <a:rPr lang="zh-CN" altLang="en-US" dirty="0" smtClean="0"/>
              <a:t>对象的</a:t>
            </a:r>
            <a:r>
              <a:rPr lang="en-US" altLang="zh-CN" dirty="0" smtClean="0"/>
              <a:t>Find</a:t>
            </a:r>
            <a:r>
              <a:rPr lang="zh-CN" altLang="en-US" dirty="0" smtClean="0"/>
              <a:t>方法</a:t>
            </a:r>
            <a:endParaRPr lang="zh-CN" alt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14722"/>
            <a:ext cx="8783667" cy="32575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smtClean="0"/>
              <a:t>find</a:t>
            </a:r>
            <a:r>
              <a:rPr lang="zh-CN" altLang="en-US" dirty="0" smtClean="0"/>
              <a:t>方法示例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-32" y="928670"/>
            <a:ext cx="8358246" cy="2286016"/>
          </a:xfrm>
          <a:prstGeom prst="rect">
            <a:avLst/>
          </a:prstGeom>
          <a:solidFill>
            <a:srgbClr val="FFCC99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1588" algn="just" eaLnBrk="0" fontAlgn="base" hangingPunct="0">
              <a:spcAft>
                <a:spcPts val="600"/>
              </a:spcAft>
            </a:pPr>
            <a:r>
              <a:rPr kumimoji="1" lang="zh-CN" alt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示例</a:t>
            </a:r>
            <a:r>
              <a:rPr kumimoji="1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9</a:t>
            </a:r>
            <a:r>
              <a:rPr kumimoji="1" lang="zh-CN" alt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</a:t>
            </a:r>
            <a:r>
              <a:rPr kumimoji="1" lang="zh-CN" altLang="en-US" sz="2200" b="1" kern="0" dirty="0" smtClean="0">
                <a:latin typeface="微软雅黑" pitchFamily="34" charset="-122"/>
                <a:ea typeface="微软雅黑" pitchFamily="34" charset="-122"/>
              </a:rPr>
              <a:t>查找</a:t>
            </a:r>
            <a:r>
              <a:rPr kumimoji="1" lang="en-US" altLang="zh-CN" sz="2200" b="1" kern="0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kumimoji="1" lang="zh-CN" altLang="en-US" sz="2200" b="1" kern="0" dirty="0" smtClean="0">
                <a:latin typeface="微软雅黑" pitchFamily="34" charset="-122"/>
                <a:ea typeface="微软雅黑" pitchFamily="34" charset="-122"/>
              </a:rPr>
              <a:t>灯泡</a:t>
            </a:r>
            <a:r>
              <a:rPr kumimoji="1" lang="en-US" altLang="zh-CN" sz="2200" b="1" kern="0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kumimoji="1" lang="zh-CN" altLang="en-US" sz="2200" b="1" kern="0" dirty="0" smtClean="0">
                <a:latin typeface="微软雅黑" pitchFamily="34" charset="-122"/>
                <a:ea typeface="微软雅黑" pitchFamily="34" charset="-122"/>
              </a:rPr>
              <a:t>，找到相应的灯泡数量并输出</a:t>
            </a:r>
          </a:p>
          <a:p>
            <a:pPr lvl="0">
              <a:defRPr/>
            </a:pPr>
            <a:r>
              <a:rPr kumimoji="1" lang="zh-CN" altLang="en-US" sz="2000" b="1" kern="0" dirty="0" smtClean="0"/>
              <a:t> </a:t>
            </a:r>
            <a:r>
              <a:rPr kumimoji="1" lang="en-US" sz="2000" b="1" kern="0" dirty="0" smtClean="0"/>
              <a:t>Sub </a:t>
            </a:r>
            <a:r>
              <a:rPr kumimoji="1" lang="zh-CN" altLang="en-US" sz="2000" b="1" kern="0" dirty="0" smtClean="0"/>
              <a:t>查找文本</a:t>
            </a:r>
            <a:r>
              <a:rPr kumimoji="1" lang="en-US" altLang="zh-CN" sz="2000" b="1" kern="0" dirty="0" smtClean="0"/>
              <a:t>()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   Worksheets("find</a:t>
            </a:r>
            <a:r>
              <a:rPr kumimoji="1" lang="zh-CN" altLang="en-US" sz="2000" b="1" kern="0" dirty="0" smtClean="0"/>
              <a:t>方法</a:t>
            </a:r>
            <a:r>
              <a:rPr kumimoji="1" lang="en-US" altLang="zh-CN" sz="2000" b="1" kern="0" dirty="0" smtClean="0"/>
              <a:t>").Activate        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altLang="zh-CN" sz="2000" b="1" dirty="0" smtClean="0">
                <a:solidFill>
                  <a:srgbClr val="006600"/>
                </a:solidFill>
              </a:rPr>
              <a:t>'</a:t>
            </a:r>
            <a:r>
              <a:rPr lang="zh-CN" altLang="en-US" sz="2000" b="1" dirty="0" smtClean="0">
                <a:solidFill>
                  <a:srgbClr val="006600"/>
                </a:solidFill>
              </a:rPr>
              <a:t>激活工作表</a:t>
            </a:r>
            <a:endParaRPr kumimoji="1" lang="en-US" altLang="zh-CN" sz="2000" b="1" kern="0" dirty="0" smtClean="0"/>
          </a:p>
          <a:p>
            <a:pPr lvl="0">
              <a:defRPr/>
            </a:pPr>
            <a:r>
              <a:rPr kumimoji="1" lang="en-US" altLang="zh-CN" sz="2000" b="1" kern="0" dirty="0" smtClean="0"/>
              <a:t>    </a:t>
            </a:r>
            <a:r>
              <a:rPr kumimoji="1" lang="en-US" sz="2000" b="1" kern="0" dirty="0" err="1" smtClean="0">
                <a:solidFill>
                  <a:srgbClr val="CC0000"/>
                </a:solidFill>
              </a:rPr>
              <a:t>Cells.Find</a:t>
            </a:r>
            <a:r>
              <a:rPr kumimoji="1" lang="en-US" sz="2000" b="1" kern="0" dirty="0" smtClean="0">
                <a:solidFill>
                  <a:srgbClr val="CC0000"/>
                </a:solidFill>
              </a:rPr>
              <a:t>(what:="</a:t>
            </a:r>
            <a:r>
              <a:rPr kumimoji="1" lang="zh-CN" altLang="en-US" sz="2000" b="1" kern="0" dirty="0" smtClean="0">
                <a:solidFill>
                  <a:srgbClr val="CC0000"/>
                </a:solidFill>
              </a:rPr>
              <a:t>灯泡</a:t>
            </a:r>
            <a:r>
              <a:rPr kumimoji="1" lang="en-US" altLang="zh-CN" sz="2000" b="1" kern="0" dirty="0" smtClean="0">
                <a:solidFill>
                  <a:srgbClr val="CC0000"/>
                </a:solidFill>
              </a:rPr>
              <a:t>")</a:t>
            </a:r>
            <a:r>
              <a:rPr kumimoji="1" lang="en-US" altLang="zh-CN" sz="2000" b="1" kern="0" dirty="0" smtClean="0"/>
              <a:t>.</a:t>
            </a:r>
            <a:r>
              <a:rPr kumimoji="1" lang="en-US" sz="2000" b="1" kern="0" dirty="0" smtClean="0"/>
              <a:t>Activate    </a:t>
            </a:r>
            <a:r>
              <a:rPr kumimoji="1" lang="en-US" sz="2000" b="1" kern="0" dirty="0" smtClean="0">
                <a:solidFill>
                  <a:srgbClr val="006600"/>
                </a:solidFill>
              </a:rPr>
              <a:t>  '</a:t>
            </a:r>
            <a:r>
              <a:rPr kumimoji="1" lang="zh-CN" altLang="en-US" sz="2000" b="1" kern="0" dirty="0" smtClean="0">
                <a:solidFill>
                  <a:srgbClr val="006600"/>
                </a:solidFill>
              </a:rPr>
              <a:t>查找灯泡</a:t>
            </a:r>
          </a:p>
          <a:p>
            <a:pPr lvl="0">
              <a:defRPr/>
            </a:pPr>
            <a:r>
              <a:rPr kumimoji="1" lang="zh-CN" altLang="en-US" sz="2000" b="1" kern="0" dirty="0" smtClean="0"/>
              <a:t>    </a:t>
            </a:r>
            <a:r>
              <a:rPr kumimoji="1" lang="en-US" sz="2000" b="1" kern="0" dirty="0" err="1" smtClean="0"/>
              <a:t>MsgBox</a:t>
            </a:r>
            <a:r>
              <a:rPr kumimoji="1" lang="en-US" sz="2000" b="1" kern="0" dirty="0" smtClean="0"/>
              <a:t> "</a:t>
            </a:r>
            <a:r>
              <a:rPr kumimoji="1" lang="zh-CN" altLang="en-US" sz="2000" b="1" kern="0" dirty="0" smtClean="0"/>
              <a:t>灯泡本月销售个数为</a:t>
            </a:r>
            <a:r>
              <a:rPr kumimoji="1" lang="en-US" altLang="zh-CN" sz="2000" b="1" kern="0" dirty="0" smtClean="0"/>
              <a:t>" &amp; _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   </a:t>
            </a:r>
            <a:r>
              <a:rPr kumimoji="1" lang="en-US" sz="2000" b="1" kern="0" dirty="0" err="1" smtClean="0"/>
              <a:t>ActiveCell.Offset</a:t>
            </a:r>
            <a:r>
              <a:rPr kumimoji="1" lang="en-US" sz="2000" b="1" kern="0" dirty="0" smtClean="0"/>
              <a:t>(0, 1).Value &amp; "</a:t>
            </a:r>
            <a:r>
              <a:rPr kumimoji="1" lang="zh-CN" altLang="en-US" sz="2000" b="1" kern="0" dirty="0" smtClean="0"/>
              <a:t>个</a:t>
            </a:r>
            <a:r>
              <a:rPr kumimoji="1" lang="en-US" altLang="zh-CN" sz="2000" b="1" kern="0" dirty="0" smtClean="0"/>
              <a:t>"  </a:t>
            </a:r>
            <a:r>
              <a:rPr kumimoji="1" lang="en-US" altLang="zh-CN" sz="2000" b="1" kern="0" dirty="0" smtClean="0">
                <a:solidFill>
                  <a:srgbClr val="006600"/>
                </a:solidFill>
              </a:rPr>
              <a:t> '</a:t>
            </a:r>
            <a:r>
              <a:rPr kumimoji="1" lang="zh-CN" altLang="en-US" sz="2000" b="1" kern="0" dirty="0" smtClean="0">
                <a:solidFill>
                  <a:srgbClr val="006600"/>
                </a:solidFill>
              </a:rPr>
              <a:t>显示灯泡数量</a:t>
            </a:r>
          </a:p>
          <a:p>
            <a:pPr lvl="0">
              <a:defRPr/>
            </a:pPr>
            <a:r>
              <a:rPr kumimoji="1" lang="en-US" sz="2000" b="1" kern="0" dirty="0" smtClean="0"/>
              <a:t>End Sub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3214686"/>
            <a:ext cx="850115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代码解析： </a:t>
            </a:r>
            <a:endParaRPr lang="en-US" altLang="zh-CN" sz="2000" b="1" dirty="0" smtClean="0">
              <a:solidFill>
                <a:srgbClr val="002060"/>
              </a:solidFill>
              <a:latin typeface="仿宋" pitchFamily="49" charset="-122"/>
              <a:ea typeface="仿宋" pitchFamily="49" charset="-122"/>
            </a:endParaRP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zh-CN" sz="2000" b="1" dirty="0" err="1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Cells.Find</a:t>
            </a:r>
            <a:r>
              <a:rPr lang="en-US" altLang="zh-CN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(what:=“</a:t>
            </a: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灯泡</a:t>
            </a:r>
            <a:r>
              <a:rPr lang="en-US" altLang="zh-CN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”)</a:t>
            </a: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返回</a:t>
            </a:r>
            <a:r>
              <a:rPr lang="en-US" altLang="zh-CN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Range</a:t>
            </a: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对象</a:t>
            </a:r>
            <a:r>
              <a:rPr lang="en-US" altLang="zh-CN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B5  </a:t>
            </a: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zh-CN" sz="20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.Activate</a:t>
            </a:r>
            <a:r>
              <a:rPr lang="zh-CN" altLang="en-US" sz="2000" b="1" dirty="0" smtClean="0">
                <a:solidFill>
                  <a:srgbClr val="FF0000"/>
                </a:solidFill>
                <a:latin typeface="仿宋" pitchFamily="49" charset="-122"/>
                <a:ea typeface="仿宋" pitchFamily="49" charset="-122"/>
              </a:rPr>
              <a:t>方法</a:t>
            </a: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表示激活查找到的单元格</a:t>
            </a:r>
            <a:endParaRPr lang="en-US" altLang="zh-CN" sz="2000" b="1" dirty="0" smtClean="0">
              <a:solidFill>
                <a:srgbClr val="002060"/>
              </a:solidFill>
              <a:latin typeface="仿宋" pitchFamily="49" charset="-122"/>
              <a:ea typeface="仿宋" pitchFamily="49" charset="-122"/>
            </a:endParaRP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zh-CN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.Offset(0, 1)</a:t>
            </a: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向右偏移一格</a:t>
            </a:r>
            <a:endParaRPr lang="en-US" altLang="zh-CN" sz="2000" b="1" dirty="0" smtClean="0">
              <a:solidFill>
                <a:srgbClr val="002060"/>
              </a:solidFill>
              <a:latin typeface="仿宋" pitchFamily="49" charset="-122"/>
              <a:ea typeface="仿宋" pitchFamily="49" charset="-122"/>
            </a:endParaRPr>
          </a:p>
          <a:p>
            <a:pPr marL="258763" indent="-258763">
              <a:spcBef>
                <a:spcPts val="600"/>
              </a:spcBef>
            </a:pPr>
            <a:r>
              <a:rPr lang="zh-CN" altLang="en-US" sz="2000" b="1" dirty="0" smtClean="0">
                <a:solidFill>
                  <a:srgbClr val="CC0000"/>
                </a:solidFill>
                <a:latin typeface="仿宋" pitchFamily="49" charset="-122"/>
                <a:ea typeface="仿宋" pitchFamily="49" charset="-122"/>
              </a:rPr>
              <a:t>注意：</a:t>
            </a:r>
            <a:endParaRPr lang="en-US" altLang="zh-CN" sz="2000" b="1" dirty="0" smtClean="0">
              <a:solidFill>
                <a:srgbClr val="CC0000"/>
              </a:solidFill>
              <a:latin typeface="仿宋" pitchFamily="49" charset="-122"/>
              <a:ea typeface="仿宋" pitchFamily="49" charset="-122"/>
            </a:endParaRP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在上面例子里，如果找不到查找的内容，则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/>
            </a:r>
            <a:b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</a:b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程序运行时报错。如修改参数为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what:=“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灯管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”</a:t>
            </a: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因为没有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Range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对象进行相应的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.Activate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方法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928934"/>
            <a:ext cx="1714512" cy="1465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572008"/>
            <a:ext cx="2986083" cy="1575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9" name="组合 8"/>
          <p:cNvGrpSpPr/>
          <p:nvPr/>
        </p:nvGrpSpPr>
        <p:grpSpPr>
          <a:xfrm>
            <a:off x="6572264" y="1004883"/>
            <a:ext cx="2400300" cy="1781175"/>
            <a:chOff x="6572264" y="1004883"/>
            <a:chExt cx="2400300" cy="1781175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72264" y="1004883"/>
              <a:ext cx="2400300" cy="1781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矩形 7"/>
            <p:cNvSpPr/>
            <p:nvPr/>
          </p:nvSpPr>
          <p:spPr bwMode="auto">
            <a:xfrm>
              <a:off x="7500958" y="1857364"/>
              <a:ext cx="714380" cy="214314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2488"/>
                </a:spcBef>
                <a:spcAft>
                  <a:spcPts val="2488"/>
                </a:spcAft>
                <a:buClrTx/>
                <a:buSzTx/>
                <a:buFontTx/>
                <a:buNone/>
                <a:tabLst/>
              </a:pPr>
              <a:endParaRPr kumimoji="1" lang="zh-CN" altLang="en-US" sz="2000" b="1" i="0" u="none" strike="noStrike" cap="none" normalizeH="0" baseline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修改示例</a:t>
            </a:r>
            <a:r>
              <a:rPr lang="en-US" altLang="zh-CN" dirty="0" smtClean="0"/>
              <a:t>9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-32" y="928670"/>
            <a:ext cx="8358246" cy="4000528"/>
          </a:xfrm>
          <a:prstGeom prst="rect">
            <a:avLst/>
          </a:prstGeom>
          <a:solidFill>
            <a:srgbClr val="FFCC99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1588" algn="just" eaLnBrk="0" fontAlgn="base" hangingPunct="0">
              <a:spcAft>
                <a:spcPts val="600"/>
              </a:spcAft>
            </a:pPr>
            <a:r>
              <a:rPr kumimoji="1" lang="zh-CN" alt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示例</a:t>
            </a:r>
            <a:r>
              <a:rPr kumimoji="1" lang="en-US" altLang="zh-CN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9-2</a:t>
            </a:r>
            <a:r>
              <a:rPr kumimoji="1" lang="zh-CN" altLang="en-US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</a:t>
            </a:r>
            <a:r>
              <a:rPr kumimoji="1" lang="zh-CN" altLang="en-US" sz="2200" b="1" kern="0" dirty="0" smtClean="0">
                <a:latin typeface="微软雅黑" pitchFamily="34" charset="-122"/>
                <a:ea typeface="微软雅黑" pitchFamily="34" charset="-122"/>
              </a:rPr>
              <a:t>查找</a:t>
            </a:r>
            <a:r>
              <a:rPr kumimoji="1" lang="en-US" altLang="zh-CN" sz="2200" b="1" kern="0" dirty="0" smtClean="0">
                <a:latin typeface="微软雅黑" pitchFamily="34" charset="-122"/>
                <a:ea typeface="微软雅黑" pitchFamily="34" charset="-122"/>
              </a:rPr>
              <a:t>“</a:t>
            </a:r>
            <a:r>
              <a:rPr kumimoji="1" lang="zh-CN" altLang="en-US" sz="2200" b="1" kern="0" dirty="0" smtClean="0">
                <a:latin typeface="微软雅黑" pitchFamily="34" charset="-122"/>
                <a:ea typeface="微软雅黑" pitchFamily="34" charset="-122"/>
              </a:rPr>
              <a:t>灯泡</a:t>
            </a:r>
            <a:r>
              <a:rPr kumimoji="1" lang="en-US" altLang="zh-CN" sz="2200" b="1" kern="0" dirty="0" smtClean="0">
                <a:latin typeface="微软雅黑" pitchFamily="34" charset="-122"/>
                <a:ea typeface="微软雅黑" pitchFamily="34" charset="-122"/>
              </a:rPr>
              <a:t>”</a:t>
            </a:r>
            <a:r>
              <a:rPr kumimoji="1" lang="zh-CN" altLang="en-US" sz="2200" b="1" kern="0" dirty="0" smtClean="0">
                <a:latin typeface="微软雅黑" pitchFamily="34" charset="-122"/>
                <a:ea typeface="微软雅黑" pitchFamily="34" charset="-122"/>
              </a:rPr>
              <a:t>，找到相应的灯泡数量并输出</a:t>
            </a:r>
          </a:p>
          <a:p>
            <a:pPr lvl="0">
              <a:defRPr/>
            </a:pPr>
            <a:r>
              <a:rPr kumimoji="1" lang="zh-CN" altLang="en-US" sz="2000" b="1" kern="0" dirty="0" smtClean="0"/>
              <a:t> </a:t>
            </a:r>
            <a:r>
              <a:rPr kumimoji="1" lang="en-US" sz="2000" b="1" kern="0" dirty="0" smtClean="0"/>
              <a:t>Sub </a:t>
            </a:r>
            <a:r>
              <a:rPr kumimoji="1" lang="zh-CN" altLang="en-US" sz="2000" b="1" kern="0" dirty="0" smtClean="0"/>
              <a:t>查找文本</a:t>
            </a:r>
            <a:r>
              <a:rPr kumimoji="1" lang="en-US" altLang="zh-CN" sz="2000" b="1" kern="0" dirty="0" smtClean="0"/>
              <a:t>2()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Dim c As Range</a:t>
            </a:r>
          </a:p>
          <a:p>
            <a:pPr lvl="0">
              <a:defRPr/>
            </a:pPr>
            <a:r>
              <a:rPr kumimoji="1" lang="en-US" altLang="zh-CN" sz="2000" b="1" kern="0" dirty="0" smtClean="0">
                <a:solidFill>
                  <a:srgbClr val="0000FF"/>
                </a:solidFill>
              </a:rPr>
              <a:t>   </a:t>
            </a:r>
            <a:r>
              <a:rPr kumimoji="1" lang="en-US" altLang="zh-CN" sz="2000" b="1" kern="0" dirty="0" smtClean="0">
                <a:solidFill>
                  <a:srgbClr val="FF0000"/>
                </a:solidFill>
              </a:rPr>
              <a:t> Set  </a:t>
            </a:r>
            <a:r>
              <a:rPr kumimoji="1" lang="en-US" altLang="zh-CN" sz="2000" b="1" kern="0" dirty="0" smtClean="0">
                <a:solidFill>
                  <a:srgbClr val="0000FF"/>
                </a:solidFill>
              </a:rPr>
              <a:t>c = </a:t>
            </a:r>
            <a:r>
              <a:rPr kumimoji="1" lang="en-US" altLang="zh-CN" sz="2000" b="1" kern="0" dirty="0" err="1" smtClean="0">
                <a:solidFill>
                  <a:srgbClr val="0000FF"/>
                </a:solidFill>
              </a:rPr>
              <a:t>Cells.Find</a:t>
            </a:r>
            <a:r>
              <a:rPr kumimoji="1" lang="en-US" altLang="zh-CN" sz="2000" b="1" kern="0" dirty="0" smtClean="0">
                <a:solidFill>
                  <a:srgbClr val="0000FF"/>
                </a:solidFill>
              </a:rPr>
              <a:t>(what:="</a:t>
            </a:r>
            <a:r>
              <a:rPr kumimoji="1" lang="zh-CN" altLang="en-US" sz="2000" b="1" kern="0" dirty="0" smtClean="0">
                <a:solidFill>
                  <a:srgbClr val="0000FF"/>
                </a:solidFill>
              </a:rPr>
              <a:t>灯泡</a:t>
            </a:r>
            <a:r>
              <a:rPr kumimoji="1" lang="en-US" altLang="zh-CN" sz="2000" b="1" kern="0" dirty="0" smtClean="0">
                <a:solidFill>
                  <a:srgbClr val="0000FF"/>
                </a:solidFill>
              </a:rPr>
              <a:t>")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   If</a:t>
            </a:r>
            <a:r>
              <a:rPr kumimoji="1" lang="en-US" altLang="zh-CN" sz="2000" b="1" kern="0" dirty="0" smtClean="0">
                <a:solidFill>
                  <a:srgbClr val="FF0000"/>
                </a:solidFill>
              </a:rPr>
              <a:t> Not c Is Nothing</a:t>
            </a:r>
            <a:r>
              <a:rPr kumimoji="1" lang="en-US" altLang="zh-CN" sz="2000" b="1" kern="0" dirty="0" smtClean="0"/>
              <a:t> Then</a:t>
            </a:r>
          </a:p>
          <a:p>
            <a:pPr>
              <a:defRPr/>
            </a:pPr>
            <a:r>
              <a:rPr kumimoji="1" lang="en-US" altLang="zh-CN" sz="2000" b="1" kern="0" dirty="0" smtClean="0"/>
              <a:t>        </a:t>
            </a:r>
            <a:r>
              <a:rPr kumimoji="1" lang="en-US" altLang="zh-CN" sz="2000" b="1" kern="0" dirty="0" err="1" smtClean="0"/>
              <a:t>c.Activate</a:t>
            </a:r>
            <a:r>
              <a:rPr kumimoji="1" lang="en-US" altLang="zh-CN" sz="2000" b="1" kern="0" dirty="0" smtClean="0"/>
              <a:t>        ' </a:t>
            </a:r>
            <a:r>
              <a:rPr kumimoji="1" lang="zh-CN" altLang="en-US" sz="2000" b="1" kern="0" dirty="0" smtClean="0"/>
              <a:t>查找到灯泡</a:t>
            </a:r>
          </a:p>
          <a:p>
            <a:pPr lvl="0">
              <a:defRPr/>
            </a:pPr>
            <a:r>
              <a:rPr kumimoji="1" lang="zh-CN" altLang="en-US" sz="2000" b="1" kern="0" dirty="0" smtClean="0"/>
              <a:t>        </a:t>
            </a:r>
            <a:r>
              <a:rPr kumimoji="1" lang="en-US" altLang="zh-CN" sz="2000" b="1" kern="0" dirty="0" err="1" smtClean="0"/>
              <a:t>MsgBox</a:t>
            </a:r>
            <a:r>
              <a:rPr kumimoji="1" lang="en-US" altLang="zh-CN" sz="2000" b="1" kern="0" dirty="0" smtClean="0"/>
              <a:t> "</a:t>
            </a:r>
            <a:r>
              <a:rPr kumimoji="1" lang="zh-CN" altLang="en-US" sz="2000" b="1" kern="0" dirty="0" smtClean="0"/>
              <a:t>灯泡本月销售个数为</a:t>
            </a:r>
            <a:r>
              <a:rPr kumimoji="1" lang="en-US" altLang="zh-CN" sz="2000" b="1" kern="0" dirty="0" smtClean="0"/>
              <a:t>" &amp; _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       </a:t>
            </a:r>
            <a:r>
              <a:rPr kumimoji="1" lang="en-US" altLang="zh-CN" sz="2000" b="1" kern="0" dirty="0" err="1" smtClean="0"/>
              <a:t>ActiveCell.Offset</a:t>
            </a:r>
            <a:r>
              <a:rPr kumimoji="1" lang="en-US" altLang="zh-CN" sz="2000" b="1" kern="0" dirty="0" smtClean="0"/>
              <a:t>(0, 1).Value &amp; "</a:t>
            </a:r>
            <a:r>
              <a:rPr kumimoji="1" lang="zh-CN" altLang="en-US" sz="2000" b="1" kern="0" dirty="0" smtClean="0"/>
              <a:t>个</a:t>
            </a:r>
            <a:r>
              <a:rPr kumimoji="1" lang="en-US" altLang="zh-CN" sz="2000" b="1" kern="0" dirty="0" smtClean="0"/>
              <a:t>"     '</a:t>
            </a:r>
            <a:r>
              <a:rPr kumimoji="1" lang="zh-CN" altLang="en-US" sz="2000" b="1" kern="0" dirty="0" smtClean="0"/>
              <a:t>显示灯泡数量</a:t>
            </a:r>
          </a:p>
          <a:p>
            <a:pPr lvl="0">
              <a:defRPr/>
            </a:pPr>
            <a:r>
              <a:rPr kumimoji="1" lang="zh-CN" altLang="en-US" sz="2000" b="1" kern="0" dirty="0" smtClean="0"/>
              <a:t>    </a:t>
            </a:r>
            <a:r>
              <a:rPr kumimoji="1" lang="en-US" altLang="zh-CN" sz="2000" b="1" kern="0" dirty="0" smtClean="0"/>
              <a:t>Else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       </a:t>
            </a:r>
            <a:r>
              <a:rPr kumimoji="1" lang="en-US" altLang="zh-CN" sz="2000" b="1" kern="0" dirty="0" err="1" smtClean="0"/>
              <a:t>MsgBox</a:t>
            </a:r>
            <a:r>
              <a:rPr kumimoji="1" lang="en-US" altLang="zh-CN" sz="2000" b="1" kern="0" dirty="0" smtClean="0"/>
              <a:t> "</a:t>
            </a:r>
            <a:r>
              <a:rPr kumimoji="1" lang="zh-CN" altLang="en-US" sz="2000" b="1" kern="0" dirty="0" smtClean="0"/>
              <a:t>没找到要查找的内容。</a:t>
            </a:r>
            <a:r>
              <a:rPr kumimoji="1" lang="en-US" altLang="zh-CN" sz="2000" b="1" kern="0" dirty="0" smtClean="0"/>
              <a:t>"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    End If</a:t>
            </a:r>
          </a:p>
          <a:p>
            <a:pPr lvl="0">
              <a:defRPr/>
            </a:pPr>
            <a:r>
              <a:rPr kumimoji="1" lang="en-US" altLang="zh-CN" sz="2000" b="1" kern="0" dirty="0" smtClean="0"/>
              <a:t>End Sub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00636"/>
            <a:ext cx="85011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2000" b="1" dirty="0" smtClean="0">
                <a:solidFill>
                  <a:srgbClr val="002060"/>
                </a:solidFill>
                <a:latin typeface="仿宋" pitchFamily="49" charset="-122"/>
                <a:ea typeface="仿宋" pitchFamily="49" charset="-122"/>
              </a:rPr>
              <a:t>代码解析： </a:t>
            </a:r>
            <a:endParaRPr lang="en-US" altLang="zh-CN" sz="2000" b="1" dirty="0" smtClean="0">
              <a:solidFill>
                <a:srgbClr val="002060"/>
              </a:solidFill>
              <a:latin typeface="仿宋" pitchFamily="49" charset="-122"/>
              <a:ea typeface="仿宋" pitchFamily="49" charset="-122"/>
            </a:endParaRP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增加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if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语句判断，如果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Find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方法返回的是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Nothing,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则提示没有找到。</a:t>
            </a:r>
            <a:endParaRPr lang="en-US" altLang="zh-CN" sz="2000" b="1" dirty="0" smtClean="0">
              <a:solidFill>
                <a:srgbClr val="0000FF"/>
              </a:solidFill>
              <a:latin typeface="仿宋" pitchFamily="49" charset="-122"/>
              <a:ea typeface="仿宋" pitchFamily="49" charset="-122"/>
            </a:endParaRPr>
          </a:p>
          <a:p>
            <a:pPr marL="258763" indent="-258763">
              <a:spcBef>
                <a:spcPts val="600"/>
              </a:spcBef>
              <a:buFont typeface="Wingdings" pitchFamily="2" charset="2"/>
              <a:buChar char="l"/>
            </a:pP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修改参数为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what:=“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灯管</a:t>
            </a:r>
            <a:r>
              <a:rPr lang="en-US" altLang="zh-CN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”</a:t>
            </a:r>
            <a:r>
              <a:rPr lang="zh-CN" altLang="en-US" sz="2000" b="1" dirty="0" smtClean="0">
                <a:solidFill>
                  <a:srgbClr val="0000FF"/>
                </a:solidFill>
                <a:latin typeface="仿宋" pitchFamily="49" charset="-122"/>
                <a:ea typeface="仿宋" pitchFamily="49" charset="-122"/>
              </a:rPr>
              <a:t>，程序运行时不再报错，提示没找到。</a:t>
            </a:r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3700" y="1000108"/>
            <a:ext cx="2400300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3552968"/>
            <a:ext cx="1714512" cy="1576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571876"/>
            <a:ext cx="1838170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u_cs_Lj">
  <a:themeElements>
    <a:clrScheme name="自定义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E5"/>
      </a:hlink>
      <a:folHlink>
        <a:srgbClr val="000072"/>
      </a:folHlink>
    </a:clrScheme>
    <a:fontScheme name="默认设计模板">
      <a:majorFont>
        <a:latin typeface="Times New Roman"/>
        <a:ea typeface="华文新魏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2488"/>
          </a:spcBef>
          <a:spcAft>
            <a:spcPts val="2488"/>
          </a:spcAft>
          <a:buClrTx/>
          <a:buSzTx/>
          <a:buFontTx/>
          <a:buNone/>
          <a:tabLst/>
          <a:defRPr kumimoji="1" lang="zh-CN" altLang="en-US" sz="2000" b="1" i="0" u="none" strike="noStrike" cap="none" normalizeH="0" baseline="0" smtClean="0">
            <a:ln>
              <a:noFill/>
            </a:ln>
            <a:solidFill>
              <a:srgbClr val="800000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2067</TotalTime>
  <Words>4727</Words>
  <Application>Microsoft Office PowerPoint</Application>
  <PresentationFormat>全屏显示(4:3)</PresentationFormat>
  <Paragraphs>572</Paragraphs>
  <Slides>29</Slides>
  <Notes>26</Notes>
  <HiddenSlides>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whu_cs_Lj</vt:lpstr>
      <vt:lpstr>Excel VBA 程序设计</vt:lpstr>
      <vt:lpstr>主要内容</vt:lpstr>
      <vt:lpstr>第三部分  Excel VBA对象模型</vt:lpstr>
      <vt:lpstr>使用Range对象（上次课内容）</vt:lpstr>
      <vt:lpstr>使用Range对象</vt:lpstr>
      <vt:lpstr>Range对象的Activate方法</vt:lpstr>
      <vt:lpstr>Range对象的Find方法</vt:lpstr>
      <vt:lpstr>使用find方法示例</vt:lpstr>
      <vt:lpstr>修改示例9</vt:lpstr>
      <vt:lpstr>Range对象的FindNext方法</vt:lpstr>
      <vt:lpstr>继续修改示例9</vt:lpstr>
      <vt:lpstr>本周提交作业（1）</vt:lpstr>
      <vt:lpstr>在单元格区域中循环</vt:lpstr>
      <vt:lpstr>在单元格区域中循环</vt:lpstr>
      <vt:lpstr>在单元格区域中循环</vt:lpstr>
      <vt:lpstr>在单元格区域中循环</vt:lpstr>
      <vt:lpstr>使用For Each...Next语句遍历工作簿中所有的工作表</vt:lpstr>
      <vt:lpstr>使用Range对象（3）</vt:lpstr>
      <vt:lpstr>Range对象的autoFit方法</vt:lpstr>
      <vt:lpstr>Range对象的copy方法</vt:lpstr>
      <vt:lpstr>Range对象的copy方法</vt:lpstr>
      <vt:lpstr>Range对象的cut方法</vt:lpstr>
      <vt:lpstr>Range对象的Insert方法</vt:lpstr>
      <vt:lpstr>Range对象的Merge方法</vt:lpstr>
      <vt:lpstr>Range对象的Merge方法</vt:lpstr>
      <vt:lpstr>本周提交作业2：Range.Merge方法</vt:lpstr>
      <vt:lpstr>本周提交作业2：Range.Merge方法</vt:lpstr>
      <vt:lpstr>幻灯片 28</vt:lpstr>
      <vt:lpstr>旧的不用的幻灯片：Worksheet.Change 事件示例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VBA 程序设计</dc:title>
  <dc:creator>pc</dc:creator>
  <cp:lastModifiedBy>walkinnet</cp:lastModifiedBy>
  <cp:revision>377</cp:revision>
  <dcterms:created xsi:type="dcterms:W3CDTF">2016-04-15T14:09:59Z</dcterms:created>
  <dcterms:modified xsi:type="dcterms:W3CDTF">2016-10-29T02:23:43Z</dcterms:modified>
</cp:coreProperties>
</file>