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2"/>
  </p:notesMasterIdLst>
  <p:sldIdLst>
    <p:sldId id="257" r:id="rId2"/>
    <p:sldId id="258" r:id="rId3"/>
    <p:sldId id="259" r:id="rId4"/>
    <p:sldId id="281" r:id="rId5"/>
    <p:sldId id="293" r:id="rId6"/>
    <p:sldId id="302" r:id="rId7"/>
    <p:sldId id="303" r:id="rId8"/>
    <p:sldId id="304" r:id="rId9"/>
    <p:sldId id="305" r:id="rId10"/>
    <p:sldId id="294" r:id="rId11"/>
    <p:sldId id="311" r:id="rId12"/>
    <p:sldId id="306" r:id="rId13"/>
    <p:sldId id="307" r:id="rId14"/>
    <p:sldId id="308" r:id="rId15"/>
    <p:sldId id="309" r:id="rId16"/>
    <p:sldId id="310" r:id="rId17"/>
    <p:sldId id="316" r:id="rId18"/>
    <p:sldId id="312" r:id="rId19"/>
    <p:sldId id="313" r:id="rId20"/>
    <p:sldId id="315" r:id="rId21"/>
    <p:sldId id="314" r:id="rId22"/>
    <p:sldId id="317" r:id="rId23"/>
    <p:sldId id="295" r:id="rId24"/>
    <p:sldId id="296" r:id="rId25"/>
    <p:sldId id="297" r:id="rId26"/>
    <p:sldId id="298" r:id="rId27"/>
    <p:sldId id="299" r:id="rId28"/>
    <p:sldId id="300" r:id="rId29"/>
    <p:sldId id="301" r:id="rId30"/>
    <p:sldId id="262" r:id="rId31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  <a:srgbClr val="006600"/>
    <a:srgbClr val="660066"/>
    <a:srgbClr val="0099FF"/>
    <a:srgbClr val="FF7C80"/>
    <a:srgbClr val="CC6600"/>
  </p:clrMru>
</p:presentationPr>
</file>

<file path=ppt/tableStyles.xml><?xml version="1.0" encoding="utf-8"?>
<a:tblStyleLst xmlns:a="http://schemas.openxmlformats.org/drawingml/2006/main" def="{5C22544A-7EE6-4342-B048-85BDC9FD1C3A}">
  <a:tblStyle styleId="{E929F9F4-4A8F-4326-A1B4-22849713DDAB}" styleName="深色样式 1 - 强调 4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wholeTbl>
    <a:band1H>
      <a:tcStyle>
        <a:tcBdr/>
        <a:fill>
          <a:solidFill>
            <a:schemeClr val="accent4">
              <a:shade val="60000"/>
            </a:schemeClr>
          </a:solidFill>
        </a:fill>
      </a:tcStyle>
    </a:band1H>
    <a:band1V>
      <a:tcStyle>
        <a:tcBdr/>
        <a:fill>
          <a:solidFill>
            <a:schemeClr val="accent4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4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4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4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00A15C55-8517-42AA-B614-E9B94910E393}" styleName="中度样式 2 - 强调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81520" autoAdjust="0"/>
  </p:normalViewPr>
  <p:slideViewPr>
    <p:cSldViewPr>
      <p:cViewPr>
        <p:scale>
          <a:sx n="70" d="100"/>
          <a:sy n="70" d="100"/>
        </p:scale>
        <p:origin x="-516" y="3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76E9B57-D2AE-46D2-8937-0AD003DB21E5}" type="datetimeFigureOut">
              <a:rPr lang="zh-CN" altLang="en-US" smtClean="0"/>
              <a:pPr/>
              <a:t>2016-10-6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727C274-771A-490D-A8BA-5B884B86429C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8" Type="http://schemas.openxmlformats.org/officeDocument/2006/relationships/hyperlink" Target="javascript:hhobj_10.Click()" TargetMode="External"/><Relationship Id="rId3" Type="http://schemas.openxmlformats.org/officeDocument/2006/relationships/hyperlink" Target="javascript:hhobj_5.Click()" TargetMode="External"/><Relationship Id="rId7" Type="http://schemas.openxmlformats.org/officeDocument/2006/relationships/hyperlink" Target="javascript:hhobj_9.Click()" TargetMode="External"/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Relationship Id="rId6" Type="http://schemas.openxmlformats.org/officeDocument/2006/relationships/hyperlink" Target="javascript:hhobj_8.Click()" TargetMode="External"/><Relationship Id="rId5" Type="http://schemas.openxmlformats.org/officeDocument/2006/relationships/hyperlink" Target="javascript:hhobj_7.Click()" TargetMode="External"/><Relationship Id="rId4" Type="http://schemas.openxmlformats.org/officeDocument/2006/relationships/hyperlink" Target="javascript:hhobj_6.Click()" TargetMode="External"/></Relationships>
</file>

<file path=ppt/notesSlides/_rels/notesSlide17.xml.rels><?xml version="1.0" encoding="UTF-8" standalone="yes"?>
<Relationships xmlns="http://schemas.openxmlformats.org/package/2006/relationships"><Relationship Id="rId8" Type="http://schemas.openxmlformats.org/officeDocument/2006/relationships/hyperlink" Target="javascript:hhobj_9.Click()" TargetMode="External"/><Relationship Id="rId13" Type="http://schemas.openxmlformats.org/officeDocument/2006/relationships/hyperlink" Target="javascript:hhobj_14.Click()" TargetMode="External"/><Relationship Id="rId18" Type="http://schemas.openxmlformats.org/officeDocument/2006/relationships/hyperlink" Target="javascript:hhobj_19.Click()" TargetMode="External"/><Relationship Id="rId3" Type="http://schemas.openxmlformats.org/officeDocument/2006/relationships/hyperlink" Target="javascript:hhobj_4.Click()" TargetMode="External"/><Relationship Id="rId21" Type="http://schemas.openxmlformats.org/officeDocument/2006/relationships/hyperlink" Target="javascript:hhobj_22.Click()" TargetMode="External"/><Relationship Id="rId7" Type="http://schemas.openxmlformats.org/officeDocument/2006/relationships/hyperlink" Target="javascript:hhobj_8.Click()" TargetMode="External"/><Relationship Id="rId12" Type="http://schemas.openxmlformats.org/officeDocument/2006/relationships/hyperlink" Target="javascript:hhobj_13.Click()" TargetMode="External"/><Relationship Id="rId17" Type="http://schemas.openxmlformats.org/officeDocument/2006/relationships/hyperlink" Target="javascript:hhobj_18.Click()" TargetMode="External"/><Relationship Id="rId2" Type="http://schemas.openxmlformats.org/officeDocument/2006/relationships/slide" Target="../slides/slide20.xml"/><Relationship Id="rId16" Type="http://schemas.openxmlformats.org/officeDocument/2006/relationships/hyperlink" Target="javascript:hhobj_17.Click()" TargetMode="External"/><Relationship Id="rId20" Type="http://schemas.openxmlformats.org/officeDocument/2006/relationships/hyperlink" Target="javascript:hhobj_21.Click()" TargetMode="External"/><Relationship Id="rId1" Type="http://schemas.openxmlformats.org/officeDocument/2006/relationships/notesMaster" Target="../notesMasters/notesMaster1.xml"/><Relationship Id="rId6" Type="http://schemas.openxmlformats.org/officeDocument/2006/relationships/hyperlink" Target="javascript:hhobj_7.Click()" TargetMode="External"/><Relationship Id="rId11" Type="http://schemas.openxmlformats.org/officeDocument/2006/relationships/hyperlink" Target="javascript:hhobj_12.Click()" TargetMode="External"/><Relationship Id="rId5" Type="http://schemas.openxmlformats.org/officeDocument/2006/relationships/hyperlink" Target="javascript:hhobj_6.Click()" TargetMode="External"/><Relationship Id="rId15" Type="http://schemas.openxmlformats.org/officeDocument/2006/relationships/hyperlink" Target="javascript:hhobj_16.Click()" TargetMode="External"/><Relationship Id="rId10" Type="http://schemas.openxmlformats.org/officeDocument/2006/relationships/hyperlink" Target="javascript:hhobj_11.Click()" TargetMode="External"/><Relationship Id="rId19" Type="http://schemas.openxmlformats.org/officeDocument/2006/relationships/hyperlink" Target="javascript:hhobj_20.Click()" TargetMode="External"/><Relationship Id="rId4" Type="http://schemas.openxmlformats.org/officeDocument/2006/relationships/hyperlink" Target="javascript:hhobj_5.Click()" TargetMode="External"/><Relationship Id="rId9" Type="http://schemas.openxmlformats.org/officeDocument/2006/relationships/hyperlink" Target="javascript:hhobj_10.Click()" TargetMode="External"/><Relationship Id="rId14" Type="http://schemas.openxmlformats.org/officeDocument/2006/relationships/hyperlink" Target="javascript:hhobj_15.Click()" TargetMode="External"/><Relationship Id="rId22" Type="http://schemas.openxmlformats.org/officeDocument/2006/relationships/hyperlink" Target="javascript:hhobj_23.Click()" TargetMode="Externa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3" Type="http://schemas.openxmlformats.org/officeDocument/2006/relationships/hyperlink" Target="javascript:hhobj_4.Click()" TargetMode="External"/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Relationship Id="rId5" Type="http://schemas.openxmlformats.org/officeDocument/2006/relationships/hyperlink" Target="javascript:hhobj_6.Click()" TargetMode="External"/><Relationship Id="rId4" Type="http://schemas.openxmlformats.org/officeDocument/2006/relationships/hyperlink" Target="javascript:hhobj_5.Click()" TargetMode="Externa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3" Type="http://schemas.openxmlformats.org/officeDocument/2006/relationships/hyperlink" Target="javascript:hhobj_4.Click()" TargetMode="External"/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Relationship Id="rId4" Type="http://schemas.openxmlformats.org/officeDocument/2006/relationships/hyperlink" Target="javascript:hhobj_5.Click()" TargetMode="External"/></Relationships>
</file>

<file path=ppt/notesSlides/_rels/notesSlide6.xml.rels><?xml version="1.0" encoding="UTF-8" standalone="yes"?>
<Relationships xmlns="http://schemas.openxmlformats.org/package/2006/relationships"><Relationship Id="rId3" Type="http://schemas.openxmlformats.org/officeDocument/2006/relationships/hyperlink" Target="javascript:hhobj_4.Click()" TargetMode="External"/><Relationship Id="rId7" Type="http://schemas.openxmlformats.org/officeDocument/2006/relationships/hyperlink" Target="javascript:hhobj_8.Click()" TargetMode="External"/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Relationship Id="rId6" Type="http://schemas.openxmlformats.org/officeDocument/2006/relationships/hyperlink" Target="javascript:hhobj_7.Click()" TargetMode="External"/><Relationship Id="rId5" Type="http://schemas.openxmlformats.org/officeDocument/2006/relationships/hyperlink" Target="javascript:hhobj_6.Click()" TargetMode="External"/><Relationship Id="rId4" Type="http://schemas.openxmlformats.org/officeDocument/2006/relationships/hyperlink" Target="javascript:hhobj_5.Click()" TargetMode="Externa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8" Type="http://schemas.openxmlformats.org/officeDocument/2006/relationships/hyperlink" Target="javascript:hhobj_6.Click()" TargetMode="External"/><Relationship Id="rId13" Type="http://schemas.openxmlformats.org/officeDocument/2006/relationships/hyperlink" Target="javascript:hhobj_11.Click()" TargetMode="External"/><Relationship Id="rId18" Type="http://schemas.openxmlformats.org/officeDocument/2006/relationships/hyperlink" Target="javascript:hhobj_16.Click()" TargetMode="External"/><Relationship Id="rId26" Type="http://schemas.openxmlformats.org/officeDocument/2006/relationships/hyperlink" Target="javascript:hhobj_24.Click()" TargetMode="External"/><Relationship Id="rId3" Type="http://schemas.openxmlformats.org/officeDocument/2006/relationships/hyperlink" Target="javascript:hhobj_1.Click()" TargetMode="External"/><Relationship Id="rId21" Type="http://schemas.openxmlformats.org/officeDocument/2006/relationships/hyperlink" Target="javascript:hhobj_19.Click()" TargetMode="External"/><Relationship Id="rId34" Type="http://schemas.openxmlformats.org/officeDocument/2006/relationships/hyperlink" Target="javascript:hhobj_32.Click()" TargetMode="External"/><Relationship Id="rId7" Type="http://schemas.openxmlformats.org/officeDocument/2006/relationships/hyperlink" Target="javascript:hhobj_5.Click()" TargetMode="External"/><Relationship Id="rId12" Type="http://schemas.openxmlformats.org/officeDocument/2006/relationships/hyperlink" Target="javascript:hhobj_10.Click()" TargetMode="External"/><Relationship Id="rId17" Type="http://schemas.openxmlformats.org/officeDocument/2006/relationships/hyperlink" Target="javascript:hhobj_15.Click()" TargetMode="External"/><Relationship Id="rId25" Type="http://schemas.openxmlformats.org/officeDocument/2006/relationships/hyperlink" Target="javascript:hhobj_23.Click()" TargetMode="External"/><Relationship Id="rId33" Type="http://schemas.openxmlformats.org/officeDocument/2006/relationships/hyperlink" Target="javascript:hhobj_31.Click()" TargetMode="External"/><Relationship Id="rId2" Type="http://schemas.openxmlformats.org/officeDocument/2006/relationships/slide" Target="../slides/slide11.xml"/><Relationship Id="rId16" Type="http://schemas.openxmlformats.org/officeDocument/2006/relationships/hyperlink" Target="javascript:hhobj_14.Click()" TargetMode="External"/><Relationship Id="rId20" Type="http://schemas.openxmlformats.org/officeDocument/2006/relationships/hyperlink" Target="javascript:hhobj_18.Click()" TargetMode="External"/><Relationship Id="rId29" Type="http://schemas.openxmlformats.org/officeDocument/2006/relationships/hyperlink" Target="javascript:hhobj_27.Click()" TargetMode="External"/><Relationship Id="rId1" Type="http://schemas.openxmlformats.org/officeDocument/2006/relationships/notesMaster" Target="../notesMasters/notesMaster1.xml"/><Relationship Id="rId6" Type="http://schemas.openxmlformats.org/officeDocument/2006/relationships/hyperlink" Target="javascript:hhobj_4.Click()" TargetMode="External"/><Relationship Id="rId11" Type="http://schemas.openxmlformats.org/officeDocument/2006/relationships/hyperlink" Target="javascript:hhobj_9.Click()" TargetMode="External"/><Relationship Id="rId24" Type="http://schemas.openxmlformats.org/officeDocument/2006/relationships/hyperlink" Target="javascript:hhobj_22.Click()" TargetMode="External"/><Relationship Id="rId32" Type="http://schemas.openxmlformats.org/officeDocument/2006/relationships/hyperlink" Target="javascript:hhobj_30.Click()" TargetMode="External"/><Relationship Id="rId5" Type="http://schemas.openxmlformats.org/officeDocument/2006/relationships/hyperlink" Target="javascript:hhobj_3.Click()" TargetMode="External"/><Relationship Id="rId15" Type="http://schemas.openxmlformats.org/officeDocument/2006/relationships/hyperlink" Target="javascript:hhobj_13.Click()" TargetMode="External"/><Relationship Id="rId23" Type="http://schemas.openxmlformats.org/officeDocument/2006/relationships/hyperlink" Target="javascript:hhobj_21.Click()" TargetMode="External"/><Relationship Id="rId28" Type="http://schemas.openxmlformats.org/officeDocument/2006/relationships/hyperlink" Target="javascript:hhobj_26.Click()" TargetMode="External"/><Relationship Id="rId10" Type="http://schemas.openxmlformats.org/officeDocument/2006/relationships/hyperlink" Target="javascript:hhobj_8.Click()" TargetMode="External"/><Relationship Id="rId19" Type="http://schemas.openxmlformats.org/officeDocument/2006/relationships/hyperlink" Target="javascript:hhobj_17.Click()" TargetMode="External"/><Relationship Id="rId31" Type="http://schemas.openxmlformats.org/officeDocument/2006/relationships/hyperlink" Target="javascript:hhobj_29.Click()" TargetMode="External"/><Relationship Id="rId4" Type="http://schemas.openxmlformats.org/officeDocument/2006/relationships/hyperlink" Target="javascript:hhobj_2.Click()" TargetMode="External"/><Relationship Id="rId9" Type="http://schemas.openxmlformats.org/officeDocument/2006/relationships/hyperlink" Target="javascript:hhobj_7.Click()" TargetMode="External"/><Relationship Id="rId14" Type="http://schemas.openxmlformats.org/officeDocument/2006/relationships/hyperlink" Target="javascript:hhobj_12.Click()" TargetMode="External"/><Relationship Id="rId22" Type="http://schemas.openxmlformats.org/officeDocument/2006/relationships/hyperlink" Target="javascript:hhobj_20.Click()" TargetMode="External"/><Relationship Id="rId27" Type="http://schemas.openxmlformats.org/officeDocument/2006/relationships/hyperlink" Target="javascript:hhobj_25.Click()" TargetMode="External"/><Relationship Id="rId30" Type="http://schemas.openxmlformats.org/officeDocument/2006/relationships/hyperlink" Target="javascript:hhobj_28.Click()" TargetMode="Externa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altLang="zh-CN" baseline="0" dirty="0" smtClean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3A0EBD-F70A-4CDB-B4F1-321FEA21BB36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altLang="zh-CN" dirty="0" smtClean="0"/>
              <a:t>Sub </a:t>
            </a:r>
            <a:r>
              <a:rPr lang="en-US" altLang="zh-CN" dirty="0" err="1" smtClean="0"/>
              <a:t>MultiBeep</a:t>
            </a:r>
            <a:r>
              <a:rPr lang="en-US" altLang="zh-CN" dirty="0" smtClean="0"/>
              <a:t>(</a:t>
            </a:r>
            <a:r>
              <a:rPr lang="en-US" altLang="zh-CN" dirty="0" err="1" smtClean="0"/>
              <a:t>numbeeps</a:t>
            </a:r>
            <a:r>
              <a:rPr lang="en-US" altLang="zh-CN" dirty="0" smtClean="0"/>
              <a:t>)</a:t>
            </a:r>
          </a:p>
          <a:p>
            <a:r>
              <a:rPr lang="en-US" altLang="zh-CN" dirty="0" smtClean="0"/>
              <a:t>    Dim counter As Long</a:t>
            </a:r>
          </a:p>
          <a:p>
            <a:r>
              <a:rPr lang="en-US" altLang="zh-CN" dirty="0" smtClean="0"/>
              <a:t>    For counter = 1 To </a:t>
            </a:r>
            <a:r>
              <a:rPr lang="en-US" altLang="zh-CN" dirty="0" err="1" smtClean="0"/>
              <a:t>numbeeps</a:t>
            </a:r>
            <a:endParaRPr lang="en-US" altLang="zh-CN" dirty="0" smtClean="0"/>
          </a:p>
          <a:p>
            <a:r>
              <a:rPr lang="en-US" altLang="zh-CN" dirty="0" smtClean="0"/>
              <a:t>        </a:t>
            </a:r>
            <a:r>
              <a:rPr lang="en-US" altLang="zh-CN" dirty="0" err="1" smtClean="0"/>
              <a:t>Debug.Print</a:t>
            </a:r>
            <a:r>
              <a:rPr lang="en-US" altLang="zh-CN" dirty="0" smtClean="0"/>
              <a:t> counter '</a:t>
            </a:r>
            <a:r>
              <a:rPr lang="zh-CN" altLang="en-US" dirty="0" smtClean="0"/>
              <a:t>在立即窗口输出</a:t>
            </a:r>
            <a:r>
              <a:rPr lang="en-US" altLang="zh-CN" dirty="0" smtClean="0"/>
              <a:t>counter</a:t>
            </a:r>
            <a:r>
              <a:rPr lang="zh-CN" altLang="en-US" dirty="0" smtClean="0"/>
              <a:t>的值</a:t>
            </a:r>
          </a:p>
          <a:p>
            <a:r>
              <a:rPr lang="zh-CN" altLang="en-US" dirty="0" smtClean="0"/>
              <a:t>        </a:t>
            </a:r>
            <a:r>
              <a:rPr lang="en-US" altLang="zh-CN" dirty="0" smtClean="0"/>
              <a:t>Beep '</a:t>
            </a:r>
            <a:r>
              <a:rPr lang="zh-CN" altLang="en-US" dirty="0" smtClean="0"/>
              <a:t>蜂鸣器响一声</a:t>
            </a:r>
          </a:p>
          <a:p>
            <a:r>
              <a:rPr lang="zh-CN" altLang="en-US" dirty="0" smtClean="0"/>
              <a:t>    </a:t>
            </a:r>
            <a:r>
              <a:rPr lang="en-US" altLang="zh-CN" dirty="0" smtClean="0"/>
              <a:t>Next counter</a:t>
            </a:r>
          </a:p>
          <a:p>
            <a:r>
              <a:rPr lang="en-US" altLang="zh-CN" dirty="0" smtClean="0"/>
              <a:t>End Sub</a:t>
            </a:r>
          </a:p>
          <a:p>
            <a:endParaRPr lang="en-US" altLang="zh-CN" dirty="0" smtClean="0"/>
          </a:p>
          <a:p>
            <a:r>
              <a:rPr lang="en-US" altLang="zh-CN" dirty="0" smtClean="0"/>
              <a:t>Sub Message()</a:t>
            </a:r>
          </a:p>
          <a:p>
            <a:r>
              <a:rPr lang="en-US" altLang="zh-CN" dirty="0" smtClean="0"/>
              <a:t>    </a:t>
            </a:r>
            <a:r>
              <a:rPr lang="en-US" altLang="zh-CN" dirty="0" err="1" smtClean="0"/>
              <a:t>MsgBox</a:t>
            </a:r>
            <a:r>
              <a:rPr lang="en-US" altLang="zh-CN" dirty="0" smtClean="0"/>
              <a:t> “</a:t>
            </a:r>
            <a:r>
              <a:rPr lang="zh-CN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运行结束</a:t>
            </a:r>
            <a:r>
              <a:rPr lang="en-US" altLang="zh-CN" dirty="0" smtClean="0"/>
              <a:t>!"</a:t>
            </a:r>
          </a:p>
          <a:p>
            <a:r>
              <a:rPr lang="en-US" altLang="zh-CN" dirty="0" smtClean="0"/>
              <a:t>End Sub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27C274-771A-490D-A8BA-5B884B86429C}" type="slidenum">
              <a:rPr lang="zh-CN" altLang="en-US" smtClean="0"/>
              <a:pPr/>
              <a:t>12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altLang="zh-CN" dirty="0" smtClean="0"/>
              <a:t>Sub Main()</a:t>
            </a:r>
          </a:p>
          <a:p>
            <a:r>
              <a:rPr lang="en-US" altLang="zh-CN" dirty="0" smtClean="0"/>
              <a:t>    Call </a:t>
            </a:r>
            <a:r>
              <a:rPr lang="en-US" altLang="zh-CN" dirty="0" err="1" smtClean="0"/>
              <a:t>MultiBeep</a:t>
            </a:r>
            <a:r>
              <a:rPr lang="en-US" altLang="zh-CN" dirty="0" smtClean="0"/>
              <a:t>(5)</a:t>
            </a:r>
          </a:p>
          <a:p>
            <a:r>
              <a:rPr lang="en-US" altLang="zh-CN" dirty="0" smtClean="0"/>
              <a:t>    Call Message</a:t>
            </a:r>
          </a:p>
          <a:p>
            <a:r>
              <a:rPr lang="en-US" altLang="zh-CN" dirty="0" smtClean="0"/>
              <a:t>End Sub</a:t>
            </a:r>
          </a:p>
          <a:p>
            <a:r>
              <a:rPr lang="en-US" altLang="zh-CN" dirty="0" smtClean="0"/>
              <a:t>Sub </a:t>
            </a:r>
            <a:r>
              <a:rPr lang="en-US" altLang="zh-CN" dirty="0" err="1" smtClean="0"/>
              <a:t>MultiBeep</a:t>
            </a:r>
            <a:r>
              <a:rPr lang="en-US" altLang="zh-CN" dirty="0" smtClean="0"/>
              <a:t>(</a:t>
            </a:r>
            <a:r>
              <a:rPr lang="en-US" altLang="zh-CN" dirty="0" err="1" smtClean="0"/>
              <a:t>numbeeps</a:t>
            </a:r>
            <a:r>
              <a:rPr lang="en-US" altLang="zh-CN" dirty="0" smtClean="0"/>
              <a:t>)</a:t>
            </a:r>
          </a:p>
          <a:p>
            <a:r>
              <a:rPr lang="en-US" altLang="zh-CN" dirty="0" smtClean="0"/>
              <a:t>    Dim counter As Long</a:t>
            </a:r>
          </a:p>
          <a:p>
            <a:r>
              <a:rPr lang="en-US" altLang="zh-CN" dirty="0" smtClean="0"/>
              <a:t>    For counter = 1 To </a:t>
            </a:r>
            <a:r>
              <a:rPr lang="en-US" altLang="zh-CN" dirty="0" err="1" smtClean="0"/>
              <a:t>numbeeps</a:t>
            </a:r>
            <a:endParaRPr lang="en-US" altLang="zh-CN" dirty="0" smtClean="0"/>
          </a:p>
          <a:p>
            <a:r>
              <a:rPr lang="en-US" altLang="zh-CN" dirty="0" smtClean="0"/>
              <a:t>        </a:t>
            </a:r>
            <a:r>
              <a:rPr lang="en-US" altLang="zh-CN" dirty="0" err="1" smtClean="0"/>
              <a:t>Debug.Print</a:t>
            </a:r>
            <a:r>
              <a:rPr lang="en-US" altLang="zh-CN" dirty="0" smtClean="0"/>
              <a:t> counter '</a:t>
            </a:r>
            <a:r>
              <a:rPr lang="zh-CN" altLang="en-US" dirty="0" smtClean="0"/>
              <a:t>在立即窗口输出</a:t>
            </a:r>
            <a:r>
              <a:rPr lang="en-US" altLang="zh-CN" dirty="0" smtClean="0"/>
              <a:t>counter</a:t>
            </a:r>
            <a:r>
              <a:rPr lang="zh-CN" altLang="en-US" dirty="0" smtClean="0"/>
              <a:t>的值</a:t>
            </a:r>
          </a:p>
          <a:p>
            <a:r>
              <a:rPr lang="zh-CN" altLang="en-US" dirty="0" smtClean="0"/>
              <a:t>        </a:t>
            </a:r>
            <a:r>
              <a:rPr lang="en-US" altLang="zh-CN" dirty="0" smtClean="0"/>
              <a:t>Beep '</a:t>
            </a:r>
            <a:r>
              <a:rPr lang="zh-CN" altLang="en-US" dirty="0" smtClean="0"/>
              <a:t>蜂鸣器响一声</a:t>
            </a:r>
          </a:p>
          <a:p>
            <a:r>
              <a:rPr lang="zh-CN" altLang="en-US" dirty="0" smtClean="0"/>
              <a:t>    </a:t>
            </a:r>
            <a:r>
              <a:rPr lang="en-US" altLang="zh-CN" dirty="0" smtClean="0"/>
              <a:t>Next counter</a:t>
            </a:r>
          </a:p>
          <a:p>
            <a:r>
              <a:rPr lang="en-US" altLang="zh-CN" dirty="0" smtClean="0"/>
              <a:t>End Sub</a:t>
            </a:r>
          </a:p>
          <a:p>
            <a:r>
              <a:rPr lang="en-US" altLang="zh-CN" dirty="0" smtClean="0"/>
              <a:t>Sub Message()</a:t>
            </a:r>
          </a:p>
          <a:p>
            <a:r>
              <a:rPr lang="en-US" altLang="zh-CN" dirty="0" smtClean="0"/>
              <a:t>    </a:t>
            </a:r>
            <a:r>
              <a:rPr lang="en-US" altLang="zh-CN" dirty="0" err="1" smtClean="0"/>
              <a:t>MsgBox</a:t>
            </a:r>
            <a:r>
              <a:rPr lang="en-US" altLang="zh-CN" dirty="0" smtClean="0"/>
              <a:t> “</a:t>
            </a:r>
            <a:r>
              <a:rPr lang="zh-CN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运行结束</a:t>
            </a:r>
            <a:r>
              <a:rPr lang="en-US" altLang="zh-CN" dirty="0" smtClean="0"/>
              <a:t>!"</a:t>
            </a:r>
          </a:p>
          <a:p>
            <a:r>
              <a:rPr lang="en-US" altLang="zh-CN" dirty="0" smtClean="0"/>
              <a:t>End Sub</a:t>
            </a:r>
          </a:p>
          <a:p>
            <a:endParaRPr lang="en-US" altLang="zh-CN" dirty="0" smtClean="0"/>
          </a:p>
          <a:p>
            <a:r>
              <a:rPr lang="zh-CN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在上面的示例中，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Sub </a:t>
            </a:r>
            <a:r>
              <a:rPr lang="zh-CN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过程 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Main </a:t>
            </a:r>
            <a:r>
              <a:rPr lang="zh-CN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传递参数值 </a:t>
            </a:r>
            <a:r>
              <a:rPr lang="en-US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5</a:t>
            </a:r>
            <a:r>
              <a:rPr lang="zh-CN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去调用 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Sub </a:t>
            </a:r>
            <a:r>
              <a:rPr lang="zh-CN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过程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MultiBeep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。</a:t>
            </a:r>
            <a:b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　　</a:t>
            </a:r>
            <a:r>
              <a:rPr lang="zh-CN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运行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MultiBeep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zh-CN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后，返回 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Main，</a:t>
            </a:r>
            <a:r>
              <a:rPr lang="zh-CN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然后 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Main </a:t>
            </a:r>
            <a:r>
              <a:rPr lang="zh-CN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调用 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Sub</a:t>
            </a:r>
            <a:r>
              <a:rPr lang="zh-CN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过程 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Message。</a:t>
            </a:r>
            <a:b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　　Message </a:t>
            </a:r>
            <a:r>
              <a:rPr lang="zh-CN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显示一个信息框；当按</a:t>
            </a:r>
            <a:r>
              <a:rPr lang="en-US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"</a:t>
            </a:r>
            <a:r>
              <a:rPr lang="zh-CN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确定</a:t>
            </a:r>
            <a:r>
              <a:rPr lang="en-US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"</a:t>
            </a:r>
            <a:r>
              <a:rPr lang="zh-CN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键时，控件会返回 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Main，</a:t>
            </a:r>
            <a:r>
              <a:rPr lang="zh-CN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接着 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Main </a:t>
            </a:r>
            <a:r>
              <a:rPr lang="zh-CN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退出执行。</a:t>
            </a:r>
            <a:br>
              <a:rPr lang="zh-CN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27C274-771A-490D-A8BA-5B884B86429C}" type="slidenum">
              <a:rPr lang="zh-CN" altLang="en-US" smtClean="0"/>
              <a:pPr/>
              <a:t>13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altLang="zh-CN" dirty="0" smtClean="0"/>
              <a:t>Sub Main2()</a:t>
            </a:r>
          </a:p>
          <a:p>
            <a:r>
              <a:rPr lang="en-US" altLang="zh-CN" dirty="0" smtClean="0"/>
              <a:t>    </a:t>
            </a:r>
            <a:r>
              <a:rPr lang="en-US" altLang="zh-CN" dirty="0" err="1" smtClean="0"/>
              <a:t>MultiBeep</a:t>
            </a:r>
            <a:r>
              <a:rPr lang="en-US" altLang="zh-CN" dirty="0" smtClean="0"/>
              <a:t> (5)</a:t>
            </a:r>
          </a:p>
          <a:p>
            <a:r>
              <a:rPr lang="en-US" altLang="zh-CN" dirty="0" smtClean="0"/>
              <a:t>    Message</a:t>
            </a:r>
          </a:p>
          <a:p>
            <a:r>
              <a:rPr lang="en-US" altLang="zh-CN" dirty="0" smtClean="0"/>
              <a:t>End Sub</a:t>
            </a:r>
          </a:p>
          <a:p>
            <a:r>
              <a:rPr lang="en-US" altLang="zh-CN" dirty="0" smtClean="0"/>
              <a:t>Sub Main3()</a:t>
            </a:r>
          </a:p>
          <a:p>
            <a:r>
              <a:rPr lang="en-US" altLang="zh-CN" dirty="0" smtClean="0"/>
              <a:t>    </a:t>
            </a:r>
            <a:r>
              <a:rPr lang="en-US" altLang="zh-CN" dirty="0" err="1" smtClean="0"/>
              <a:t>MultiBeep</a:t>
            </a:r>
            <a:r>
              <a:rPr lang="en-US" altLang="zh-CN" dirty="0" smtClean="0"/>
              <a:t> 5</a:t>
            </a:r>
          </a:p>
          <a:p>
            <a:r>
              <a:rPr lang="en-US" altLang="zh-CN" dirty="0" smtClean="0"/>
              <a:t>    Message</a:t>
            </a:r>
          </a:p>
          <a:p>
            <a:r>
              <a:rPr lang="en-US" altLang="zh-CN" dirty="0" smtClean="0"/>
              <a:t>End Sub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27C274-771A-490D-A8BA-5B884B86429C}" type="slidenum">
              <a:rPr lang="zh-CN" altLang="en-US" smtClean="0"/>
              <a:pPr/>
              <a:t>14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altLang="zh-CN" dirty="0" smtClean="0"/>
              <a:t>Sub Main2()</a:t>
            </a:r>
          </a:p>
          <a:p>
            <a:r>
              <a:rPr lang="en-US" altLang="zh-CN" dirty="0" smtClean="0"/>
              <a:t>    </a:t>
            </a:r>
            <a:r>
              <a:rPr lang="en-US" altLang="zh-CN" dirty="0" err="1" smtClean="0"/>
              <a:t>MultiBeep</a:t>
            </a:r>
            <a:r>
              <a:rPr lang="en-US" altLang="zh-CN" dirty="0" smtClean="0"/>
              <a:t> (5)</a:t>
            </a:r>
          </a:p>
          <a:p>
            <a:r>
              <a:rPr lang="en-US" altLang="zh-CN" dirty="0" smtClean="0"/>
              <a:t>    Message</a:t>
            </a:r>
          </a:p>
          <a:p>
            <a:r>
              <a:rPr lang="en-US" altLang="zh-CN" dirty="0" smtClean="0"/>
              <a:t>End Sub</a:t>
            </a:r>
          </a:p>
          <a:p>
            <a:r>
              <a:rPr lang="en-US" altLang="zh-CN" dirty="0" smtClean="0"/>
              <a:t>Sub Main3()</a:t>
            </a:r>
          </a:p>
          <a:p>
            <a:r>
              <a:rPr lang="en-US" altLang="zh-CN" dirty="0" smtClean="0"/>
              <a:t>    </a:t>
            </a:r>
            <a:r>
              <a:rPr lang="en-US" altLang="zh-CN" dirty="0" err="1" smtClean="0"/>
              <a:t>MultiBeep</a:t>
            </a:r>
            <a:r>
              <a:rPr lang="en-US" altLang="zh-CN" dirty="0" smtClean="0"/>
              <a:t> 5</a:t>
            </a:r>
          </a:p>
          <a:p>
            <a:r>
              <a:rPr lang="en-US" altLang="zh-CN" dirty="0" smtClean="0"/>
              <a:t>    Message</a:t>
            </a:r>
          </a:p>
          <a:p>
            <a:r>
              <a:rPr lang="en-US" altLang="zh-CN" dirty="0" smtClean="0"/>
              <a:t>End Sub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27C274-771A-490D-A8BA-5B884B86429C}" type="slidenum">
              <a:rPr lang="zh-CN" altLang="en-US" smtClean="0"/>
              <a:pPr/>
              <a:t>15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zh-CN" altLang="en-US" sz="1200" dirty="0" smtClean="0"/>
              <a:t> 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27C274-771A-490D-A8BA-5B884B86429C}" type="slidenum">
              <a:rPr lang="zh-CN" altLang="en-US" smtClean="0"/>
              <a:pPr/>
              <a:t>16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zh-CN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说明：</a:t>
            </a:r>
            <a:r>
              <a:rPr lang="zh-CN" alt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altLang="zh-CN" sz="1200" dirty="0" smtClean="0"/>
              <a:t>v = Cells(</a:t>
            </a:r>
            <a:r>
              <a:rPr lang="en-US" altLang="zh-CN" sz="1200" dirty="0" err="1" smtClean="0"/>
              <a:t>Selection.Row</a:t>
            </a:r>
            <a:r>
              <a:rPr lang="en-US" altLang="zh-CN" sz="1200" dirty="0" smtClean="0"/>
              <a:t>, 2) </a:t>
            </a:r>
            <a:r>
              <a:rPr lang="zh-CN" altLang="en-US" sz="1200" dirty="0" smtClean="0"/>
              <a:t>等价于</a:t>
            </a:r>
            <a:r>
              <a:rPr lang="en-US" altLang="zh-CN" sz="1200" dirty="0" smtClean="0"/>
              <a:t>v = Cells(</a:t>
            </a:r>
            <a:r>
              <a:rPr lang="en-US" altLang="zh-CN" sz="1200" dirty="0" err="1" smtClean="0"/>
              <a:t>Selection.Row</a:t>
            </a:r>
            <a:r>
              <a:rPr lang="en-US" altLang="zh-CN" sz="1200" dirty="0" smtClean="0"/>
              <a:t>, 2) .value </a:t>
            </a:r>
            <a:r>
              <a:rPr lang="zh-CN" altLang="en-US" sz="1200" dirty="0" smtClean="0"/>
              <a:t>表示把单元格的值赋给变量</a:t>
            </a:r>
            <a:r>
              <a:rPr lang="en-US" altLang="zh-CN" sz="1200" dirty="0" smtClean="0"/>
              <a:t>v</a:t>
            </a:r>
          </a:p>
          <a:p>
            <a:endParaRPr lang="en-US" altLang="zh-CN" dirty="0" smtClean="0"/>
          </a:p>
          <a:p>
            <a:r>
              <a:rPr lang="en-US" altLang="zh-CN" dirty="0" smtClean="0"/>
              <a:t>'Sub</a:t>
            </a:r>
            <a:r>
              <a:rPr lang="zh-CN" altLang="en-US" dirty="0" smtClean="0"/>
              <a:t>过程创建与调用案例</a:t>
            </a:r>
            <a:r>
              <a:rPr lang="en-US" altLang="zh-CN" dirty="0" smtClean="0"/>
              <a:t>2</a:t>
            </a:r>
          </a:p>
          <a:p>
            <a:r>
              <a:rPr lang="en-US" altLang="zh-CN" dirty="0" smtClean="0"/>
              <a:t>'</a:t>
            </a:r>
            <a:r>
              <a:rPr lang="zh-CN" altLang="en-US" dirty="0" smtClean="0"/>
              <a:t>数据在工作表“过程创建与调用案例</a:t>
            </a:r>
            <a:r>
              <a:rPr lang="en-US" altLang="zh-CN" dirty="0" smtClean="0"/>
              <a:t>2”</a:t>
            </a:r>
            <a:r>
              <a:rPr lang="zh-CN" altLang="en-US" dirty="0" smtClean="0"/>
              <a:t>中</a:t>
            </a:r>
          </a:p>
          <a:p>
            <a:r>
              <a:rPr lang="en-US" altLang="zh-CN" dirty="0" smtClean="0"/>
              <a:t>'</a:t>
            </a:r>
            <a:r>
              <a:rPr lang="zh-CN" altLang="en-US" dirty="0" smtClean="0"/>
              <a:t>分别点击工作表第</a:t>
            </a:r>
            <a:r>
              <a:rPr lang="en-US" altLang="zh-CN" dirty="0" smtClean="0"/>
              <a:t>3</a:t>
            </a:r>
            <a:r>
              <a:rPr lang="zh-CN" altLang="en-US" dirty="0" smtClean="0"/>
              <a:t>到</a:t>
            </a:r>
            <a:r>
              <a:rPr lang="en-US" altLang="zh-CN" dirty="0" smtClean="0"/>
              <a:t>7</a:t>
            </a:r>
            <a:r>
              <a:rPr lang="zh-CN" altLang="en-US" dirty="0" smtClean="0"/>
              <a:t>行，运行程序 </a:t>
            </a:r>
            <a:r>
              <a:rPr lang="en-US" altLang="zh-CN" dirty="0" smtClean="0"/>
              <a:t>main_</a:t>
            </a:r>
            <a:r>
              <a:rPr lang="zh-CN" altLang="en-US" dirty="0" smtClean="0"/>
              <a:t>案例</a:t>
            </a:r>
            <a:r>
              <a:rPr lang="en-US" altLang="zh-CN" dirty="0" smtClean="0"/>
              <a:t>2</a:t>
            </a:r>
          </a:p>
          <a:p>
            <a:r>
              <a:rPr lang="en-US" altLang="zh-CN" dirty="0" smtClean="0"/>
              <a:t>Sub main_</a:t>
            </a:r>
            <a:r>
              <a:rPr lang="zh-CN" altLang="en-US" dirty="0" smtClean="0"/>
              <a:t>案例</a:t>
            </a:r>
            <a:r>
              <a:rPr lang="en-US" altLang="zh-CN" dirty="0" smtClean="0"/>
              <a:t>2()</a:t>
            </a:r>
          </a:p>
          <a:p>
            <a:r>
              <a:rPr lang="en-US" altLang="zh-CN" dirty="0" smtClean="0"/>
              <a:t>    Dim v As Integer, c As Integer         '</a:t>
            </a:r>
            <a:r>
              <a:rPr lang="zh-CN" altLang="en-US" dirty="0" smtClean="0"/>
              <a:t>声明变量</a:t>
            </a:r>
          </a:p>
          <a:p>
            <a:r>
              <a:rPr lang="zh-CN" altLang="en-US" dirty="0" smtClean="0"/>
              <a:t>    </a:t>
            </a:r>
            <a:r>
              <a:rPr lang="en-US" altLang="zh-CN" dirty="0" smtClean="0"/>
              <a:t>v = Cells(</a:t>
            </a:r>
            <a:r>
              <a:rPr lang="en-US" altLang="zh-CN" dirty="0" err="1" smtClean="0"/>
              <a:t>Selection.Row</a:t>
            </a:r>
            <a:r>
              <a:rPr lang="en-US" altLang="zh-CN" dirty="0" smtClean="0"/>
              <a:t>, 2)            '</a:t>
            </a:r>
            <a:r>
              <a:rPr lang="zh-CN" altLang="en-US" dirty="0" smtClean="0"/>
              <a:t>获得单价</a:t>
            </a:r>
          </a:p>
          <a:p>
            <a:r>
              <a:rPr lang="zh-CN" altLang="en-US" dirty="0" smtClean="0"/>
              <a:t>    </a:t>
            </a:r>
            <a:r>
              <a:rPr lang="en-US" altLang="zh-CN" dirty="0" smtClean="0"/>
              <a:t>c = Cells(</a:t>
            </a:r>
            <a:r>
              <a:rPr lang="en-US" altLang="zh-CN" dirty="0" err="1" smtClean="0"/>
              <a:t>Selection.Row</a:t>
            </a:r>
            <a:r>
              <a:rPr lang="en-US" altLang="zh-CN" dirty="0" smtClean="0"/>
              <a:t>, 3)            '</a:t>
            </a:r>
            <a:r>
              <a:rPr lang="zh-CN" altLang="en-US" dirty="0" smtClean="0"/>
              <a:t>获得件数</a:t>
            </a:r>
          </a:p>
          <a:p>
            <a:r>
              <a:rPr lang="zh-CN" altLang="en-US" dirty="0" smtClean="0"/>
              <a:t>    </a:t>
            </a:r>
            <a:r>
              <a:rPr lang="en-US" altLang="zh-CN" dirty="0" err="1" smtClean="0"/>
              <a:t>heji</a:t>
            </a:r>
            <a:r>
              <a:rPr lang="en-US" altLang="zh-CN" dirty="0" smtClean="0"/>
              <a:t> v, c                              '</a:t>
            </a:r>
            <a:r>
              <a:rPr lang="zh-CN" altLang="en-US" dirty="0" smtClean="0"/>
              <a:t>调用子过程计算总价</a:t>
            </a:r>
          </a:p>
          <a:p>
            <a:r>
              <a:rPr lang="en-US" altLang="zh-CN" dirty="0" smtClean="0"/>
              <a:t>End Sub</a:t>
            </a:r>
          </a:p>
          <a:p>
            <a:r>
              <a:rPr lang="en-US" altLang="zh-CN" dirty="0" smtClean="0"/>
              <a:t>Sub </a:t>
            </a:r>
            <a:r>
              <a:rPr lang="en-US" altLang="zh-CN" dirty="0" err="1" smtClean="0"/>
              <a:t>heji</a:t>
            </a:r>
            <a:r>
              <a:rPr lang="en-US" altLang="zh-CN" dirty="0" smtClean="0"/>
              <a:t>(a, b)                              '</a:t>
            </a:r>
            <a:r>
              <a:rPr lang="zh-CN" altLang="en-US" dirty="0" smtClean="0"/>
              <a:t>声明子过程</a:t>
            </a:r>
          </a:p>
          <a:p>
            <a:r>
              <a:rPr lang="zh-CN" altLang="en-US" dirty="0" smtClean="0"/>
              <a:t>    </a:t>
            </a:r>
            <a:r>
              <a:rPr lang="en-US" altLang="zh-CN" dirty="0" smtClean="0"/>
              <a:t>Dim p As Integer                        '</a:t>
            </a:r>
            <a:r>
              <a:rPr lang="zh-CN" altLang="en-US" dirty="0" smtClean="0"/>
              <a:t>声明总价变量</a:t>
            </a:r>
          </a:p>
          <a:p>
            <a:r>
              <a:rPr lang="zh-CN" altLang="en-US" dirty="0" smtClean="0"/>
              <a:t>    </a:t>
            </a:r>
            <a:r>
              <a:rPr lang="en-US" altLang="zh-CN" dirty="0" smtClean="0"/>
              <a:t>If a = 0 Or b = 0 Then                  '</a:t>
            </a:r>
            <a:r>
              <a:rPr lang="zh-CN" altLang="en-US" dirty="0" smtClean="0"/>
              <a:t>是否缺少数据</a:t>
            </a:r>
          </a:p>
          <a:p>
            <a:r>
              <a:rPr lang="zh-CN" altLang="en-US" dirty="0" smtClean="0"/>
              <a:t>        </a:t>
            </a:r>
            <a:r>
              <a:rPr lang="en-US" altLang="zh-CN" dirty="0" err="1" smtClean="0"/>
              <a:t>MsgBox</a:t>
            </a:r>
            <a:r>
              <a:rPr lang="en-US" altLang="zh-CN" dirty="0" smtClean="0"/>
              <a:t> "</a:t>
            </a:r>
            <a:r>
              <a:rPr lang="zh-CN" altLang="en-US" dirty="0" smtClean="0"/>
              <a:t>数据不全，无法计算！</a:t>
            </a:r>
            <a:r>
              <a:rPr lang="en-US" altLang="zh-CN" dirty="0" smtClean="0"/>
              <a:t>"       '</a:t>
            </a:r>
            <a:r>
              <a:rPr lang="zh-CN" altLang="en-US" dirty="0" smtClean="0"/>
              <a:t>缺少数据则给出提示</a:t>
            </a:r>
          </a:p>
          <a:p>
            <a:r>
              <a:rPr lang="zh-CN" altLang="en-US" dirty="0" smtClean="0"/>
              <a:t>        </a:t>
            </a:r>
            <a:r>
              <a:rPr lang="en-US" altLang="zh-CN" dirty="0" smtClean="0"/>
              <a:t>Exit Sub                            '</a:t>
            </a:r>
            <a:r>
              <a:rPr lang="zh-CN" altLang="en-US" dirty="0" smtClean="0"/>
              <a:t>退出子过程</a:t>
            </a:r>
          </a:p>
          <a:p>
            <a:r>
              <a:rPr lang="zh-CN" altLang="en-US" dirty="0" smtClean="0"/>
              <a:t>    </a:t>
            </a:r>
            <a:r>
              <a:rPr lang="en-US" altLang="zh-CN" dirty="0" smtClean="0"/>
              <a:t>End If</a:t>
            </a:r>
          </a:p>
          <a:p>
            <a:r>
              <a:rPr lang="en-US" altLang="zh-CN" dirty="0" smtClean="0"/>
              <a:t>    p = a * b                               '</a:t>
            </a:r>
            <a:r>
              <a:rPr lang="zh-CN" altLang="en-US" dirty="0" smtClean="0"/>
              <a:t>计算总价</a:t>
            </a:r>
          </a:p>
          <a:p>
            <a:r>
              <a:rPr lang="zh-CN" altLang="en-US" dirty="0" smtClean="0"/>
              <a:t>    </a:t>
            </a:r>
            <a:r>
              <a:rPr lang="en-US" altLang="zh-CN" dirty="0" smtClean="0"/>
              <a:t>Cells(</a:t>
            </a:r>
            <a:r>
              <a:rPr lang="en-US" altLang="zh-CN" dirty="0" err="1" smtClean="0"/>
              <a:t>Selection.Row</a:t>
            </a:r>
            <a:r>
              <a:rPr lang="en-US" altLang="zh-CN" dirty="0" smtClean="0"/>
              <a:t>, 4) = p                 '</a:t>
            </a:r>
            <a:r>
              <a:rPr lang="zh-CN" altLang="en-US" dirty="0" smtClean="0"/>
              <a:t>写入单元格</a:t>
            </a:r>
          </a:p>
          <a:p>
            <a:r>
              <a:rPr lang="en-US" altLang="zh-CN" dirty="0" smtClean="0"/>
              <a:t>End Sub</a:t>
            </a:r>
            <a:endParaRPr lang="zh-CN" altLang="en-US" dirty="0" smtClean="0"/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27C274-771A-490D-A8BA-5B884B86429C}" type="slidenum">
              <a:rPr lang="zh-CN" altLang="en-US" smtClean="0"/>
              <a:pPr/>
              <a:t>17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altLang="zh-CN" b="1" dirty="0" smtClean="0"/>
              <a:t>Print </a:t>
            </a:r>
            <a:r>
              <a:rPr lang="zh-CN" altLang="en-US" b="1" dirty="0" smtClean="0"/>
              <a:t>方法</a:t>
            </a:r>
          </a:p>
          <a:p>
            <a:r>
              <a:rPr lang="zh-CN" altLang="en-US" dirty="0" smtClean="0"/>
              <a:t>在 立即</a:t>
            </a:r>
            <a:r>
              <a:rPr lang="en-US" altLang="zh-CN" b="1" dirty="0" smtClean="0"/>
              <a:t> </a:t>
            </a:r>
            <a:r>
              <a:rPr lang="zh-CN" altLang="en-US" dirty="0" smtClean="0"/>
              <a:t>窗口中显示文本。</a:t>
            </a:r>
          </a:p>
          <a:p>
            <a:r>
              <a:rPr lang="zh-CN" altLang="en-US" b="1" dirty="0" smtClean="0"/>
              <a:t>语法</a:t>
            </a:r>
            <a:endParaRPr lang="zh-CN" altLang="en-US" dirty="0" smtClean="0"/>
          </a:p>
          <a:p>
            <a:r>
              <a:rPr lang="en-US" altLang="zh-CN" i="1" dirty="0" err="1" smtClean="0"/>
              <a:t>object</a:t>
            </a:r>
            <a:r>
              <a:rPr lang="en-US" altLang="zh-CN" b="1" dirty="0" err="1" smtClean="0"/>
              <a:t>.Print</a:t>
            </a:r>
            <a:r>
              <a:rPr lang="zh-CN" altLang="en-US" dirty="0" smtClean="0"/>
              <a:t> </a:t>
            </a:r>
            <a:r>
              <a:rPr lang="en-US" altLang="zh-CN" dirty="0" smtClean="0"/>
              <a:t>[</a:t>
            </a:r>
            <a:r>
              <a:rPr lang="en-US" altLang="zh-CN" i="1" dirty="0" err="1" smtClean="0"/>
              <a:t>outputlist</a:t>
            </a:r>
            <a:r>
              <a:rPr lang="en-US" altLang="zh-CN" dirty="0" smtClean="0"/>
              <a:t>]</a:t>
            </a:r>
          </a:p>
          <a:p>
            <a:r>
              <a:rPr lang="en-US" altLang="zh-CN" b="1" dirty="0" smtClean="0"/>
              <a:t>Print </a:t>
            </a:r>
            <a:r>
              <a:rPr lang="zh-CN" altLang="en-US" dirty="0" smtClean="0"/>
              <a:t>方法的语法具有下列对象限定符和部分：</a:t>
            </a:r>
          </a:p>
          <a:p>
            <a:r>
              <a:rPr lang="zh-CN" altLang="en-US" dirty="0" smtClean="0"/>
              <a:t>部分 描述 </a:t>
            </a:r>
            <a:r>
              <a:rPr lang="en-US" altLang="zh-CN" i="1" dirty="0" smtClean="0"/>
              <a:t>object</a:t>
            </a:r>
            <a:r>
              <a:rPr lang="zh-CN" altLang="en-US" dirty="0" smtClean="0"/>
              <a:t> 必需的。</a:t>
            </a:r>
            <a:r>
              <a:rPr lang="zh-CN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  <a:hlinkClick r:id="rId3"/>
              </a:rPr>
              <a:t>对象表达式</a:t>
            </a:r>
            <a:r>
              <a:rPr lang="zh-CN" altLang="en-US" dirty="0" smtClean="0"/>
              <a:t>，其值为“应用于”列表中的对象。 </a:t>
            </a:r>
            <a:r>
              <a:rPr lang="en-US" altLang="zh-CN" i="1" dirty="0" err="1" smtClean="0"/>
              <a:t>outputlist</a:t>
            </a:r>
            <a:r>
              <a:rPr lang="zh-CN" altLang="en-US" dirty="0" smtClean="0"/>
              <a:t> 可选的。要打印的</a:t>
            </a:r>
            <a:r>
              <a:rPr lang="zh-CN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  <a:hlinkClick r:id="rId4"/>
              </a:rPr>
              <a:t>表达式</a:t>
            </a:r>
            <a:r>
              <a:rPr lang="zh-CN" altLang="en-US" dirty="0" smtClean="0"/>
              <a:t>或表达式的列表。如果省略，则打印一空白行。</a:t>
            </a:r>
            <a:br>
              <a:rPr lang="zh-CN" altLang="en-US" dirty="0" smtClean="0"/>
            </a:br>
            <a:endParaRPr lang="zh-CN" altLang="en-US" dirty="0" smtClean="0"/>
          </a:p>
          <a:p>
            <a:r>
              <a:rPr lang="en-US" altLang="zh-CN" i="1" dirty="0" err="1" smtClean="0"/>
              <a:t>outputlist</a:t>
            </a:r>
            <a:r>
              <a:rPr lang="zh-CN" altLang="en-US" dirty="0" smtClean="0"/>
              <a:t> </a:t>
            </a:r>
            <a:r>
              <a:rPr lang="zh-CN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  <a:hlinkClick r:id="rId5"/>
              </a:rPr>
              <a:t>参数</a:t>
            </a:r>
            <a:r>
              <a:rPr lang="zh-CN" altLang="en-US" dirty="0" smtClean="0"/>
              <a:t>具有以下语法和部分：</a:t>
            </a:r>
          </a:p>
          <a:p>
            <a:r>
              <a:rPr lang="en-US" altLang="zh-CN" dirty="0" smtClean="0"/>
              <a:t>{</a:t>
            </a:r>
            <a:r>
              <a:rPr lang="en-US" altLang="zh-CN" b="1" dirty="0" err="1" smtClean="0"/>
              <a:t>Spc</a:t>
            </a:r>
            <a:r>
              <a:rPr lang="en-US" altLang="zh-CN" b="1" dirty="0" smtClean="0"/>
              <a:t>(</a:t>
            </a:r>
            <a:r>
              <a:rPr lang="en-US" altLang="zh-CN" i="1" dirty="0" smtClean="0"/>
              <a:t>n</a:t>
            </a:r>
            <a:r>
              <a:rPr lang="en-US" altLang="zh-CN" b="1" dirty="0" smtClean="0"/>
              <a:t>)</a:t>
            </a:r>
            <a:r>
              <a:rPr lang="zh-CN" altLang="en-US" dirty="0" smtClean="0"/>
              <a:t> </a:t>
            </a:r>
            <a:r>
              <a:rPr lang="en-US" altLang="zh-CN" dirty="0" smtClean="0"/>
              <a:t>| </a:t>
            </a:r>
            <a:r>
              <a:rPr lang="en-US" altLang="zh-CN" b="1" dirty="0" smtClean="0"/>
              <a:t>Tab(</a:t>
            </a:r>
            <a:r>
              <a:rPr lang="en-US" altLang="zh-CN" i="1" dirty="0" smtClean="0"/>
              <a:t>n</a:t>
            </a:r>
            <a:r>
              <a:rPr lang="en-US" altLang="zh-CN" b="1" dirty="0" smtClean="0"/>
              <a:t>)</a:t>
            </a:r>
            <a:r>
              <a:rPr lang="en-US" altLang="zh-CN" dirty="0" smtClean="0"/>
              <a:t>} </a:t>
            </a:r>
            <a:r>
              <a:rPr lang="en-US" altLang="zh-CN" i="1" dirty="0" smtClean="0"/>
              <a:t>expression </a:t>
            </a:r>
            <a:r>
              <a:rPr lang="en-US" altLang="zh-CN" b="1" i="1" dirty="0" err="1" smtClean="0"/>
              <a:t>charpos</a:t>
            </a:r>
            <a:endParaRPr lang="zh-CN" altLang="en-US" b="1" dirty="0" smtClean="0"/>
          </a:p>
          <a:p>
            <a:r>
              <a:rPr lang="en-US" altLang="zh-CN" b="1" dirty="0" err="1" smtClean="0"/>
              <a:t>Spc</a:t>
            </a:r>
            <a:r>
              <a:rPr lang="en-US" altLang="zh-CN" b="1" dirty="0" smtClean="0"/>
              <a:t>(</a:t>
            </a:r>
            <a:r>
              <a:rPr lang="en-US" altLang="zh-CN" i="1" dirty="0" smtClean="0"/>
              <a:t>n</a:t>
            </a:r>
            <a:r>
              <a:rPr lang="en-US" altLang="zh-CN" b="1" dirty="0" smtClean="0"/>
              <a:t>)</a:t>
            </a:r>
            <a:r>
              <a:rPr lang="zh-CN" altLang="en-US" dirty="0" smtClean="0"/>
              <a:t> 可选的。用来在输出中插入空白字符，这里，</a:t>
            </a:r>
            <a:r>
              <a:rPr lang="en-US" altLang="zh-CN" i="1" dirty="0" smtClean="0"/>
              <a:t>n </a:t>
            </a:r>
            <a:r>
              <a:rPr lang="zh-CN" altLang="en-US" dirty="0" smtClean="0"/>
              <a:t>为要插入的空白字符数。 </a:t>
            </a:r>
            <a:endParaRPr lang="en-US" altLang="zh-CN" dirty="0" smtClean="0"/>
          </a:p>
          <a:p>
            <a:r>
              <a:rPr lang="en-US" altLang="zh-CN" b="1" dirty="0" smtClean="0"/>
              <a:t>Tab(</a:t>
            </a:r>
            <a:r>
              <a:rPr lang="en-US" altLang="zh-CN" i="1" dirty="0" smtClean="0"/>
              <a:t>n</a:t>
            </a:r>
            <a:r>
              <a:rPr lang="en-US" altLang="zh-CN" b="1" dirty="0" smtClean="0"/>
              <a:t>)</a:t>
            </a:r>
            <a:r>
              <a:rPr lang="zh-CN" altLang="en-US" dirty="0" smtClean="0"/>
              <a:t> 可选的。用来将插入点定位在绝对列号上，这里，</a:t>
            </a:r>
            <a:r>
              <a:rPr lang="en-US" altLang="zh-CN" i="1" dirty="0" smtClean="0"/>
              <a:t>n </a:t>
            </a:r>
            <a:r>
              <a:rPr lang="zh-CN" altLang="en-US" dirty="0" smtClean="0"/>
              <a:t>为列号。使用无参数的 </a:t>
            </a:r>
            <a:r>
              <a:rPr lang="en-US" altLang="zh-CN" b="1" dirty="0" smtClean="0"/>
              <a:t>Tab(n) </a:t>
            </a:r>
            <a:r>
              <a:rPr lang="zh-CN" altLang="en-US" dirty="0" smtClean="0"/>
              <a:t>将插入点定位在下一个</a:t>
            </a:r>
            <a:r>
              <a:rPr lang="zh-CN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  <a:hlinkClick r:id="rId6"/>
              </a:rPr>
              <a:t>打印区</a:t>
            </a:r>
            <a:r>
              <a:rPr lang="zh-CN" altLang="en-US" dirty="0" smtClean="0"/>
              <a:t>的起始位置。 </a:t>
            </a:r>
            <a:endParaRPr lang="en-US" altLang="zh-CN" dirty="0" smtClean="0"/>
          </a:p>
          <a:p>
            <a:r>
              <a:rPr lang="en-US" altLang="zh-CN" i="1" dirty="0" smtClean="0"/>
              <a:t>expression</a:t>
            </a:r>
            <a:r>
              <a:rPr lang="zh-CN" altLang="en-US" dirty="0" smtClean="0"/>
              <a:t> 可选。要打印的</a:t>
            </a:r>
            <a:r>
              <a:rPr lang="zh-CN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  <a:hlinkClick r:id="rId7"/>
              </a:rPr>
              <a:t>数值表达式</a:t>
            </a:r>
            <a:r>
              <a:rPr lang="zh-CN" altLang="en-US" dirty="0" smtClean="0"/>
              <a:t>或</a:t>
            </a:r>
            <a:r>
              <a:rPr lang="zh-CN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  <a:hlinkClick r:id="rId8"/>
              </a:rPr>
              <a:t>字符串表达式</a:t>
            </a:r>
            <a:r>
              <a:rPr lang="zh-CN" altLang="en-US" dirty="0" smtClean="0"/>
              <a:t>。 </a:t>
            </a:r>
            <a:endParaRPr lang="en-US" altLang="zh-CN" dirty="0" smtClean="0"/>
          </a:p>
          <a:p>
            <a:r>
              <a:rPr lang="en-US" altLang="zh-CN" i="1" dirty="0" err="1" smtClean="0"/>
              <a:t>charpos</a:t>
            </a:r>
            <a:r>
              <a:rPr lang="zh-CN" altLang="en-US" dirty="0" smtClean="0"/>
              <a:t> 可选。指定下个字符的插入点。</a:t>
            </a:r>
            <a:r>
              <a:rPr lang="zh-CN" altLang="en-US" b="1" dirty="0" smtClean="0"/>
              <a:t>使用分号 </a:t>
            </a:r>
            <a:r>
              <a:rPr lang="en-US" altLang="zh-CN" b="1" dirty="0" smtClean="0"/>
              <a:t>(;) </a:t>
            </a:r>
            <a:r>
              <a:rPr lang="zh-CN" altLang="en-US" b="1" dirty="0" smtClean="0"/>
              <a:t>直接将插入点定位在上一个被显示的字符之后。</a:t>
            </a:r>
            <a:r>
              <a:rPr lang="zh-CN" altLang="en-US" dirty="0" smtClean="0"/>
              <a:t>使用 </a:t>
            </a:r>
            <a:r>
              <a:rPr lang="en-US" altLang="zh-CN" b="1" dirty="0" smtClean="0"/>
              <a:t>Tab(</a:t>
            </a:r>
            <a:r>
              <a:rPr lang="en-US" altLang="zh-CN" i="1" dirty="0" smtClean="0"/>
              <a:t>n</a:t>
            </a:r>
            <a:r>
              <a:rPr lang="en-US" altLang="zh-CN" b="1" dirty="0" smtClean="0"/>
              <a:t>)</a:t>
            </a:r>
            <a:r>
              <a:rPr lang="zh-CN" altLang="en-US" dirty="0" smtClean="0"/>
              <a:t> 将插入点定位在绝对列号上。使用无参数的 </a:t>
            </a:r>
            <a:r>
              <a:rPr lang="en-US" altLang="zh-CN" b="1" dirty="0" smtClean="0"/>
              <a:t>Tab</a:t>
            </a:r>
            <a:r>
              <a:rPr lang="zh-CN" altLang="en-US" dirty="0" smtClean="0"/>
              <a:t> 将插入点定位在下一个打印区的起始位置。</a:t>
            </a:r>
            <a:endParaRPr lang="en-US" altLang="zh-CN" dirty="0" smtClean="0"/>
          </a:p>
          <a:p>
            <a:r>
              <a:rPr lang="zh-CN" altLang="en-US" b="1" dirty="0" smtClean="0"/>
              <a:t>如果省略 </a:t>
            </a:r>
            <a:r>
              <a:rPr lang="en-US" altLang="zh-CN" b="1" i="1" dirty="0" err="1" smtClean="0"/>
              <a:t>charpos</a:t>
            </a:r>
            <a:r>
              <a:rPr lang="zh-CN" altLang="en-US" b="1" dirty="0" smtClean="0"/>
              <a:t>，则在下一行打印下一字符。</a:t>
            </a:r>
            <a:endParaRPr lang="zh-CN" altLang="en-US" b="1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27C274-771A-490D-A8BA-5B884B86429C}" type="slidenum">
              <a:rPr lang="zh-CN" altLang="en-US" smtClean="0"/>
              <a:pPr/>
              <a:t>18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b="1" dirty="0" smtClean="0"/>
              <a:t>Function </a:t>
            </a:r>
            <a:r>
              <a:rPr lang="zh-CN" altLang="en-US" b="1" dirty="0" smtClean="0"/>
              <a:t>语句</a:t>
            </a:r>
          </a:p>
          <a:p>
            <a:r>
              <a:rPr lang="zh-CN" altLang="en-US" dirty="0" smtClean="0"/>
              <a:t>声明 </a:t>
            </a:r>
            <a:r>
              <a:rPr lang="en-US" b="1" dirty="0" smtClean="0"/>
              <a:t>Function </a:t>
            </a:r>
            <a:r>
              <a:rPr lang="zh-CN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  <a:hlinkClick r:id="rId3"/>
              </a:rPr>
              <a:t>过程</a:t>
            </a:r>
            <a:r>
              <a:rPr lang="zh-CN" altLang="en-US" dirty="0" smtClean="0"/>
              <a:t>的名称，</a:t>
            </a:r>
            <a:r>
              <a:rPr lang="zh-CN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  <a:hlinkClick r:id="rId4"/>
              </a:rPr>
              <a:t>参数</a:t>
            </a:r>
            <a:r>
              <a:rPr lang="zh-CN" altLang="en-US" dirty="0" smtClean="0"/>
              <a:t>以及构成其主体的代码。</a:t>
            </a:r>
          </a:p>
          <a:p>
            <a:r>
              <a:rPr lang="zh-CN" altLang="en-US" b="1" dirty="0" smtClean="0"/>
              <a:t>语法</a:t>
            </a:r>
            <a:endParaRPr lang="zh-CN" altLang="en-US" dirty="0" smtClean="0"/>
          </a:p>
          <a:p>
            <a:r>
              <a:rPr lang="en-US" altLang="zh-CN" dirty="0" smtClean="0"/>
              <a:t>[</a:t>
            </a:r>
            <a:r>
              <a:rPr lang="en-US" b="1" dirty="0" smtClean="0"/>
              <a:t>Public</a:t>
            </a:r>
            <a:r>
              <a:rPr lang="en-US" dirty="0" smtClean="0"/>
              <a:t> | </a:t>
            </a:r>
            <a:r>
              <a:rPr lang="en-US" b="1" dirty="0" smtClean="0"/>
              <a:t>Private | Friend</a:t>
            </a:r>
            <a:r>
              <a:rPr lang="en-US" dirty="0" smtClean="0"/>
              <a:t>] [</a:t>
            </a:r>
            <a:r>
              <a:rPr lang="en-US" b="1" dirty="0" smtClean="0"/>
              <a:t>Static</a:t>
            </a:r>
            <a:r>
              <a:rPr lang="en-US" dirty="0" smtClean="0"/>
              <a:t>] </a:t>
            </a:r>
            <a:r>
              <a:rPr lang="en-US" b="1" dirty="0" smtClean="0"/>
              <a:t>Function</a:t>
            </a:r>
            <a:r>
              <a:rPr lang="en-US" dirty="0" smtClean="0"/>
              <a:t> </a:t>
            </a:r>
            <a:r>
              <a:rPr lang="en-US" i="1" dirty="0" smtClean="0"/>
              <a:t>name</a:t>
            </a:r>
            <a:r>
              <a:rPr lang="en-US" dirty="0" smtClean="0"/>
              <a:t> [</a:t>
            </a:r>
            <a:r>
              <a:rPr lang="en-US" b="1" dirty="0" smtClean="0"/>
              <a:t>(</a:t>
            </a:r>
            <a:r>
              <a:rPr lang="en-US" i="1" dirty="0" err="1" smtClean="0"/>
              <a:t>arglist</a:t>
            </a:r>
            <a:r>
              <a:rPr lang="en-US" b="1" dirty="0" smtClean="0"/>
              <a:t>)</a:t>
            </a:r>
            <a:r>
              <a:rPr lang="en-US" dirty="0" smtClean="0"/>
              <a:t>] [</a:t>
            </a:r>
            <a:r>
              <a:rPr lang="en-US" b="1" dirty="0" smtClean="0"/>
              <a:t>As</a:t>
            </a:r>
            <a:r>
              <a:rPr lang="en-US" dirty="0" smtClean="0"/>
              <a:t> </a:t>
            </a:r>
            <a:r>
              <a:rPr lang="en-US" i="1" dirty="0" smtClean="0"/>
              <a:t>type</a:t>
            </a:r>
            <a:r>
              <a:rPr lang="en-US" dirty="0" smtClean="0"/>
              <a:t>]</a:t>
            </a:r>
            <a:br>
              <a:rPr lang="en-US" dirty="0" smtClean="0"/>
            </a:br>
            <a:r>
              <a:rPr lang="en-US" dirty="0" smtClean="0"/>
              <a:t>[</a:t>
            </a:r>
            <a:r>
              <a:rPr lang="en-US" i="1" dirty="0" smtClean="0"/>
              <a:t>statements</a:t>
            </a:r>
            <a:r>
              <a:rPr lang="en-US" dirty="0" smtClean="0"/>
              <a:t>]</a:t>
            </a:r>
            <a:br>
              <a:rPr lang="en-US" dirty="0" smtClean="0"/>
            </a:br>
            <a:r>
              <a:rPr lang="en-US" dirty="0" smtClean="0"/>
              <a:t>[</a:t>
            </a:r>
            <a:r>
              <a:rPr lang="en-US" i="1" dirty="0" smtClean="0"/>
              <a:t>name</a:t>
            </a:r>
            <a:r>
              <a:rPr lang="en-US" dirty="0" smtClean="0"/>
              <a:t> </a:t>
            </a:r>
            <a:r>
              <a:rPr lang="en-US" b="1" dirty="0" smtClean="0"/>
              <a:t>=</a:t>
            </a:r>
            <a:r>
              <a:rPr lang="en-US" dirty="0" smtClean="0"/>
              <a:t> </a:t>
            </a:r>
            <a:r>
              <a:rPr lang="en-US" i="1" dirty="0" smtClean="0"/>
              <a:t>expression</a:t>
            </a:r>
            <a:r>
              <a:rPr lang="en-US" dirty="0" smtClean="0"/>
              <a:t>]</a:t>
            </a:r>
            <a:br>
              <a:rPr lang="en-US" dirty="0" smtClean="0"/>
            </a:br>
            <a:r>
              <a:rPr lang="en-US" dirty="0" smtClean="0"/>
              <a:t>[</a:t>
            </a:r>
            <a:r>
              <a:rPr lang="en-US" b="1" dirty="0" smtClean="0"/>
              <a:t>Exit Function</a:t>
            </a:r>
            <a:r>
              <a:rPr lang="en-US" dirty="0" smtClean="0"/>
              <a:t>] </a:t>
            </a:r>
            <a:br>
              <a:rPr lang="en-US" dirty="0" smtClean="0"/>
            </a:br>
            <a:r>
              <a:rPr lang="en-US" dirty="0" smtClean="0"/>
              <a:t>[</a:t>
            </a:r>
            <a:r>
              <a:rPr lang="en-US" i="1" dirty="0" smtClean="0"/>
              <a:t>statements</a:t>
            </a:r>
            <a:r>
              <a:rPr lang="en-US" dirty="0" smtClean="0"/>
              <a:t>]</a:t>
            </a:r>
            <a:br>
              <a:rPr lang="en-US" dirty="0" smtClean="0"/>
            </a:br>
            <a:r>
              <a:rPr lang="en-US" dirty="0" smtClean="0"/>
              <a:t>[</a:t>
            </a:r>
            <a:r>
              <a:rPr lang="en-US" i="1" dirty="0" smtClean="0"/>
              <a:t>name</a:t>
            </a:r>
            <a:r>
              <a:rPr lang="en-US" dirty="0" smtClean="0"/>
              <a:t> </a:t>
            </a:r>
            <a:r>
              <a:rPr lang="en-US" b="1" dirty="0" smtClean="0"/>
              <a:t>=</a:t>
            </a:r>
            <a:r>
              <a:rPr lang="en-US" dirty="0" smtClean="0"/>
              <a:t> </a:t>
            </a:r>
            <a:r>
              <a:rPr lang="en-US" i="1" dirty="0" smtClean="0"/>
              <a:t>expression</a:t>
            </a:r>
            <a:r>
              <a:rPr lang="en-US" dirty="0" smtClean="0"/>
              <a:t>]</a:t>
            </a:r>
          </a:p>
          <a:p>
            <a:r>
              <a:rPr lang="en-US" b="1" dirty="0" smtClean="0"/>
              <a:t>End Function</a:t>
            </a:r>
            <a:r>
              <a:rPr lang="en-US" dirty="0" smtClean="0"/>
              <a:t> </a:t>
            </a:r>
          </a:p>
          <a:p>
            <a:r>
              <a:rPr lang="en-US" b="1" dirty="0" smtClean="0"/>
              <a:t>Function</a:t>
            </a:r>
            <a:r>
              <a:rPr lang="en-US" dirty="0" smtClean="0"/>
              <a:t> </a:t>
            </a:r>
            <a:r>
              <a:rPr lang="zh-CN" altLang="en-US" dirty="0" smtClean="0"/>
              <a:t>语句的语法包含下面部分：</a:t>
            </a:r>
          </a:p>
          <a:p>
            <a:r>
              <a:rPr lang="en-US" b="1" dirty="0" smtClean="0"/>
              <a:t>Public</a:t>
            </a:r>
            <a:r>
              <a:rPr lang="en-US" dirty="0" smtClean="0"/>
              <a:t> </a:t>
            </a:r>
            <a:r>
              <a:rPr lang="zh-CN" altLang="en-US" dirty="0" smtClean="0"/>
              <a:t>可选的。表示所有</a:t>
            </a:r>
            <a:r>
              <a:rPr lang="zh-CN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  <a:hlinkClick r:id="rId5"/>
              </a:rPr>
              <a:t>模块</a:t>
            </a:r>
            <a:r>
              <a:rPr lang="zh-CN" altLang="en-US" dirty="0" smtClean="0"/>
              <a:t>的所有其它过程都可访问这个 </a:t>
            </a:r>
            <a:r>
              <a:rPr lang="en-US" b="1" dirty="0" smtClean="0"/>
              <a:t>Function</a:t>
            </a:r>
            <a:r>
              <a:rPr lang="en-US" dirty="0" smtClean="0"/>
              <a:t> </a:t>
            </a:r>
            <a:r>
              <a:rPr lang="zh-CN" altLang="en-US" dirty="0" smtClean="0"/>
              <a:t>过程。如果是在包含 </a:t>
            </a:r>
            <a:r>
              <a:rPr lang="en-US" b="1" dirty="0" smtClean="0"/>
              <a:t>Option Private</a:t>
            </a:r>
            <a:r>
              <a:rPr lang="en-US" dirty="0" smtClean="0"/>
              <a:t> </a:t>
            </a:r>
            <a:r>
              <a:rPr lang="zh-CN" altLang="en-US" dirty="0" smtClean="0"/>
              <a:t>的模块中使用，则这个过程在该</a:t>
            </a:r>
            <a:r>
              <a:rPr lang="zh-CN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  <a:hlinkClick r:id="rId6"/>
              </a:rPr>
              <a:t>工程</a:t>
            </a:r>
            <a:r>
              <a:rPr lang="zh-CN" altLang="en-US" dirty="0" smtClean="0"/>
              <a:t>外是不可使用的。 </a:t>
            </a:r>
            <a:r>
              <a:rPr lang="en-US" b="1" dirty="0" smtClean="0"/>
              <a:t>Private</a:t>
            </a:r>
            <a:r>
              <a:rPr lang="en-US" dirty="0" smtClean="0"/>
              <a:t> </a:t>
            </a:r>
            <a:r>
              <a:rPr lang="zh-CN" altLang="en-US" dirty="0" smtClean="0"/>
              <a:t>可选的。表示只有包含其声明的模块的其它过程可以访问该 </a:t>
            </a:r>
            <a:r>
              <a:rPr lang="en-US" b="1" dirty="0" smtClean="0"/>
              <a:t>Function</a:t>
            </a:r>
            <a:r>
              <a:rPr lang="en-US" dirty="0" smtClean="0"/>
              <a:t> </a:t>
            </a:r>
            <a:r>
              <a:rPr lang="zh-CN" altLang="en-US" dirty="0" smtClean="0"/>
              <a:t>过程。 </a:t>
            </a:r>
            <a:endParaRPr lang="en-US" altLang="zh-CN" dirty="0" smtClean="0"/>
          </a:p>
          <a:p>
            <a:r>
              <a:rPr lang="en-US" b="1" dirty="0" smtClean="0"/>
              <a:t>Friend</a:t>
            </a:r>
            <a:r>
              <a:rPr lang="en-US" dirty="0" smtClean="0"/>
              <a:t> </a:t>
            </a:r>
            <a:r>
              <a:rPr lang="zh-CN" altLang="en-US" dirty="0" smtClean="0"/>
              <a:t>可选的。只能在</a:t>
            </a:r>
            <a:r>
              <a:rPr lang="zh-CN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  <a:hlinkClick r:id="rId7"/>
              </a:rPr>
              <a:t>类模块</a:t>
            </a:r>
            <a:r>
              <a:rPr lang="zh-CN" altLang="en-US" dirty="0" smtClean="0"/>
              <a:t>中使用。表示该 </a:t>
            </a:r>
            <a:r>
              <a:rPr lang="en-US" b="1" dirty="0" smtClean="0"/>
              <a:t>Function</a:t>
            </a:r>
            <a:r>
              <a:rPr lang="en-US" dirty="0" smtClean="0"/>
              <a:t> </a:t>
            </a:r>
            <a:r>
              <a:rPr lang="zh-CN" altLang="en-US" dirty="0" smtClean="0"/>
              <a:t>过程在整个工程中都是可见的，但对于对象实例的控制者是不可见的。 </a:t>
            </a:r>
            <a:endParaRPr lang="en-US" altLang="zh-CN" dirty="0" smtClean="0"/>
          </a:p>
          <a:p>
            <a:r>
              <a:rPr lang="en-US" b="1" dirty="0" smtClean="0"/>
              <a:t>Static</a:t>
            </a:r>
            <a:r>
              <a:rPr lang="en-US" dirty="0" smtClean="0"/>
              <a:t> </a:t>
            </a:r>
            <a:r>
              <a:rPr lang="zh-CN" altLang="en-US" dirty="0" smtClean="0"/>
              <a:t>可选的。表示在调用之间将保留 </a:t>
            </a:r>
            <a:r>
              <a:rPr lang="en-US" b="1" dirty="0" smtClean="0"/>
              <a:t>Function</a:t>
            </a:r>
            <a:r>
              <a:rPr lang="en-US" dirty="0" smtClean="0"/>
              <a:t> </a:t>
            </a:r>
            <a:r>
              <a:rPr lang="zh-CN" altLang="en-US" dirty="0" smtClean="0"/>
              <a:t>过程的局部</a:t>
            </a:r>
            <a:r>
              <a:rPr lang="zh-CN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  <a:hlinkClick r:id="rId8"/>
              </a:rPr>
              <a:t>变量</a:t>
            </a:r>
            <a:r>
              <a:rPr lang="zh-CN" altLang="en-US" dirty="0" smtClean="0"/>
              <a:t>值。</a:t>
            </a:r>
            <a:r>
              <a:rPr lang="en-US" b="1" dirty="0" smtClean="0"/>
              <a:t>Static</a:t>
            </a:r>
            <a:r>
              <a:rPr lang="en-US" dirty="0" smtClean="0"/>
              <a:t> </a:t>
            </a:r>
            <a:r>
              <a:rPr lang="zh-CN" altLang="en-US" dirty="0" smtClean="0"/>
              <a:t>属性对在该 </a:t>
            </a:r>
            <a:r>
              <a:rPr lang="en-US" b="1" dirty="0" smtClean="0"/>
              <a:t>Function</a:t>
            </a:r>
            <a:r>
              <a:rPr lang="en-US" dirty="0" smtClean="0"/>
              <a:t> </a:t>
            </a:r>
            <a:r>
              <a:rPr lang="zh-CN" altLang="en-US" dirty="0" smtClean="0"/>
              <a:t>外声明的变量不会产生影响，即使过程中也使用了这些变量。 </a:t>
            </a:r>
            <a:r>
              <a:rPr lang="en-US" i="1" dirty="0" smtClean="0"/>
              <a:t>name</a:t>
            </a:r>
            <a:r>
              <a:rPr lang="en-US" dirty="0" smtClean="0"/>
              <a:t> </a:t>
            </a:r>
            <a:r>
              <a:rPr lang="zh-CN" altLang="en-US" dirty="0" smtClean="0"/>
              <a:t>必需的。</a:t>
            </a:r>
            <a:r>
              <a:rPr lang="en-US" b="1" dirty="0" smtClean="0"/>
              <a:t>Function</a:t>
            </a:r>
            <a:r>
              <a:rPr lang="en-US" dirty="0" smtClean="0"/>
              <a:t> </a:t>
            </a:r>
            <a:r>
              <a:rPr lang="zh-CN" altLang="en-US" dirty="0" smtClean="0"/>
              <a:t>的名称；遵循标准的变量命名约定。 </a:t>
            </a:r>
            <a:endParaRPr lang="en-US" altLang="zh-CN" dirty="0" smtClean="0"/>
          </a:p>
          <a:p>
            <a:r>
              <a:rPr lang="en-US" i="1" dirty="0" err="1" smtClean="0"/>
              <a:t>arglist</a:t>
            </a:r>
            <a:r>
              <a:rPr lang="en-US" dirty="0" smtClean="0"/>
              <a:t> </a:t>
            </a:r>
            <a:r>
              <a:rPr lang="zh-CN" altLang="en-US" dirty="0" smtClean="0"/>
              <a:t>可选的。代表在调用时要传递给 </a:t>
            </a:r>
            <a:r>
              <a:rPr lang="en-US" b="1" dirty="0" smtClean="0"/>
              <a:t>Function</a:t>
            </a:r>
            <a:r>
              <a:rPr lang="en-US" dirty="0" smtClean="0"/>
              <a:t> </a:t>
            </a:r>
            <a:r>
              <a:rPr lang="zh-CN" altLang="en-US" dirty="0" smtClean="0"/>
              <a:t>过程的参数变量列表。多个变量应用逗号隔开。 </a:t>
            </a:r>
            <a:endParaRPr lang="en-US" altLang="zh-CN" dirty="0" smtClean="0"/>
          </a:p>
          <a:p>
            <a:r>
              <a:rPr lang="en-US" i="1" dirty="0" smtClean="0"/>
              <a:t>type</a:t>
            </a:r>
            <a:r>
              <a:rPr lang="en-US" dirty="0" smtClean="0"/>
              <a:t> </a:t>
            </a:r>
            <a:r>
              <a:rPr lang="zh-CN" altLang="en-US" dirty="0" smtClean="0"/>
              <a:t>可选的。</a:t>
            </a:r>
            <a:r>
              <a:rPr lang="en-US" b="1" dirty="0" smtClean="0"/>
              <a:t>Function</a:t>
            </a:r>
            <a:r>
              <a:rPr lang="en-US" dirty="0" smtClean="0"/>
              <a:t> </a:t>
            </a:r>
            <a:r>
              <a:rPr lang="zh-CN" altLang="en-US" dirty="0" smtClean="0"/>
              <a:t>过程的返回值的</a:t>
            </a:r>
            <a:r>
              <a:rPr lang="zh-CN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  <a:hlinkClick r:id="rId9"/>
              </a:rPr>
              <a:t>数据类型</a:t>
            </a:r>
            <a:r>
              <a:rPr lang="zh-CN" altLang="en-US" dirty="0" smtClean="0"/>
              <a:t>，可以是 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  <a:hlinkClick r:id="rId10"/>
              </a:rPr>
              <a:t>Byte</a:t>
            </a:r>
            <a:r>
              <a:rPr lang="en-US" dirty="0" smtClean="0"/>
              <a:t>、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  <a:hlinkClick r:id="rId11"/>
              </a:rPr>
              <a:t> Boolean </a:t>
            </a:r>
            <a:r>
              <a:rPr lang="en-US" dirty="0" smtClean="0"/>
              <a:t>、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  <a:hlinkClick r:id="rId12"/>
              </a:rPr>
              <a:t>Integer</a:t>
            </a:r>
            <a:r>
              <a:rPr lang="en-US" dirty="0" err="1" smtClean="0"/>
              <a:t>、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  <a:hlinkClick r:id="rId13"/>
              </a:rPr>
              <a:t>Long</a:t>
            </a:r>
            <a:r>
              <a:rPr lang="en-US" dirty="0" err="1" smtClean="0"/>
              <a:t>、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  <a:hlinkClick r:id="rId14"/>
              </a:rPr>
              <a:t>Currency</a:t>
            </a:r>
            <a:r>
              <a:rPr lang="en-US" dirty="0" err="1" smtClean="0"/>
              <a:t>、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  <a:hlinkClick r:id="rId15"/>
              </a:rPr>
              <a:t>Single</a:t>
            </a:r>
            <a:r>
              <a:rPr lang="en-US" dirty="0" err="1" smtClean="0"/>
              <a:t>、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  <a:hlinkClick r:id="rId16"/>
              </a:rPr>
              <a:t>Double</a:t>
            </a:r>
            <a:r>
              <a:rPr lang="en-US" dirty="0" err="1" smtClean="0"/>
              <a:t>、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  <a:hlinkClick r:id="rId17"/>
              </a:rPr>
              <a:t>Decimal</a:t>
            </a:r>
            <a:r>
              <a:rPr lang="en-US" dirty="0" smtClean="0"/>
              <a:t>（</a:t>
            </a:r>
            <a:r>
              <a:rPr lang="zh-CN" altLang="en-US" dirty="0" smtClean="0"/>
              <a:t>目前尚不支持）、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  <a:hlinkClick r:id="rId18"/>
              </a:rPr>
              <a:t>Date</a:t>
            </a:r>
            <a:r>
              <a:rPr lang="en-US" dirty="0" err="1" smtClean="0"/>
              <a:t>、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  <a:hlinkClick r:id="rId19"/>
              </a:rPr>
              <a:t>String</a:t>
            </a:r>
            <a:r>
              <a:rPr lang="en-US" dirty="0" smtClean="0"/>
              <a:t>（</a:t>
            </a:r>
            <a:r>
              <a:rPr lang="zh-CN" altLang="en-US" dirty="0" smtClean="0"/>
              <a:t>除定长）、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  <a:hlinkClick r:id="rId20"/>
              </a:rPr>
              <a:t>Object</a:t>
            </a:r>
            <a:r>
              <a:rPr lang="en-US" dirty="0" err="1" smtClean="0"/>
              <a:t>、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  <a:hlinkClick r:id="rId21"/>
              </a:rPr>
              <a:t>Variant</a:t>
            </a:r>
            <a:r>
              <a:rPr lang="zh-CN" altLang="en-US" dirty="0" smtClean="0"/>
              <a:t>或任何</a:t>
            </a:r>
            <a:r>
              <a:rPr lang="zh-CN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  <a:hlinkClick r:id="rId22"/>
              </a:rPr>
              <a:t>用户定义类型</a:t>
            </a:r>
            <a:r>
              <a:rPr lang="zh-CN" altLang="en-US" dirty="0" smtClean="0"/>
              <a:t>。 </a:t>
            </a:r>
            <a:endParaRPr lang="en-US" altLang="zh-CN" dirty="0" smtClean="0"/>
          </a:p>
          <a:p>
            <a:r>
              <a:rPr lang="en-US" i="1" dirty="0" smtClean="0"/>
              <a:t>statements</a:t>
            </a:r>
            <a:r>
              <a:rPr lang="en-US" dirty="0" smtClean="0"/>
              <a:t> </a:t>
            </a:r>
            <a:r>
              <a:rPr lang="zh-CN" altLang="en-US" dirty="0" smtClean="0"/>
              <a:t>可选的。在 </a:t>
            </a:r>
            <a:r>
              <a:rPr lang="en-US" b="1" dirty="0" smtClean="0"/>
              <a:t>Function</a:t>
            </a:r>
            <a:r>
              <a:rPr lang="en-US" dirty="0" smtClean="0"/>
              <a:t> </a:t>
            </a:r>
            <a:r>
              <a:rPr lang="zh-CN" altLang="en-US" dirty="0" smtClean="0"/>
              <a:t>过程中执行的任何语句组。 </a:t>
            </a:r>
            <a:endParaRPr lang="en-US" altLang="zh-CN" dirty="0" smtClean="0"/>
          </a:p>
          <a:p>
            <a:r>
              <a:rPr lang="en-US" i="1" dirty="0" smtClean="0"/>
              <a:t>expression</a:t>
            </a:r>
            <a:r>
              <a:rPr lang="en-US" dirty="0" smtClean="0"/>
              <a:t> </a:t>
            </a:r>
            <a:r>
              <a:rPr lang="zh-CN" altLang="en-US" dirty="0" smtClean="0"/>
              <a:t>可选的。</a:t>
            </a:r>
            <a:r>
              <a:rPr lang="en-US" b="1" dirty="0" smtClean="0"/>
              <a:t>Function</a:t>
            </a:r>
            <a:r>
              <a:rPr lang="en-US" dirty="0" smtClean="0"/>
              <a:t> </a:t>
            </a:r>
            <a:r>
              <a:rPr lang="zh-CN" altLang="en-US" dirty="0" smtClean="0"/>
              <a:t>的返回值。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27C274-771A-490D-A8BA-5B884B86429C}" type="slidenum">
              <a:rPr lang="zh-CN" altLang="en-US" smtClean="0"/>
              <a:pPr/>
              <a:t>20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altLang="zh-CN" dirty="0" smtClean="0"/>
              <a:t>'Function</a:t>
            </a:r>
            <a:r>
              <a:rPr lang="zh-CN" altLang="en-US" dirty="0" smtClean="0"/>
              <a:t>函数示例</a:t>
            </a:r>
          </a:p>
          <a:p>
            <a:r>
              <a:rPr lang="en-US" altLang="zh-CN" dirty="0" smtClean="0"/>
              <a:t>'</a:t>
            </a:r>
            <a:r>
              <a:rPr lang="zh-CN" altLang="en-US" dirty="0" smtClean="0"/>
              <a:t>示例</a:t>
            </a:r>
            <a:r>
              <a:rPr lang="en-US" altLang="zh-CN" dirty="0" smtClean="0"/>
              <a:t>3</a:t>
            </a:r>
            <a:r>
              <a:rPr lang="zh-CN" altLang="en-US" dirty="0" smtClean="0"/>
              <a:t>：通过函数提取单元格中夹在文字中的数字，根据这些数字计算每种货品的总价。</a:t>
            </a:r>
          </a:p>
          <a:p>
            <a:r>
              <a:rPr lang="en-US" altLang="zh-CN" dirty="0" smtClean="0"/>
              <a:t>Sub </a:t>
            </a:r>
            <a:r>
              <a:rPr lang="en-US" altLang="zh-CN" dirty="0" err="1" smtClean="0"/>
              <a:t>main_getNum</a:t>
            </a:r>
            <a:r>
              <a:rPr lang="en-US" altLang="zh-CN" dirty="0" smtClean="0"/>
              <a:t>()</a:t>
            </a:r>
          </a:p>
          <a:p>
            <a:r>
              <a:rPr lang="en-US" altLang="zh-CN" dirty="0" smtClean="0"/>
              <a:t>    Dim a As Integer, b As Integer                  '</a:t>
            </a:r>
            <a:r>
              <a:rPr lang="zh-CN" altLang="en-US" dirty="0" smtClean="0"/>
              <a:t>声明变量</a:t>
            </a:r>
          </a:p>
          <a:p>
            <a:r>
              <a:rPr lang="zh-CN" altLang="en-US" dirty="0" smtClean="0"/>
              <a:t>    </a:t>
            </a:r>
            <a:r>
              <a:rPr lang="en-US" altLang="zh-CN" dirty="0" smtClean="0"/>
              <a:t>a = </a:t>
            </a:r>
            <a:r>
              <a:rPr lang="en-US" altLang="zh-CN" dirty="0" err="1" smtClean="0"/>
              <a:t>getNumber</a:t>
            </a:r>
            <a:r>
              <a:rPr lang="en-US" altLang="zh-CN" dirty="0" smtClean="0"/>
              <a:t>(Cells(</a:t>
            </a:r>
            <a:r>
              <a:rPr lang="en-US" altLang="zh-CN" dirty="0" err="1" smtClean="0"/>
              <a:t>Selection.Row</a:t>
            </a:r>
            <a:r>
              <a:rPr lang="en-US" altLang="zh-CN" dirty="0" smtClean="0"/>
              <a:t>, 1))          '</a:t>
            </a:r>
            <a:r>
              <a:rPr lang="zh-CN" altLang="en-US" dirty="0" smtClean="0"/>
              <a:t>调用函数获得货品件数</a:t>
            </a:r>
          </a:p>
          <a:p>
            <a:r>
              <a:rPr lang="zh-CN" altLang="en-US" dirty="0" smtClean="0"/>
              <a:t>    </a:t>
            </a:r>
            <a:r>
              <a:rPr lang="en-US" altLang="zh-CN" dirty="0" smtClean="0"/>
              <a:t>b = </a:t>
            </a:r>
            <a:r>
              <a:rPr lang="en-US" altLang="zh-CN" dirty="0" err="1" smtClean="0"/>
              <a:t>getNumber</a:t>
            </a:r>
            <a:r>
              <a:rPr lang="en-US" altLang="zh-CN" dirty="0" smtClean="0"/>
              <a:t>(Cells(</a:t>
            </a:r>
            <a:r>
              <a:rPr lang="en-US" altLang="zh-CN" dirty="0" err="1" smtClean="0"/>
              <a:t>Selection.Row</a:t>
            </a:r>
            <a:r>
              <a:rPr lang="en-US" altLang="zh-CN" dirty="0" smtClean="0"/>
              <a:t>, 2))          '</a:t>
            </a:r>
            <a:r>
              <a:rPr lang="zh-CN" altLang="en-US" dirty="0" smtClean="0"/>
              <a:t>调用函数获得单价值</a:t>
            </a:r>
          </a:p>
          <a:p>
            <a:r>
              <a:rPr lang="zh-CN" altLang="en-US" dirty="0" smtClean="0"/>
              <a:t>    </a:t>
            </a:r>
            <a:r>
              <a:rPr lang="en-US" altLang="zh-CN" dirty="0" smtClean="0"/>
              <a:t>Cells(</a:t>
            </a:r>
            <a:r>
              <a:rPr lang="en-US" altLang="zh-CN" dirty="0" err="1" smtClean="0"/>
              <a:t>Selection.Row</a:t>
            </a:r>
            <a:r>
              <a:rPr lang="en-US" altLang="zh-CN" dirty="0" smtClean="0"/>
              <a:t>, 3) = a * b                 '</a:t>
            </a:r>
            <a:r>
              <a:rPr lang="zh-CN" altLang="en-US" dirty="0" smtClean="0"/>
              <a:t>相乘得到总价并写入单元格</a:t>
            </a:r>
          </a:p>
          <a:p>
            <a:r>
              <a:rPr lang="en-US" altLang="zh-CN" dirty="0" smtClean="0"/>
              <a:t>End Sub</a:t>
            </a:r>
          </a:p>
          <a:p>
            <a:r>
              <a:rPr lang="en-US" altLang="zh-CN" dirty="0" smtClean="0"/>
              <a:t>Function </a:t>
            </a:r>
            <a:r>
              <a:rPr lang="en-US" altLang="zh-CN" dirty="0" err="1" smtClean="0"/>
              <a:t>getNumber</a:t>
            </a:r>
            <a:r>
              <a:rPr lang="en-US" altLang="zh-CN" dirty="0" smtClean="0"/>
              <a:t>(g As String) As Integer          '</a:t>
            </a:r>
            <a:r>
              <a:rPr lang="zh-CN" altLang="en-US" dirty="0" smtClean="0"/>
              <a:t>声明函数</a:t>
            </a:r>
          </a:p>
          <a:p>
            <a:r>
              <a:rPr lang="zh-CN" altLang="en-US" dirty="0" smtClean="0"/>
              <a:t>    </a:t>
            </a:r>
            <a:r>
              <a:rPr lang="en-US" altLang="zh-CN" dirty="0" smtClean="0"/>
              <a:t>Dim </a:t>
            </a:r>
            <a:r>
              <a:rPr lang="en-US" altLang="zh-CN" dirty="0" err="1" smtClean="0"/>
              <a:t>i</a:t>
            </a:r>
            <a:r>
              <a:rPr lang="en-US" altLang="zh-CN" dirty="0" smtClean="0"/>
              <a:t> As Integer                            '</a:t>
            </a:r>
            <a:r>
              <a:rPr lang="zh-CN" altLang="en-US" dirty="0" smtClean="0"/>
              <a:t>声明变量</a:t>
            </a:r>
          </a:p>
          <a:p>
            <a:r>
              <a:rPr lang="zh-CN" altLang="en-US" dirty="0" smtClean="0"/>
              <a:t>    </a:t>
            </a:r>
            <a:r>
              <a:rPr lang="en-US" altLang="zh-CN" dirty="0" smtClean="0"/>
              <a:t>For </a:t>
            </a:r>
            <a:r>
              <a:rPr lang="en-US" altLang="zh-CN" dirty="0" err="1" smtClean="0"/>
              <a:t>i</a:t>
            </a:r>
            <a:r>
              <a:rPr lang="en-US" altLang="zh-CN" dirty="0" smtClean="0"/>
              <a:t> = 1 To Len(g)                             '</a:t>
            </a:r>
            <a:r>
              <a:rPr lang="zh-CN" altLang="en-US" dirty="0" smtClean="0"/>
              <a:t>遍历文字中所有字符</a:t>
            </a:r>
          </a:p>
          <a:p>
            <a:r>
              <a:rPr lang="zh-CN" altLang="en-US" dirty="0" smtClean="0"/>
              <a:t>        </a:t>
            </a:r>
            <a:r>
              <a:rPr lang="en-US" altLang="zh-CN" dirty="0" smtClean="0"/>
              <a:t>If </a:t>
            </a:r>
            <a:r>
              <a:rPr lang="en-US" altLang="zh-CN" dirty="0" err="1" smtClean="0"/>
              <a:t>IsNumeric</a:t>
            </a:r>
            <a:r>
              <a:rPr lang="en-US" altLang="zh-CN" dirty="0" smtClean="0"/>
              <a:t>(Mid(g, </a:t>
            </a:r>
            <a:r>
              <a:rPr lang="en-US" altLang="zh-CN" dirty="0" err="1" smtClean="0"/>
              <a:t>i</a:t>
            </a:r>
            <a:r>
              <a:rPr lang="en-US" altLang="zh-CN" dirty="0" smtClean="0"/>
              <a:t>, 1)) Then             '</a:t>
            </a:r>
            <a:r>
              <a:rPr lang="zh-CN" altLang="en-US" dirty="0" smtClean="0"/>
              <a:t>判断当前字符是否为数字</a:t>
            </a:r>
          </a:p>
          <a:p>
            <a:r>
              <a:rPr lang="zh-CN" altLang="en-US" dirty="0" smtClean="0"/>
              <a:t>            </a:t>
            </a:r>
            <a:r>
              <a:rPr lang="en-US" altLang="zh-CN" dirty="0" err="1" smtClean="0"/>
              <a:t>getNumber</a:t>
            </a:r>
            <a:r>
              <a:rPr lang="en-US" altLang="zh-CN" dirty="0" smtClean="0"/>
              <a:t> = </a:t>
            </a:r>
            <a:r>
              <a:rPr lang="en-US" altLang="zh-CN" dirty="0" err="1" smtClean="0"/>
              <a:t>getNumber</a:t>
            </a:r>
            <a:r>
              <a:rPr lang="en-US" altLang="zh-CN" dirty="0" smtClean="0"/>
              <a:t> &amp; Mid(g, </a:t>
            </a:r>
            <a:r>
              <a:rPr lang="en-US" altLang="zh-CN" dirty="0" err="1" smtClean="0"/>
              <a:t>i</a:t>
            </a:r>
            <a:r>
              <a:rPr lang="en-US" altLang="zh-CN" dirty="0" smtClean="0"/>
              <a:t>, 1)    '</a:t>
            </a:r>
            <a:r>
              <a:rPr lang="zh-CN" altLang="en-US" dirty="0" smtClean="0"/>
              <a:t>是数字则拼装数字</a:t>
            </a:r>
          </a:p>
          <a:p>
            <a:r>
              <a:rPr lang="zh-CN" altLang="en-US" dirty="0" smtClean="0"/>
              <a:t>        </a:t>
            </a:r>
            <a:r>
              <a:rPr lang="en-US" altLang="zh-CN" dirty="0" smtClean="0"/>
              <a:t>End If</a:t>
            </a:r>
          </a:p>
          <a:p>
            <a:r>
              <a:rPr lang="en-US" altLang="zh-CN" dirty="0" smtClean="0"/>
              <a:t>    Next</a:t>
            </a:r>
          </a:p>
          <a:p>
            <a:r>
              <a:rPr lang="en-US" altLang="zh-CN" dirty="0" smtClean="0"/>
              <a:t>End Function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27C274-771A-490D-A8BA-5B884B86429C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zh-CN" altLang="en-US" b="1" dirty="0" smtClean="0"/>
              <a:t>窗体</a:t>
            </a:r>
          </a:p>
          <a:p>
            <a:r>
              <a:rPr lang="zh-CN" altLang="en-US" dirty="0" smtClean="0"/>
              <a:t>窗口或对话框。窗体为控件的容器，多文档接口 </a:t>
            </a:r>
            <a:r>
              <a:rPr lang="en-US" altLang="zh-CN" dirty="0" smtClean="0"/>
              <a:t>(MDI) </a:t>
            </a:r>
            <a:r>
              <a:rPr lang="zh-CN" altLang="en-US" dirty="0" smtClean="0"/>
              <a:t>窗体可作为子窗体和一些控件的容器。</a:t>
            </a:r>
          </a:p>
          <a:p>
            <a:r>
              <a:rPr lang="zh-CN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模式窗体：你必须关闭该窗体，才能操作其它窗体；比如说，必须按确定或取消，或者按关闭。</a:t>
            </a:r>
            <a:r>
              <a:rPr lang="zh-CN" altLang="en-US" dirty="0" smtClean="0"/>
              <a:t> </a:t>
            </a:r>
            <a:endParaRPr lang="en-US" altLang="zh-CN" dirty="0" smtClean="0"/>
          </a:p>
          <a:p>
            <a:r>
              <a:rPr lang="zh-CN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非模式窗体：不必关闭该窗体，就可转换到其它窗体上进行操作。</a:t>
            </a:r>
            <a:endParaRPr lang="en-US" altLang="zh-CN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zh-CN" altLang="en-US" dirty="0" smtClean="0"/>
              <a:t>模式窗体：</a:t>
            </a:r>
            <a:r>
              <a:rPr lang="en-US" altLang="zh-CN" dirty="0" err="1" smtClean="0"/>
              <a:t>ModalForm.Showmodal</a:t>
            </a:r>
            <a:r>
              <a:rPr lang="en-US" altLang="zh-CN" dirty="0" smtClean="0"/>
              <a:t>;   </a:t>
            </a:r>
            <a:br>
              <a:rPr lang="en-US" altLang="zh-CN" dirty="0" smtClean="0"/>
            </a:br>
            <a:r>
              <a:rPr lang="zh-CN" altLang="en-US" dirty="0" smtClean="0"/>
              <a:t>非模式窗体：</a:t>
            </a:r>
            <a:r>
              <a:rPr lang="en-US" altLang="zh-CN" dirty="0" err="1" smtClean="0"/>
              <a:t>ModelessForm.Show</a:t>
            </a:r>
            <a:r>
              <a:rPr lang="en-US" altLang="zh-CN" dirty="0" smtClean="0"/>
              <a:t>; </a:t>
            </a:r>
            <a:br>
              <a:rPr lang="en-US" altLang="zh-CN" dirty="0" smtClean="0"/>
            </a:br>
            <a:r>
              <a:rPr lang="en-US" altLang="zh-CN" dirty="0" err="1" smtClean="0"/>
              <a:t>TCustomForm</a:t>
            </a:r>
            <a:r>
              <a:rPr lang="zh-CN" altLang="en-US" dirty="0" smtClean="0"/>
              <a:t>是</a:t>
            </a:r>
            <a:r>
              <a:rPr lang="en-US" altLang="zh-CN" dirty="0" smtClean="0"/>
              <a:t>Windows</a:t>
            </a:r>
            <a:r>
              <a:rPr lang="zh-CN" altLang="en-US" dirty="0" smtClean="0"/>
              <a:t>窗口（一般窗口与对话框）的基类。它有两个显示窗口的方法：</a:t>
            </a:r>
            <a:r>
              <a:rPr lang="en-US" altLang="zh-CN" dirty="0" smtClean="0"/>
              <a:t>Show()</a:t>
            </a:r>
            <a:r>
              <a:rPr lang="zh-CN" altLang="en-US" dirty="0" smtClean="0"/>
              <a:t>和</a:t>
            </a:r>
            <a:r>
              <a:rPr lang="en-US" altLang="zh-CN" dirty="0" err="1" smtClean="0"/>
              <a:t>ShowModal</a:t>
            </a:r>
            <a:r>
              <a:rPr lang="en-US" altLang="zh-CN" dirty="0" smtClean="0"/>
              <a:t>()</a:t>
            </a:r>
            <a:r>
              <a:rPr lang="zh-CN" altLang="en-US" dirty="0" smtClean="0"/>
              <a:t>分别用来显示非模态与模态的窗口。不过，它对于模态窗口的实现并没有利用</a:t>
            </a:r>
            <a:r>
              <a:rPr lang="en-US" altLang="zh-CN" dirty="0" smtClean="0"/>
              <a:t>Windows</a:t>
            </a:r>
            <a:r>
              <a:rPr lang="zh-CN" altLang="en-US" dirty="0" smtClean="0"/>
              <a:t>系统提供的</a:t>
            </a:r>
            <a:r>
              <a:rPr lang="en-US" altLang="zh-CN" dirty="0" err="1" smtClean="0"/>
              <a:t>DialogBox</a:t>
            </a:r>
            <a:r>
              <a:rPr lang="en-US" altLang="zh-CN" dirty="0" smtClean="0"/>
              <a:t>()</a:t>
            </a:r>
            <a:r>
              <a:rPr lang="zh-CN" altLang="en-US" dirty="0" smtClean="0"/>
              <a:t>之类的</a:t>
            </a:r>
            <a:r>
              <a:rPr lang="en-US" altLang="zh-CN" dirty="0" smtClean="0"/>
              <a:t>API</a:t>
            </a:r>
            <a:r>
              <a:rPr lang="zh-CN" altLang="en-US" dirty="0" smtClean="0"/>
              <a:t>，而是</a:t>
            </a:r>
            <a:r>
              <a:rPr lang="en-US" altLang="zh-CN" dirty="0" smtClean="0"/>
              <a:t>VCL</a:t>
            </a:r>
            <a:r>
              <a:rPr lang="zh-CN" altLang="en-US" dirty="0" smtClean="0"/>
              <a:t>自己实现的。原因可能是无法将</a:t>
            </a:r>
            <a:r>
              <a:rPr lang="en-US" altLang="zh-CN" dirty="0" err="1" smtClean="0"/>
              <a:t>DialogBox</a:t>
            </a:r>
            <a:r>
              <a:rPr lang="en-US" altLang="zh-CN" dirty="0" smtClean="0"/>
              <a:t>()</a:t>
            </a:r>
            <a:r>
              <a:rPr lang="zh-CN" altLang="en-US" dirty="0" smtClean="0"/>
              <a:t>与</a:t>
            </a:r>
            <a:r>
              <a:rPr lang="en-US" altLang="zh-CN" dirty="0" smtClean="0"/>
              <a:t>VCL</a:t>
            </a:r>
            <a:r>
              <a:rPr lang="zh-CN" altLang="en-US" dirty="0" smtClean="0"/>
              <a:t>的</a:t>
            </a:r>
            <a:r>
              <a:rPr lang="en-US" altLang="zh-CN" dirty="0" smtClean="0"/>
              <a:t>Form</a:t>
            </a:r>
            <a:r>
              <a:rPr lang="zh-CN" altLang="en-US" dirty="0" smtClean="0"/>
              <a:t>机制很好地结合。</a:t>
            </a:r>
            <a:br>
              <a:rPr lang="zh-CN" altLang="en-US" dirty="0" smtClean="0"/>
            </a:b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27C274-771A-490D-A8BA-5B884B86429C}" type="slidenum">
              <a:rPr lang="zh-CN" altLang="en-US" smtClean="0"/>
              <a:pPr/>
              <a:t>29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27C274-771A-490D-A8BA-5B884B86429C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dirty="0" smtClean="0"/>
              <a:t>Haste makes waste</a:t>
            </a:r>
            <a:r>
              <a:rPr lang="en-US" sz="1200" b="1" baseline="0" dirty="0" smtClean="0"/>
              <a:t>  </a:t>
            </a:r>
            <a:r>
              <a:rPr lang="zh-CN" altLang="en-US" b="1" dirty="0" smtClean="0"/>
              <a:t>欲速则不达</a:t>
            </a:r>
            <a:endParaRPr lang="zh-CN" altLang="en-US" sz="1200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27C274-771A-490D-A8BA-5B884B86429C}" type="slidenum">
              <a:rPr lang="zh-CN" altLang="en-US" smtClean="0"/>
              <a:pPr/>
              <a:t>30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b="1" dirty="0" smtClean="0"/>
              <a:t>With </a:t>
            </a:r>
            <a:r>
              <a:rPr lang="zh-CN" altLang="en-US" b="1" dirty="0" smtClean="0"/>
              <a:t>语句</a:t>
            </a:r>
          </a:p>
          <a:p>
            <a:r>
              <a:rPr lang="zh-CN" altLang="en-US" dirty="0" smtClean="0"/>
              <a:t>在一个单一对象或一个</a:t>
            </a:r>
            <a:r>
              <a:rPr lang="zh-CN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  <a:hlinkClick r:id="rId3"/>
              </a:rPr>
              <a:t>用户定义类型</a:t>
            </a:r>
            <a:r>
              <a:rPr lang="zh-CN" altLang="en-US" dirty="0" smtClean="0"/>
              <a:t>上执行一系列的</a:t>
            </a:r>
            <a:r>
              <a:rPr lang="zh-CN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  <a:hlinkClick r:id="rId4"/>
              </a:rPr>
              <a:t>语句</a:t>
            </a:r>
            <a:r>
              <a:rPr lang="zh-CN" altLang="en-US" dirty="0" smtClean="0"/>
              <a:t>。</a:t>
            </a:r>
          </a:p>
          <a:p>
            <a:r>
              <a:rPr lang="zh-CN" altLang="en-US" b="1" dirty="0" smtClean="0"/>
              <a:t>语法</a:t>
            </a:r>
            <a:endParaRPr lang="zh-CN" altLang="en-US" dirty="0" smtClean="0"/>
          </a:p>
          <a:p>
            <a:r>
              <a:rPr lang="en-US" b="1" dirty="0" smtClean="0"/>
              <a:t>With</a:t>
            </a:r>
            <a:r>
              <a:rPr lang="en-US" dirty="0" smtClean="0"/>
              <a:t> </a:t>
            </a:r>
            <a:r>
              <a:rPr lang="en-US" i="1" dirty="0" smtClean="0"/>
              <a:t>object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[</a:t>
            </a:r>
            <a:r>
              <a:rPr lang="en-US" i="1" dirty="0" smtClean="0"/>
              <a:t>statements</a:t>
            </a:r>
            <a:r>
              <a:rPr lang="en-US" dirty="0" smtClean="0"/>
              <a:t>]</a:t>
            </a:r>
          </a:p>
          <a:p>
            <a:r>
              <a:rPr lang="en-US" b="1" dirty="0" smtClean="0"/>
              <a:t>End With</a:t>
            </a:r>
            <a:r>
              <a:rPr lang="en-US" dirty="0" smtClean="0"/>
              <a:t> </a:t>
            </a:r>
          </a:p>
          <a:p>
            <a:r>
              <a:rPr lang="en-US" b="1" dirty="0" smtClean="0"/>
              <a:t>With</a:t>
            </a:r>
            <a:r>
              <a:rPr lang="en-US" dirty="0" smtClean="0"/>
              <a:t> </a:t>
            </a:r>
            <a:r>
              <a:rPr lang="zh-CN" altLang="en-US" dirty="0" smtClean="0"/>
              <a:t>语句的语法具有以下几个部分：</a:t>
            </a:r>
          </a:p>
          <a:p>
            <a:r>
              <a:rPr lang="zh-CN" altLang="en-US" dirty="0" smtClean="0"/>
              <a:t>部分 描述 </a:t>
            </a:r>
            <a:endParaRPr lang="en-US" altLang="zh-CN" dirty="0" smtClean="0"/>
          </a:p>
          <a:p>
            <a:r>
              <a:rPr lang="en-US" i="1" dirty="0" smtClean="0"/>
              <a:t>object</a:t>
            </a:r>
            <a:r>
              <a:rPr lang="en-US" dirty="0" smtClean="0"/>
              <a:t> </a:t>
            </a:r>
            <a:r>
              <a:rPr lang="zh-CN" altLang="en-US" dirty="0" smtClean="0"/>
              <a:t>必要参数。一个对象或用户自定义类型的名称。 </a:t>
            </a:r>
            <a:endParaRPr lang="en-US" altLang="zh-CN" dirty="0" smtClean="0"/>
          </a:p>
          <a:p>
            <a:r>
              <a:rPr lang="en-US" i="1" dirty="0" smtClean="0"/>
              <a:t>statements</a:t>
            </a:r>
            <a:r>
              <a:rPr lang="en-US" dirty="0" smtClean="0"/>
              <a:t> </a:t>
            </a:r>
            <a:r>
              <a:rPr lang="zh-CN" altLang="en-US" dirty="0" smtClean="0"/>
              <a:t>可选参数。要执行在 </a:t>
            </a:r>
            <a:r>
              <a:rPr lang="en-US" i="1" dirty="0" smtClean="0"/>
              <a:t>object </a:t>
            </a:r>
            <a:r>
              <a:rPr lang="zh-CN" altLang="en-US" dirty="0" smtClean="0"/>
              <a:t>上的一条或多条语句。</a:t>
            </a:r>
            <a:br>
              <a:rPr lang="zh-CN" altLang="en-US" dirty="0" smtClean="0"/>
            </a:br>
            <a:endParaRPr lang="zh-CN" altLang="en-US" dirty="0" smtClean="0"/>
          </a:p>
          <a:p>
            <a:r>
              <a:rPr lang="zh-CN" altLang="en-US" b="1" dirty="0" smtClean="0"/>
              <a:t>说明</a:t>
            </a:r>
            <a:endParaRPr lang="zh-CN" altLang="en-US" dirty="0" smtClean="0"/>
          </a:p>
          <a:p>
            <a:r>
              <a:rPr lang="en-US" b="1" dirty="0" smtClean="0"/>
              <a:t>With</a:t>
            </a:r>
            <a:r>
              <a:rPr lang="en-US" dirty="0" smtClean="0"/>
              <a:t> </a:t>
            </a:r>
            <a:r>
              <a:rPr lang="zh-CN" altLang="en-US" dirty="0" smtClean="0"/>
              <a:t>语句可以对某个对象执行一系列的语句，而不用重复指出对象的名称。例如，要改变一个对象的多个</a:t>
            </a:r>
            <a:r>
              <a:rPr lang="zh-CN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  <a:hlinkClick r:id="rId5"/>
              </a:rPr>
              <a:t>属性</a:t>
            </a:r>
            <a:r>
              <a:rPr lang="zh-CN" altLang="en-US" dirty="0" smtClean="0"/>
              <a:t>，可以在 </a:t>
            </a:r>
            <a:r>
              <a:rPr lang="en-US" b="1" dirty="0" smtClean="0"/>
              <a:t>With </a:t>
            </a:r>
            <a:r>
              <a:rPr lang="zh-CN" altLang="en-US" dirty="0" smtClean="0"/>
              <a:t>控制结构中加上属性的赋值语句，这时候只是引用对象一次而不是在每个属性赋值时都要引用它。下面的例子显示了如何使用 </a:t>
            </a:r>
            <a:r>
              <a:rPr lang="en-US" b="1" dirty="0" smtClean="0"/>
              <a:t>With</a:t>
            </a:r>
            <a:r>
              <a:rPr lang="en-US" dirty="0" smtClean="0"/>
              <a:t> </a:t>
            </a:r>
            <a:r>
              <a:rPr lang="zh-CN" altLang="en-US" dirty="0" smtClean="0"/>
              <a:t>语句来给同一个对象的几个属性赋值。</a:t>
            </a:r>
          </a:p>
          <a:p>
            <a:r>
              <a:rPr lang="en-US" dirty="0" smtClean="0"/>
              <a:t>With </a:t>
            </a:r>
            <a:r>
              <a:rPr lang="en-US" dirty="0" err="1" smtClean="0"/>
              <a:t>MyLabel</a:t>
            </a:r>
            <a:r>
              <a:rPr lang="en-US" dirty="0" smtClean="0"/>
              <a:t> .Height = 2000 .Width = 2000 .Caption = "This is </a:t>
            </a:r>
            <a:r>
              <a:rPr lang="en-US" dirty="0" err="1" smtClean="0"/>
              <a:t>MyLabel</a:t>
            </a:r>
            <a:r>
              <a:rPr lang="en-US" dirty="0" smtClean="0"/>
              <a:t>" End With </a:t>
            </a:r>
          </a:p>
          <a:p>
            <a:r>
              <a:rPr lang="zh-CN" altLang="en-US" b="1" dirty="0" smtClean="0"/>
              <a:t>注意</a:t>
            </a:r>
            <a:r>
              <a:rPr lang="zh-CN" altLang="en-US" dirty="0" smtClean="0"/>
              <a:t> 当程序一旦进入 </a:t>
            </a:r>
            <a:r>
              <a:rPr lang="en-US" b="1" dirty="0" smtClean="0"/>
              <a:t>With</a:t>
            </a:r>
            <a:r>
              <a:rPr lang="en-US" dirty="0" smtClean="0"/>
              <a:t> </a:t>
            </a:r>
            <a:r>
              <a:rPr lang="zh-CN" altLang="en-US" dirty="0" smtClean="0"/>
              <a:t>块，</a:t>
            </a:r>
            <a:r>
              <a:rPr lang="en-US" i="1" dirty="0" smtClean="0"/>
              <a:t>object </a:t>
            </a:r>
            <a:r>
              <a:rPr lang="zh-CN" altLang="en-US" dirty="0" smtClean="0"/>
              <a:t>就不能改变。因此不能用一个 </a:t>
            </a:r>
            <a:r>
              <a:rPr lang="en-US" b="1" dirty="0" smtClean="0"/>
              <a:t>With</a:t>
            </a:r>
            <a:r>
              <a:rPr lang="en-US" dirty="0" smtClean="0"/>
              <a:t> </a:t>
            </a:r>
            <a:r>
              <a:rPr lang="zh-CN" altLang="en-US" dirty="0" smtClean="0"/>
              <a:t>语句来设置多个不同的对象。</a:t>
            </a:r>
          </a:p>
          <a:p>
            <a:r>
              <a:rPr lang="zh-CN" altLang="en-US" dirty="0" smtClean="0"/>
              <a:t>可以将一个 </a:t>
            </a:r>
            <a:r>
              <a:rPr lang="en-US" b="1" dirty="0" smtClean="0"/>
              <a:t>With</a:t>
            </a:r>
            <a:r>
              <a:rPr lang="en-US" dirty="0" smtClean="0"/>
              <a:t> </a:t>
            </a:r>
            <a:r>
              <a:rPr lang="zh-CN" altLang="en-US" dirty="0" smtClean="0"/>
              <a:t>块放在另一个之中，而产生嵌套的 </a:t>
            </a:r>
            <a:r>
              <a:rPr lang="en-US" b="1" dirty="0" smtClean="0"/>
              <a:t>With</a:t>
            </a:r>
            <a:r>
              <a:rPr lang="en-US" dirty="0" smtClean="0"/>
              <a:t> </a:t>
            </a:r>
            <a:r>
              <a:rPr lang="zh-CN" altLang="en-US" dirty="0" smtClean="0"/>
              <a:t>语句。但是，由于外层 </a:t>
            </a:r>
            <a:r>
              <a:rPr lang="en-US" b="1" dirty="0" smtClean="0"/>
              <a:t>With</a:t>
            </a:r>
            <a:r>
              <a:rPr lang="en-US" dirty="0" smtClean="0"/>
              <a:t> </a:t>
            </a:r>
            <a:r>
              <a:rPr lang="zh-CN" altLang="en-US" dirty="0" smtClean="0"/>
              <a:t>块成员会在内层的 </a:t>
            </a:r>
            <a:r>
              <a:rPr lang="en-US" b="1" dirty="0" smtClean="0"/>
              <a:t>With</a:t>
            </a:r>
            <a:r>
              <a:rPr lang="en-US" dirty="0" smtClean="0"/>
              <a:t> </a:t>
            </a:r>
            <a:r>
              <a:rPr lang="zh-CN" altLang="en-US" dirty="0" smtClean="0"/>
              <a:t>块中被屏蔽住，所以必须在内层的 </a:t>
            </a:r>
            <a:r>
              <a:rPr lang="en-US" b="1" dirty="0" smtClean="0"/>
              <a:t>With</a:t>
            </a:r>
            <a:r>
              <a:rPr lang="en-US" dirty="0" smtClean="0"/>
              <a:t> </a:t>
            </a:r>
            <a:r>
              <a:rPr lang="zh-CN" altLang="en-US" dirty="0" smtClean="0"/>
              <a:t>块中，使用完整的对象引用来指出在外层的 </a:t>
            </a:r>
            <a:r>
              <a:rPr lang="en-US" b="1" dirty="0" smtClean="0"/>
              <a:t>With</a:t>
            </a:r>
            <a:r>
              <a:rPr lang="en-US" dirty="0" smtClean="0"/>
              <a:t> </a:t>
            </a:r>
            <a:r>
              <a:rPr lang="zh-CN" altLang="en-US" dirty="0" smtClean="0"/>
              <a:t>块中的对象成员。</a:t>
            </a:r>
          </a:p>
          <a:p>
            <a:r>
              <a:rPr lang="zh-CN" altLang="en-US" b="1" dirty="0" smtClean="0"/>
              <a:t>重点</a:t>
            </a:r>
            <a:r>
              <a:rPr lang="zh-CN" altLang="en-US" dirty="0" smtClean="0"/>
              <a:t> 一般来说，建议您不要跳入或跳出 </a:t>
            </a:r>
            <a:r>
              <a:rPr lang="en-US" b="1" dirty="0" smtClean="0"/>
              <a:t>With</a:t>
            </a:r>
            <a:r>
              <a:rPr lang="en-US" dirty="0" smtClean="0"/>
              <a:t> </a:t>
            </a:r>
            <a:r>
              <a:rPr lang="zh-CN" altLang="en-US" dirty="0" smtClean="0"/>
              <a:t>块。如果在 </a:t>
            </a:r>
            <a:r>
              <a:rPr lang="en-US" b="1" dirty="0" smtClean="0"/>
              <a:t>With</a:t>
            </a:r>
            <a:r>
              <a:rPr lang="en-US" dirty="0" smtClean="0"/>
              <a:t> </a:t>
            </a:r>
            <a:r>
              <a:rPr lang="zh-CN" altLang="en-US" dirty="0" smtClean="0"/>
              <a:t>块中的语句被执行，但是 </a:t>
            </a:r>
            <a:r>
              <a:rPr lang="en-US" b="1" dirty="0" smtClean="0"/>
              <a:t>With</a:t>
            </a:r>
            <a:r>
              <a:rPr lang="en-US" dirty="0" smtClean="0"/>
              <a:t> </a:t>
            </a:r>
            <a:r>
              <a:rPr lang="zh-CN" altLang="en-US" dirty="0" smtClean="0"/>
              <a:t>或 </a:t>
            </a:r>
            <a:r>
              <a:rPr lang="en-US" b="1" dirty="0" smtClean="0"/>
              <a:t>End With</a:t>
            </a:r>
            <a:r>
              <a:rPr lang="en-US" dirty="0" smtClean="0"/>
              <a:t> </a:t>
            </a:r>
            <a:r>
              <a:rPr lang="zh-CN" altLang="en-US" dirty="0" smtClean="0"/>
              <a:t>语句并没有执行，则一个包含对该对象引用的临时变量将保留在内存中，直到您退出该过程。。</a:t>
            </a: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27C274-771A-490D-A8BA-5B884B86429C}" type="slidenum">
              <a:rPr lang="zh-CN" altLang="en-US" smtClean="0"/>
              <a:pPr/>
              <a:t>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altLang="zh-CN" dirty="0" smtClean="0"/>
              <a:t>Sub </a:t>
            </a:r>
            <a:r>
              <a:rPr lang="zh-CN" altLang="en-US" dirty="0" smtClean="0"/>
              <a:t>设置对象属性</a:t>
            </a:r>
            <a:r>
              <a:rPr lang="en-US" altLang="zh-CN" dirty="0" smtClean="0"/>
              <a:t>()</a:t>
            </a:r>
          </a:p>
          <a:p>
            <a:r>
              <a:rPr lang="en-US" altLang="zh-CN" dirty="0" smtClean="0"/>
              <a:t>       With Selection</a:t>
            </a:r>
          </a:p>
          <a:p>
            <a:r>
              <a:rPr lang="en-US" altLang="zh-CN" dirty="0" smtClean="0"/>
              <a:t>           .</a:t>
            </a:r>
            <a:r>
              <a:rPr lang="en-US" altLang="zh-CN" dirty="0" err="1" smtClean="0"/>
              <a:t>Font.Bold</a:t>
            </a:r>
            <a:r>
              <a:rPr lang="en-US" altLang="zh-CN" dirty="0" smtClean="0"/>
              <a:t> = True                      '</a:t>
            </a:r>
            <a:r>
              <a:rPr lang="zh-CN" altLang="en-US" dirty="0" smtClean="0"/>
              <a:t>设置文字为加粗样式</a:t>
            </a:r>
          </a:p>
          <a:p>
            <a:r>
              <a:rPr lang="zh-CN" altLang="en-US" dirty="0" smtClean="0"/>
              <a:t>           </a:t>
            </a:r>
            <a:r>
              <a:rPr lang="en-US" altLang="zh-CN" dirty="0" smtClean="0"/>
              <a:t>.</a:t>
            </a:r>
            <a:r>
              <a:rPr lang="en-US" altLang="zh-CN" dirty="0" err="1" smtClean="0"/>
              <a:t>Font.Size</a:t>
            </a:r>
            <a:r>
              <a:rPr lang="en-US" altLang="zh-CN" dirty="0" smtClean="0"/>
              <a:t> = 15                        '</a:t>
            </a:r>
            <a:r>
              <a:rPr lang="zh-CN" altLang="en-US" dirty="0" smtClean="0"/>
              <a:t>设置文字大小</a:t>
            </a:r>
          </a:p>
          <a:p>
            <a:r>
              <a:rPr lang="zh-CN" altLang="en-US" dirty="0" smtClean="0"/>
              <a:t>           </a:t>
            </a:r>
            <a:r>
              <a:rPr lang="en-US" altLang="zh-CN" dirty="0" smtClean="0"/>
              <a:t>.</a:t>
            </a:r>
            <a:r>
              <a:rPr lang="en-US" altLang="zh-CN" dirty="0" err="1" smtClean="0"/>
              <a:t>Font.Name</a:t>
            </a:r>
            <a:r>
              <a:rPr lang="en-US" altLang="zh-CN" dirty="0" smtClean="0"/>
              <a:t> = "</a:t>
            </a:r>
            <a:r>
              <a:rPr lang="zh-CN" altLang="en-US" dirty="0" smtClean="0"/>
              <a:t>隶书</a:t>
            </a:r>
            <a:r>
              <a:rPr lang="en-US" altLang="zh-CN" dirty="0" smtClean="0"/>
              <a:t>"                 '</a:t>
            </a:r>
            <a:r>
              <a:rPr lang="zh-CN" altLang="en-US" dirty="0" smtClean="0"/>
              <a:t>设置文字字体</a:t>
            </a:r>
          </a:p>
          <a:p>
            <a:r>
              <a:rPr lang="zh-CN" altLang="en-US" dirty="0" smtClean="0"/>
              <a:t>           </a:t>
            </a:r>
            <a:r>
              <a:rPr lang="en-US" altLang="zh-CN" dirty="0" smtClean="0"/>
              <a:t>.</a:t>
            </a:r>
            <a:r>
              <a:rPr lang="en-US" altLang="zh-CN" dirty="0" err="1" smtClean="0"/>
              <a:t>Font.Italic</a:t>
            </a:r>
            <a:r>
              <a:rPr lang="en-US" altLang="zh-CN" dirty="0" smtClean="0"/>
              <a:t> = True                      '</a:t>
            </a:r>
            <a:r>
              <a:rPr lang="zh-CN" altLang="en-US" dirty="0" smtClean="0"/>
              <a:t>设置文字为倾斜样式</a:t>
            </a:r>
          </a:p>
          <a:p>
            <a:r>
              <a:rPr lang="zh-CN" altLang="en-US" dirty="0" smtClean="0"/>
              <a:t>           </a:t>
            </a:r>
            <a:r>
              <a:rPr lang="en-US" altLang="zh-CN" dirty="0" smtClean="0"/>
              <a:t>.</a:t>
            </a:r>
            <a:r>
              <a:rPr lang="en-US" altLang="zh-CN" dirty="0" err="1" smtClean="0"/>
              <a:t>Interior.Color</a:t>
            </a:r>
            <a:r>
              <a:rPr lang="en-US" altLang="zh-CN" dirty="0" smtClean="0"/>
              <a:t> = RGB(255, 255, 0)      '</a:t>
            </a:r>
            <a:r>
              <a:rPr lang="zh-CN" altLang="en-US" dirty="0" smtClean="0"/>
              <a:t>设置单元格填充颜色为黄色</a:t>
            </a:r>
          </a:p>
          <a:p>
            <a:r>
              <a:rPr lang="zh-CN" altLang="en-US" dirty="0" smtClean="0"/>
              <a:t>       </a:t>
            </a:r>
            <a:r>
              <a:rPr lang="en-US" altLang="zh-CN" dirty="0" smtClean="0"/>
              <a:t>End With</a:t>
            </a:r>
          </a:p>
          <a:p>
            <a:r>
              <a:rPr lang="en-US" altLang="zh-CN" dirty="0" smtClean="0"/>
              <a:t>  End Sub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27C274-771A-490D-A8BA-5B884B86429C}" type="slidenum">
              <a:rPr lang="zh-CN" altLang="en-US" smtClean="0"/>
              <a:pPr/>
              <a:t>6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b="1" dirty="0" smtClean="0"/>
              <a:t>Exit </a:t>
            </a:r>
            <a:r>
              <a:rPr lang="zh-CN" altLang="en-US" b="1" dirty="0" smtClean="0"/>
              <a:t>语句</a:t>
            </a:r>
          </a:p>
          <a:p>
            <a:r>
              <a:rPr lang="zh-CN" altLang="en-US" dirty="0" smtClean="0"/>
              <a:t>退出 </a:t>
            </a:r>
            <a:r>
              <a:rPr lang="en-US" b="1" dirty="0" smtClean="0"/>
              <a:t>Do...</a:t>
            </a:r>
            <a:r>
              <a:rPr lang="en-US" b="1" dirty="0" err="1" smtClean="0"/>
              <a:t>Loop</a:t>
            </a:r>
            <a:r>
              <a:rPr lang="en-US" dirty="0" err="1" smtClean="0"/>
              <a:t>、</a:t>
            </a:r>
            <a:r>
              <a:rPr lang="en-US" b="1" dirty="0" err="1" smtClean="0"/>
              <a:t>For</a:t>
            </a:r>
            <a:r>
              <a:rPr lang="en-US" b="1" dirty="0" smtClean="0"/>
              <a:t>...</a:t>
            </a:r>
            <a:r>
              <a:rPr lang="en-US" b="1" dirty="0" err="1" smtClean="0"/>
              <a:t>Next</a:t>
            </a:r>
            <a:r>
              <a:rPr lang="en-US" dirty="0" err="1" smtClean="0"/>
              <a:t>、</a:t>
            </a:r>
            <a:r>
              <a:rPr lang="en-US" b="1" dirty="0" err="1" smtClean="0"/>
              <a:t>Function</a:t>
            </a:r>
            <a:r>
              <a:rPr lang="en-US" dirty="0" err="1" smtClean="0"/>
              <a:t>、</a:t>
            </a:r>
            <a:r>
              <a:rPr lang="en-US" b="1" dirty="0" err="1" smtClean="0"/>
              <a:t>Sub</a:t>
            </a:r>
            <a:r>
              <a:rPr lang="en-US" b="1" dirty="0" smtClean="0"/>
              <a:t> </a:t>
            </a:r>
            <a:r>
              <a:rPr lang="zh-CN" altLang="en-US" dirty="0" smtClean="0"/>
              <a:t>或 </a:t>
            </a:r>
            <a:r>
              <a:rPr lang="en-US" b="1" dirty="0" smtClean="0"/>
              <a:t>Property</a:t>
            </a:r>
            <a:r>
              <a:rPr lang="en-US" dirty="0" smtClean="0"/>
              <a:t> </a:t>
            </a:r>
            <a:r>
              <a:rPr lang="zh-CN" altLang="en-US" dirty="0" smtClean="0"/>
              <a:t>代码块。 </a:t>
            </a:r>
          </a:p>
          <a:p>
            <a:r>
              <a:rPr lang="zh-CN" altLang="en-US" b="1" dirty="0" smtClean="0"/>
              <a:t>语法</a:t>
            </a:r>
            <a:endParaRPr lang="zh-CN" altLang="en-US" dirty="0" smtClean="0"/>
          </a:p>
          <a:p>
            <a:r>
              <a:rPr lang="en-US" b="1" dirty="0" smtClean="0"/>
              <a:t>Exit</a:t>
            </a:r>
            <a:r>
              <a:rPr lang="en-US" dirty="0" smtClean="0"/>
              <a:t> </a:t>
            </a:r>
            <a:r>
              <a:rPr lang="en-US" b="1" dirty="0" smtClean="0"/>
              <a:t>Do</a:t>
            </a:r>
            <a:r>
              <a:rPr lang="en-US" dirty="0" smtClean="0"/>
              <a:t> </a:t>
            </a:r>
          </a:p>
          <a:p>
            <a:r>
              <a:rPr lang="en-US" b="1" dirty="0" smtClean="0"/>
              <a:t>Exit For</a:t>
            </a:r>
            <a:r>
              <a:rPr lang="en-US" dirty="0" smtClean="0"/>
              <a:t> </a:t>
            </a:r>
          </a:p>
          <a:p>
            <a:r>
              <a:rPr lang="en-US" b="1" dirty="0" smtClean="0"/>
              <a:t>Exit Function</a:t>
            </a:r>
            <a:r>
              <a:rPr lang="en-US" dirty="0" smtClean="0"/>
              <a:t> </a:t>
            </a:r>
          </a:p>
          <a:p>
            <a:r>
              <a:rPr lang="en-US" b="1" dirty="0" smtClean="0"/>
              <a:t>Exit Property</a:t>
            </a:r>
            <a:r>
              <a:rPr lang="en-US" dirty="0" smtClean="0"/>
              <a:t> </a:t>
            </a:r>
          </a:p>
          <a:p>
            <a:r>
              <a:rPr lang="en-US" b="1" dirty="0" smtClean="0"/>
              <a:t>Exit Sub</a:t>
            </a:r>
            <a:r>
              <a:rPr lang="en-US" dirty="0" smtClean="0"/>
              <a:t> </a:t>
            </a:r>
          </a:p>
          <a:p>
            <a:r>
              <a:rPr lang="en-US" b="1" dirty="0" smtClean="0"/>
              <a:t>Exit</a:t>
            </a:r>
            <a:r>
              <a:rPr lang="en-US" dirty="0" smtClean="0"/>
              <a:t> </a:t>
            </a:r>
            <a:r>
              <a:rPr lang="zh-CN" altLang="en-US" dirty="0" smtClean="0"/>
              <a:t>语句的语法有以下几种形式：</a:t>
            </a:r>
          </a:p>
          <a:p>
            <a:r>
              <a:rPr lang="zh-CN" altLang="en-US" dirty="0" smtClean="0"/>
              <a:t>语句 描述 </a:t>
            </a:r>
            <a:endParaRPr lang="en-US" altLang="zh-CN" dirty="0" smtClean="0"/>
          </a:p>
          <a:p>
            <a:r>
              <a:rPr lang="en-US" b="1" dirty="0" smtClean="0"/>
              <a:t>Exit Do</a:t>
            </a:r>
            <a:r>
              <a:rPr lang="en-US" dirty="0" smtClean="0"/>
              <a:t> </a:t>
            </a:r>
            <a:r>
              <a:rPr lang="zh-CN" altLang="en-US" dirty="0" smtClean="0"/>
              <a:t>提供一种退出 </a:t>
            </a:r>
            <a:r>
              <a:rPr lang="en-US" b="1" dirty="0" smtClean="0"/>
              <a:t>Do...Loop </a:t>
            </a:r>
            <a:r>
              <a:rPr lang="zh-CN" altLang="en-US" dirty="0" smtClean="0"/>
              <a:t>循环的方法，并且只能在 </a:t>
            </a:r>
            <a:r>
              <a:rPr lang="en-US" b="1" dirty="0" smtClean="0"/>
              <a:t>Do...Loop </a:t>
            </a:r>
            <a:r>
              <a:rPr lang="zh-CN" altLang="en-US" dirty="0" smtClean="0"/>
              <a:t>循环中使用。</a:t>
            </a:r>
            <a:r>
              <a:rPr lang="en-US" b="1" dirty="0" smtClean="0"/>
              <a:t>Exit Do</a:t>
            </a:r>
            <a:r>
              <a:rPr lang="en-US" dirty="0" smtClean="0"/>
              <a:t> </a:t>
            </a:r>
            <a:r>
              <a:rPr lang="zh-CN" altLang="en-US" dirty="0" smtClean="0"/>
              <a:t>会将控制权转移到 </a:t>
            </a:r>
            <a:r>
              <a:rPr lang="en-US" b="1" dirty="0" smtClean="0"/>
              <a:t>Loop </a:t>
            </a:r>
            <a:r>
              <a:rPr lang="zh-CN" altLang="en-US" dirty="0" smtClean="0"/>
              <a:t>语句之后的</a:t>
            </a:r>
            <a:r>
              <a:rPr lang="zh-CN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  <a:hlinkClick r:id="rId3"/>
              </a:rPr>
              <a:t>语句</a:t>
            </a:r>
            <a:r>
              <a:rPr lang="zh-CN" altLang="en-US" dirty="0" smtClean="0"/>
              <a:t>。当 </a:t>
            </a:r>
            <a:r>
              <a:rPr lang="en-US" b="1" dirty="0" smtClean="0"/>
              <a:t>Exit Do </a:t>
            </a:r>
            <a:r>
              <a:rPr lang="zh-CN" altLang="en-US" dirty="0" smtClean="0"/>
              <a:t>用在嵌套的 </a:t>
            </a:r>
            <a:r>
              <a:rPr lang="en-US" b="1" dirty="0" smtClean="0"/>
              <a:t>Do...Loop </a:t>
            </a:r>
            <a:r>
              <a:rPr lang="zh-CN" altLang="en-US" dirty="0" smtClean="0"/>
              <a:t>循环中时，</a:t>
            </a:r>
            <a:r>
              <a:rPr lang="en-US" b="1" dirty="0" smtClean="0"/>
              <a:t>Exit Do</a:t>
            </a:r>
            <a:r>
              <a:rPr lang="en-US" dirty="0" smtClean="0"/>
              <a:t> </a:t>
            </a:r>
            <a:r>
              <a:rPr lang="zh-CN" altLang="en-US" dirty="0" smtClean="0"/>
              <a:t>会将控制权转移到 </a:t>
            </a:r>
            <a:r>
              <a:rPr lang="en-US" b="1" dirty="0" smtClean="0"/>
              <a:t>Exit Do </a:t>
            </a:r>
            <a:r>
              <a:rPr lang="zh-CN" altLang="en-US" dirty="0" smtClean="0"/>
              <a:t>所在位置的外层循环。 </a:t>
            </a:r>
            <a:endParaRPr lang="en-US" altLang="zh-CN" dirty="0" smtClean="0"/>
          </a:p>
          <a:p>
            <a:r>
              <a:rPr lang="en-US" b="1" dirty="0" smtClean="0"/>
              <a:t>Exit For</a:t>
            </a:r>
            <a:r>
              <a:rPr lang="en-US" dirty="0" smtClean="0"/>
              <a:t> </a:t>
            </a:r>
            <a:r>
              <a:rPr lang="zh-CN" altLang="en-US" dirty="0" smtClean="0"/>
              <a:t>提供一种退出 </a:t>
            </a:r>
            <a:r>
              <a:rPr lang="en-US" b="1" dirty="0" smtClean="0"/>
              <a:t>For </a:t>
            </a:r>
            <a:r>
              <a:rPr lang="zh-CN" altLang="en-US" dirty="0" smtClean="0"/>
              <a:t>循环的方法，并且只能在 </a:t>
            </a:r>
            <a:r>
              <a:rPr lang="en-US" b="1" dirty="0" smtClean="0"/>
              <a:t>For...Next</a:t>
            </a:r>
            <a:r>
              <a:rPr lang="en-US" dirty="0" smtClean="0"/>
              <a:t> </a:t>
            </a:r>
            <a:r>
              <a:rPr lang="zh-CN" altLang="en-US" dirty="0" smtClean="0"/>
              <a:t>或 </a:t>
            </a:r>
            <a:r>
              <a:rPr lang="en-US" b="1" dirty="0" smtClean="0"/>
              <a:t>For</a:t>
            </a:r>
            <a:r>
              <a:rPr lang="en-US" dirty="0" smtClean="0"/>
              <a:t> </a:t>
            </a:r>
            <a:r>
              <a:rPr lang="en-US" b="1" dirty="0" smtClean="0"/>
              <a:t>Each...Next</a:t>
            </a:r>
            <a:r>
              <a:rPr lang="en-US" dirty="0" smtClean="0"/>
              <a:t> </a:t>
            </a:r>
            <a:r>
              <a:rPr lang="zh-CN" altLang="en-US" dirty="0" smtClean="0"/>
              <a:t>循环中使用。</a:t>
            </a:r>
            <a:r>
              <a:rPr lang="en-US" b="1" dirty="0" smtClean="0"/>
              <a:t>Exit For</a:t>
            </a:r>
            <a:r>
              <a:rPr lang="en-US" dirty="0" smtClean="0"/>
              <a:t> </a:t>
            </a:r>
            <a:r>
              <a:rPr lang="zh-CN" altLang="en-US" dirty="0" smtClean="0"/>
              <a:t>会将控制权转移到 </a:t>
            </a:r>
            <a:r>
              <a:rPr lang="en-US" b="1" dirty="0" smtClean="0"/>
              <a:t>Next</a:t>
            </a:r>
            <a:r>
              <a:rPr lang="en-US" dirty="0" smtClean="0"/>
              <a:t> </a:t>
            </a:r>
            <a:r>
              <a:rPr lang="zh-CN" altLang="en-US" dirty="0" smtClean="0"/>
              <a:t>之后的语句。当 </a:t>
            </a:r>
            <a:r>
              <a:rPr lang="en-US" b="1" dirty="0" smtClean="0"/>
              <a:t>Exit For </a:t>
            </a:r>
            <a:r>
              <a:rPr lang="zh-CN" altLang="en-US" dirty="0" smtClean="0"/>
              <a:t>用在嵌套的 </a:t>
            </a:r>
            <a:r>
              <a:rPr lang="en-US" b="1" dirty="0" smtClean="0"/>
              <a:t>For</a:t>
            </a:r>
            <a:r>
              <a:rPr lang="en-US" dirty="0" smtClean="0"/>
              <a:t> </a:t>
            </a:r>
            <a:r>
              <a:rPr lang="zh-CN" altLang="en-US" dirty="0" smtClean="0"/>
              <a:t>循环中时，</a:t>
            </a:r>
            <a:r>
              <a:rPr lang="en-US" b="1" dirty="0" smtClean="0"/>
              <a:t>Exit For</a:t>
            </a:r>
            <a:r>
              <a:rPr lang="en-US" dirty="0" smtClean="0"/>
              <a:t> </a:t>
            </a:r>
            <a:r>
              <a:rPr lang="zh-CN" altLang="en-US" dirty="0" smtClean="0"/>
              <a:t>将控制权转移到 </a:t>
            </a:r>
            <a:r>
              <a:rPr lang="en-US" b="1" dirty="0" smtClean="0"/>
              <a:t>Exit For </a:t>
            </a:r>
            <a:r>
              <a:rPr lang="zh-CN" altLang="en-US" dirty="0" smtClean="0"/>
              <a:t>所在位置的外层循环。 </a:t>
            </a:r>
            <a:endParaRPr lang="en-US" altLang="zh-CN" dirty="0" smtClean="0"/>
          </a:p>
          <a:p>
            <a:r>
              <a:rPr lang="en-US" b="1" dirty="0" smtClean="0"/>
              <a:t>Exit Function</a:t>
            </a:r>
            <a:r>
              <a:rPr lang="en-US" dirty="0" smtClean="0"/>
              <a:t> </a:t>
            </a:r>
            <a:r>
              <a:rPr lang="zh-CN" altLang="en-US" dirty="0" smtClean="0"/>
              <a:t>立即从包含该语句的 </a:t>
            </a:r>
            <a:r>
              <a:rPr lang="en-US" b="1" dirty="0" smtClean="0"/>
              <a:t>Function</a:t>
            </a:r>
            <a:r>
              <a:rPr lang="en-US" dirty="0" smtClean="0"/>
              <a:t> </a:t>
            </a:r>
            <a:r>
              <a:rPr lang="zh-CN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  <a:hlinkClick r:id="rId4"/>
              </a:rPr>
              <a:t>过程</a:t>
            </a:r>
            <a:r>
              <a:rPr lang="zh-CN" altLang="en-US" dirty="0" smtClean="0"/>
              <a:t>中退出。程序会从调用 </a:t>
            </a:r>
            <a:r>
              <a:rPr lang="en-US" b="1" dirty="0" smtClean="0"/>
              <a:t>Function </a:t>
            </a:r>
            <a:r>
              <a:rPr lang="zh-CN" altLang="en-US" dirty="0" smtClean="0"/>
              <a:t>的语句之后的语句继续执行。 </a:t>
            </a:r>
            <a:endParaRPr lang="en-US" altLang="zh-CN" dirty="0" smtClean="0"/>
          </a:p>
          <a:p>
            <a:r>
              <a:rPr lang="en-US" b="1" dirty="0" smtClean="0"/>
              <a:t>Exit Property</a:t>
            </a:r>
            <a:r>
              <a:rPr lang="en-US" dirty="0" smtClean="0"/>
              <a:t> </a:t>
            </a:r>
            <a:r>
              <a:rPr lang="zh-CN" altLang="en-US" dirty="0" smtClean="0"/>
              <a:t>立即从包含该语句的 </a:t>
            </a:r>
            <a:r>
              <a:rPr lang="en-US" b="1" dirty="0" smtClean="0"/>
              <a:t>Property</a:t>
            </a:r>
            <a:r>
              <a:rPr lang="en-US" dirty="0" smtClean="0"/>
              <a:t> </a:t>
            </a:r>
            <a:r>
              <a:rPr lang="zh-CN" altLang="en-US" dirty="0" smtClean="0"/>
              <a:t>过程中退出。程序会从调用 </a:t>
            </a:r>
            <a:r>
              <a:rPr lang="en-US" b="1" dirty="0" smtClean="0"/>
              <a:t>Property</a:t>
            </a:r>
            <a:r>
              <a:rPr lang="en-US" dirty="0" smtClean="0"/>
              <a:t> </a:t>
            </a:r>
            <a:r>
              <a:rPr lang="zh-CN" altLang="en-US" dirty="0" smtClean="0"/>
              <a:t>过程的语句之后的语句继续执行。 </a:t>
            </a:r>
            <a:endParaRPr lang="en-US" altLang="zh-CN" dirty="0" smtClean="0"/>
          </a:p>
          <a:p>
            <a:r>
              <a:rPr lang="en-US" b="1" dirty="0" smtClean="0"/>
              <a:t>Exit Sub</a:t>
            </a:r>
            <a:r>
              <a:rPr lang="en-US" dirty="0" smtClean="0"/>
              <a:t> </a:t>
            </a:r>
            <a:r>
              <a:rPr lang="zh-CN" altLang="en-US" dirty="0" smtClean="0"/>
              <a:t>立即从包含该语句的 </a:t>
            </a:r>
            <a:r>
              <a:rPr lang="en-US" b="1" dirty="0" smtClean="0"/>
              <a:t>Sub</a:t>
            </a:r>
            <a:r>
              <a:rPr lang="en-US" dirty="0" smtClean="0"/>
              <a:t> </a:t>
            </a:r>
            <a:r>
              <a:rPr lang="zh-CN" altLang="en-US" dirty="0" smtClean="0"/>
              <a:t>过程中退出。程序会从调用 </a:t>
            </a:r>
            <a:r>
              <a:rPr lang="en-US" b="1" dirty="0" smtClean="0"/>
              <a:t>Sub</a:t>
            </a:r>
            <a:r>
              <a:rPr lang="en-US" dirty="0" smtClean="0"/>
              <a:t> </a:t>
            </a:r>
            <a:r>
              <a:rPr lang="zh-CN" altLang="en-US" dirty="0" smtClean="0"/>
              <a:t>过程的语句之后的语句继续执行。</a:t>
            </a:r>
            <a:br>
              <a:rPr lang="zh-CN" altLang="en-US" dirty="0" smtClean="0"/>
            </a:br>
            <a:endParaRPr lang="zh-CN" altLang="en-US" dirty="0" smtClean="0"/>
          </a:p>
          <a:p>
            <a:r>
              <a:rPr lang="zh-CN" altLang="en-US" b="1" dirty="0" smtClean="0"/>
              <a:t>说明</a:t>
            </a:r>
            <a:endParaRPr lang="zh-CN" altLang="en-US" dirty="0" smtClean="0"/>
          </a:p>
          <a:p>
            <a:r>
              <a:rPr lang="zh-CN" altLang="en-US" dirty="0" smtClean="0"/>
              <a:t>不要将 </a:t>
            </a:r>
            <a:r>
              <a:rPr lang="en-US" b="1" dirty="0" smtClean="0"/>
              <a:t>Exit</a:t>
            </a:r>
            <a:r>
              <a:rPr lang="en-US" dirty="0" smtClean="0"/>
              <a:t> </a:t>
            </a:r>
            <a:r>
              <a:rPr lang="zh-CN" altLang="en-US" dirty="0" smtClean="0"/>
              <a:t>语句与 </a:t>
            </a:r>
            <a:r>
              <a:rPr lang="en-US" b="1" dirty="0" smtClean="0"/>
              <a:t>End</a:t>
            </a:r>
            <a:r>
              <a:rPr lang="en-US" dirty="0" smtClean="0"/>
              <a:t> </a:t>
            </a:r>
            <a:r>
              <a:rPr lang="zh-CN" altLang="en-US" dirty="0" smtClean="0"/>
              <a:t>语句搞混了。</a:t>
            </a:r>
            <a:r>
              <a:rPr lang="en-US" b="1" dirty="0" smtClean="0"/>
              <a:t>Exit </a:t>
            </a:r>
            <a:r>
              <a:rPr lang="zh-CN" altLang="en-US" dirty="0" smtClean="0"/>
              <a:t>并不说明一个结构的终止。</a:t>
            </a: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27C274-771A-490D-A8BA-5B884B86429C}" type="slidenum">
              <a:rPr lang="zh-CN" altLang="en-US" smtClean="0"/>
              <a:pPr/>
              <a:t>7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altLang="zh-CN" b="1" dirty="0" err="1" smtClean="0"/>
              <a:t>GoTo</a:t>
            </a:r>
            <a:r>
              <a:rPr lang="en-US" altLang="zh-CN" b="1" dirty="0" smtClean="0"/>
              <a:t> </a:t>
            </a:r>
            <a:r>
              <a:rPr lang="zh-CN" altLang="en-US" b="1" dirty="0" smtClean="0"/>
              <a:t>语句</a:t>
            </a:r>
          </a:p>
          <a:p>
            <a:r>
              <a:rPr lang="zh-CN" altLang="en-US" dirty="0" smtClean="0"/>
              <a:t>无条件地转移到</a:t>
            </a:r>
            <a:r>
              <a:rPr lang="zh-CN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  <a:hlinkClick r:id="rId3"/>
              </a:rPr>
              <a:t>过程</a:t>
            </a:r>
            <a:r>
              <a:rPr lang="zh-CN" altLang="en-US" dirty="0" smtClean="0"/>
              <a:t>中指定的行。</a:t>
            </a:r>
          </a:p>
          <a:p>
            <a:r>
              <a:rPr lang="zh-CN" altLang="en-US" b="1" dirty="0" smtClean="0"/>
              <a:t>语法</a:t>
            </a:r>
            <a:endParaRPr lang="zh-CN" altLang="en-US" dirty="0" smtClean="0"/>
          </a:p>
          <a:p>
            <a:r>
              <a:rPr lang="en-US" altLang="zh-CN" b="1" dirty="0" err="1" smtClean="0"/>
              <a:t>GoTo</a:t>
            </a:r>
            <a:r>
              <a:rPr lang="zh-CN" altLang="en-US" dirty="0" smtClean="0"/>
              <a:t> </a:t>
            </a:r>
            <a:r>
              <a:rPr lang="en-US" altLang="zh-CN" i="1" dirty="0" smtClean="0"/>
              <a:t>line</a:t>
            </a:r>
            <a:endParaRPr lang="zh-CN" altLang="en-US" dirty="0" smtClean="0"/>
          </a:p>
          <a:p>
            <a:r>
              <a:rPr lang="zh-CN" altLang="en-US" dirty="0" smtClean="0"/>
              <a:t>必要的 </a:t>
            </a:r>
            <a:r>
              <a:rPr lang="en-US" altLang="zh-CN" i="1" dirty="0" smtClean="0"/>
              <a:t>line</a:t>
            </a:r>
            <a:r>
              <a:rPr lang="zh-CN" altLang="en-US" dirty="0" smtClean="0"/>
              <a:t> </a:t>
            </a:r>
            <a:r>
              <a:rPr lang="zh-CN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  <a:hlinkClick r:id="rId4"/>
              </a:rPr>
              <a:t>参数</a:t>
            </a:r>
            <a:r>
              <a:rPr lang="zh-CN" altLang="en-US" dirty="0" smtClean="0"/>
              <a:t>可以是任意的</a:t>
            </a:r>
            <a:r>
              <a:rPr lang="zh-CN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  <a:hlinkClick r:id="rId5"/>
              </a:rPr>
              <a:t>行标签</a:t>
            </a:r>
            <a:r>
              <a:rPr lang="zh-CN" altLang="en-US" dirty="0" smtClean="0"/>
              <a:t>或</a:t>
            </a:r>
            <a:r>
              <a:rPr lang="zh-CN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  <a:hlinkClick r:id="rId6"/>
              </a:rPr>
              <a:t>行号</a:t>
            </a:r>
            <a:r>
              <a:rPr lang="zh-CN" altLang="en-US" dirty="0" smtClean="0"/>
              <a:t>。</a:t>
            </a:r>
            <a:endParaRPr lang="en-US" altLang="zh-CN" dirty="0" smtClean="0"/>
          </a:p>
          <a:p>
            <a:r>
              <a:rPr lang="zh-CN" altLang="en-US" b="1" dirty="0" smtClean="0"/>
              <a:t>行标签</a:t>
            </a:r>
            <a:endParaRPr lang="en-US" altLang="zh-CN" dirty="0" smtClean="0"/>
          </a:p>
          <a:p>
            <a:r>
              <a:rPr lang="zh-CN" altLang="en-US" dirty="0" smtClean="0"/>
              <a:t>行标签可以是任何字符的组合，以字母开头，以冒号 </a:t>
            </a:r>
            <a:r>
              <a:rPr lang="en-US" altLang="zh-CN" dirty="0" smtClean="0"/>
              <a:t>(</a:t>
            </a:r>
            <a:r>
              <a:rPr lang="en-US" altLang="zh-CN" b="1" dirty="0" smtClean="0"/>
              <a:t>:</a:t>
            </a:r>
            <a:r>
              <a:rPr lang="en-US" altLang="zh-CN" dirty="0" smtClean="0"/>
              <a:t>) </a:t>
            </a:r>
            <a:r>
              <a:rPr lang="zh-CN" altLang="en-US" dirty="0" smtClean="0"/>
              <a:t>结尾。行标签与大小写无关，必须从第一列开始。</a:t>
            </a:r>
            <a:endParaRPr lang="en-US" altLang="zh-CN" dirty="0" smtClean="0"/>
          </a:p>
          <a:p>
            <a:r>
              <a:rPr lang="zh-CN" altLang="en-US" b="1" dirty="0" smtClean="0"/>
              <a:t>行号</a:t>
            </a:r>
          </a:p>
          <a:p>
            <a:r>
              <a:rPr lang="zh-CN" altLang="en-US" dirty="0" smtClean="0"/>
              <a:t>用来识别一行代码。行号可以是任何数值的组合，在使用行号的模块内，该组合是唯一的。行号必须在从一列开始。</a:t>
            </a:r>
          </a:p>
          <a:p>
            <a:endParaRPr lang="en-US" altLang="zh-CN" dirty="0" smtClean="0"/>
          </a:p>
          <a:p>
            <a:endParaRPr lang="zh-CN" altLang="en-US" dirty="0" smtClean="0"/>
          </a:p>
          <a:p>
            <a:r>
              <a:rPr lang="zh-CN" altLang="en-US" b="1" dirty="0" smtClean="0"/>
              <a:t>说明</a:t>
            </a:r>
            <a:endParaRPr lang="zh-CN" altLang="en-US" dirty="0" smtClean="0"/>
          </a:p>
          <a:p>
            <a:r>
              <a:rPr lang="en-US" altLang="zh-CN" b="1" dirty="0" err="1" smtClean="0"/>
              <a:t>GoTo</a:t>
            </a:r>
            <a:r>
              <a:rPr lang="zh-CN" altLang="en-US" dirty="0" smtClean="0"/>
              <a:t> 只能跳到它所在过程中的行。</a:t>
            </a:r>
          </a:p>
          <a:p>
            <a:r>
              <a:rPr lang="zh-CN" altLang="en-US" b="1" dirty="0" smtClean="0"/>
              <a:t>注意</a:t>
            </a:r>
            <a:r>
              <a:rPr lang="zh-CN" altLang="en-US" dirty="0" smtClean="0"/>
              <a:t> 太多的 </a:t>
            </a:r>
            <a:r>
              <a:rPr lang="en-US" altLang="zh-CN" b="1" dirty="0" err="1" smtClean="0"/>
              <a:t>GoTo</a:t>
            </a:r>
            <a:r>
              <a:rPr lang="zh-CN" altLang="en-US" dirty="0" smtClean="0"/>
              <a:t> 语句，会使程序代码不容易阅读及调试。尽可能使用结构化控制</a:t>
            </a:r>
            <a:r>
              <a:rPr lang="zh-CN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  <a:hlinkClick r:id="rId7"/>
              </a:rPr>
              <a:t>语句</a:t>
            </a:r>
            <a:r>
              <a:rPr lang="en-US" altLang="zh-CN" dirty="0" smtClean="0"/>
              <a:t>(</a:t>
            </a:r>
            <a:r>
              <a:rPr lang="en-US" altLang="zh-CN" b="1" dirty="0" smtClean="0"/>
              <a:t>Do...Loop</a:t>
            </a:r>
            <a:r>
              <a:rPr lang="zh-CN" altLang="en-US" dirty="0" smtClean="0"/>
              <a:t>、</a:t>
            </a:r>
            <a:r>
              <a:rPr lang="en-US" altLang="zh-CN" b="1" dirty="0" smtClean="0"/>
              <a:t>For...Next</a:t>
            </a:r>
            <a:r>
              <a:rPr lang="zh-CN" altLang="en-US" dirty="0" smtClean="0"/>
              <a:t>、</a:t>
            </a:r>
            <a:r>
              <a:rPr lang="en-US" altLang="zh-CN" b="1" dirty="0" smtClean="0"/>
              <a:t>If...Then...Else</a:t>
            </a:r>
            <a:r>
              <a:rPr lang="zh-CN" altLang="en-US" dirty="0" smtClean="0"/>
              <a:t>、</a:t>
            </a:r>
            <a:r>
              <a:rPr lang="en-US" altLang="zh-CN" b="1" dirty="0" smtClean="0"/>
              <a:t>Select Case</a:t>
            </a:r>
            <a:r>
              <a:rPr lang="en-US" altLang="zh-CN" dirty="0" smtClean="0"/>
              <a:t>)</a:t>
            </a:r>
            <a:r>
              <a:rPr lang="zh-CN" altLang="en-US" dirty="0" smtClean="0"/>
              <a:t>。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27C274-771A-490D-A8BA-5B884B86429C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Sub </a:t>
            </a:r>
            <a:r>
              <a:rPr lang="en-US" dirty="0" err="1" smtClean="0"/>
              <a:t>GotoStatementDemo</a:t>
            </a:r>
            <a:r>
              <a:rPr lang="en-US" dirty="0" smtClean="0"/>
              <a:t>() </a:t>
            </a:r>
          </a:p>
          <a:p>
            <a:r>
              <a:rPr lang="en-US" dirty="0" smtClean="0"/>
              <a:t>Dim Number, </a:t>
            </a:r>
            <a:r>
              <a:rPr lang="en-US" dirty="0" err="1" smtClean="0"/>
              <a:t>MyString</a:t>
            </a:r>
            <a:r>
              <a:rPr lang="en-US" dirty="0" smtClean="0"/>
              <a:t> </a:t>
            </a:r>
          </a:p>
          <a:p>
            <a:r>
              <a:rPr lang="en-US" dirty="0" smtClean="0"/>
              <a:t>Number = 1 ' </a:t>
            </a:r>
            <a:r>
              <a:rPr lang="zh-CN" altLang="en-US" dirty="0" smtClean="0"/>
              <a:t>设置变量初始值。 </a:t>
            </a:r>
            <a:endParaRPr lang="en-US" altLang="zh-CN" dirty="0" smtClean="0"/>
          </a:p>
          <a:p>
            <a:r>
              <a:rPr lang="en-US" altLang="zh-CN" dirty="0" smtClean="0"/>
              <a:t>' </a:t>
            </a:r>
            <a:r>
              <a:rPr lang="zh-CN" altLang="en-US" dirty="0" smtClean="0"/>
              <a:t>判断 </a:t>
            </a:r>
            <a:r>
              <a:rPr lang="en-US" dirty="0" smtClean="0"/>
              <a:t>Number </a:t>
            </a:r>
            <a:r>
              <a:rPr lang="zh-CN" altLang="en-US" dirty="0" smtClean="0"/>
              <a:t>的值以决定要完成那一个程序区段（以“程序标签”来表式）。 </a:t>
            </a:r>
            <a:endParaRPr lang="en-US" altLang="zh-CN" dirty="0" smtClean="0"/>
          </a:p>
          <a:p>
            <a:r>
              <a:rPr lang="en-US" dirty="0" smtClean="0"/>
              <a:t>If Number = 1 Then </a:t>
            </a:r>
            <a:r>
              <a:rPr lang="en-US" dirty="0" err="1" smtClean="0"/>
              <a:t>GoTo</a:t>
            </a:r>
            <a:r>
              <a:rPr lang="en-US" dirty="0" smtClean="0"/>
              <a:t> Line1 Else </a:t>
            </a:r>
            <a:r>
              <a:rPr lang="en-US" dirty="0" err="1" smtClean="0"/>
              <a:t>GoTo</a:t>
            </a:r>
            <a:r>
              <a:rPr lang="en-US" dirty="0" smtClean="0"/>
              <a:t> Line2 </a:t>
            </a:r>
          </a:p>
          <a:p>
            <a:r>
              <a:rPr lang="en-US" dirty="0" smtClean="0"/>
              <a:t>Line1: </a:t>
            </a:r>
          </a:p>
          <a:p>
            <a:r>
              <a:rPr lang="en-US" baseline="0" dirty="0" smtClean="0"/>
              <a:t>    </a:t>
            </a:r>
            <a:r>
              <a:rPr lang="en-US" dirty="0" err="1" smtClean="0"/>
              <a:t>MyString</a:t>
            </a:r>
            <a:r>
              <a:rPr lang="en-US" dirty="0" smtClean="0"/>
              <a:t> = "Number equals 1" </a:t>
            </a:r>
          </a:p>
          <a:p>
            <a:r>
              <a:rPr lang="en-US" dirty="0" smtClean="0"/>
              <a:t>    </a:t>
            </a:r>
            <a:r>
              <a:rPr lang="en-US" dirty="0" err="1" smtClean="0"/>
              <a:t>GoTo</a:t>
            </a:r>
            <a:r>
              <a:rPr lang="en-US" dirty="0" smtClean="0"/>
              <a:t> </a:t>
            </a:r>
            <a:r>
              <a:rPr lang="en-US" dirty="0" err="1" smtClean="0"/>
              <a:t>LastLine</a:t>
            </a:r>
            <a:r>
              <a:rPr lang="en-US" dirty="0" smtClean="0"/>
              <a:t> ' </a:t>
            </a:r>
            <a:r>
              <a:rPr lang="zh-CN" altLang="en-US" dirty="0" smtClean="0"/>
              <a:t>完成最后一行。 </a:t>
            </a:r>
            <a:endParaRPr lang="en-US" altLang="zh-CN" dirty="0" smtClean="0"/>
          </a:p>
          <a:p>
            <a:r>
              <a:rPr lang="en-US" dirty="0" smtClean="0"/>
              <a:t>Line2: ' </a:t>
            </a:r>
            <a:r>
              <a:rPr lang="zh-CN" altLang="en-US" dirty="0" smtClean="0"/>
              <a:t>下列的语句根本不会被完成。 </a:t>
            </a:r>
            <a:endParaRPr lang="en-US" altLang="zh-CN" dirty="0" smtClean="0"/>
          </a:p>
          <a:p>
            <a:r>
              <a:rPr lang="en-US" dirty="0" smtClean="0"/>
              <a:t>    </a:t>
            </a:r>
            <a:r>
              <a:rPr lang="en-US" dirty="0" err="1" smtClean="0"/>
              <a:t>MyString</a:t>
            </a:r>
            <a:r>
              <a:rPr lang="en-US" dirty="0" smtClean="0"/>
              <a:t> = "Number equals 2" </a:t>
            </a:r>
          </a:p>
          <a:p>
            <a:r>
              <a:rPr lang="en-US" dirty="0" err="1" smtClean="0"/>
              <a:t>LastLine</a:t>
            </a:r>
            <a:r>
              <a:rPr lang="en-US" dirty="0" smtClean="0"/>
              <a:t>: </a:t>
            </a:r>
          </a:p>
          <a:p>
            <a:r>
              <a:rPr lang="en-US" dirty="0" smtClean="0"/>
              <a:t>    </a:t>
            </a:r>
            <a:r>
              <a:rPr lang="en-US" dirty="0" err="1" smtClean="0"/>
              <a:t>Debug.Print</a:t>
            </a:r>
            <a:r>
              <a:rPr lang="en-US" dirty="0" smtClean="0"/>
              <a:t> </a:t>
            </a:r>
            <a:r>
              <a:rPr lang="en-US" dirty="0" err="1" smtClean="0"/>
              <a:t>MyString</a:t>
            </a:r>
            <a:r>
              <a:rPr lang="en-US" dirty="0" smtClean="0"/>
              <a:t> ' </a:t>
            </a:r>
            <a:r>
              <a:rPr lang="zh-CN" altLang="en-US" dirty="0" smtClean="0"/>
              <a:t>将“</a:t>
            </a:r>
            <a:r>
              <a:rPr lang="en-US" altLang="zh-CN" dirty="0" smtClean="0"/>
              <a:t>"</a:t>
            </a:r>
            <a:r>
              <a:rPr lang="en-US" dirty="0" smtClean="0"/>
              <a:t>Number equals 1"”</a:t>
            </a:r>
            <a:r>
              <a:rPr lang="zh-CN" altLang="en-US" dirty="0" smtClean="0"/>
              <a:t>显示在“立即”窗口。 </a:t>
            </a:r>
            <a:endParaRPr lang="en-US" altLang="zh-CN" dirty="0" smtClean="0"/>
          </a:p>
          <a:p>
            <a:r>
              <a:rPr lang="en-US" dirty="0" smtClean="0"/>
              <a:t>End Sub 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27C274-771A-490D-A8BA-5B884B86429C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zh-CN" altLang="en-US" dirty="0" smtClean="0"/>
              <a:t>模块是过程的集合，工程是程序中模块的集合。</a:t>
            </a:r>
            <a:endParaRPr lang="en-US" altLang="zh-CN" dirty="0" smtClean="0"/>
          </a:p>
          <a:p>
            <a:r>
              <a:rPr lang="zh-CN" altLang="en-US" dirty="0" smtClean="0"/>
              <a:t>一个模块可以包含多个过程，一个工程可以包含多个模块。</a:t>
            </a:r>
            <a:endParaRPr lang="en-US" altLang="zh-CN" dirty="0" smtClean="0"/>
          </a:p>
          <a:p>
            <a:endParaRPr lang="en-US" altLang="zh-CN" dirty="0" smtClean="0"/>
          </a:p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dirty="0" smtClean="0"/>
              <a:t>在</a:t>
            </a:r>
            <a:r>
              <a:rPr lang="en-US" altLang="zh-CN" dirty="0" smtClean="0"/>
              <a:t>VBA</a:t>
            </a:r>
            <a:r>
              <a:rPr lang="zh-CN" altLang="en-US" dirty="0" smtClean="0"/>
              <a:t>中，过程分为事件过程、属性过程和通用过程，通用过程分为</a:t>
            </a:r>
            <a:r>
              <a:rPr lang="en-US" altLang="zh-CN" dirty="0" smtClean="0"/>
              <a:t>Sub</a:t>
            </a:r>
            <a:r>
              <a:rPr lang="zh-CN" altLang="en-US" dirty="0" smtClean="0"/>
              <a:t>过程和</a:t>
            </a:r>
            <a:r>
              <a:rPr lang="en-US" altLang="zh-CN" dirty="0" smtClean="0"/>
              <a:t>Function</a:t>
            </a:r>
            <a:r>
              <a:rPr lang="zh-CN" altLang="en-US" dirty="0" smtClean="0"/>
              <a:t>过程（函数）。</a:t>
            </a:r>
            <a:endParaRPr lang="en-US" altLang="zh-CN" dirty="0" smtClean="0"/>
          </a:p>
          <a:p>
            <a:endParaRPr lang="en-US" altLang="zh-CN" dirty="0" smtClean="0"/>
          </a:p>
          <a:p>
            <a:pPr marL="363538" lvl="1" indent="-363538">
              <a:buBlip>
                <a:blip r:embed="rId3"/>
              </a:buBlip>
            </a:pPr>
            <a:r>
              <a:rPr lang="en-US" altLang="zh-CN" dirty="0" smtClean="0"/>
              <a:t>VBA</a:t>
            </a:r>
            <a:r>
              <a:rPr lang="zh-CN" altLang="en-US" dirty="0" smtClean="0"/>
              <a:t>程序是由过程组成的。过程是程序中最小的逻辑单元，通常是完成某个相对独立的功能的代码集合。</a:t>
            </a:r>
            <a:endParaRPr lang="en-US" altLang="zh-CN" dirty="0" smtClean="0"/>
          </a:p>
          <a:p>
            <a:pPr marL="363538" lvl="1" indent="-363538">
              <a:buBlip>
                <a:blip r:embed="rId3"/>
              </a:buBlip>
            </a:pPr>
            <a:r>
              <a:rPr lang="zh-CN" altLang="en-US" dirty="0" smtClean="0"/>
              <a:t>任何程序代码都需要有存放之地，模块就是存放过程的容器。</a:t>
            </a:r>
            <a:endParaRPr lang="en-US" altLang="zh-CN" dirty="0" smtClean="0"/>
          </a:p>
          <a:p>
            <a:pPr marL="679450" lvl="2" indent="-363538">
              <a:buFont typeface="Wingdings" pitchFamily="2" charset="2"/>
              <a:buChar char="Ø"/>
            </a:pPr>
            <a:r>
              <a:rPr lang="zh-CN" altLang="en-US" sz="2200" dirty="0" smtClean="0">
                <a:solidFill>
                  <a:srgbClr val="FF0000"/>
                </a:solidFill>
              </a:rPr>
              <a:t>“插入”</a:t>
            </a:r>
            <a:r>
              <a:rPr lang="zh-CN" altLang="en-US" sz="2200" dirty="0" smtClean="0"/>
              <a:t>菜单下的</a:t>
            </a:r>
            <a:r>
              <a:rPr lang="zh-CN" altLang="en-US" sz="2200" dirty="0" smtClean="0">
                <a:solidFill>
                  <a:srgbClr val="FF0000"/>
                </a:solidFill>
              </a:rPr>
              <a:t>“模块”</a:t>
            </a:r>
            <a:r>
              <a:rPr lang="zh-CN" altLang="en-US" sz="2200" dirty="0" smtClean="0"/>
              <a:t>命令 </a:t>
            </a:r>
            <a:endParaRPr lang="en-US" altLang="zh-CN" sz="2200" dirty="0" smtClean="0"/>
          </a:p>
          <a:p>
            <a:pPr marL="363538" lvl="1" indent="-363538">
              <a:buBlip>
                <a:blip r:embed="rId3"/>
              </a:buBlip>
            </a:pPr>
            <a:r>
              <a:rPr lang="zh-CN" altLang="en-US" dirty="0" smtClean="0"/>
              <a:t>过程分为</a:t>
            </a:r>
            <a:r>
              <a:rPr lang="en-US" altLang="zh-CN" dirty="0" smtClean="0"/>
              <a:t>Sub</a:t>
            </a:r>
            <a:r>
              <a:rPr lang="zh-CN" altLang="en-US" dirty="0" smtClean="0"/>
              <a:t>过程和</a:t>
            </a:r>
            <a:r>
              <a:rPr lang="en-US" altLang="zh-CN" dirty="0" smtClean="0"/>
              <a:t>Function</a:t>
            </a:r>
            <a:r>
              <a:rPr lang="zh-CN" altLang="en-US" dirty="0" smtClean="0"/>
              <a:t>过程（函数）。</a:t>
            </a:r>
            <a:endParaRPr lang="en-US" altLang="zh-CN" dirty="0" smtClean="0"/>
          </a:p>
          <a:p>
            <a:pPr marL="679450" lvl="2" indent="-363538" algn="l">
              <a:lnSpc>
                <a:spcPct val="120000"/>
              </a:lnSpc>
              <a:buFont typeface="Wingdings" pitchFamily="2" charset="2"/>
              <a:buChar char="Ø"/>
            </a:pPr>
            <a:r>
              <a:rPr lang="zh-CN" altLang="en-US" sz="2200" dirty="0" smtClean="0"/>
              <a:t>将光标置于代码窗口，</a:t>
            </a:r>
            <a:endParaRPr lang="en-US" altLang="zh-CN" sz="2200" dirty="0" smtClean="0"/>
          </a:p>
          <a:p>
            <a:pPr marL="679450" lvl="2" indent="-363538" algn="l">
              <a:lnSpc>
                <a:spcPct val="120000"/>
              </a:lnSpc>
              <a:buFont typeface="Wingdings" pitchFamily="2" charset="2"/>
              <a:buChar char="Ø"/>
            </a:pPr>
            <a:r>
              <a:rPr lang="zh-CN" altLang="en-US" sz="2200" dirty="0" smtClean="0"/>
              <a:t>然后点击“插入”菜单下的“过程”命令 </a:t>
            </a:r>
            <a:endParaRPr lang="en-US" altLang="zh-CN" dirty="0" smtClean="0"/>
          </a:p>
          <a:p>
            <a:pPr marL="363538" lvl="1" indent="-363538">
              <a:buBlip>
                <a:blip r:embed="rId3"/>
              </a:buBlip>
            </a:pPr>
            <a:r>
              <a:rPr lang="en-US" altLang="zh-CN" dirty="0" smtClean="0">
                <a:solidFill>
                  <a:srgbClr val="FF0000"/>
                </a:solidFill>
              </a:rPr>
              <a:t>Sub</a:t>
            </a:r>
            <a:r>
              <a:rPr lang="zh-CN" altLang="en-US" dirty="0" smtClean="0">
                <a:solidFill>
                  <a:srgbClr val="FF0000"/>
                </a:solidFill>
              </a:rPr>
              <a:t>过程（子程序）</a:t>
            </a:r>
            <a:endParaRPr lang="en-US" altLang="zh-CN" dirty="0" smtClean="0">
              <a:solidFill>
                <a:srgbClr val="FF0000"/>
              </a:solidFill>
            </a:endParaRPr>
          </a:p>
          <a:p>
            <a:pPr lvl="1">
              <a:buFont typeface="Wingdings" pitchFamily="2" charset="2"/>
              <a:buChar char="Ø"/>
            </a:pPr>
            <a:r>
              <a:rPr lang="zh-CN" altLang="en-US" sz="2200" dirty="0" smtClean="0"/>
              <a:t>没有任何返回值的一段程序。</a:t>
            </a:r>
            <a:endParaRPr lang="en-US" altLang="zh-CN" sz="2200" dirty="0" smtClean="0"/>
          </a:p>
          <a:p>
            <a:pPr lvl="1">
              <a:buFont typeface="Wingdings" pitchFamily="2" charset="2"/>
              <a:buChar char="Ø"/>
            </a:pPr>
            <a:r>
              <a:rPr lang="zh-CN" altLang="en-US" sz="2200" dirty="0" smtClean="0"/>
              <a:t>以</a:t>
            </a:r>
            <a:r>
              <a:rPr lang="en-US" altLang="zh-CN" sz="2200" dirty="0" smtClean="0"/>
              <a:t>Sub </a:t>
            </a:r>
            <a:r>
              <a:rPr lang="zh-CN" altLang="en-US" sz="2200" dirty="0" smtClean="0"/>
              <a:t>语句开头，以 </a:t>
            </a:r>
            <a:r>
              <a:rPr lang="en-US" altLang="zh-CN" sz="2200" dirty="0" smtClean="0"/>
              <a:t>End Sub </a:t>
            </a:r>
            <a:r>
              <a:rPr lang="zh-CN" altLang="en-US" sz="2200" dirty="0" smtClean="0"/>
              <a:t>语句结尾。</a:t>
            </a:r>
            <a:endParaRPr lang="en-US" altLang="zh-CN" sz="2200" dirty="0" smtClean="0"/>
          </a:p>
          <a:p>
            <a:pPr lvl="1">
              <a:buFont typeface="Wingdings" pitchFamily="2" charset="2"/>
              <a:buChar char="Ø"/>
            </a:pPr>
            <a:r>
              <a:rPr lang="zh-CN" altLang="en-US" sz="2200" dirty="0" smtClean="0"/>
              <a:t>在</a:t>
            </a:r>
            <a:r>
              <a:rPr lang="en-US" altLang="zh-CN" sz="2200" dirty="0" smtClean="0"/>
              <a:t>VBA</a:t>
            </a:r>
            <a:r>
              <a:rPr lang="zh-CN" altLang="en-US" sz="2200" dirty="0" smtClean="0"/>
              <a:t>中响应事件的代码块都是</a:t>
            </a:r>
            <a:r>
              <a:rPr lang="en-US" altLang="zh-CN" sz="2200" dirty="0" smtClean="0"/>
              <a:t>Sub</a:t>
            </a:r>
            <a:r>
              <a:rPr lang="zh-CN" altLang="en-US" sz="2200" dirty="0" smtClean="0"/>
              <a:t>过程。</a:t>
            </a:r>
            <a:endParaRPr lang="en-US" altLang="zh-CN" sz="2200" dirty="0" smtClean="0"/>
          </a:p>
          <a:p>
            <a:pPr lvl="1">
              <a:buFont typeface="Wingdings" pitchFamily="2" charset="2"/>
              <a:buChar char="Ø"/>
            </a:pPr>
            <a:r>
              <a:rPr lang="en-US" altLang="zh-CN" sz="2200" dirty="0" smtClean="0"/>
              <a:t>Call</a:t>
            </a:r>
            <a:r>
              <a:rPr lang="zh-CN" altLang="en-US" sz="2200" dirty="0" smtClean="0"/>
              <a:t>语句用来调用过程。</a:t>
            </a:r>
            <a:endParaRPr lang="en-US" altLang="zh-CN" sz="2200" dirty="0" smtClean="0"/>
          </a:p>
          <a:p>
            <a:pPr marL="363538" lvl="1" indent="-363538">
              <a:buBlip>
                <a:blip r:embed="rId3"/>
              </a:buBlip>
            </a:pPr>
            <a:r>
              <a:rPr lang="en-US" altLang="zh-CN" dirty="0" smtClean="0">
                <a:solidFill>
                  <a:srgbClr val="FF0000"/>
                </a:solidFill>
              </a:rPr>
              <a:t>Function</a:t>
            </a:r>
            <a:r>
              <a:rPr lang="zh-CN" altLang="en-US" dirty="0" smtClean="0">
                <a:solidFill>
                  <a:srgbClr val="FF0000"/>
                </a:solidFill>
              </a:rPr>
              <a:t>过程（函数）</a:t>
            </a:r>
            <a:endParaRPr lang="en-US" altLang="zh-CN" dirty="0" smtClean="0">
              <a:solidFill>
                <a:srgbClr val="FF0000"/>
              </a:solidFill>
            </a:endParaRPr>
          </a:p>
          <a:p>
            <a:pPr lvl="1">
              <a:buFont typeface="Wingdings" pitchFamily="2" charset="2"/>
              <a:buChar char="Ø"/>
            </a:pPr>
            <a:r>
              <a:rPr lang="zh-CN" altLang="en-US" sz="2000" dirty="0" smtClean="0"/>
              <a:t>用于建立用户自定义函数，可以有一个返回值。值可以是一个值或一个数组，</a:t>
            </a:r>
            <a:endParaRPr lang="en-US" altLang="zh-CN" sz="2000" dirty="0" smtClean="0"/>
          </a:p>
          <a:p>
            <a:pPr lvl="1">
              <a:buFont typeface="Wingdings" pitchFamily="2" charset="2"/>
              <a:buChar char="Ø"/>
            </a:pPr>
            <a:r>
              <a:rPr lang="zh-CN" altLang="en-US" sz="2000" dirty="0" smtClean="0"/>
              <a:t>以 </a:t>
            </a:r>
            <a:r>
              <a:rPr lang="en-US" altLang="zh-CN" sz="2000" dirty="0" smtClean="0"/>
              <a:t>Function </a:t>
            </a:r>
            <a:r>
              <a:rPr lang="zh-CN" altLang="en-US" sz="2000" dirty="0" smtClean="0"/>
              <a:t>语句开始并以 </a:t>
            </a:r>
            <a:r>
              <a:rPr lang="en-US" altLang="zh-CN" sz="2000" dirty="0" smtClean="0"/>
              <a:t>End Function </a:t>
            </a:r>
            <a:r>
              <a:rPr lang="zh-CN" altLang="en-US" sz="2000" dirty="0" smtClean="0"/>
              <a:t>语句结束。</a:t>
            </a:r>
            <a:endParaRPr lang="en-US" altLang="zh-CN" sz="2000" dirty="0" smtClean="0"/>
          </a:p>
          <a:p>
            <a:pPr lvl="1">
              <a:buFont typeface="Wingdings" pitchFamily="2" charset="2"/>
              <a:buChar char="Ø"/>
            </a:pPr>
            <a:r>
              <a:rPr lang="zh-CN" altLang="en-US" sz="2000" dirty="0" smtClean="0"/>
              <a:t>调用方法与</a:t>
            </a:r>
            <a:r>
              <a:rPr lang="en-US" altLang="zh-CN" sz="2000" dirty="0" smtClean="0"/>
              <a:t>Excel</a:t>
            </a:r>
            <a:r>
              <a:rPr lang="zh-CN" altLang="en-US" sz="2000" dirty="0" smtClean="0"/>
              <a:t>内部函数调用方法一致。</a:t>
            </a:r>
            <a:endParaRPr lang="en-US" altLang="zh-CN" sz="2000" dirty="0" smtClean="0"/>
          </a:p>
          <a:p>
            <a:endParaRPr lang="en-US" altLang="zh-CN" dirty="0" smtClean="0"/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27C274-771A-490D-A8BA-5B884B86429C}" type="slidenum">
              <a:rPr lang="zh-CN" altLang="en-US" smtClean="0"/>
              <a:pPr/>
              <a:t>10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b="1" dirty="0" smtClean="0"/>
              <a:t>Sub </a:t>
            </a:r>
            <a:r>
              <a:rPr lang="zh-CN" altLang="en-US" b="1" dirty="0" smtClean="0"/>
              <a:t>语句</a:t>
            </a:r>
          </a:p>
          <a:p>
            <a:r>
              <a:rPr lang="zh-CN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  <a:hlinkClick r:id="rId3"/>
              </a:rPr>
              <a:t>请参阅</a:t>
            </a:r>
            <a:r>
              <a:rPr lang="zh-CN" altLang="en-US" dirty="0" smtClean="0"/>
              <a:t>     </a:t>
            </a:r>
            <a:r>
              <a:rPr lang="zh-CN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  <a:hlinkClick r:id="rId4"/>
              </a:rPr>
              <a:t>示例</a:t>
            </a:r>
            <a:r>
              <a:rPr lang="zh-CN" altLang="en-US" dirty="0" smtClean="0"/>
              <a:t>     </a:t>
            </a:r>
            <a:r>
              <a:rPr lang="zh-CN" altLang="en-US" sz="1200" u="none" strike="noStrike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  <a:hlinkClick r:id="rId5"/>
              </a:rPr>
              <a:t>特性</a:t>
            </a:r>
            <a:r>
              <a:rPr lang="zh-CN" altLang="en-US" dirty="0" smtClean="0"/>
              <a:t> </a:t>
            </a:r>
          </a:p>
          <a:p>
            <a:r>
              <a:rPr lang="zh-CN" altLang="en-US" dirty="0" smtClean="0"/>
              <a:t>声明子</a:t>
            </a:r>
            <a:r>
              <a:rPr lang="zh-CN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  <a:hlinkClick r:id="rId6"/>
              </a:rPr>
              <a:t>过程</a:t>
            </a:r>
            <a:r>
              <a:rPr lang="zh-CN" altLang="en-US" dirty="0" smtClean="0"/>
              <a:t>的名称，</a:t>
            </a:r>
            <a:r>
              <a:rPr lang="zh-CN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  <a:hlinkClick r:id="rId7"/>
              </a:rPr>
              <a:t>参数</a:t>
            </a:r>
            <a:r>
              <a:rPr lang="zh-CN" altLang="en-US" dirty="0" smtClean="0"/>
              <a:t>，以及构成其主体的代码。</a:t>
            </a:r>
          </a:p>
          <a:p>
            <a:r>
              <a:rPr lang="zh-CN" altLang="en-US" b="1" dirty="0" smtClean="0"/>
              <a:t>语法</a:t>
            </a:r>
            <a:endParaRPr lang="zh-CN" altLang="en-US" dirty="0" smtClean="0"/>
          </a:p>
          <a:p>
            <a:r>
              <a:rPr lang="en-US" altLang="zh-CN" dirty="0" smtClean="0"/>
              <a:t>[</a:t>
            </a:r>
            <a:r>
              <a:rPr lang="en-US" b="1" dirty="0" smtClean="0"/>
              <a:t>Private</a:t>
            </a:r>
            <a:r>
              <a:rPr lang="en-US" dirty="0" smtClean="0"/>
              <a:t> | </a:t>
            </a:r>
            <a:r>
              <a:rPr lang="en-US" b="1" dirty="0" smtClean="0"/>
              <a:t>Public</a:t>
            </a:r>
            <a:r>
              <a:rPr lang="en-US" dirty="0" smtClean="0"/>
              <a:t> | </a:t>
            </a:r>
            <a:r>
              <a:rPr lang="en-US" b="1" dirty="0" smtClean="0"/>
              <a:t>Friend</a:t>
            </a:r>
            <a:r>
              <a:rPr lang="en-US" dirty="0" smtClean="0"/>
              <a:t>] [</a:t>
            </a:r>
            <a:r>
              <a:rPr lang="en-US" b="1" dirty="0" smtClean="0"/>
              <a:t>Static</a:t>
            </a:r>
            <a:r>
              <a:rPr lang="en-US" dirty="0" smtClean="0"/>
              <a:t>] </a:t>
            </a:r>
            <a:r>
              <a:rPr lang="en-US" b="1" dirty="0" smtClean="0"/>
              <a:t>Sub</a:t>
            </a:r>
            <a:r>
              <a:rPr lang="en-US" dirty="0" smtClean="0"/>
              <a:t> </a:t>
            </a:r>
            <a:r>
              <a:rPr lang="en-US" i="1" dirty="0" smtClean="0"/>
              <a:t>name</a:t>
            </a:r>
            <a:r>
              <a:rPr lang="en-US" dirty="0" smtClean="0"/>
              <a:t> [</a:t>
            </a:r>
            <a:r>
              <a:rPr lang="en-US" b="1" dirty="0" smtClean="0"/>
              <a:t>(</a:t>
            </a:r>
            <a:r>
              <a:rPr lang="en-US" i="1" dirty="0" err="1" smtClean="0"/>
              <a:t>arglist</a:t>
            </a:r>
            <a:r>
              <a:rPr lang="en-US" b="1" dirty="0" smtClean="0"/>
              <a:t>)</a:t>
            </a:r>
            <a:r>
              <a:rPr lang="en-US" dirty="0" smtClean="0"/>
              <a:t>] </a:t>
            </a:r>
            <a:br>
              <a:rPr lang="en-US" dirty="0" smtClean="0"/>
            </a:br>
            <a:r>
              <a:rPr lang="en-US" dirty="0" smtClean="0"/>
              <a:t>[</a:t>
            </a:r>
            <a:r>
              <a:rPr lang="en-US" i="1" dirty="0" smtClean="0"/>
              <a:t>statements</a:t>
            </a:r>
            <a:r>
              <a:rPr lang="en-US" dirty="0" smtClean="0"/>
              <a:t>]</a:t>
            </a:r>
            <a:br>
              <a:rPr lang="en-US" dirty="0" smtClean="0"/>
            </a:br>
            <a:r>
              <a:rPr lang="en-US" dirty="0" smtClean="0"/>
              <a:t>[</a:t>
            </a:r>
            <a:r>
              <a:rPr lang="en-US" b="1" dirty="0" smtClean="0"/>
              <a:t>Exit Sub</a:t>
            </a:r>
            <a:r>
              <a:rPr lang="en-US" dirty="0" smtClean="0"/>
              <a:t>]</a:t>
            </a:r>
            <a:br>
              <a:rPr lang="en-US" dirty="0" smtClean="0"/>
            </a:br>
            <a:r>
              <a:rPr lang="en-US" dirty="0" smtClean="0"/>
              <a:t>[</a:t>
            </a:r>
            <a:r>
              <a:rPr lang="en-US" i="1" dirty="0" smtClean="0"/>
              <a:t>statements</a:t>
            </a:r>
            <a:r>
              <a:rPr lang="en-US" dirty="0" smtClean="0"/>
              <a:t>]</a:t>
            </a:r>
          </a:p>
          <a:p>
            <a:r>
              <a:rPr lang="en-US" b="1" dirty="0" smtClean="0"/>
              <a:t>End Sub</a:t>
            </a:r>
            <a:r>
              <a:rPr lang="en-US" dirty="0" smtClean="0"/>
              <a:t> </a:t>
            </a:r>
          </a:p>
          <a:p>
            <a:r>
              <a:rPr lang="en-US" b="1" dirty="0" smtClean="0"/>
              <a:t>Sub</a:t>
            </a:r>
            <a:r>
              <a:rPr lang="en-US" dirty="0" smtClean="0"/>
              <a:t> </a:t>
            </a:r>
            <a:r>
              <a:rPr lang="zh-CN" altLang="en-US" dirty="0" smtClean="0"/>
              <a:t>语句的语法包含下面部分：</a:t>
            </a:r>
          </a:p>
          <a:p>
            <a:r>
              <a:rPr lang="en-US" altLang="zh-CN" b="1" dirty="0" smtClean="0"/>
              <a:t>Public</a:t>
            </a:r>
            <a:r>
              <a:rPr lang="zh-CN" altLang="en-US" dirty="0" smtClean="0"/>
              <a:t> 可选的。表示所有</a:t>
            </a:r>
            <a:r>
              <a:rPr lang="zh-CN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  <a:hlinkClick r:id="rId8"/>
              </a:rPr>
              <a:t>模块</a:t>
            </a:r>
            <a:r>
              <a:rPr lang="zh-CN" altLang="en-US" dirty="0" smtClean="0"/>
              <a:t>的所有其它过程都可访问这个 </a:t>
            </a:r>
            <a:r>
              <a:rPr lang="en-US" altLang="zh-CN" b="1" dirty="0" smtClean="0"/>
              <a:t>Sub</a:t>
            </a:r>
            <a:r>
              <a:rPr lang="zh-CN" altLang="en-US" dirty="0" smtClean="0"/>
              <a:t> 过程。 如果在包含 </a:t>
            </a:r>
            <a:r>
              <a:rPr lang="en-US" altLang="zh-CN" b="1" dirty="0" smtClean="0"/>
              <a:t>Option Private</a:t>
            </a:r>
            <a:r>
              <a:rPr lang="zh-CN" altLang="en-US" dirty="0" smtClean="0"/>
              <a:t> 的模块中使用，则这个过程在该</a:t>
            </a:r>
            <a:r>
              <a:rPr lang="zh-CN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  <a:hlinkClick r:id="rId9"/>
              </a:rPr>
              <a:t>工程</a:t>
            </a:r>
            <a:r>
              <a:rPr lang="zh-CN" altLang="en-US" dirty="0" smtClean="0"/>
              <a:t>外是不可使用的。 </a:t>
            </a:r>
            <a:r>
              <a:rPr lang="en-US" altLang="zh-CN" b="1" dirty="0" smtClean="0"/>
              <a:t>Private</a:t>
            </a:r>
            <a:r>
              <a:rPr lang="zh-CN" altLang="en-US" dirty="0" smtClean="0"/>
              <a:t> 可选的。表示只有在包含其声明的模块中的其它过程可以访问该 </a:t>
            </a:r>
            <a:r>
              <a:rPr lang="en-US" altLang="zh-CN" b="1" dirty="0" smtClean="0"/>
              <a:t>Sub</a:t>
            </a:r>
            <a:r>
              <a:rPr lang="zh-CN" altLang="en-US" dirty="0" smtClean="0"/>
              <a:t> 过程。 </a:t>
            </a:r>
            <a:endParaRPr lang="en-US" altLang="zh-CN" dirty="0" smtClean="0"/>
          </a:p>
          <a:p>
            <a:r>
              <a:rPr lang="en-US" altLang="zh-CN" b="1" dirty="0" smtClean="0"/>
              <a:t>Friend</a:t>
            </a:r>
            <a:r>
              <a:rPr lang="zh-CN" altLang="en-US" dirty="0" smtClean="0"/>
              <a:t> 可选的。只能在</a:t>
            </a:r>
            <a:r>
              <a:rPr lang="zh-CN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  <a:hlinkClick r:id="rId10"/>
              </a:rPr>
              <a:t>类模块</a:t>
            </a:r>
            <a:r>
              <a:rPr lang="zh-CN" altLang="en-US" dirty="0" smtClean="0"/>
              <a:t>中使用。表示该 </a:t>
            </a:r>
            <a:r>
              <a:rPr lang="en-US" altLang="zh-CN" b="1" dirty="0" smtClean="0"/>
              <a:t>Sub</a:t>
            </a:r>
            <a:r>
              <a:rPr lang="zh-CN" altLang="en-US" dirty="0" smtClean="0"/>
              <a:t> 过程在整个</a:t>
            </a:r>
            <a:r>
              <a:rPr lang="zh-CN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  <a:hlinkClick r:id="rId11"/>
              </a:rPr>
              <a:t>工程</a:t>
            </a:r>
            <a:r>
              <a:rPr lang="zh-CN" altLang="en-US" dirty="0" smtClean="0"/>
              <a:t>中都是可见的，但对对象实例的控制者是不可见的。 </a:t>
            </a:r>
            <a:endParaRPr lang="en-US" altLang="zh-CN" dirty="0" smtClean="0"/>
          </a:p>
          <a:p>
            <a:r>
              <a:rPr lang="en-US" altLang="zh-CN" b="1" dirty="0" smtClean="0"/>
              <a:t>Static</a:t>
            </a:r>
            <a:r>
              <a:rPr lang="zh-CN" altLang="en-US" dirty="0" smtClean="0"/>
              <a:t> 可选的。表示在调用之间保留 </a:t>
            </a:r>
            <a:r>
              <a:rPr lang="en-US" altLang="zh-CN" b="1" dirty="0" smtClean="0"/>
              <a:t>Sub</a:t>
            </a:r>
            <a:r>
              <a:rPr lang="zh-CN" altLang="en-US" dirty="0" smtClean="0"/>
              <a:t> 过程的局部</a:t>
            </a:r>
            <a:r>
              <a:rPr lang="zh-CN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  <a:hlinkClick r:id="rId12"/>
              </a:rPr>
              <a:t>变量</a:t>
            </a:r>
            <a:r>
              <a:rPr lang="zh-CN" altLang="en-US" dirty="0" smtClean="0"/>
              <a:t>的值。</a:t>
            </a:r>
            <a:r>
              <a:rPr lang="en-US" altLang="zh-CN" b="1" dirty="0" smtClean="0"/>
              <a:t>Static</a:t>
            </a:r>
            <a:r>
              <a:rPr lang="zh-CN" altLang="en-US" dirty="0" smtClean="0"/>
              <a:t> 属性对在 </a:t>
            </a:r>
            <a:r>
              <a:rPr lang="en-US" altLang="zh-CN" b="1" dirty="0" smtClean="0"/>
              <a:t>Sub</a:t>
            </a:r>
            <a:r>
              <a:rPr lang="zh-CN" altLang="en-US" dirty="0" smtClean="0"/>
              <a:t> 外声明的变量不会产生影响，即使过程中也使用了这些变量。 </a:t>
            </a:r>
            <a:endParaRPr lang="en-US" altLang="zh-CN" dirty="0" smtClean="0"/>
          </a:p>
          <a:p>
            <a:r>
              <a:rPr lang="en-US" altLang="zh-CN" i="1" dirty="0" smtClean="0"/>
              <a:t>name</a:t>
            </a:r>
            <a:r>
              <a:rPr lang="zh-CN" altLang="en-US" dirty="0" smtClean="0"/>
              <a:t> 必需的。</a:t>
            </a:r>
            <a:r>
              <a:rPr lang="en-US" altLang="zh-CN" b="1" dirty="0" smtClean="0"/>
              <a:t>Sub</a:t>
            </a:r>
            <a:r>
              <a:rPr lang="zh-CN" altLang="en-US" dirty="0" smtClean="0"/>
              <a:t> 的名称；遵循标准的变量命名约定。 </a:t>
            </a:r>
            <a:endParaRPr lang="en-US" altLang="zh-CN" dirty="0" smtClean="0"/>
          </a:p>
          <a:p>
            <a:r>
              <a:rPr lang="en-US" altLang="zh-CN" i="1" dirty="0" err="1" smtClean="0"/>
              <a:t>arglist</a:t>
            </a:r>
            <a:r>
              <a:rPr lang="zh-CN" altLang="en-US" dirty="0" smtClean="0"/>
              <a:t> 可选的。代表在调用时要传递给 </a:t>
            </a:r>
            <a:r>
              <a:rPr lang="en-US" altLang="zh-CN" b="1" dirty="0" smtClean="0"/>
              <a:t>Sub</a:t>
            </a:r>
            <a:r>
              <a:rPr lang="zh-CN" altLang="en-US" dirty="0" smtClean="0"/>
              <a:t> 过程的参数的变量列表。多个变量则用逗号隔开。 </a:t>
            </a:r>
            <a:endParaRPr lang="en-US" altLang="zh-CN" dirty="0" smtClean="0"/>
          </a:p>
          <a:p>
            <a:r>
              <a:rPr lang="en-US" altLang="zh-CN" i="1" dirty="0" smtClean="0"/>
              <a:t>statements</a:t>
            </a:r>
            <a:r>
              <a:rPr lang="zh-CN" altLang="en-US" dirty="0" smtClean="0"/>
              <a:t> 可选的。</a:t>
            </a:r>
            <a:r>
              <a:rPr lang="en-US" altLang="zh-CN" b="1" dirty="0" smtClean="0"/>
              <a:t>Sub</a:t>
            </a:r>
            <a:r>
              <a:rPr lang="zh-CN" altLang="en-US" dirty="0" smtClean="0"/>
              <a:t> 过程中所执行的任何</a:t>
            </a:r>
            <a:r>
              <a:rPr lang="zh-CN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  <a:hlinkClick r:id="rId13"/>
              </a:rPr>
              <a:t>语句</a:t>
            </a:r>
            <a:r>
              <a:rPr lang="zh-CN" altLang="en-US" dirty="0" smtClean="0"/>
              <a:t>组。</a:t>
            </a:r>
            <a:endParaRPr lang="en-US" altLang="zh-CN" dirty="0" smtClean="0"/>
          </a:p>
          <a:p>
            <a:endParaRPr lang="en-US" altLang="zh-CN" b="1" dirty="0" smtClean="0"/>
          </a:p>
          <a:p>
            <a:r>
              <a:rPr lang="zh-CN" altLang="en-US" b="1" dirty="0" smtClean="0"/>
              <a:t>其中的 </a:t>
            </a:r>
            <a:r>
              <a:rPr lang="en-US" b="1" i="1" dirty="0" err="1" smtClean="0"/>
              <a:t>arglist</a:t>
            </a:r>
            <a:r>
              <a:rPr lang="en-US" b="1" dirty="0" smtClean="0"/>
              <a:t> </a:t>
            </a:r>
            <a:r>
              <a:rPr lang="zh-CN" altLang="en-US" b="1" dirty="0" smtClean="0"/>
              <a:t>参数的语法以及语法各个部分如下：</a:t>
            </a:r>
          </a:p>
          <a:p>
            <a:r>
              <a:rPr lang="en-US" altLang="zh-CN" dirty="0" smtClean="0"/>
              <a:t>[</a:t>
            </a:r>
            <a:r>
              <a:rPr lang="en-US" b="1" dirty="0" smtClean="0"/>
              <a:t>Optional</a:t>
            </a:r>
            <a:r>
              <a:rPr lang="en-US" dirty="0" smtClean="0"/>
              <a:t>] [</a:t>
            </a:r>
            <a:r>
              <a:rPr lang="en-US" b="1" dirty="0" err="1" smtClean="0"/>
              <a:t>ByVal</a:t>
            </a:r>
            <a:r>
              <a:rPr lang="en-US" dirty="0" smtClean="0"/>
              <a:t> | </a:t>
            </a:r>
            <a:r>
              <a:rPr lang="en-US" b="1" dirty="0" err="1" smtClean="0"/>
              <a:t>ByRef</a:t>
            </a:r>
            <a:r>
              <a:rPr lang="en-US" dirty="0" smtClean="0"/>
              <a:t>] [</a:t>
            </a:r>
            <a:r>
              <a:rPr lang="en-US" b="1" dirty="0" err="1" smtClean="0"/>
              <a:t>ParamArray</a:t>
            </a:r>
            <a:r>
              <a:rPr lang="en-US" dirty="0" smtClean="0"/>
              <a:t>] </a:t>
            </a:r>
            <a:r>
              <a:rPr lang="en-US" i="1" dirty="0" err="1" smtClean="0"/>
              <a:t>varname</a:t>
            </a:r>
            <a:r>
              <a:rPr lang="en-US" dirty="0" smtClean="0"/>
              <a:t>[</a:t>
            </a:r>
            <a:r>
              <a:rPr lang="en-US" b="1" dirty="0" smtClean="0"/>
              <a:t>( )</a:t>
            </a:r>
            <a:r>
              <a:rPr lang="en-US" dirty="0" smtClean="0"/>
              <a:t>] [</a:t>
            </a:r>
            <a:r>
              <a:rPr lang="en-US" b="1" dirty="0" smtClean="0"/>
              <a:t>As</a:t>
            </a:r>
            <a:r>
              <a:rPr lang="en-US" dirty="0" smtClean="0"/>
              <a:t> </a:t>
            </a:r>
            <a:r>
              <a:rPr lang="en-US" i="1" dirty="0" smtClean="0"/>
              <a:t>type</a:t>
            </a:r>
            <a:r>
              <a:rPr lang="en-US" dirty="0" smtClean="0"/>
              <a:t>] [</a:t>
            </a:r>
            <a:r>
              <a:rPr lang="en-US" b="1" dirty="0" smtClean="0"/>
              <a:t>=</a:t>
            </a:r>
            <a:r>
              <a:rPr lang="en-US" dirty="0" smtClean="0"/>
              <a:t> </a:t>
            </a:r>
            <a:r>
              <a:rPr lang="en-US" i="1" dirty="0" err="1" smtClean="0"/>
              <a:t>defaultvalue</a:t>
            </a:r>
            <a:r>
              <a:rPr lang="en-US" dirty="0" smtClean="0"/>
              <a:t>]</a:t>
            </a:r>
          </a:p>
          <a:p>
            <a:endParaRPr lang="en-US" altLang="zh-CN" dirty="0" smtClean="0"/>
          </a:p>
          <a:p>
            <a:r>
              <a:rPr lang="en-US" b="1" dirty="0" smtClean="0"/>
              <a:t>Optional</a:t>
            </a:r>
            <a:r>
              <a:rPr lang="en-US" dirty="0" smtClean="0"/>
              <a:t> </a:t>
            </a:r>
            <a:r>
              <a:rPr lang="zh-CN" altLang="en-US" dirty="0" smtClean="0"/>
              <a:t>可选的。表示参数不是必需的</a:t>
            </a:r>
            <a:r>
              <a:rPr lang="zh-CN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  <a:hlinkClick r:id="rId14"/>
              </a:rPr>
              <a:t>关键字</a:t>
            </a:r>
            <a:r>
              <a:rPr lang="zh-CN" altLang="en-US" dirty="0" smtClean="0"/>
              <a:t>。如果使用了该选项，则</a:t>
            </a:r>
            <a:r>
              <a:rPr lang="zh-CN" altLang="en-US" i="1" dirty="0" smtClean="0"/>
              <a:t> </a:t>
            </a:r>
            <a:r>
              <a:rPr lang="en-US" i="1" dirty="0" err="1" smtClean="0"/>
              <a:t>arglist</a:t>
            </a:r>
            <a:r>
              <a:rPr lang="en-US" dirty="0" smtClean="0"/>
              <a:t> </a:t>
            </a:r>
            <a:r>
              <a:rPr lang="zh-CN" altLang="en-US" dirty="0" smtClean="0"/>
              <a:t>中的后续参数都必须是可选的，而且必须都使用 </a:t>
            </a:r>
            <a:r>
              <a:rPr lang="en-US" b="1" dirty="0" smtClean="0"/>
              <a:t>Optional</a:t>
            </a:r>
            <a:r>
              <a:rPr lang="en-US" dirty="0" smtClean="0"/>
              <a:t> </a:t>
            </a:r>
            <a:r>
              <a:rPr lang="zh-CN" altLang="en-US" dirty="0" smtClean="0"/>
              <a:t>关键字声明。如果使用了</a:t>
            </a:r>
            <a:r>
              <a:rPr lang="zh-CN" altLang="en-US" b="1" dirty="0" smtClean="0"/>
              <a:t> </a:t>
            </a:r>
            <a:r>
              <a:rPr lang="en-US" b="1" dirty="0" err="1" smtClean="0"/>
              <a:t>ParamArray</a:t>
            </a:r>
            <a:r>
              <a:rPr lang="en-US" dirty="0" smtClean="0"/>
              <a:t>，</a:t>
            </a:r>
            <a:r>
              <a:rPr lang="zh-CN" altLang="en-US" dirty="0" smtClean="0"/>
              <a:t>则任何参数都不能使用 </a:t>
            </a:r>
            <a:r>
              <a:rPr lang="en-US" b="1" dirty="0" smtClean="0"/>
              <a:t>Optional</a:t>
            </a:r>
            <a:r>
              <a:rPr lang="en-US" dirty="0" smtClean="0"/>
              <a:t>。 </a:t>
            </a:r>
          </a:p>
          <a:p>
            <a:r>
              <a:rPr lang="en-US" b="1" dirty="0" err="1" smtClean="0"/>
              <a:t>ByVal</a:t>
            </a:r>
            <a:r>
              <a:rPr lang="en-US" dirty="0" smtClean="0"/>
              <a:t> </a:t>
            </a:r>
            <a:r>
              <a:rPr lang="zh-CN" altLang="en-US" dirty="0" smtClean="0"/>
              <a:t>可选的。表示该参数</a:t>
            </a:r>
            <a:r>
              <a:rPr lang="zh-CN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  <a:hlinkClick r:id="rId15"/>
              </a:rPr>
              <a:t>按值</a:t>
            </a:r>
            <a:r>
              <a:rPr lang="zh-CN" altLang="en-US" dirty="0" smtClean="0"/>
              <a:t>传递。 </a:t>
            </a:r>
            <a:endParaRPr lang="en-US" altLang="zh-CN" dirty="0" smtClean="0"/>
          </a:p>
          <a:p>
            <a:r>
              <a:rPr lang="en-US" b="1" dirty="0" err="1" smtClean="0"/>
              <a:t>ByRef</a:t>
            </a:r>
            <a:r>
              <a:rPr lang="en-US" dirty="0" smtClean="0"/>
              <a:t> </a:t>
            </a:r>
            <a:r>
              <a:rPr lang="zh-CN" altLang="en-US" dirty="0" smtClean="0"/>
              <a:t>可选的。表示该参数</a:t>
            </a:r>
            <a:r>
              <a:rPr lang="zh-CN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  <a:hlinkClick r:id="rId16"/>
              </a:rPr>
              <a:t>按地址</a:t>
            </a:r>
            <a:r>
              <a:rPr lang="zh-CN" altLang="en-US" dirty="0" smtClean="0"/>
              <a:t>传递。</a:t>
            </a:r>
            <a:r>
              <a:rPr lang="en-US" b="1" dirty="0" err="1" smtClean="0"/>
              <a:t>ByRef</a:t>
            </a:r>
            <a:r>
              <a:rPr lang="en-US" dirty="0" smtClean="0"/>
              <a:t> </a:t>
            </a:r>
            <a:r>
              <a:rPr lang="zh-CN" altLang="en-US" dirty="0" smtClean="0"/>
              <a:t>是 </a:t>
            </a:r>
            <a:r>
              <a:rPr lang="en-US" dirty="0" smtClean="0"/>
              <a:t>Visual Basic </a:t>
            </a:r>
            <a:r>
              <a:rPr lang="zh-CN" altLang="en-US" dirty="0" smtClean="0"/>
              <a:t>的缺省选项。 </a:t>
            </a:r>
            <a:endParaRPr lang="en-US" altLang="zh-CN" dirty="0" smtClean="0"/>
          </a:p>
          <a:p>
            <a:r>
              <a:rPr lang="en-US" b="1" dirty="0" err="1" smtClean="0"/>
              <a:t>ParamArray</a:t>
            </a:r>
            <a:r>
              <a:rPr lang="en-US" dirty="0" smtClean="0"/>
              <a:t> </a:t>
            </a:r>
            <a:r>
              <a:rPr lang="zh-CN" altLang="en-US" dirty="0" smtClean="0"/>
              <a:t>可选的。只用于</a:t>
            </a:r>
            <a:r>
              <a:rPr lang="zh-CN" altLang="en-US" i="1" dirty="0" smtClean="0"/>
              <a:t> </a:t>
            </a:r>
            <a:r>
              <a:rPr lang="en-US" i="1" dirty="0" err="1" smtClean="0"/>
              <a:t>arglist</a:t>
            </a:r>
            <a:r>
              <a:rPr lang="en-US" dirty="0" smtClean="0"/>
              <a:t> </a:t>
            </a:r>
            <a:r>
              <a:rPr lang="zh-CN" altLang="en-US" dirty="0" smtClean="0"/>
              <a:t>的最后一个参数，指明最后这个参数是一个</a:t>
            </a:r>
            <a:r>
              <a:rPr lang="zh-CN" altLang="en-US" b="1" dirty="0" smtClean="0"/>
              <a:t> </a:t>
            </a:r>
            <a:r>
              <a:rPr lang="en-US" b="1" dirty="0" smtClean="0"/>
              <a:t>Variant </a:t>
            </a:r>
            <a:r>
              <a:rPr lang="zh-CN" altLang="en-US" dirty="0" smtClean="0"/>
              <a:t>元素的</a:t>
            </a:r>
            <a:r>
              <a:rPr lang="zh-CN" altLang="en-US" b="1" dirty="0" smtClean="0"/>
              <a:t> </a:t>
            </a:r>
            <a:r>
              <a:rPr lang="en-US" b="1" dirty="0" smtClean="0"/>
              <a:t>Optional </a:t>
            </a:r>
            <a:r>
              <a:rPr lang="zh-CN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  <a:hlinkClick r:id="rId17"/>
              </a:rPr>
              <a:t>数组</a:t>
            </a:r>
            <a:r>
              <a:rPr lang="zh-CN" altLang="en-US" dirty="0" smtClean="0"/>
              <a:t>。使用 </a:t>
            </a:r>
            <a:r>
              <a:rPr lang="en-US" b="1" dirty="0" err="1" smtClean="0"/>
              <a:t>ParamArray</a:t>
            </a:r>
            <a:r>
              <a:rPr lang="en-US" dirty="0" smtClean="0"/>
              <a:t> </a:t>
            </a:r>
            <a:r>
              <a:rPr lang="zh-CN" altLang="en-US" dirty="0" smtClean="0"/>
              <a:t>关键字可以提供任意数目的参数。</a:t>
            </a:r>
            <a:r>
              <a:rPr lang="en-US" b="1" dirty="0" err="1" smtClean="0"/>
              <a:t>ParamArray</a:t>
            </a:r>
            <a:r>
              <a:rPr lang="en-US" dirty="0" smtClean="0"/>
              <a:t> </a:t>
            </a:r>
            <a:r>
              <a:rPr lang="zh-CN" altLang="en-US" dirty="0" smtClean="0"/>
              <a:t>关键字不能与 </a:t>
            </a:r>
            <a:r>
              <a:rPr lang="en-US" b="1" dirty="0" err="1" smtClean="0"/>
              <a:t>ByVal</a:t>
            </a:r>
            <a:r>
              <a:rPr lang="en-US" dirty="0" err="1" smtClean="0"/>
              <a:t>，</a:t>
            </a:r>
            <a:r>
              <a:rPr lang="en-US" b="1" dirty="0" err="1" smtClean="0"/>
              <a:t>ByRef</a:t>
            </a:r>
            <a:r>
              <a:rPr lang="en-US" dirty="0" smtClean="0"/>
              <a:t>，</a:t>
            </a:r>
            <a:r>
              <a:rPr lang="zh-CN" altLang="en-US" dirty="0" smtClean="0"/>
              <a:t>或 </a:t>
            </a:r>
            <a:r>
              <a:rPr lang="en-US" b="1" dirty="0" smtClean="0"/>
              <a:t>Optional </a:t>
            </a:r>
            <a:r>
              <a:rPr lang="zh-CN" altLang="en-US" dirty="0" smtClean="0"/>
              <a:t>一起使用。 </a:t>
            </a:r>
            <a:endParaRPr lang="en-US" altLang="zh-CN" dirty="0" smtClean="0"/>
          </a:p>
          <a:p>
            <a:r>
              <a:rPr lang="en-US" i="1" dirty="0" err="1" smtClean="0"/>
              <a:t>varname</a:t>
            </a:r>
            <a:r>
              <a:rPr lang="en-US" dirty="0" smtClean="0"/>
              <a:t> </a:t>
            </a:r>
            <a:r>
              <a:rPr lang="zh-CN" altLang="en-US" dirty="0" smtClean="0"/>
              <a:t>必需的。代表参数的变量的名称；遵循标准的变量命名约定。 </a:t>
            </a:r>
            <a:endParaRPr lang="en-US" altLang="zh-CN" dirty="0" smtClean="0"/>
          </a:p>
          <a:p>
            <a:r>
              <a:rPr lang="en-US" i="1" dirty="0" smtClean="0"/>
              <a:t>type</a:t>
            </a:r>
            <a:r>
              <a:rPr lang="en-US" dirty="0" smtClean="0"/>
              <a:t> </a:t>
            </a:r>
            <a:r>
              <a:rPr lang="zh-CN" altLang="en-US" dirty="0" smtClean="0"/>
              <a:t>可选的。传递给该过程的参数的</a:t>
            </a:r>
            <a:r>
              <a:rPr lang="zh-CN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  <a:hlinkClick r:id="rId18"/>
              </a:rPr>
              <a:t>数据类型</a:t>
            </a:r>
            <a:r>
              <a:rPr lang="zh-CN" altLang="en-US" dirty="0" smtClean="0"/>
              <a:t>，可以是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  <a:hlinkClick r:id="rId19"/>
              </a:rPr>
              <a:t>Byte</a:t>
            </a:r>
            <a:r>
              <a:rPr lang="en-US" dirty="0" err="1" smtClean="0"/>
              <a:t>、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  <a:hlinkClick r:id="rId20"/>
              </a:rPr>
              <a:t>Boolean</a:t>
            </a:r>
            <a:r>
              <a:rPr lang="en-US" dirty="0" err="1" smtClean="0"/>
              <a:t>、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  <a:hlinkClick r:id="rId21"/>
              </a:rPr>
              <a:t>Integer</a:t>
            </a:r>
            <a:r>
              <a:rPr lang="en-US" dirty="0" err="1" smtClean="0"/>
              <a:t>、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  <a:hlinkClick r:id="rId22"/>
              </a:rPr>
              <a:t>Long</a:t>
            </a:r>
            <a:r>
              <a:rPr lang="en-US" dirty="0" err="1" smtClean="0"/>
              <a:t>、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  <a:hlinkClick r:id="rId23"/>
              </a:rPr>
              <a:t>Currency</a:t>
            </a:r>
            <a:r>
              <a:rPr lang="en-US" dirty="0" err="1" smtClean="0"/>
              <a:t>、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  <a:hlinkClick r:id="rId24"/>
              </a:rPr>
              <a:t>Single</a:t>
            </a:r>
            <a:r>
              <a:rPr lang="en-US" dirty="0" err="1" smtClean="0"/>
              <a:t>、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  <a:hlinkClick r:id="rId25"/>
              </a:rPr>
              <a:t>Double</a:t>
            </a:r>
            <a:r>
              <a:rPr lang="en-US" dirty="0" err="1" smtClean="0"/>
              <a:t>、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  <a:hlinkClick r:id="rId26"/>
              </a:rPr>
              <a:t>Decimal</a:t>
            </a:r>
            <a:r>
              <a:rPr lang="en-US" dirty="0" smtClean="0"/>
              <a:t>（</a:t>
            </a:r>
            <a:r>
              <a:rPr lang="zh-CN" altLang="en-US" dirty="0" smtClean="0"/>
              <a:t>目前尚不支持）、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  <a:hlinkClick r:id="rId27"/>
              </a:rPr>
              <a:t>Date</a:t>
            </a:r>
            <a:r>
              <a:rPr lang="en-US" dirty="0" err="1" smtClean="0"/>
              <a:t>、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  <a:hlinkClick r:id="rId28"/>
              </a:rPr>
              <a:t>String</a:t>
            </a:r>
            <a:r>
              <a:rPr lang="en-US" dirty="0" smtClean="0"/>
              <a:t>（</a:t>
            </a:r>
            <a:r>
              <a:rPr lang="zh-CN" altLang="en-US" dirty="0" smtClean="0"/>
              <a:t>只支持变长）、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  <a:hlinkClick r:id="rId29"/>
              </a:rPr>
              <a:t>Object</a:t>
            </a:r>
            <a:r>
              <a:rPr lang="en-US" dirty="0" smtClean="0"/>
              <a:t> </a:t>
            </a:r>
            <a:r>
              <a:rPr lang="zh-CN" altLang="en-US" dirty="0" smtClean="0"/>
              <a:t>或 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  <a:hlinkClick r:id="rId30"/>
              </a:rPr>
              <a:t>Variant</a:t>
            </a:r>
            <a:r>
              <a:rPr lang="en-US" dirty="0" smtClean="0"/>
              <a:t>。</a:t>
            </a:r>
            <a:r>
              <a:rPr lang="zh-CN" altLang="en-US" dirty="0" smtClean="0"/>
              <a:t>如果没有选择参数 </a:t>
            </a:r>
            <a:r>
              <a:rPr lang="en-US" b="1" dirty="0" smtClean="0"/>
              <a:t>Optional</a:t>
            </a:r>
            <a:r>
              <a:rPr lang="en-US" dirty="0" smtClean="0"/>
              <a:t>，</a:t>
            </a:r>
            <a:r>
              <a:rPr lang="zh-CN" altLang="en-US" dirty="0" smtClean="0"/>
              <a:t>则可以指定</a:t>
            </a:r>
            <a:r>
              <a:rPr lang="zh-CN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  <a:hlinkClick r:id="rId31"/>
              </a:rPr>
              <a:t>用户定义类型</a:t>
            </a:r>
            <a:r>
              <a:rPr lang="zh-CN" altLang="en-US" dirty="0" smtClean="0"/>
              <a:t>，或</a:t>
            </a:r>
            <a:r>
              <a:rPr lang="zh-CN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  <a:hlinkClick r:id="rId32"/>
              </a:rPr>
              <a:t>对象类型</a:t>
            </a:r>
            <a:r>
              <a:rPr lang="zh-CN" altLang="en-US" dirty="0" smtClean="0"/>
              <a:t>。 </a:t>
            </a:r>
            <a:endParaRPr lang="en-US" altLang="zh-CN" dirty="0" smtClean="0"/>
          </a:p>
          <a:p>
            <a:r>
              <a:rPr lang="en-US" i="1" dirty="0" err="1" smtClean="0"/>
              <a:t>defaultvalue</a:t>
            </a:r>
            <a:r>
              <a:rPr lang="en-US" dirty="0" smtClean="0"/>
              <a:t> </a:t>
            </a:r>
            <a:r>
              <a:rPr lang="zh-CN" altLang="en-US" dirty="0" smtClean="0"/>
              <a:t>可选的。任何</a:t>
            </a:r>
            <a:r>
              <a:rPr lang="zh-CN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  <a:hlinkClick r:id="rId33"/>
              </a:rPr>
              <a:t>常数</a:t>
            </a:r>
            <a:r>
              <a:rPr lang="zh-CN" altLang="en-US" dirty="0" smtClean="0"/>
              <a:t>或常数</a:t>
            </a:r>
            <a:r>
              <a:rPr lang="zh-CN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  <a:hlinkClick r:id="rId34"/>
              </a:rPr>
              <a:t>表达式</a:t>
            </a:r>
            <a:r>
              <a:rPr lang="zh-CN" altLang="en-US" dirty="0" smtClean="0"/>
              <a:t>。只对 </a:t>
            </a:r>
            <a:r>
              <a:rPr lang="en-US" b="1" dirty="0" smtClean="0"/>
              <a:t>Optional</a:t>
            </a:r>
            <a:r>
              <a:rPr lang="en-US" dirty="0" smtClean="0"/>
              <a:t> </a:t>
            </a:r>
            <a:r>
              <a:rPr lang="zh-CN" altLang="en-US" dirty="0" smtClean="0"/>
              <a:t>参数合法。如果类型为 </a:t>
            </a:r>
            <a:r>
              <a:rPr lang="en-US" b="1" dirty="0" smtClean="0"/>
              <a:t>Object</a:t>
            </a:r>
            <a:r>
              <a:rPr lang="en-US" dirty="0" smtClean="0"/>
              <a:t>，</a:t>
            </a:r>
            <a:r>
              <a:rPr lang="zh-CN" altLang="en-US" dirty="0" smtClean="0"/>
              <a:t>则显式的缺省值只能是 </a:t>
            </a:r>
            <a:r>
              <a:rPr lang="en-US" b="1" dirty="0" smtClean="0"/>
              <a:t>Nothing</a:t>
            </a:r>
            <a:r>
              <a:rPr lang="en-US" dirty="0" smtClean="0"/>
              <a:t>。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27C274-771A-490D-A8BA-5B884B86429C}" type="slidenum">
              <a:rPr lang="zh-CN" altLang="en-US" smtClean="0"/>
              <a:pPr/>
              <a:t>11</a:t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bg>
      <p:bgPr>
        <a:gradFill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44450">
            <a:solidFill>
              <a:srgbClr val="4F84E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spcBef>
                <a:spcPts val="2488"/>
              </a:spcBef>
              <a:spcAft>
                <a:spcPts val="2488"/>
              </a:spcAft>
              <a:defRPr/>
            </a:pPr>
            <a:endParaRPr lang="zh-CN" altLang="en-US"/>
          </a:p>
        </p:txBody>
      </p:sp>
      <p:pic>
        <p:nvPicPr>
          <p:cNvPr id="5" name="Picture 25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6011863" y="6178550"/>
            <a:ext cx="3074987" cy="6429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sp>
        <p:nvSpPr>
          <p:cNvPr id="19558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6765925" cy="752475"/>
          </a:xfrm>
        </p:spPr>
        <p:txBody>
          <a:bodyPr/>
          <a:lstStyle>
            <a:lvl1pPr algn="ctr">
              <a:defRPr sz="4000">
                <a:solidFill>
                  <a:srgbClr val="FF0000"/>
                </a:solidFill>
                <a:latin typeface="Courier New" pitchFamily="49" charset="0"/>
              </a:defRPr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19558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048000"/>
            <a:ext cx="6400800" cy="838200"/>
          </a:xfrm>
        </p:spPr>
        <p:txBody>
          <a:bodyPr/>
          <a:lstStyle>
            <a:lvl1pPr algn="ctr">
              <a:defRPr>
                <a:ea typeface="幼圆" pitchFamily="49" charset="-122"/>
              </a:defRPr>
            </a:lvl1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spcBef>
                <a:spcPct val="0"/>
              </a:spcBef>
              <a:spcAft>
                <a:spcPct val="0"/>
              </a:spcAft>
              <a:defRPr sz="1400" b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xfrm>
            <a:off x="3314700" y="6497638"/>
            <a:ext cx="2895600" cy="36036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353175" y="333375"/>
            <a:ext cx="2105025" cy="53816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34925" y="333375"/>
            <a:ext cx="6165850" cy="53816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xfrm>
            <a:off x="3314700" y="6497638"/>
            <a:ext cx="2895600" cy="36036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标题，一项大型内容和两项小型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4925" y="333375"/>
            <a:ext cx="4537075" cy="64770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85800" y="1600200"/>
            <a:ext cx="3810000" cy="411480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3810000" cy="198120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内容占位符 4"/>
          <p:cNvSpPr>
            <a:spLocks noGrp="1"/>
          </p:cNvSpPr>
          <p:nvPr>
            <p:ph sz="quarter" idx="3"/>
          </p:nvPr>
        </p:nvSpPr>
        <p:spPr>
          <a:xfrm>
            <a:off x="4648200" y="3733800"/>
            <a:ext cx="3810000" cy="198120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0"/>
          </p:nvPr>
        </p:nvSpPr>
        <p:spPr>
          <a:xfrm>
            <a:off x="3314700" y="6497638"/>
            <a:ext cx="2895600" cy="36036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5" name="标题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xfrm>
            <a:off x="3314700" y="6497638"/>
            <a:ext cx="2895600" cy="36036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158" y="1000108"/>
            <a:ext cx="8358246" cy="4714892"/>
          </a:xfrm>
        </p:spPr>
        <p:txBody>
          <a:bodyPr/>
          <a:lstStyle>
            <a:lvl1pPr marL="363538" indent="-363538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Tx/>
              <a:buBlip>
                <a:blip r:embed="rId2"/>
              </a:buBlip>
              <a:defRPr/>
            </a:lvl1pPr>
            <a:lvl2pPr>
              <a:spcBef>
                <a:spcPts val="600"/>
              </a:spcBef>
              <a:spcAft>
                <a:spcPts val="600"/>
              </a:spcAft>
              <a:defRPr/>
            </a:lvl2pPr>
            <a:lvl3pPr>
              <a:buClr>
                <a:srgbClr val="0070C0"/>
              </a:buClr>
              <a:defRPr/>
            </a:lvl3pPr>
          </a:lstStyle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xfrm>
            <a:off x="3314700" y="6497638"/>
            <a:ext cx="2895600" cy="36036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标题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xfrm>
            <a:off x="3314700" y="6497638"/>
            <a:ext cx="2895600" cy="36036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85800" y="1600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xfrm>
            <a:off x="3314700" y="6497638"/>
            <a:ext cx="2895600" cy="36036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>
          <a:xfrm>
            <a:off x="3314700" y="6497638"/>
            <a:ext cx="2895600" cy="36036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0"/>
          </p:nvPr>
        </p:nvSpPr>
        <p:spPr>
          <a:xfrm>
            <a:off x="3314700" y="6497638"/>
            <a:ext cx="2895600" cy="36036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ftr" sz="quarter" idx="10"/>
          </p:nvPr>
        </p:nvSpPr>
        <p:spPr>
          <a:xfrm>
            <a:off x="3314700" y="6497638"/>
            <a:ext cx="2895600" cy="36036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xfrm>
            <a:off x="3314700" y="6497638"/>
            <a:ext cx="2895600" cy="36036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xfrm>
            <a:off x="3314700" y="6497638"/>
            <a:ext cx="2895600" cy="36036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925" y="333375"/>
            <a:ext cx="4537075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600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034" name="Line 10"/>
          <p:cNvSpPr>
            <a:spLocks noChangeShapeType="1"/>
          </p:cNvSpPr>
          <p:nvPr/>
        </p:nvSpPr>
        <p:spPr bwMode="auto">
          <a:xfrm>
            <a:off x="0" y="908050"/>
            <a:ext cx="9144000" cy="0"/>
          </a:xfrm>
          <a:prstGeom prst="line">
            <a:avLst/>
          </a:prstGeom>
          <a:noFill/>
          <a:ln w="57150" cmpd="thickThin">
            <a:solidFill>
              <a:srgbClr val="000099"/>
            </a:solidFill>
            <a:round/>
            <a:headEnd/>
            <a:tailEnd/>
          </a:ln>
          <a:effectLst/>
        </p:spPr>
        <p:txBody>
          <a:bodyPr anchor="ctr"/>
          <a:lstStyle/>
          <a:p>
            <a:pPr algn="ctr">
              <a:spcBef>
                <a:spcPts val="2488"/>
              </a:spcBef>
              <a:spcAft>
                <a:spcPts val="2488"/>
              </a:spcAft>
              <a:defRPr/>
            </a:pPr>
            <a:endParaRPr lang="zh-CN" altLang="en-US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-36513" y="-26988"/>
            <a:ext cx="9180513" cy="360363"/>
          </a:xfrm>
          <a:prstGeom prst="rect">
            <a:avLst/>
          </a:prstGeom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2700000" scaled="0"/>
          </a:gra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spcBef>
                <a:spcPts val="2488"/>
              </a:spcBef>
              <a:spcAft>
                <a:spcPts val="2488"/>
              </a:spcAft>
              <a:defRPr/>
            </a:pPr>
            <a:endParaRPr lang="zh-CN" altLang="en-US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0" y="6524625"/>
            <a:ext cx="9144000" cy="360363"/>
          </a:xfrm>
          <a:prstGeom prst="rect">
            <a:avLst/>
          </a:prstGeom>
          <a:blipFill>
            <a:blip r:embed="rId15"/>
            <a:tile tx="0" ty="0" sx="100000" sy="100000" flip="none" algn="tl"/>
          </a:blip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spcBef>
                <a:spcPts val="2488"/>
              </a:spcBef>
              <a:spcAft>
                <a:spcPts val="2488"/>
              </a:spcAft>
              <a:defRPr/>
            </a:pPr>
            <a:endParaRPr lang="zh-CN" altLang="en-US"/>
          </a:p>
        </p:txBody>
      </p:sp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7239000" y="64770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r">
              <a:defRPr/>
            </a:pPr>
            <a:fld id="{AE1E4266-0C17-4FCC-8F90-86696319423F}" type="slidenum">
              <a:rPr lang="zh-CN" altLang="en-US" sz="1600" b="0">
                <a:solidFill>
                  <a:schemeClr val="bg1"/>
                </a:solidFill>
                <a:ea typeface="黑体" pitchFamily="49" charset="-122"/>
              </a:rPr>
              <a:pPr algn="r">
                <a:defRPr/>
              </a:pPr>
              <a:t>‹#›</a:t>
            </a:fld>
            <a:endParaRPr lang="en-US" altLang="zh-CN" sz="1600" b="0" dirty="0">
              <a:solidFill>
                <a:schemeClr val="bg1"/>
              </a:solidFill>
              <a:ea typeface="黑体" pitchFamily="49" charset="-122"/>
            </a:endParaRPr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7131050" y="6524625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r">
              <a:defRPr/>
            </a:pPr>
            <a:endParaRPr lang="zh-CN" altLang="zh-CN" sz="1600" b="0" i="1">
              <a:solidFill>
                <a:schemeClr val="bg1"/>
              </a:solidFill>
            </a:endParaRPr>
          </a:p>
        </p:txBody>
      </p:sp>
      <p:sp>
        <p:nvSpPr>
          <p:cNvPr id="1046" name="Text Box 22"/>
          <p:cNvSpPr txBox="1">
            <a:spLocks noChangeArrowheads="1"/>
          </p:cNvSpPr>
          <p:nvPr/>
        </p:nvSpPr>
        <p:spPr bwMode="auto">
          <a:xfrm>
            <a:off x="0" y="-63500"/>
            <a:ext cx="3744913" cy="36933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spcAft>
                <a:spcPts val="2488"/>
              </a:spcAft>
              <a:defRPr/>
            </a:pPr>
            <a:r>
              <a:rPr lang="en-US" altLang="zh-CN" b="0" i="1" dirty="0" smtClean="0">
                <a:solidFill>
                  <a:srgbClr val="CCECFF"/>
                </a:solidFill>
              </a:rPr>
              <a:t>Excel VBA </a:t>
            </a:r>
            <a:r>
              <a:rPr lang="zh-CN" altLang="en-US" b="0" i="1" dirty="0" smtClean="0">
                <a:solidFill>
                  <a:srgbClr val="CCECFF"/>
                </a:solidFill>
              </a:rPr>
              <a:t>程序设计</a:t>
            </a:r>
            <a:endParaRPr lang="en-US" altLang="zh-CN" b="0" i="1" dirty="0">
              <a:solidFill>
                <a:srgbClr val="CCECFF"/>
              </a:solidFill>
            </a:endParaRPr>
          </a:p>
        </p:txBody>
      </p:sp>
      <p:sp>
        <p:nvSpPr>
          <p:cNvPr id="13" name="Text Box 22"/>
          <p:cNvSpPr txBox="1">
            <a:spLocks noChangeArrowheads="1"/>
          </p:cNvSpPr>
          <p:nvPr/>
        </p:nvSpPr>
        <p:spPr bwMode="auto">
          <a:xfrm>
            <a:off x="5367338" y="-26988"/>
            <a:ext cx="3562380" cy="36933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2488"/>
              </a:spcAft>
              <a:buClrTx/>
              <a:buSzTx/>
              <a:buFontTx/>
              <a:buNone/>
              <a:tabLst/>
              <a:defRPr/>
            </a:pPr>
            <a:r>
              <a:rPr lang="en-US" altLang="zh-CN" b="0" i="1" dirty="0" smtClean="0">
                <a:solidFill>
                  <a:schemeClr val="bg1"/>
                </a:solidFill>
              </a:rPr>
              <a:t> </a:t>
            </a:r>
            <a:r>
              <a:rPr lang="zh-CN" altLang="en-US" b="0" i="1" dirty="0" smtClean="0">
                <a:solidFill>
                  <a:srgbClr val="0070C0"/>
                </a:solidFill>
              </a:rPr>
              <a:t>第二部分  </a:t>
            </a:r>
            <a:r>
              <a:rPr lang="en-US" altLang="zh-CN" b="0" i="1" dirty="0" smtClean="0">
                <a:solidFill>
                  <a:srgbClr val="0070C0"/>
                </a:solidFill>
              </a:rPr>
              <a:t>VBA</a:t>
            </a:r>
            <a:r>
              <a:rPr lang="zh-CN" altLang="en-US" b="0" i="1" dirty="0" smtClean="0">
                <a:solidFill>
                  <a:srgbClr val="0070C0"/>
                </a:solidFill>
              </a:rPr>
              <a:t>基础知识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transition spd="med"/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spcBef>
          <a:spcPts val="2488"/>
        </a:spcBef>
        <a:spcAft>
          <a:spcPts val="2488"/>
        </a:spcAft>
        <a:defRPr kumimoji="1" sz="2800" b="1">
          <a:solidFill>
            <a:srgbClr val="800000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ts val="2488"/>
        </a:spcBef>
        <a:spcAft>
          <a:spcPts val="2488"/>
        </a:spcAft>
        <a:defRPr kumimoji="1" sz="2800" b="1">
          <a:solidFill>
            <a:srgbClr val="800000"/>
          </a:solidFill>
          <a:latin typeface="Times New Roman" pitchFamily="18" charset="0"/>
          <a:ea typeface="华文新魏" pitchFamily="2" charset="-122"/>
        </a:defRPr>
      </a:lvl2pPr>
      <a:lvl3pPr algn="l" rtl="0" eaLnBrk="0" fontAlgn="base" hangingPunct="0">
        <a:spcBef>
          <a:spcPts val="2488"/>
        </a:spcBef>
        <a:spcAft>
          <a:spcPts val="2488"/>
        </a:spcAft>
        <a:defRPr kumimoji="1" sz="2800" b="1">
          <a:solidFill>
            <a:srgbClr val="800000"/>
          </a:solidFill>
          <a:latin typeface="Times New Roman" pitchFamily="18" charset="0"/>
          <a:ea typeface="华文新魏" pitchFamily="2" charset="-122"/>
        </a:defRPr>
      </a:lvl3pPr>
      <a:lvl4pPr algn="l" rtl="0" eaLnBrk="0" fontAlgn="base" hangingPunct="0">
        <a:spcBef>
          <a:spcPts val="2488"/>
        </a:spcBef>
        <a:spcAft>
          <a:spcPts val="2488"/>
        </a:spcAft>
        <a:defRPr kumimoji="1" sz="2800" b="1">
          <a:solidFill>
            <a:srgbClr val="800000"/>
          </a:solidFill>
          <a:latin typeface="Times New Roman" pitchFamily="18" charset="0"/>
          <a:ea typeface="华文新魏" pitchFamily="2" charset="-122"/>
        </a:defRPr>
      </a:lvl4pPr>
      <a:lvl5pPr algn="l" rtl="0" eaLnBrk="0" fontAlgn="base" hangingPunct="0">
        <a:spcBef>
          <a:spcPts val="2488"/>
        </a:spcBef>
        <a:spcAft>
          <a:spcPts val="2488"/>
        </a:spcAft>
        <a:defRPr kumimoji="1" sz="2800" b="1">
          <a:solidFill>
            <a:srgbClr val="800000"/>
          </a:solidFill>
          <a:latin typeface="Times New Roman" pitchFamily="18" charset="0"/>
          <a:ea typeface="华文新魏" pitchFamily="2" charset="-122"/>
        </a:defRPr>
      </a:lvl5pPr>
      <a:lvl6pPr marL="457200" algn="l" rtl="0" fontAlgn="base">
        <a:spcBef>
          <a:spcPts val="2488"/>
        </a:spcBef>
        <a:spcAft>
          <a:spcPts val="2488"/>
        </a:spcAft>
        <a:defRPr kumimoji="1" sz="2800" b="1">
          <a:solidFill>
            <a:srgbClr val="800000"/>
          </a:solidFill>
          <a:latin typeface="Times New Roman" pitchFamily="18" charset="0"/>
          <a:ea typeface="华文新魏" pitchFamily="2" charset="-122"/>
        </a:defRPr>
      </a:lvl6pPr>
      <a:lvl7pPr marL="914400" algn="l" rtl="0" fontAlgn="base">
        <a:spcBef>
          <a:spcPts val="2488"/>
        </a:spcBef>
        <a:spcAft>
          <a:spcPts val="2488"/>
        </a:spcAft>
        <a:defRPr kumimoji="1" sz="2800" b="1">
          <a:solidFill>
            <a:srgbClr val="800000"/>
          </a:solidFill>
          <a:latin typeface="Times New Roman" pitchFamily="18" charset="0"/>
          <a:ea typeface="华文新魏" pitchFamily="2" charset="-122"/>
        </a:defRPr>
      </a:lvl7pPr>
      <a:lvl8pPr marL="1371600" algn="l" rtl="0" fontAlgn="base">
        <a:spcBef>
          <a:spcPts val="2488"/>
        </a:spcBef>
        <a:spcAft>
          <a:spcPts val="2488"/>
        </a:spcAft>
        <a:defRPr kumimoji="1" sz="2800" b="1">
          <a:solidFill>
            <a:srgbClr val="800000"/>
          </a:solidFill>
          <a:latin typeface="Times New Roman" pitchFamily="18" charset="0"/>
          <a:ea typeface="华文新魏" pitchFamily="2" charset="-122"/>
        </a:defRPr>
      </a:lvl8pPr>
      <a:lvl9pPr marL="1828800" algn="l" rtl="0" fontAlgn="base">
        <a:spcBef>
          <a:spcPts val="2488"/>
        </a:spcBef>
        <a:spcAft>
          <a:spcPts val="2488"/>
        </a:spcAft>
        <a:defRPr kumimoji="1" sz="2800" b="1">
          <a:solidFill>
            <a:srgbClr val="800000"/>
          </a:solidFill>
          <a:latin typeface="Times New Roman" pitchFamily="18" charset="0"/>
          <a:ea typeface="华文新魏" pitchFamily="2" charset="-122"/>
        </a:defRPr>
      </a:lvl9pPr>
    </p:titleStyle>
    <p:bodyStyle>
      <a:lvl1pPr marL="342900" indent="166688" algn="just" rtl="0" eaLnBrk="0" fontAlgn="base" hangingPunct="0">
        <a:lnSpc>
          <a:spcPct val="120000"/>
        </a:lnSpc>
        <a:spcBef>
          <a:spcPts val="825"/>
        </a:spcBef>
        <a:spcAft>
          <a:spcPts val="825"/>
        </a:spcAft>
        <a:buChar char="•"/>
        <a:defRPr kumimoji="1" sz="2400" b="1">
          <a:solidFill>
            <a:schemeClr val="tx1"/>
          </a:solidFill>
          <a:latin typeface="+mn-lt"/>
          <a:ea typeface="+mn-ea"/>
          <a:cs typeface="+mn-cs"/>
        </a:defRPr>
      </a:lvl1pPr>
      <a:lvl2pPr marL="700088" indent="-242888" algn="just" rtl="0" eaLnBrk="0" fontAlgn="base" hangingPunct="0">
        <a:spcBef>
          <a:spcPts val="1300"/>
        </a:spcBef>
        <a:spcAft>
          <a:spcPts val="1300"/>
        </a:spcAft>
        <a:buChar char="–"/>
        <a:defRPr kumimoji="1" sz="2400" b="1">
          <a:solidFill>
            <a:schemeClr val="tx1"/>
          </a:solidFill>
          <a:latin typeface="+mn-lt"/>
          <a:ea typeface="+mn-ea"/>
        </a:defRPr>
      </a:lvl2pPr>
      <a:lvl3pPr marL="1016000" indent="-30163" algn="just" rtl="0" eaLnBrk="0" fontAlgn="base" hangingPunct="0">
        <a:spcBef>
          <a:spcPct val="20000"/>
        </a:spcBef>
        <a:spcAft>
          <a:spcPct val="0"/>
        </a:spcAft>
        <a:buChar char="•"/>
        <a:defRPr kumimoji="1" sz="2400" b="1">
          <a:solidFill>
            <a:schemeClr val="tx1"/>
          </a:solidFill>
          <a:latin typeface="+mn-lt"/>
          <a:ea typeface="+mn-ea"/>
        </a:defRPr>
      </a:lvl3pPr>
      <a:lvl4pPr marL="1236663" indent="-30163" algn="just" rtl="0" eaLnBrk="0" fontAlgn="base" hangingPunct="0">
        <a:spcBef>
          <a:spcPct val="20000"/>
        </a:spcBef>
        <a:spcAft>
          <a:spcPct val="0"/>
        </a:spcAft>
        <a:buChar char="–"/>
        <a:defRPr kumimoji="1" sz="2400" b="1">
          <a:solidFill>
            <a:schemeClr val="tx1"/>
          </a:solidFill>
          <a:latin typeface="+mn-ea"/>
          <a:ea typeface="+mn-ea"/>
        </a:defRPr>
      </a:lvl4pPr>
      <a:lvl5pPr marL="2643188" indent="-228600" algn="just" rtl="0" eaLnBrk="0" fontAlgn="base" hangingPunct="0">
        <a:spcBef>
          <a:spcPct val="20000"/>
        </a:spcBef>
        <a:spcAft>
          <a:spcPct val="0"/>
        </a:spcAft>
        <a:buChar char="»"/>
        <a:defRPr kumimoji="1" sz="2400" b="1">
          <a:solidFill>
            <a:schemeClr val="tx1"/>
          </a:solidFill>
          <a:latin typeface="+mn-lt"/>
          <a:ea typeface="文鼎书宋简" charset="-122"/>
          <a:cs typeface="文鼎书宋简"/>
        </a:defRPr>
      </a:lvl5pPr>
      <a:lvl6pPr marL="3100388" indent="-228600" algn="just" rtl="0" fontAlgn="base">
        <a:spcBef>
          <a:spcPct val="20000"/>
        </a:spcBef>
        <a:spcAft>
          <a:spcPct val="0"/>
        </a:spcAft>
        <a:defRPr kumimoji="1" sz="2400" b="1">
          <a:solidFill>
            <a:schemeClr val="tx1"/>
          </a:solidFill>
          <a:latin typeface="+mn-lt"/>
          <a:ea typeface="文鼎书宋简" charset="-122"/>
        </a:defRPr>
      </a:lvl6pPr>
      <a:lvl7pPr marL="3557588" indent="-228600" algn="just" rtl="0" fontAlgn="base">
        <a:spcBef>
          <a:spcPct val="20000"/>
        </a:spcBef>
        <a:spcAft>
          <a:spcPct val="0"/>
        </a:spcAft>
        <a:defRPr kumimoji="1" sz="2400" b="1">
          <a:solidFill>
            <a:schemeClr val="tx1"/>
          </a:solidFill>
          <a:latin typeface="+mn-lt"/>
          <a:ea typeface="文鼎书宋简" charset="-122"/>
        </a:defRPr>
      </a:lvl7pPr>
      <a:lvl8pPr marL="4014788" indent="-228600" algn="just" rtl="0" fontAlgn="base">
        <a:spcBef>
          <a:spcPct val="20000"/>
        </a:spcBef>
        <a:spcAft>
          <a:spcPct val="0"/>
        </a:spcAft>
        <a:defRPr kumimoji="1" sz="2400" b="1">
          <a:solidFill>
            <a:schemeClr val="tx1"/>
          </a:solidFill>
          <a:latin typeface="+mn-lt"/>
          <a:ea typeface="文鼎书宋简" charset="-122"/>
        </a:defRPr>
      </a:lvl8pPr>
      <a:lvl9pPr marL="4471988" indent="-228600" algn="just" rtl="0" fontAlgn="base">
        <a:spcBef>
          <a:spcPct val="20000"/>
        </a:spcBef>
        <a:spcAft>
          <a:spcPct val="0"/>
        </a:spcAft>
        <a:defRPr kumimoji="1" sz="2400" b="1">
          <a:solidFill>
            <a:schemeClr val="tx1"/>
          </a:solidFill>
          <a:latin typeface="+mn-lt"/>
          <a:ea typeface="文鼎书宋简" charset="-122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副标题 8"/>
          <p:cNvSpPr>
            <a:spLocks noGrp="1"/>
          </p:cNvSpPr>
          <p:nvPr>
            <p:ph type="subTitle" idx="1"/>
          </p:nvPr>
        </p:nvSpPr>
        <p:spPr>
          <a:xfrm>
            <a:off x="1357290" y="2928934"/>
            <a:ext cx="6400800" cy="2932113"/>
          </a:xfrm>
        </p:spPr>
        <p:txBody>
          <a:bodyPr/>
          <a:lstStyle/>
          <a:p>
            <a:pPr marL="0" indent="509588" eaLnBrk="1" hangingPunct="1">
              <a:buFontTx/>
              <a:buNone/>
              <a:defRPr/>
            </a:pPr>
            <a:r>
              <a:rPr lang="zh-CN" altLang="en-US" sz="3200" b="0" kern="1200" dirty="0" smtClean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刘珺</a:t>
            </a:r>
            <a:endParaRPr lang="zh-CN" altLang="en-US" sz="3200" b="0" kern="1200" dirty="0" smtClean="0">
              <a:solidFill>
                <a:srgbClr val="0000FF"/>
              </a:solidFill>
            </a:endParaRPr>
          </a:p>
          <a:p>
            <a:pPr marL="0" indent="509588" eaLnBrk="1" hangingPunct="1">
              <a:buFontTx/>
              <a:buNone/>
              <a:defRPr/>
            </a:pPr>
            <a:r>
              <a:rPr lang="zh-CN" altLang="en-US" sz="3600" kern="1200" dirty="0" smtClean="0">
                <a:solidFill>
                  <a:srgbClr val="000000"/>
                </a:solidFill>
              </a:rPr>
              <a:t>邮箱</a:t>
            </a:r>
            <a:r>
              <a:rPr lang="en-US" altLang="zh-CN" sz="3600" kern="1200" dirty="0" smtClean="0">
                <a:solidFill>
                  <a:srgbClr val="000000"/>
                </a:solidFill>
              </a:rPr>
              <a:t>:</a:t>
            </a:r>
            <a:r>
              <a:rPr lang="en-US" altLang="zh-CN" sz="3200" kern="1200" dirty="0" smtClean="0">
                <a:solidFill>
                  <a:srgbClr val="000000"/>
                </a:solidFill>
              </a:rPr>
              <a:t> </a:t>
            </a:r>
            <a:r>
              <a:rPr lang="en-US" altLang="zh-CN" sz="3600" kern="1200" dirty="0" smtClean="0">
                <a:solidFill>
                  <a:srgbClr val="0000FF"/>
                </a:solidFill>
              </a:rPr>
              <a:t>jliu@whu.edu.cn</a:t>
            </a:r>
          </a:p>
          <a:p>
            <a:pPr marL="0" indent="509588" eaLnBrk="1" hangingPunct="1">
              <a:buFontTx/>
              <a:buNone/>
              <a:defRPr/>
            </a:pPr>
            <a:r>
              <a:rPr lang="zh-CN" altLang="en-US" sz="2800" kern="1200" dirty="0" smtClean="0">
                <a:solidFill>
                  <a:srgbClr val="0000FF"/>
                </a:solidFill>
              </a:rPr>
              <a:t>武汉大学</a:t>
            </a:r>
            <a:r>
              <a:rPr lang="en-US" altLang="zh-CN" sz="2800" kern="1200" dirty="0" smtClean="0">
                <a:solidFill>
                  <a:srgbClr val="0000FF"/>
                </a:solidFill>
              </a:rPr>
              <a:t>·</a:t>
            </a:r>
            <a:r>
              <a:rPr lang="zh-CN" altLang="en-US" sz="2800" kern="1200" dirty="0" smtClean="0">
                <a:solidFill>
                  <a:srgbClr val="0000FF"/>
                </a:solidFill>
              </a:rPr>
              <a:t>计算机学院</a:t>
            </a:r>
            <a:endParaRPr lang="en-US" altLang="zh-CN" sz="2800" kern="1200" dirty="0" smtClean="0">
              <a:solidFill>
                <a:srgbClr val="0000FF"/>
              </a:solidFill>
            </a:endParaRPr>
          </a:p>
          <a:p>
            <a:pPr marL="0" indent="509588" eaLnBrk="1" hangingPunct="1">
              <a:buFontTx/>
              <a:buNone/>
              <a:defRPr/>
            </a:pPr>
            <a:endParaRPr lang="zh-CN" altLang="en-US" sz="2000" dirty="0" smtClean="0"/>
          </a:p>
        </p:txBody>
      </p:sp>
      <p:sp>
        <p:nvSpPr>
          <p:cNvPr id="6963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071538" y="1136640"/>
            <a:ext cx="6929454" cy="792162"/>
          </a:xfrm>
        </p:spPr>
        <p:txBody>
          <a:bodyPr/>
          <a:lstStyle/>
          <a:p>
            <a:pPr eaLnBrk="1" hangingPunct="1">
              <a:defRPr/>
            </a:pPr>
            <a:r>
              <a:rPr lang="en-US" altLang="zh-CN" sz="4800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Excel VBA </a:t>
            </a:r>
            <a:r>
              <a:rPr lang="zh-CN" altLang="en-US" sz="4800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程序设计</a:t>
            </a:r>
          </a:p>
        </p:txBody>
      </p:sp>
      <p:pic>
        <p:nvPicPr>
          <p:cNvPr id="696335" name="Picture 15" descr="BD10297_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82775" y="3760788"/>
            <a:ext cx="158750" cy="15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1" name="Picture 16" descr="BD10358_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41550" y="3803650"/>
            <a:ext cx="5067300" cy="85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repeatCount="indefinite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5000" fill="hold"/>
                                        <p:tgtEl>
                                          <p:spTgt spid="69633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VBA</a:t>
            </a:r>
            <a:r>
              <a:rPr lang="zh-CN" altLang="en-US" dirty="0" smtClean="0"/>
              <a:t>过程</a:t>
            </a:r>
            <a:endParaRPr lang="zh-CN" altLang="en-US" dirty="0"/>
          </a:p>
        </p:txBody>
      </p:sp>
      <p:sp>
        <p:nvSpPr>
          <p:cNvPr id="6" name="内容占位符 5"/>
          <p:cNvSpPr>
            <a:spLocks noGrp="1"/>
          </p:cNvSpPr>
          <p:nvPr>
            <p:ph idx="1"/>
          </p:nvPr>
        </p:nvSpPr>
        <p:spPr>
          <a:xfrm>
            <a:off x="142844" y="1000108"/>
            <a:ext cx="8786874" cy="5643602"/>
          </a:xfrm>
        </p:spPr>
        <p:txBody>
          <a:bodyPr>
            <a:normAutofit fontScale="92500" lnSpcReduction="20000"/>
          </a:bodyPr>
          <a:lstStyle/>
          <a:p>
            <a:pPr marL="363538" lvl="1" indent="-363538">
              <a:buBlip>
                <a:blip r:embed="rId3"/>
              </a:buBlip>
            </a:pPr>
            <a:r>
              <a:rPr lang="en-US" altLang="zh-CN" dirty="0" smtClean="0"/>
              <a:t>VBA</a:t>
            </a:r>
            <a:r>
              <a:rPr lang="zh-CN" altLang="en-US" dirty="0" smtClean="0"/>
              <a:t>程序是由过程组成的。过程是程序中最小的逻辑单元，通常是完成某个相对独立的功能的代码集合。</a:t>
            </a:r>
            <a:endParaRPr lang="en-US" altLang="zh-CN" dirty="0" smtClean="0"/>
          </a:p>
          <a:p>
            <a:pPr marL="363538" lvl="1" indent="-363538">
              <a:buBlip>
                <a:blip r:embed="rId3"/>
              </a:buBlip>
            </a:pPr>
            <a:r>
              <a:rPr lang="zh-CN" altLang="en-US" dirty="0" smtClean="0"/>
              <a:t>任何程序代码都需要有存放之地，模块就是存放过程的容器。</a:t>
            </a:r>
            <a:endParaRPr lang="en-US" altLang="zh-CN" dirty="0" smtClean="0"/>
          </a:p>
          <a:p>
            <a:pPr marL="679450" lvl="2" indent="-363538">
              <a:buFont typeface="Wingdings" pitchFamily="2" charset="2"/>
              <a:buChar char="Ø"/>
            </a:pPr>
            <a:r>
              <a:rPr lang="zh-CN" altLang="en-US" sz="2200" dirty="0" smtClean="0">
                <a:solidFill>
                  <a:srgbClr val="FF0000"/>
                </a:solidFill>
              </a:rPr>
              <a:t>“插入”</a:t>
            </a:r>
            <a:r>
              <a:rPr lang="zh-CN" altLang="en-US" sz="2200" dirty="0" smtClean="0"/>
              <a:t>菜单下的</a:t>
            </a:r>
            <a:r>
              <a:rPr lang="zh-CN" altLang="en-US" sz="2200" dirty="0" smtClean="0">
                <a:solidFill>
                  <a:srgbClr val="FF0000"/>
                </a:solidFill>
              </a:rPr>
              <a:t>“模块”</a:t>
            </a:r>
            <a:r>
              <a:rPr lang="zh-CN" altLang="en-US" sz="2200" dirty="0" smtClean="0"/>
              <a:t>命令 </a:t>
            </a:r>
            <a:endParaRPr lang="en-US" altLang="zh-CN" sz="2200" dirty="0" smtClean="0"/>
          </a:p>
          <a:p>
            <a:pPr marL="363538" lvl="1" indent="-363538">
              <a:buBlip>
                <a:blip r:embed="rId3"/>
              </a:buBlip>
            </a:pPr>
            <a:r>
              <a:rPr lang="zh-CN" altLang="en-US" dirty="0" smtClean="0"/>
              <a:t>过程分为</a:t>
            </a:r>
            <a:r>
              <a:rPr lang="en-US" altLang="zh-CN" dirty="0" smtClean="0"/>
              <a:t>Sub</a:t>
            </a:r>
            <a:r>
              <a:rPr lang="zh-CN" altLang="en-US" dirty="0" smtClean="0"/>
              <a:t>过程和</a:t>
            </a:r>
            <a:r>
              <a:rPr lang="en-US" altLang="zh-CN" dirty="0" smtClean="0"/>
              <a:t>Function</a:t>
            </a:r>
            <a:r>
              <a:rPr lang="zh-CN" altLang="en-US" dirty="0" smtClean="0"/>
              <a:t>过程（函数）。</a:t>
            </a:r>
            <a:endParaRPr lang="en-US" altLang="zh-CN" dirty="0" smtClean="0"/>
          </a:p>
          <a:p>
            <a:pPr marL="679450" lvl="2" indent="-363538" algn="l">
              <a:lnSpc>
                <a:spcPct val="120000"/>
              </a:lnSpc>
              <a:buFont typeface="Wingdings" pitchFamily="2" charset="2"/>
              <a:buChar char="Ø"/>
            </a:pPr>
            <a:r>
              <a:rPr lang="zh-CN" altLang="en-US" sz="2200" dirty="0" smtClean="0"/>
              <a:t>将光标置于代码窗口，</a:t>
            </a:r>
            <a:endParaRPr lang="en-US" altLang="zh-CN" sz="2200" dirty="0" smtClean="0"/>
          </a:p>
          <a:p>
            <a:pPr marL="679450" lvl="2" indent="-363538" algn="l">
              <a:lnSpc>
                <a:spcPct val="120000"/>
              </a:lnSpc>
              <a:buFont typeface="Wingdings" pitchFamily="2" charset="2"/>
              <a:buChar char="Ø"/>
            </a:pPr>
            <a:r>
              <a:rPr lang="zh-CN" altLang="en-US" sz="2200" dirty="0" smtClean="0"/>
              <a:t>然后点击“插入”菜单下的“过程”命令 </a:t>
            </a:r>
            <a:endParaRPr lang="en-US" altLang="zh-CN" dirty="0" smtClean="0"/>
          </a:p>
          <a:p>
            <a:pPr marL="363538" lvl="1" indent="-363538">
              <a:buBlip>
                <a:blip r:embed="rId3"/>
              </a:buBlip>
            </a:pPr>
            <a:r>
              <a:rPr lang="en-US" altLang="zh-CN" dirty="0" smtClean="0">
                <a:solidFill>
                  <a:srgbClr val="FF0000"/>
                </a:solidFill>
              </a:rPr>
              <a:t>Sub</a:t>
            </a:r>
            <a:r>
              <a:rPr lang="zh-CN" altLang="en-US" dirty="0" smtClean="0">
                <a:solidFill>
                  <a:srgbClr val="FF0000"/>
                </a:solidFill>
              </a:rPr>
              <a:t>过程（子程序）</a:t>
            </a:r>
            <a:endParaRPr lang="en-US" altLang="zh-CN" dirty="0" smtClean="0">
              <a:solidFill>
                <a:srgbClr val="FF0000"/>
              </a:solidFill>
            </a:endParaRPr>
          </a:p>
          <a:p>
            <a:pPr lvl="1">
              <a:buFont typeface="Wingdings" pitchFamily="2" charset="2"/>
              <a:buChar char="Ø"/>
            </a:pPr>
            <a:r>
              <a:rPr lang="zh-CN" altLang="en-US" sz="2200" dirty="0" smtClean="0"/>
              <a:t>没有任何返回值的一段程序。</a:t>
            </a:r>
            <a:endParaRPr lang="en-US" altLang="zh-CN" sz="2200" dirty="0" smtClean="0"/>
          </a:p>
          <a:p>
            <a:pPr lvl="1">
              <a:buFont typeface="Wingdings" pitchFamily="2" charset="2"/>
              <a:buChar char="Ø"/>
            </a:pPr>
            <a:r>
              <a:rPr lang="zh-CN" altLang="en-US" sz="2200" dirty="0" smtClean="0"/>
              <a:t>以</a:t>
            </a:r>
            <a:r>
              <a:rPr lang="en-US" altLang="zh-CN" sz="2200" dirty="0" smtClean="0">
                <a:solidFill>
                  <a:srgbClr val="0000CC"/>
                </a:solidFill>
              </a:rPr>
              <a:t>Sub</a:t>
            </a:r>
            <a:r>
              <a:rPr lang="en-US" altLang="zh-CN" sz="2200" dirty="0" smtClean="0"/>
              <a:t> </a:t>
            </a:r>
            <a:r>
              <a:rPr lang="zh-CN" altLang="en-US" sz="2200" dirty="0" smtClean="0"/>
              <a:t>语句开头，以 </a:t>
            </a:r>
            <a:r>
              <a:rPr lang="en-US" altLang="zh-CN" sz="2200" dirty="0" smtClean="0">
                <a:solidFill>
                  <a:srgbClr val="0000CC"/>
                </a:solidFill>
              </a:rPr>
              <a:t>End Sub </a:t>
            </a:r>
            <a:r>
              <a:rPr lang="zh-CN" altLang="en-US" sz="2200" dirty="0" smtClean="0"/>
              <a:t>语句结尾。</a:t>
            </a:r>
            <a:endParaRPr lang="en-US" altLang="zh-CN" sz="2200" dirty="0" smtClean="0"/>
          </a:p>
          <a:p>
            <a:pPr marL="363538" lvl="1" indent="-363538">
              <a:buBlip>
                <a:blip r:embed="rId3"/>
              </a:buBlip>
            </a:pPr>
            <a:r>
              <a:rPr lang="en-US" altLang="zh-CN" dirty="0" smtClean="0">
                <a:solidFill>
                  <a:srgbClr val="FF0000"/>
                </a:solidFill>
              </a:rPr>
              <a:t>Function</a:t>
            </a:r>
            <a:r>
              <a:rPr lang="zh-CN" altLang="en-US" dirty="0" smtClean="0">
                <a:solidFill>
                  <a:srgbClr val="FF0000"/>
                </a:solidFill>
              </a:rPr>
              <a:t>过程（函数）</a:t>
            </a:r>
            <a:endParaRPr lang="en-US" altLang="zh-CN" dirty="0" smtClean="0">
              <a:solidFill>
                <a:srgbClr val="FF0000"/>
              </a:solidFill>
            </a:endParaRPr>
          </a:p>
          <a:p>
            <a:pPr lvl="1">
              <a:buFont typeface="Wingdings" pitchFamily="2" charset="2"/>
              <a:buChar char="Ø"/>
            </a:pPr>
            <a:r>
              <a:rPr lang="zh-CN" altLang="en-US" sz="2100" dirty="0" smtClean="0"/>
              <a:t>用于建立用户自定义函数，可以有返回值（可以是一个值或一个数组）。</a:t>
            </a:r>
            <a:endParaRPr lang="en-US" altLang="zh-CN" sz="2100" dirty="0" smtClean="0"/>
          </a:p>
          <a:p>
            <a:pPr lvl="1">
              <a:buFont typeface="Wingdings" pitchFamily="2" charset="2"/>
              <a:buChar char="Ø"/>
            </a:pPr>
            <a:r>
              <a:rPr lang="zh-CN" altLang="en-US" sz="2200" dirty="0" smtClean="0"/>
              <a:t>以 </a:t>
            </a:r>
            <a:r>
              <a:rPr lang="en-US" altLang="zh-CN" sz="2200" dirty="0" smtClean="0">
                <a:solidFill>
                  <a:srgbClr val="0000CC"/>
                </a:solidFill>
              </a:rPr>
              <a:t>Function </a:t>
            </a:r>
            <a:r>
              <a:rPr lang="zh-CN" altLang="en-US" sz="2200" dirty="0" smtClean="0"/>
              <a:t>语句开始并以 </a:t>
            </a:r>
            <a:r>
              <a:rPr lang="en-US" altLang="zh-CN" sz="2200" dirty="0" smtClean="0">
                <a:solidFill>
                  <a:srgbClr val="0000CC"/>
                </a:solidFill>
              </a:rPr>
              <a:t>End Function </a:t>
            </a:r>
            <a:r>
              <a:rPr lang="zh-CN" altLang="en-US" sz="2200" dirty="0" smtClean="0"/>
              <a:t>语句结束。</a:t>
            </a:r>
            <a:endParaRPr lang="en-US" altLang="zh-CN" sz="2200" dirty="0" smtClean="0"/>
          </a:p>
          <a:p>
            <a:pPr lvl="1">
              <a:buFont typeface="Wingdings" pitchFamily="2" charset="2"/>
              <a:buChar char="Ø"/>
            </a:pPr>
            <a:r>
              <a:rPr lang="zh-CN" altLang="en-US" sz="2200" dirty="0" smtClean="0"/>
              <a:t>调用方法与</a:t>
            </a:r>
            <a:r>
              <a:rPr lang="en-US" altLang="zh-CN" sz="2200" dirty="0" smtClean="0"/>
              <a:t>Excel</a:t>
            </a:r>
            <a:r>
              <a:rPr lang="zh-CN" altLang="en-US" sz="2200" dirty="0" smtClean="0"/>
              <a:t>内部函数调用方法一致。</a:t>
            </a:r>
            <a:endParaRPr lang="en-US" altLang="zh-CN" sz="2200" dirty="0" smtClean="0"/>
          </a:p>
        </p:txBody>
      </p:sp>
      <p:sp>
        <p:nvSpPr>
          <p:cNvPr id="5" name="灯片编号占位符 3"/>
          <p:cNvSpPr txBox="1">
            <a:spLocks/>
          </p:cNvSpPr>
          <p:nvPr/>
        </p:nvSpPr>
        <p:spPr>
          <a:xfrm>
            <a:off x="8572528" y="6500834"/>
            <a:ext cx="571472" cy="357166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C913308-F349-4B6D-A68A-DD1791B4A57B}" type="slidenum">
              <a: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40962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143636" y="2071678"/>
            <a:ext cx="2695575" cy="276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57158" y="1000108"/>
            <a:ext cx="8358246" cy="5643602"/>
          </a:xfrm>
        </p:spPr>
        <p:txBody>
          <a:bodyPr/>
          <a:lstStyle/>
          <a:p>
            <a:r>
              <a:rPr lang="zh-CN" altLang="en-US" dirty="0" smtClean="0"/>
              <a:t>语法</a:t>
            </a:r>
          </a:p>
          <a:p>
            <a:pPr algn="l">
              <a:buNone/>
            </a:pPr>
            <a:r>
              <a:rPr lang="en-US" altLang="zh-CN" dirty="0" smtClean="0">
                <a:solidFill>
                  <a:srgbClr val="0000CC"/>
                </a:solidFill>
              </a:rPr>
              <a:t>[</a:t>
            </a:r>
            <a:r>
              <a:rPr lang="en-US" dirty="0" smtClean="0">
                <a:solidFill>
                  <a:srgbClr val="0000CC"/>
                </a:solidFill>
              </a:rPr>
              <a:t>Private | Public | Friend] [Static] </a:t>
            </a:r>
            <a:r>
              <a:rPr lang="en-US" dirty="0" smtClean="0">
                <a:solidFill>
                  <a:srgbClr val="FF0000"/>
                </a:solidFill>
              </a:rPr>
              <a:t>Sub</a:t>
            </a:r>
            <a:r>
              <a:rPr lang="en-US" dirty="0" smtClean="0"/>
              <a:t> </a:t>
            </a:r>
            <a:r>
              <a:rPr lang="en-US" i="1" dirty="0" smtClean="0">
                <a:solidFill>
                  <a:srgbClr val="0000CC"/>
                </a:solidFill>
              </a:rPr>
              <a:t>name</a:t>
            </a:r>
            <a:r>
              <a:rPr lang="en-US" dirty="0" smtClean="0">
                <a:solidFill>
                  <a:srgbClr val="0000CC"/>
                </a:solidFill>
              </a:rPr>
              <a:t> [(</a:t>
            </a:r>
            <a:r>
              <a:rPr lang="en-US" i="1" dirty="0" err="1" smtClean="0">
                <a:solidFill>
                  <a:srgbClr val="0000CC"/>
                </a:solidFill>
              </a:rPr>
              <a:t>arglist</a:t>
            </a:r>
            <a:r>
              <a:rPr lang="en-US" dirty="0" smtClean="0">
                <a:solidFill>
                  <a:srgbClr val="0000CC"/>
                </a:solidFill>
              </a:rPr>
              <a:t>)] </a:t>
            </a:r>
            <a:br>
              <a:rPr lang="en-US" dirty="0" smtClean="0">
                <a:solidFill>
                  <a:srgbClr val="0000CC"/>
                </a:solidFill>
              </a:rPr>
            </a:br>
            <a:r>
              <a:rPr lang="en-US" dirty="0" smtClean="0"/>
              <a:t>[</a:t>
            </a:r>
            <a:r>
              <a:rPr lang="en-US" i="1" dirty="0" smtClean="0"/>
              <a:t>statements</a:t>
            </a:r>
            <a:r>
              <a:rPr lang="en-US" dirty="0" smtClean="0"/>
              <a:t>]</a:t>
            </a:r>
            <a:br>
              <a:rPr lang="en-US" dirty="0" smtClean="0"/>
            </a:br>
            <a:r>
              <a:rPr lang="en-US" dirty="0" smtClean="0">
                <a:solidFill>
                  <a:srgbClr val="0000CC"/>
                </a:solidFill>
              </a:rPr>
              <a:t>[Exit Sub]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[</a:t>
            </a:r>
            <a:r>
              <a:rPr lang="en-US" i="1" dirty="0" smtClean="0"/>
              <a:t>statements</a:t>
            </a:r>
            <a:r>
              <a:rPr lang="en-US" dirty="0" smtClean="0"/>
              <a:t>]</a:t>
            </a:r>
          </a:p>
          <a:p>
            <a:pPr algn="l">
              <a:buNone/>
            </a:pPr>
            <a:r>
              <a:rPr lang="en-US" dirty="0" smtClean="0">
                <a:solidFill>
                  <a:srgbClr val="FF0000"/>
                </a:solidFill>
              </a:rPr>
              <a:t>End Sub</a:t>
            </a:r>
          </a:p>
          <a:p>
            <a:r>
              <a:rPr lang="zh-CN" altLang="en-US" dirty="0" smtClean="0"/>
              <a:t>说明：</a:t>
            </a:r>
            <a:endParaRPr lang="en-US" altLang="zh-CN" dirty="0" smtClean="0"/>
          </a:p>
          <a:p>
            <a:pPr lvl="1"/>
            <a:r>
              <a:rPr lang="en-US" sz="2000" dirty="0" smtClean="0">
                <a:latin typeface="仿宋" pitchFamily="49" charset="-122"/>
                <a:ea typeface="仿宋" pitchFamily="49" charset="-122"/>
              </a:rPr>
              <a:t>name </a:t>
            </a:r>
            <a:r>
              <a:rPr lang="zh-CN" altLang="en-US" sz="2000" dirty="0" smtClean="0">
                <a:latin typeface="仿宋" pitchFamily="49" charset="-122"/>
                <a:ea typeface="仿宋" pitchFamily="49" charset="-122"/>
              </a:rPr>
              <a:t>过程名，不可少，同变量名命名规则。</a:t>
            </a:r>
            <a:endParaRPr lang="en-US" altLang="zh-CN" sz="2000" dirty="0" smtClean="0">
              <a:latin typeface="仿宋" pitchFamily="49" charset="-122"/>
              <a:ea typeface="仿宋" pitchFamily="49" charset="-122"/>
            </a:endParaRPr>
          </a:p>
          <a:p>
            <a:pPr lvl="1"/>
            <a:r>
              <a:rPr lang="en-US" sz="2000" i="1" dirty="0" err="1" smtClean="0">
                <a:solidFill>
                  <a:srgbClr val="0000CC"/>
                </a:solidFill>
              </a:rPr>
              <a:t>arglist</a:t>
            </a:r>
            <a:r>
              <a:rPr lang="en-US" sz="2000" i="1" dirty="0" smtClean="0">
                <a:solidFill>
                  <a:srgbClr val="0000CC"/>
                </a:solidFill>
              </a:rPr>
              <a:t>  </a:t>
            </a:r>
            <a:r>
              <a:rPr lang="zh-CN" altLang="en-US" sz="2000" dirty="0" smtClean="0">
                <a:latin typeface="仿宋" pitchFamily="49" charset="-122"/>
                <a:ea typeface="仿宋" pitchFamily="49" charset="-122"/>
              </a:rPr>
              <a:t>参数列表，可选的。多个参数用逗号隔开。</a:t>
            </a:r>
            <a:endParaRPr lang="en-US" altLang="zh-CN" sz="2000" dirty="0" smtClean="0">
              <a:latin typeface="仿宋" pitchFamily="49" charset="-122"/>
              <a:ea typeface="仿宋" pitchFamily="49" charset="-122"/>
            </a:endParaRPr>
          </a:p>
          <a:p>
            <a:pPr marL="900113" lvl="2" indent="-176213"/>
            <a:r>
              <a:rPr lang="en-US" altLang="zh-CN" sz="2000" dirty="0" err="1" smtClean="0">
                <a:latin typeface="仿宋" pitchFamily="49" charset="-122"/>
                <a:ea typeface="仿宋" pitchFamily="49" charset="-122"/>
              </a:rPr>
              <a:t>arglist</a:t>
            </a:r>
            <a:r>
              <a:rPr lang="en-US" altLang="zh-CN" sz="2000" dirty="0" smtClean="0">
                <a:latin typeface="仿宋" pitchFamily="49" charset="-122"/>
                <a:ea typeface="仿宋" pitchFamily="49" charset="-122"/>
              </a:rPr>
              <a:t> </a:t>
            </a:r>
            <a:r>
              <a:rPr lang="zh-CN" altLang="en-US" sz="2000" dirty="0" smtClean="0">
                <a:latin typeface="仿宋" pitchFamily="49" charset="-122"/>
                <a:ea typeface="仿宋" pitchFamily="49" charset="-122"/>
              </a:rPr>
              <a:t>参数的语法详见幻灯片的备注页。</a:t>
            </a:r>
            <a:endParaRPr lang="en-US" altLang="zh-CN" sz="2000" dirty="0" smtClean="0">
              <a:latin typeface="仿宋" pitchFamily="49" charset="-122"/>
              <a:ea typeface="仿宋" pitchFamily="49" charset="-122"/>
            </a:endParaRPr>
          </a:p>
          <a:p>
            <a:pPr marL="900113" lvl="2" indent="-176213"/>
            <a:r>
              <a:rPr lang="zh-CN" altLang="en-US" sz="2000" dirty="0" smtClean="0">
                <a:latin typeface="仿宋" pitchFamily="49" charset="-122"/>
                <a:ea typeface="仿宋" pitchFamily="49" charset="-122"/>
              </a:rPr>
              <a:t>形参（定义时）和实参（调用时主调函数给的参数值）</a:t>
            </a:r>
            <a:endParaRPr lang="en-US" altLang="zh-CN" sz="2000" dirty="0" smtClean="0">
              <a:latin typeface="仿宋" pitchFamily="49" charset="-122"/>
              <a:ea typeface="仿宋" pitchFamily="49" charset="-122"/>
            </a:endParaRPr>
          </a:p>
          <a:p>
            <a:pPr marL="900113" lvl="2" indent="-176213"/>
            <a:r>
              <a:rPr lang="zh-CN" altLang="en-US" sz="2000" dirty="0" smtClean="0">
                <a:latin typeface="仿宋" pitchFamily="49" charset="-122"/>
                <a:ea typeface="仿宋" pitchFamily="49" charset="-122"/>
              </a:rPr>
              <a:t>函数调用时，实参向形参传递数据（</a:t>
            </a:r>
            <a:r>
              <a:rPr lang="zh-CN" altLang="en-US" sz="2000" dirty="0" smtClean="0">
                <a:solidFill>
                  <a:srgbClr val="0000CC"/>
                </a:solidFill>
                <a:latin typeface="仿宋" pitchFamily="49" charset="-122"/>
                <a:ea typeface="仿宋" pitchFamily="49" charset="-122"/>
              </a:rPr>
              <a:t>按地址</a:t>
            </a:r>
            <a:r>
              <a:rPr lang="en-US" altLang="zh-CN" sz="2000" dirty="0" err="1" smtClean="0">
                <a:solidFill>
                  <a:srgbClr val="0000CC"/>
                </a:solidFill>
                <a:latin typeface="仿宋" pitchFamily="49" charset="-122"/>
                <a:ea typeface="仿宋" pitchFamily="49" charset="-122"/>
              </a:rPr>
              <a:t>ByRef</a:t>
            </a:r>
            <a:r>
              <a:rPr lang="zh-CN" altLang="en-US" sz="2000" dirty="0" smtClean="0">
                <a:latin typeface="仿宋" pitchFamily="49" charset="-122"/>
                <a:ea typeface="仿宋" pitchFamily="49" charset="-122"/>
              </a:rPr>
              <a:t>，按值</a:t>
            </a:r>
            <a:r>
              <a:rPr lang="en-US" altLang="zh-CN" sz="2000" dirty="0" err="1" smtClean="0">
                <a:latin typeface="仿宋" pitchFamily="49" charset="-122"/>
                <a:ea typeface="仿宋" pitchFamily="49" charset="-122"/>
              </a:rPr>
              <a:t>ByVal</a:t>
            </a:r>
            <a:r>
              <a:rPr lang="zh-CN" altLang="en-US" sz="2000" dirty="0" smtClean="0">
                <a:latin typeface="仿宋" pitchFamily="49" charset="-122"/>
                <a:ea typeface="仿宋" pitchFamily="49" charset="-122"/>
              </a:rPr>
              <a:t>）</a:t>
            </a:r>
            <a:endParaRPr lang="en-US" altLang="zh-CN" sz="2000" dirty="0" smtClean="0">
              <a:latin typeface="仿宋" pitchFamily="49" charset="-122"/>
              <a:ea typeface="仿宋" pitchFamily="49" charset="-122"/>
            </a:endParaRPr>
          </a:p>
          <a:p>
            <a:pPr lvl="1"/>
            <a:r>
              <a:rPr lang="en-US" altLang="zh-CN" sz="2000" i="1" dirty="0" smtClean="0"/>
              <a:t>statements</a:t>
            </a:r>
            <a:r>
              <a:rPr lang="zh-CN" altLang="en-US" sz="2000" dirty="0" smtClean="0"/>
              <a:t> </a:t>
            </a:r>
            <a:r>
              <a:rPr lang="zh-CN" altLang="en-US" sz="2000" dirty="0" smtClean="0">
                <a:latin typeface="仿宋" pitchFamily="49" charset="-122"/>
                <a:ea typeface="仿宋" pitchFamily="49" charset="-122"/>
              </a:rPr>
              <a:t>可选的。</a:t>
            </a:r>
            <a:r>
              <a:rPr lang="en-US" altLang="zh-CN" sz="2000" dirty="0" smtClean="0">
                <a:latin typeface="仿宋" pitchFamily="49" charset="-122"/>
                <a:ea typeface="仿宋" pitchFamily="49" charset="-122"/>
              </a:rPr>
              <a:t>Sub</a:t>
            </a:r>
            <a:r>
              <a:rPr lang="zh-CN" altLang="en-US" sz="2000" dirty="0" smtClean="0">
                <a:latin typeface="仿宋" pitchFamily="49" charset="-122"/>
                <a:ea typeface="仿宋" pitchFamily="49" charset="-122"/>
              </a:rPr>
              <a:t> 过程中所执行的任何语句组。</a:t>
            </a:r>
            <a:endParaRPr lang="zh-CN" altLang="en-US" dirty="0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>
                <a:solidFill>
                  <a:srgbClr val="FF0000"/>
                </a:solidFill>
              </a:rPr>
              <a:t>Sub</a:t>
            </a:r>
            <a:r>
              <a:rPr lang="zh-CN" altLang="en-US" dirty="0" smtClean="0">
                <a:solidFill>
                  <a:srgbClr val="FF0000"/>
                </a:solidFill>
              </a:rPr>
              <a:t>过程语法</a:t>
            </a:r>
            <a:endParaRPr lang="zh-CN" altLang="en-US" dirty="0"/>
          </a:p>
        </p:txBody>
      </p:sp>
      <p:sp>
        <p:nvSpPr>
          <p:cNvPr id="4" name="灯片编号占位符 3"/>
          <p:cNvSpPr txBox="1">
            <a:spLocks/>
          </p:cNvSpPr>
          <p:nvPr/>
        </p:nvSpPr>
        <p:spPr>
          <a:xfrm>
            <a:off x="8572528" y="6500834"/>
            <a:ext cx="571472" cy="357166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C913308-F349-4B6D-A68A-DD1791B4A57B}" type="slidenum">
              <a: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>
                <a:solidFill>
                  <a:srgbClr val="FF0000"/>
                </a:solidFill>
              </a:rPr>
              <a:t>Sub</a:t>
            </a:r>
            <a:r>
              <a:rPr lang="zh-CN" altLang="en-US" dirty="0" smtClean="0">
                <a:solidFill>
                  <a:srgbClr val="FF0000"/>
                </a:solidFill>
              </a:rPr>
              <a:t>过程示例</a:t>
            </a:r>
            <a:endParaRPr lang="zh-CN" altLang="en-US" dirty="0"/>
          </a:p>
        </p:txBody>
      </p:sp>
      <p:sp>
        <p:nvSpPr>
          <p:cNvPr id="6" name="内容占位符 5"/>
          <p:cNvSpPr>
            <a:spLocks noGrp="1"/>
          </p:cNvSpPr>
          <p:nvPr>
            <p:ph idx="1"/>
          </p:nvPr>
        </p:nvSpPr>
        <p:spPr>
          <a:xfrm>
            <a:off x="357158" y="1000108"/>
            <a:ext cx="8501122" cy="5643602"/>
          </a:xfrm>
        </p:spPr>
        <p:txBody>
          <a:bodyPr>
            <a:normAutofit fontScale="92500" lnSpcReduction="20000"/>
          </a:bodyPr>
          <a:lstStyle/>
          <a:p>
            <a:pPr algn="l"/>
            <a:r>
              <a:rPr lang="zh-CN" altLang="en-US" dirty="0" smtClean="0">
                <a:solidFill>
                  <a:srgbClr val="0000CC"/>
                </a:solidFill>
              </a:rPr>
              <a:t>示例</a:t>
            </a:r>
            <a:r>
              <a:rPr lang="en-US" altLang="zh-CN" dirty="0" smtClean="0">
                <a:solidFill>
                  <a:srgbClr val="0000CC"/>
                </a:solidFill>
              </a:rPr>
              <a:t>1</a:t>
            </a:r>
            <a:r>
              <a:rPr lang="zh-CN" altLang="en-US" dirty="0" smtClean="0">
                <a:solidFill>
                  <a:srgbClr val="0000CC"/>
                </a:solidFill>
              </a:rPr>
              <a:t>：</a:t>
            </a:r>
            <a:r>
              <a:rPr lang="zh-CN" altLang="en-US" dirty="0" smtClean="0"/>
              <a:t>如何执行下面两个过程？按两次</a:t>
            </a:r>
            <a:r>
              <a:rPr lang="en-US" altLang="zh-CN" dirty="0" smtClean="0">
                <a:solidFill>
                  <a:srgbClr val="FF0000"/>
                </a:solidFill>
              </a:rPr>
              <a:t>F5</a:t>
            </a:r>
            <a:r>
              <a:rPr lang="zh-CN" altLang="en-US" dirty="0" smtClean="0"/>
              <a:t>键可以吗？</a:t>
            </a:r>
            <a:endParaRPr lang="en-US" altLang="zh-CN" dirty="0" smtClean="0"/>
          </a:p>
          <a:p>
            <a:pPr lvl="1" algn="l">
              <a:buNone/>
            </a:pPr>
            <a:r>
              <a:rPr lang="en-US" altLang="zh-CN" dirty="0" smtClean="0">
                <a:solidFill>
                  <a:srgbClr val="FF0000"/>
                </a:solidFill>
              </a:rPr>
              <a:t>Sub </a:t>
            </a:r>
            <a:r>
              <a:rPr lang="en-US" altLang="zh-CN" dirty="0" err="1" smtClean="0">
                <a:solidFill>
                  <a:srgbClr val="FF0000"/>
                </a:solidFill>
              </a:rPr>
              <a:t>MultiBeep</a:t>
            </a:r>
            <a:r>
              <a:rPr lang="en-US" altLang="zh-CN" dirty="0" smtClean="0">
                <a:solidFill>
                  <a:srgbClr val="FF0000"/>
                </a:solidFill>
              </a:rPr>
              <a:t>(</a:t>
            </a:r>
            <a:r>
              <a:rPr lang="en-US" altLang="zh-CN" dirty="0" err="1" smtClean="0">
                <a:solidFill>
                  <a:srgbClr val="FF0000"/>
                </a:solidFill>
              </a:rPr>
              <a:t>numbeeps</a:t>
            </a:r>
            <a:r>
              <a:rPr lang="en-US" altLang="zh-CN" dirty="0" smtClean="0">
                <a:solidFill>
                  <a:srgbClr val="FF0000"/>
                </a:solidFill>
              </a:rPr>
              <a:t>)</a:t>
            </a:r>
          </a:p>
          <a:p>
            <a:pPr lvl="1" algn="l">
              <a:buNone/>
            </a:pPr>
            <a:r>
              <a:rPr lang="en-US" altLang="zh-CN" dirty="0" smtClean="0">
                <a:solidFill>
                  <a:srgbClr val="0000CC"/>
                </a:solidFill>
              </a:rPr>
              <a:t>    Dim counter As Long</a:t>
            </a:r>
            <a:endParaRPr lang="en-US" altLang="zh-CN" dirty="0" smtClean="0">
              <a:solidFill>
                <a:srgbClr val="FF0000"/>
              </a:solidFill>
            </a:endParaRPr>
          </a:p>
          <a:p>
            <a:pPr lvl="1" algn="l">
              <a:buNone/>
            </a:pPr>
            <a:r>
              <a:rPr lang="en-US" altLang="zh-CN" dirty="0" smtClean="0">
                <a:solidFill>
                  <a:srgbClr val="0000CC"/>
                </a:solidFill>
              </a:rPr>
              <a:t>    For counter = 1 To </a:t>
            </a:r>
            <a:r>
              <a:rPr lang="en-US" altLang="zh-CN" dirty="0" err="1" smtClean="0">
                <a:solidFill>
                  <a:srgbClr val="0000CC"/>
                </a:solidFill>
              </a:rPr>
              <a:t>numbeeps</a:t>
            </a:r>
            <a:endParaRPr lang="en-US" altLang="zh-CN" dirty="0" smtClean="0">
              <a:solidFill>
                <a:srgbClr val="0000CC"/>
              </a:solidFill>
            </a:endParaRPr>
          </a:p>
          <a:p>
            <a:pPr lvl="1" algn="l">
              <a:buNone/>
            </a:pPr>
            <a:r>
              <a:rPr lang="en-US" altLang="zh-CN" dirty="0" smtClean="0">
                <a:solidFill>
                  <a:srgbClr val="0000CC"/>
                </a:solidFill>
              </a:rPr>
              <a:t>        </a:t>
            </a:r>
            <a:r>
              <a:rPr lang="en-US" altLang="zh-CN" dirty="0" err="1" smtClean="0">
                <a:solidFill>
                  <a:srgbClr val="0000CC"/>
                </a:solidFill>
              </a:rPr>
              <a:t>Debug.Print</a:t>
            </a:r>
            <a:r>
              <a:rPr lang="en-US" altLang="zh-CN" dirty="0" smtClean="0">
                <a:solidFill>
                  <a:srgbClr val="0000CC"/>
                </a:solidFill>
              </a:rPr>
              <a:t> counter  </a:t>
            </a:r>
            <a:r>
              <a:rPr lang="en-US" altLang="zh-CN" sz="2200" dirty="0" smtClean="0">
                <a:solidFill>
                  <a:srgbClr val="006600"/>
                </a:solidFill>
              </a:rPr>
              <a:t>'</a:t>
            </a:r>
            <a:r>
              <a:rPr lang="zh-CN" altLang="en-US" sz="2200" dirty="0" smtClean="0">
                <a:solidFill>
                  <a:srgbClr val="006600"/>
                </a:solidFill>
              </a:rPr>
              <a:t>在立即窗口输出</a:t>
            </a:r>
            <a:r>
              <a:rPr lang="en-US" altLang="zh-CN" sz="2200" dirty="0" smtClean="0">
                <a:solidFill>
                  <a:srgbClr val="006600"/>
                </a:solidFill>
              </a:rPr>
              <a:t>counter</a:t>
            </a:r>
            <a:r>
              <a:rPr lang="zh-CN" altLang="en-US" sz="2200" dirty="0" smtClean="0">
                <a:solidFill>
                  <a:srgbClr val="006600"/>
                </a:solidFill>
              </a:rPr>
              <a:t>的值</a:t>
            </a:r>
            <a:endParaRPr lang="en-US" altLang="zh-CN" dirty="0" smtClean="0">
              <a:solidFill>
                <a:srgbClr val="006600"/>
              </a:solidFill>
            </a:endParaRPr>
          </a:p>
          <a:p>
            <a:pPr lvl="1" algn="l">
              <a:buNone/>
            </a:pPr>
            <a:r>
              <a:rPr lang="en-US" altLang="zh-CN" dirty="0" smtClean="0">
                <a:solidFill>
                  <a:srgbClr val="0000CC"/>
                </a:solidFill>
              </a:rPr>
              <a:t>        Beep   </a:t>
            </a:r>
            <a:r>
              <a:rPr lang="en-US" altLang="zh-CN" sz="2200" dirty="0" smtClean="0">
                <a:solidFill>
                  <a:srgbClr val="006600"/>
                </a:solidFill>
              </a:rPr>
              <a:t>'</a:t>
            </a:r>
            <a:r>
              <a:rPr lang="zh-CN" altLang="en-US" sz="2200" dirty="0" smtClean="0">
                <a:solidFill>
                  <a:srgbClr val="006600"/>
                </a:solidFill>
              </a:rPr>
              <a:t>蜂鸣器响一声</a:t>
            </a:r>
            <a:endParaRPr lang="en-US" altLang="zh-CN" sz="2200" dirty="0" smtClean="0">
              <a:solidFill>
                <a:srgbClr val="006600"/>
              </a:solidFill>
            </a:endParaRPr>
          </a:p>
          <a:p>
            <a:pPr lvl="1" algn="l">
              <a:buNone/>
            </a:pPr>
            <a:r>
              <a:rPr lang="en-US" altLang="zh-CN" dirty="0" smtClean="0">
                <a:solidFill>
                  <a:srgbClr val="0000CC"/>
                </a:solidFill>
              </a:rPr>
              <a:t>    Next counter</a:t>
            </a:r>
          </a:p>
          <a:p>
            <a:pPr lvl="1" algn="l">
              <a:buNone/>
            </a:pPr>
            <a:r>
              <a:rPr lang="en-US" altLang="zh-CN" dirty="0" smtClean="0">
                <a:solidFill>
                  <a:srgbClr val="FF0000"/>
                </a:solidFill>
              </a:rPr>
              <a:t>End Sub</a:t>
            </a:r>
          </a:p>
          <a:p>
            <a:pPr lvl="1" algn="l">
              <a:buNone/>
            </a:pPr>
            <a:r>
              <a:rPr lang="en-US" altLang="zh-CN" dirty="0" smtClean="0">
                <a:solidFill>
                  <a:srgbClr val="FF0000"/>
                </a:solidFill>
              </a:rPr>
              <a:t>Sub Message()</a:t>
            </a:r>
          </a:p>
          <a:p>
            <a:pPr lvl="1" algn="l">
              <a:buNone/>
            </a:pPr>
            <a:r>
              <a:rPr lang="en-US" altLang="zh-CN" dirty="0" smtClean="0">
                <a:solidFill>
                  <a:srgbClr val="0000CC"/>
                </a:solidFill>
              </a:rPr>
              <a:t>    </a:t>
            </a:r>
            <a:r>
              <a:rPr lang="en-US" altLang="zh-CN" dirty="0" err="1" smtClean="0">
                <a:solidFill>
                  <a:srgbClr val="0000CC"/>
                </a:solidFill>
              </a:rPr>
              <a:t>MsgBox</a:t>
            </a:r>
            <a:r>
              <a:rPr lang="en-US" altLang="zh-CN" dirty="0" smtClean="0">
                <a:solidFill>
                  <a:srgbClr val="0000CC"/>
                </a:solidFill>
              </a:rPr>
              <a:t> "</a:t>
            </a:r>
            <a:r>
              <a:rPr lang="zh-CN" altLang="en-US" dirty="0" smtClean="0">
                <a:solidFill>
                  <a:srgbClr val="0000CC"/>
                </a:solidFill>
              </a:rPr>
              <a:t>运行结束</a:t>
            </a:r>
            <a:r>
              <a:rPr lang="en-US" altLang="zh-CN" dirty="0" smtClean="0">
                <a:solidFill>
                  <a:srgbClr val="0000CC"/>
                </a:solidFill>
              </a:rPr>
              <a:t>!"</a:t>
            </a:r>
          </a:p>
          <a:p>
            <a:pPr lvl="1" algn="l">
              <a:buNone/>
            </a:pPr>
            <a:r>
              <a:rPr lang="en-US" altLang="zh-CN" dirty="0" smtClean="0">
                <a:solidFill>
                  <a:srgbClr val="FF0000"/>
                </a:solidFill>
              </a:rPr>
              <a:t>End Sub</a:t>
            </a:r>
          </a:p>
          <a:p>
            <a:pPr lvl="0" algn="l">
              <a:lnSpc>
                <a:spcPct val="120000"/>
              </a:lnSpc>
            </a:pPr>
            <a:r>
              <a:rPr lang="zh-CN" altLang="en-US" dirty="0" smtClean="0">
                <a:solidFill>
                  <a:srgbClr val="000000"/>
                </a:solidFill>
              </a:rPr>
              <a:t>说明：</a:t>
            </a:r>
            <a:r>
              <a:rPr lang="en-US" altLang="zh-CN" dirty="0" err="1" smtClean="0">
                <a:solidFill>
                  <a:srgbClr val="000000"/>
                </a:solidFill>
              </a:rPr>
              <a:t>MultiBeep</a:t>
            </a:r>
            <a:r>
              <a:rPr lang="zh-CN" altLang="en-US" dirty="0" smtClean="0">
                <a:solidFill>
                  <a:srgbClr val="000000"/>
                </a:solidFill>
              </a:rPr>
              <a:t>过程是有参过程，有参数的过程都不能直接使用</a:t>
            </a:r>
            <a:r>
              <a:rPr lang="en-US" altLang="zh-CN" dirty="0" smtClean="0">
                <a:solidFill>
                  <a:srgbClr val="000000"/>
                </a:solidFill>
              </a:rPr>
              <a:t>F5</a:t>
            </a:r>
            <a:r>
              <a:rPr lang="zh-CN" altLang="en-US" dirty="0" smtClean="0">
                <a:solidFill>
                  <a:srgbClr val="000000"/>
                </a:solidFill>
              </a:rPr>
              <a:t>键执行。这时，需要</a:t>
            </a:r>
            <a:r>
              <a:rPr lang="zh-CN" altLang="en-US" dirty="0" smtClean="0"/>
              <a:t>用</a:t>
            </a:r>
            <a:r>
              <a:rPr lang="en-US" dirty="0" smtClean="0">
                <a:solidFill>
                  <a:srgbClr val="FF0000"/>
                </a:solidFill>
              </a:rPr>
              <a:t>Call</a:t>
            </a:r>
            <a:r>
              <a:rPr lang="zh-CN" altLang="en-US" dirty="0" smtClean="0">
                <a:solidFill>
                  <a:srgbClr val="FF0000"/>
                </a:solidFill>
              </a:rPr>
              <a:t>语句</a:t>
            </a:r>
            <a:r>
              <a:rPr lang="zh-CN" altLang="en-US" dirty="0" smtClean="0"/>
              <a:t>来调用过程。</a:t>
            </a:r>
            <a:endParaRPr lang="en-US" altLang="zh-CN" dirty="0" smtClean="0">
              <a:solidFill>
                <a:srgbClr val="000000"/>
              </a:solidFill>
            </a:endParaRPr>
          </a:p>
          <a:p>
            <a:pPr lvl="0" algn="l"/>
            <a:endParaRPr lang="en-US" altLang="zh-CN" dirty="0" smtClean="0">
              <a:solidFill>
                <a:srgbClr val="000000"/>
              </a:solidFill>
            </a:endParaRPr>
          </a:p>
        </p:txBody>
      </p:sp>
      <p:sp>
        <p:nvSpPr>
          <p:cNvPr id="5" name="灯片编号占位符 3"/>
          <p:cNvSpPr txBox="1">
            <a:spLocks/>
          </p:cNvSpPr>
          <p:nvPr/>
        </p:nvSpPr>
        <p:spPr>
          <a:xfrm>
            <a:off x="8572528" y="6500834"/>
            <a:ext cx="571472" cy="357166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C913308-F349-4B6D-A68A-DD1791B4A57B}" type="slidenum">
              <a: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>
                <a:solidFill>
                  <a:srgbClr val="FF0000"/>
                </a:solidFill>
              </a:rPr>
              <a:t>Call</a:t>
            </a:r>
            <a:r>
              <a:rPr lang="zh-CN" altLang="en-US" dirty="0" smtClean="0">
                <a:solidFill>
                  <a:srgbClr val="FF0000"/>
                </a:solidFill>
              </a:rPr>
              <a:t>语句调用示例</a:t>
            </a:r>
            <a:endParaRPr lang="zh-CN" altLang="en-US" dirty="0"/>
          </a:p>
        </p:txBody>
      </p:sp>
      <p:sp>
        <p:nvSpPr>
          <p:cNvPr id="6" name="内容占位符 5"/>
          <p:cNvSpPr>
            <a:spLocks noGrp="1"/>
          </p:cNvSpPr>
          <p:nvPr>
            <p:ph idx="1"/>
          </p:nvPr>
        </p:nvSpPr>
        <p:spPr>
          <a:xfrm>
            <a:off x="357158" y="1000108"/>
            <a:ext cx="8501122" cy="5500726"/>
          </a:xfrm>
        </p:spPr>
        <p:txBody>
          <a:bodyPr>
            <a:normAutofit/>
          </a:bodyPr>
          <a:lstStyle/>
          <a:p>
            <a:pPr algn="l"/>
            <a:r>
              <a:rPr lang="zh-CN" altLang="en-US" sz="2000" dirty="0" smtClean="0"/>
              <a:t>新建一个过程，用</a:t>
            </a:r>
            <a:r>
              <a:rPr lang="en-US" altLang="zh-CN" sz="2000" dirty="0" smtClean="0"/>
              <a:t>Call</a:t>
            </a:r>
            <a:r>
              <a:rPr lang="zh-CN" altLang="en-US" sz="2000" dirty="0" smtClean="0"/>
              <a:t>语句调用</a:t>
            </a:r>
            <a:r>
              <a:rPr lang="en-US" altLang="zh-CN" sz="2000" dirty="0" err="1" smtClean="0"/>
              <a:t>MultiBeep</a:t>
            </a:r>
            <a:r>
              <a:rPr lang="zh-CN" altLang="en-US" sz="2000" dirty="0" smtClean="0"/>
              <a:t>过程和</a:t>
            </a:r>
            <a:r>
              <a:rPr lang="en-US" altLang="zh-CN" sz="2000" dirty="0" smtClean="0"/>
              <a:t>Message</a:t>
            </a:r>
            <a:r>
              <a:rPr lang="zh-CN" altLang="en-US" sz="2000" dirty="0" smtClean="0"/>
              <a:t>过程。</a:t>
            </a:r>
            <a:endParaRPr lang="en-US" altLang="zh-CN" sz="2000" dirty="0" smtClean="0"/>
          </a:p>
          <a:p>
            <a:pPr lvl="1" algn="l">
              <a:buNone/>
            </a:pPr>
            <a:r>
              <a:rPr lang="en-US" altLang="zh-CN" dirty="0" smtClean="0">
                <a:solidFill>
                  <a:srgbClr val="0000CC"/>
                </a:solidFill>
              </a:rPr>
              <a:t>Sub Main( )</a:t>
            </a:r>
          </a:p>
          <a:p>
            <a:pPr lvl="1" algn="l">
              <a:buNone/>
            </a:pPr>
            <a:r>
              <a:rPr lang="en-US" altLang="zh-CN" dirty="0" smtClean="0">
                <a:solidFill>
                  <a:srgbClr val="FF0000"/>
                </a:solidFill>
              </a:rPr>
              <a:t>    Call </a:t>
            </a:r>
            <a:r>
              <a:rPr lang="en-US" altLang="zh-CN" dirty="0" err="1" smtClean="0">
                <a:solidFill>
                  <a:srgbClr val="0000CC"/>
                </a:solidFill>
              </a:rPr>
              <a:t>MultiBeep</a:t>
            </a:r>
            <a:r>
              <a:rPr lang="en-US" altLang="zh-CN" dirty="0" smtClean="0">
                <a:solidFill>
                  <a:srgbClr val="0000CC"/>
                </a:solidFill>
              </a:rPr>
              <a:t>(5)</a:t>
            </a:r>
          </a:p>
          <a:p>
            <a:pPr lvl="1" algn="l">
              <a:buNone/>
            </a:pPr>
            <a:r>
              <a:rPr lang="en-US" altLang="zh-CN" dirty="0" smtClean="0">
                <a:solidFill>
                  <a:srgbClr val="FF0000"/>
                </a:solidFill>
              </a:rPr>
              <a:t>    Call </a:t>
            </a:r>
            <a:r>
              <a:rPr lang="en-US" altLang="zh-CN" dirty="0" smtClean="0">
                <a:solidFill>
                  <a:srgbClr val="0000CC"/>
                </a:solidFill>
              </a:rPr>
              <a:t>Message</a:t>
            </a:r>
          </a:p>
          <a:p>
            <a:pPr lvl="1" algn="l">
              <a:buNone/>
            </a:pPr>
            <a:r>
              <a:rPr lang="en-US" altLang="zh-CN" dirty="0" smtClean="0">
                <a:solidFill>
                  <a:srgbClr val="0000CC"/>
                </a:solidFill>
              </a:rPr>
              <a:t>End Sub</a:t>
            </a:r>
          </a:p>
          <a:p>
            <a:pPr lvl="0" algn="l">
              <a:lnSpc>
                <a:spcPct val="120000"/>
              </a:lnSpc>
            </a:pPr>
            <a:r>
              <a:rPr lang="zh-CN" altLang="en-US" sz="2000" dirty="0" smtClean="0">
                <a:solidFill>
                  <a:srgbClr val="000000"/>
                </a:solidFill>
              </a:rPr>
              <a:t>执行流程：</a:t>
            </a:r>
            <a:r>
              <a:rPr lang="en-US" sz="2000" kern="1200" dirty="0" smtClean="0"/>
              <a:t> </a:t>
            </a:r>
          </a:p>
          <a:p>
            <a:pPr lvl="1" algn="l">
              <a:lnSpc>
                <a:spcPct val="120000"/>
              </a:lnSpc>
              <a:buClr>
                <a:srgbClr val="0070C0"/>
              </a:buClr>
              <a:buFont typeface="Wingdings" pitchFamily="2" charset="2"/>
              <a:buChar char="Ø"/>
            </a:pPr>
            <a:r>
              <a:rPr lang="en-US" sz="2000" kern="1200" dirty="0" smtClean="0">
                <a:latin typeface="仿宋" pitchFamily="49" charset="-122"/>
                <a:ea typeface="仿宋" pitchFamily="49" charset="-122"/>
              </a:rPr>
              <a:t>Main </a:t>
            </a:r>
            <a:r>
              <a:rPr lang="zh-CN" altLang="en-US" sz="2000" kern="1200" dirty="0" smtClean="0">
                <a:latin typeface="仿宋" pitchFamily="49" charset="-122"/>
                <a:ea typeface="仿宋" pitchFamily="49" charset="-122"/>
              </a:rPr>
              <a:t>过程调用</a:t>
            </a:r>
            <a:r>
              <a:rPr lang="en-US" altLang="zh-CN" sz="2000" dirty="0" err="1" smtClean="0">
                <a:solidFill>
                  <a:srgbClr val="000000"/>
                </a:solidFill>
                <a:latin typeface="仿宋" pitchFamily="49" charset="-122"/>
                <a:ea typeface="仿宋" pitchFamily="49" charset="-122"/>
              </a:rPr>
              <a:t>MultiBeep</a:t>
            </a:r>
            <a:r>
              <a:rPr lang="zh-CN" altLang="en-US" sz="2000" dirty="0" smtClean="0">
                <a:solidFill>
                  <a:srgbClr val="000000"/>
                </a:solidFill>
                <a:latin typeface="仿宋" pitchFamily="49" charset="-122"/>
                <a:ea typeface="仿宋" pitchFamily="49" charset="-122"/>
              </a:rPr>
              <a:t>过程，</a:t>
            </a:r>
            <a:r>
              <a:rPr lang="zh-CN" altLang="en-US" sz="2000" kern="1200" dirty="0" smtClean="0">
                <a:latin typeface="仿宋" pitchFamily="49" charset="-122"/>
                <a:ea typeface="仿宋" pitchFamily="49" charset="-122"/>
              </a:rPr>
              <a:t>传递参数值 </a:t>
            </a:r>
            <a:r>
              <a:rPr lang="en-US" altLang="zh-CN" sz="2000" kern="1200" dirty="0" smtClean="0">
                <a:latin typeface="仿宋" pitchFamily="49" charset="-122"/>
                <a:ea typeface="仿宋" pitchFamily="49" charset="-122"/>
              </a:rPr>
              <a:t>5</a:t>
            </a:r>
            <a:r>
              <a:rPr lang="zh-CN" altLang="en-US" sz="2000" kern="1200" dirty="0" smtClean="0">
                <a:latin typeface="仿宋" pitchFamily="49" charset="-122"/>
                <a:ea typeface="仿宋" pitchFamily="49" charset="-122"/>
              </a:rPr>
              <a:t>给</a:t>
            </a:r>
            <a:r>
              <a:rPr lang="en-US" altLang="zh-CN" sz="2000" kern="1200" dirty="0" err="1" smtClean="0">
                <a:latin typeface="仿宋" pitchFamily="49" charset="-122"/>
                <a:ea typeface="仿宋" pitchFamily="49" charset="-122"/>
              </a:rPr>
              <a:t>numbeeps</a:t>
            </a:r>
            <a:r>
              <a:rPr lang="zh-CN" altLang="en-US" sz="2000" kern="1200" dirty="0" smtClean="0">
                <a:latin typeface="仿宋" pitchFamily="49" charset="-122"/>
                <a:ea typeface="仿宋" pitchFamily="49" charset="-122"/>
              </a:rPr>
              <a:t>，运行</a:t>
            </a:r>
            <a:r>
              <a:rPr lang="en-US" altLang="zh-CN" sz="2000" dirty="0" err="1" smtClean="0">
                <a:solidFill>
                  <a:srgbClr val="000000"/>
                </a:solidFill>
                <a:latin typeface="仿宋" pitchFamily="49" charset="-122"/>
                <a:ea typeface="仿宋" pitchFamily="49" charset="-122"/>
              </a:rPr>
              <a:t>MultiBeep</a:t>
            </a:r>
            <a:r>
              <a:rPr lang="zh-CN" altLang="en-US" sz="2000" dirty="0" smtClean="0">
                <a:solidFill>
                  <a:srgbClr val="000000"/>
                </a:solidFill>
                <a:latin typeface="仿宋" pitchFamily="49" charset="-122"/>
                <a:ea typeface="仿宋" pitchFamily="49" charset="-122"/>
              </a:rPr>
              <a:t>过程后，返回</a:t>
            </a:r>
            <a:r>
              <a:rPr lang="en-US" sz="2000" kern="1200" dirty="0" smtClean="0">
                <a:latin typeface="仿宋" pitchFamily="49" charset="-122"/>
                <a:ea typeface="仿宋" pitchFamily="49" charset="-122"/>
              </a:rPr>
              <a:t>Main </a:t>
            </a:r>
            <a:r>
              <a:rPr lang="zh-CN" altLang="en-US" sz="2000" kern="1200" dirty="0" smtClean="0">
                <a:latin typeface="仿宋" pitchFamily="49" charset="-122"/>
                <a:ea typeface="仿宋" pitchFamily="49" charset="-122"/>
              </a:rPr>
              <a:t>过程。</a:t>
            </a:r>
            <a:endParaRPr lang="en-US" altLang="zh-CN" sz="2000" kern="1200" dirty="0" smtClean="0">
              <a:latin typeface="仿宋" pitchFamily="49" charset="-122"/>
              <a:ea typeface="仿宋" pitchFamily="49" charset="-122"/>
            </a:endParaRPr>
          </a:p>
          <a:p>
            <a:pPr lvl="1" algn="l">
              <a:lnSpc>
                <a:spcPct val="120000"/>
              </a:lnSpc>
              <a:buClr>
                <a:srgbClr val="0070C0"/>
              </a:buClr>
              <a:buFont typeface="Wingdings" pitchFamily="2" charset="2"/>
              <a:buChar char="Ø"/>
            </a:pPr>
            <a:r>
              <a:rPr lang="zh-CN" altLang="en-US" sz="2000" kern="1200" dirty="0" smtClean="0">
                <a:latin typeface="仿宋" pitchFamily="49" charset="-122"/>
                <a:ea typeface="仿宋" pitchFamily="49" charset="-122"/>
              </a:rPr>
              <a:t>然后</a:t>
            </a:r>
            <a:r>
              <a:rPr lang="en-US" sz="2000" kern="1200" dirty="0" smtClean="0">
                <a:latin typeface="仿宋" pitchFamily="49" charset="-122"/>
                <a:ea typeface="仿宋" pitchFamily="49" charset="-122"/>
              </a:rPr>
              <a:t>Main </a:t>
            </a:r>
            <a:r>
              <a:rPr lang="zh-CN" altLang="en-US" sz="2000" kern="1200" dirty="0" smtClean="0">
                <a:latin typeface="仿宋" pitchFamily="49" charset="-122"/>
                <a:ea typeface="仿宋" pitchFamily="49" charset="-122"/>
              </a:rPr>
              <a:t>过程调用</a:t>
            </a:r>
            <a:r>
              <a:rPr lang="en-US" altLang="zh-CN" sz="2000" dirty="0" smtClean="0">
                <a:solidFill>
                  <a:srgbClr val="000000"/>
                </a:solidFill>
                <a:latin typeface="仿宋" pitchFamily="49" charset="-122"/>
                <a:ea typeface="仿宋" pitchFamily="49" charset="-122"/>
              </a:rPr>
              <a:t>Message</a:t>
            </a:r>
            <a:r>
              <a:rPr lang="zh-CN" altLang="en-US" sz="2000" dirty="0" smtClean="0">
                <a:solidFill>
                  <a:srgbClr val="000000"/>
                </a:solidFill>
                <a:latin typeface="仿宋" pitchFamily="49" charset="-122"/>
                <a:ea typeface="仿宋" pitchFamily="49" charset="-122"/>
              </a:rPr>
              <a:t>过程</a:t>
            </a:r>
            <a:r>
              <a:rPr lang="en-US" altLang="zh-CN" sz="2000" dirty="0" smtClean="0">
                <a:solidFill>
                  <a:srgbClr val="000000"/>
                </a:solidFill>
                <a:latin typeface="仿宋" pitchFamily="49" charset="-122"/>
                <a:ea typeface="仿宋" pitchFamily="49" charset="-122"/>
              </a:rPr>
              <a:t> </a:t>
            </a:r>
            <a:r>
              <a:rPr lang="zh-CN" altLang="en-US" sz="2000" dirty="0" smtClean="0">
                <a:solidFill>
                  <a:srgbClr val="000000"/>
                </a:solidFill>
                <a:latin typeface="仿宋" pitchFamily="49" charset="-122"/>
                <a:ea typeface="仿宋" pitchFamily="49" charset="-122"/>
              </a:rPr>
              <a:t>，运行</a:t>
            </a:r>
            <a:r>
              <a:rPr lang="en-US" altLang="zh-CN" sz="2000" dirty="0" smtClean="0">
                <a:solidFill>
                  <a:srgbClr val="000000"/>
                </a:solidFill>
                <a:latin typeface="仿宋" pitchFamily="49" charset="-122"/>
                <a:ea typeface="仿宋" pitchFamily="49" charset="-122"/>
              </a:rPr>
              <a:t>Message</a:t>
            </a:r>
            <a:r>
              <a:rPr lang="zh-CN" altLang="en-US" sz="2000" dirty="0" smtClean="0">
                <a:solidFill>
                  <a:srgbClr val="000000"/>
                </a:solidFill>
                <a:latin typeface="仿宋" pitchFamily="49" charset="-122"/>
                <a:ea typeface="仿宋" pitchFamily="49" charset="-122"/>
              </a:rPr>
              <a:t>过程后，返回</a:t>
            </a:r>
            <a:r>
              <a:rPr lang="en-US" sz="2000" kern="1200" dirty="0" smtClean="0">
                <a:latin typeface="仿宋" pitchFamily="49" charset="-122"/>
                <a:ea typeface="仿宋" pitchFamily="49" charset="-122"/>
              </a:rPr>
              <a:t>Main </a:t>
            </a:r>
            <a:r>
              <a:rPr lang="zh-CN" altLang="en-US" sz="2000" kern="1200" dirty="0" smtClean="0">
                <a:latin typeface="仿宋" pitchFamily="49" charset="-122"/>
                <a:ea typeface="仿宋" pitchFamily="49" charset="-122"/>
              </a:rPr>
              <a:t>过程。</a:t>
            </a:r>
            <a:endParaRPr lang="en-US" altLang="zh-CN" sz="2000" dirty="0" smtClean="0">
              <a:solidFill>
                <a:srgbClr val="000000"/>
              </a:solidFill>
              <a:latin typeface="仿宋" pitchFamily="49" charset="-122"/>
              <a:ea typeface="仿宋" pitchFamily="49" charset="-122"/>
            </a:endParaRPr>
          </a:p>
          <a:p>
            <a:pPr lvl="1" algn="l">
              <a:lnSpc>
                <a:spcPct val="120000"/>
              </a:lnSpc>
              <a:buClr>
                <a:srgbClr val="0070C0"/>
              </a:buClr>
              <a:buFont typeface="Wingdings" pitchFamily="2" charset="2"/>
              <a:buChar char="Ø"/>
            </a:pPr>
            <a:r>
              <a:rPr lang="en-US" sz="2000" kern="1200" dirty="0" smtClean="0">
                <a:latin typeface="仿宋" pitchFamily="49" charset="-122"/>
                <a:ea typeface="仿宋" pitchFamily="49" charset="-122"/>
              </a:rPr>
              <a:t>Main </a:t>
            </a:r>
            <a:r>
              <a:rPr lang="zh-CN" altLang="en-US" sz="2000" kern="1200" dirty="0" smtClean="0">
                <a:latin typeface="仿宋" pitchFamily="49" charset="-122"/>
                <a:ea typeface="仿宋" pitchFamily="49" charset="-122"/>
              </a:rPr>
              <a:t>过程结束。</a:t>
            </a:r>
            <a:endParaRPr lang="en-US" altLang="zh-CN" sz="2000" dirty="0" smtClean="0">
              <a:solidFill>
                <a:srgbClr val="000000"/>
              </a:solidFill>
              <a:latin typeface="仿宋" pitchFamily="49" charset="-122"/>
              <a:ea typeface="仿宋" pitchFamily="49" charset="-122"/>
            </a:endParaRPr>
          </a:p>
        </p:txBody>
      </p:sp>
      <p:sp>
        <p:nvSpPr>
          <p:cNvPr id="5" name="灯片编号占位符 3"/>
          <p:cNvSpPr txBox="1">
            <a:spLocks/>
          </p:cNvSpPr>
          <p:nvPr/>
        </p:nvSpPr>
        <p:spPr>
          <a:xfrm>
            <a:off x="8572528" y="6500834"/>
            <a:ext cx="571472" cy="357166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C913308-F349-4B6D-A68A-DD1791B4A57B}" type="slidenum">
              <a: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>
                <a:solidFill>
                  <a:srgbClr val="FF0000"/>
                </a:solidFill>
              </a:rPr>
              <a:t>省略</a:t>
            </a:r>
            <a:r>
              <a:rPr lang="en-US" altLang="zh-CN" dirty="0" smtClean="0">
                <a:solidFill>
                  <a:srgbClr val="FF0000"/>
                </a:solidFill>
              </a:rPr>
              <a:t>Call</a:t>
            </a:r>
            <a:r>
              <a:rPr lang="zh-CN" altLang="en-US" dirty="0" smtClean="0">
                <a:solidFill>
                  <a:srgbClr val="FF0000"/>
                </a:solidFill>
              </a:rPr>
              <a:t>的过程调用示例</a:t>
            </a:r>
            <a:endParaRPr lang="zh-CN" altLang="en-US" dirty="0"/>
          </a:p>
        </p:txBody>
      </p:sp>
      <p:sp>
        <p:nvSpPr>
          <p:cNvPr id="6" name="内容占位符 5"/>
          <p:cNvSpPr>
            <a:spLocks noGrp="1"/>
          </p:cNvSpPr>
          <p:nvPr>
            <p:ph idx="1"/>
          </p:nvPr>
        </p:nvSpPr>
        <p:spPr>
          <a:xfrm>
            <a:off x="357158" y="1000108"/>
            <a:ext cx="8501122" cy="5500726"/>
          </a:xfrm>
        </p:spPr>
        <p:txBody>
          <a:bodyPr>
            <a:normAutofit fontScale="92500" lnSpcReduction="10000"/>
          </a:bodyPr>
          <a:lstStyle/>
          <a:p>
            <a:pPr algn="l"/>
            <a:r>
              <a:rPr lang="zh-CN" altLang="en-US" sz="2000" dirty="0" smtClean="0"/>
              <a:t>也可以省略</a:t>
            </a:r>
            <a:r>
              <a:rPr lang="en-US" altLang="zh-CN" sz="2000" dirty="0" smtClean="0"/>
              <a:t>Call</a:t>
            </a:r>
            <a:r>
              <a:rPr lang="zh-CN" altLang="en-US" sz="2000" dirty="0" smtClean="0"/>
              <a:t>，调用</a:t>
            </a:r>
            <a:r>
              <a:rPr lang="en-US" altLang="zh-CN" sz="2000" dirty="0" err="1" smtClean="0"/>
              <a:t>MultiBeep</a:t>
            </a:r>
            <a:r>
              <a:rPr lang="zh-CN" altLang="en-US" sz="2000" dirty="0" smtClean="0"/>
              <a:t>过程和</a:t>
            </a:r>
            <a:r>
              <a:rPr lang="en-US" altLang="zh-CN" sz="2000" dirty="0" smtClean="0"/>
              <a:t>Message</a:t>
            </a:r>
            <a:r>
              <a:rPr lang="zh-CN" altLang="en-US" sz="2000" dirty="0" smtClean="0"/>
              <a:t>过程。</a:t>
            </a:r>
            <a:endParaRPr lang="en-US" altLang="zh-CN" sz="2000" dirty="0" smtClean="0"/>
          </a:p>
          <a:p>
            <a:pPr lvl="1" algn="l">
              <a:buNone/>
            </a:pPr>
            <a:r>
              <a:rPr lang="en-US" altLang="zh-CN" sz="2600" dirty="0" smtClean="0">
                <a:solidFill>
                  <a:srgbClr val="0000CC"/>
                </a:solidFill>
              </a:rPr>
              <a:t>Sub Main2( ) </a:t>
            </a:r>
          </a:p>
          <a:p>
            <a:pPr lvl="1" algn="l">
              <a:buNone/>
            </a:pPr>
            <a:r>
              <a:rPr lang="en-US" altLang="zh-CN" sz="2600" dirty="0" smtClean="0">
                <a:solidFill>
                  <a:srgbClr val="FF0000"/>
                </a:solidFill>
              </a:rPr>
              <a:t>    </a:t>
            </a:r>
            <a:r>
              <a:rPr lang="en-US" altLang="zh-CN" sz="2600" dirty="0" err="1" smtClean="0">
                <a:solidFill>
                  <a:srgbClr val="FF0000"/>
                </a:solidFill>
              </a:rPr>
              <a:t>MultiBeep</a:t>
            </a:r>
            <a:r>
              <a:rPr lang="en-US" altLang="zh-CN" sz="2600" dirty="0" smtClean="0">
                <a:solidFill>
                  <a:srgbClr val="FF0000"/>
                </a:solidFill>
              </a:rPr>
              <a:t>  (5)</a:t>
            </a:r>
          </a:p>
          <a:p>
            <a:pPr lvl="1" algn="l">
              <a:buNone/>
            </a:pPr>
            <a:r>
              <a:rPr lang="en-US" altLang="zh-CN" sz="2600" dirty="0" smtClean="0">
                <a:solidFill>
                  <a:srgbClr val="0000CC"/>
                </a:solidFill>
              </a:rPr>
              <a:t>    Message</a:t>
            </a:r>
          </a:p>
          <a:p>
            <a:pPr lvl="1" algn="l">
              <a:buNone/>
            </a:pPr>
            <a:r>
              <a:rPr lang="en-US" altLang="zh-CN" sz="2600" dirty="0" smtClean="0">
                <a:solidFill>
                  <a:srgbClr val="0000CC"/>
                </a:solidFill>
              </a:rPr>
              <a:t>End Sub</a:t>
            </a:r>
          </a:p>
          <a:p>
            <a:pPr lvl="1" algn="l">
              <a:buNone/>
            </a:pPr>
            <a:r>
              <a:rPr lang="en-US" altLang="zh-CN" sz="2600" dirty="0" smtClean="0">
                <a:solidFill>
                  <a:srgbClr val="0000CC"/>
                </a:solidFill>
              </a:rPr>
              <a:t>Sub Main3( )</a:t>
            </a:r>
          </a:p>
          <a:p>
            <a:pPr lvl="1" algn="l">
              <a:buNone/>
            </a:pPr>
            <a:r>
              <a:rPr lang="en-US" altLang="zh-CN" sz="2600" dirty="0" smtClean="0">
                <a:solidFill>
                  <a:srgbClr val="0000CC"/>
                </a:solidFill>
              </a:rPr>
              <a:t>    </a:t>
            </a:r>
            <a:r>
              <a:rPr lang="en-US" altLang="zh-CN" sz="2600" dirty="0" err="1" smtClean="0">
                <a:solidFill>
                  <a:srgbClr val="FF0000"/>
                </a:solidFill>
              </a:rPr>
              <a:t>MultiBeep</a:t>
            </a:r>
            <a:r>
              <a:rPr lang="en-US" altLang="zh-CN" sz="2600" dirty="0" smtClean="0">
                <a:solidFill>
                  <a:srgbClr val="FF0000"/>
                </a:solidFill>
              </a:rPr>
              <a:t> 5</a:t>
            </a:r>
          </a:p>
          <a:p>
            <a:pPr lvl="1" algn="l">
              <a:buNone/>
            </a:pPr>
            <a:r>
              <a:rPr lang="en-US" altLang="zh-CN" sz="2600" dirty="0" smtClean="0">
                <a:solidFill>
                  <a:srgbClr val="0000CC"/>
                </a:solidFill>
              </a:rPr>
              <a:t>    Message</a:t>
            </a:r>
          </a:p>
          <a:p>
            <a:pPr lvl="1" algn="l">
              <a:buNone/>
            </a:pPr>
            <a:r>
              <a:rPr lang="en-US" altLang="zh-CN" sz="2600" dirty="0" smtClean="0">
                <a:solidFill>
                  <a:srgbClr val="0000CC"/>
                </a:solidFill>
              </a:rPr>
              <a:t>End</a:t>
            </a:r>
          </a:p>
          <a:p>
            <a:pPr lvl="0" algn="l">
              <a:lnSpc>
                <a:spcPct val="120000"/>
              </a:lnSpc>
            </a:pPr>
            <a:r>
              <a:rPr lang="zh-CN" altLang="en-US" sz="2000" dirty="0" smtClean="0">
                <a:solidFill>
                  <a:srgbClr val="000000"/>
                </a:solidFill>
              </a:rPr>
              <a:t>说明：</a:t>
            </a:r>
            <a:r>
              <a:rPr lang="en-US" sz="2000" kern="1200" dirty="0" smtClean="0"/>
              <a:t> </a:t>
            </a:r>
          </a:p>
          <a:p>
            <a:pPr lvl="1" algn="l">
              <a:lnSpc>
                <a:spcPct val="120000"/>
              </a:lnSpc>
              <a:buClr>
                <a:srgbClr val="0070C0"/>
              </a:buClr>
              <a:buFont typeface="Wingdings" pitchFamily="2" charset="2"/>
              <a:buChar char="Ø"/>
            </a:pPr>
            <a:r>
              <a:rPr lang="en-US" sz="2000" kern="1200" dirty="0" smtClean="0">
                <a:latin typeface="仿宋" pitchFamily="49" charset="-122"/>
                <a:ea typeface="仿宋" pitchFamily="49" charset="-122"/>
              </a:rPr>
              <a:t>Main </a:t>
            </a:r>
            <a:r>
              <a:rPr lang="zh-CN" altLang="en-US" sz="2000" kern="1200" dirty="0" smtClean="0">
                <a:latin typeface="仿宋" pitchFamily="49" charset="-122"/>
                <a:ea typeface="仿宋" pitchFamily="49" charset="-122"/>
              </a:rPr>
              <a:t>过程调用</a:t>
            </a:r>
            <a:r>
              <a:rPr lang="en-US" altLang="zh-CN" sz="2000" dirty="0" err="1" smtClean="0">
                <a:solidFill>
                  <a:srgbClr val="000000"/>
                </a:solidFill>
                <a:latin typeface="仿宋" pitchFamily="49" charset="-122"/>
                <a:ea typeface="仿宋" pitchFamily="49" charset="-122"/>
              </a:rPr>
              <a:t>MultiBeep</a:t>
            </a:r>
            <a:r>
              <a:rPr lang="zh-CN" altLang="en-US" sz="2000" dirty="0" smtClean="0">
                <a:solidFill>
                  <a:srgbClr val="000000"/>
                </a:solidFill>
                <a:latin typeface="仿宋" pitchFamily="49" charset="-122"/>
                <a:ea typeface="仿宋" pitchFamily="49" charset="-122"/>
              </a:rPr>
              <a:t>过程，</a:t>
            </a:r>
            <a:r>
              <a:rPr lang="zh-CN" altLang="en-US" sz="2000" kern="1200" dirty="0" smtClean="0">
                <a:latin typeface="仿宋" pitchFamily="49" charset="-122"/>
                <a:ea typeface="仿宋" pitchFamily="49" charset="-122"/>
              </a:rPr>
              <a:t>传递参数值 </a:t>
            </a:r>
            <a:r>
              <a:rPr lang="en-US" altLang="zh-CN" sz="2000" kern="1200" dirty="0" smtClean="0">
                <a:latin typeface="仿宋" pitchFamily="49" charset="-122"/>
                <a:ea typeface="仿宋" pitchFamily="49" charset="-122"/>
              </a:rPr>
              <a:t>5</a:t>
            </a:r>
            <a:r>
              <a:rPr lang="zh-CN" altLang="en-US" sz="2000" kern="1200" dirty="0" smtClean="0">
                <a:latin typeface="仿宋" pitchFamily="49" charset="-122"/>
                <a:ea typeface="仿宋" pitchFamily="49" charset="-122"/>
              </a:rPr>
              <a:t>给</a:t>
            </a:r>
            <a:r>
              <a:rPr lang="en-US" altLang="zh-CN" sz="2000" kern="1200" dirty="0" err="1" smtClean="0">
                <a:latin typeface="仿宋" pitchFamily="49" charset="-122"/>
                <a:ea typeface="仿宋" pitchFamily="49" charset="-122"/>
              </a:rPr>
              <a:t>numbeeps</a:t>
            </a:r>
            <a:r>
              <a:rPr lang="zh-CN" altLang="en-US" sz="2000" kern="1200" dirty="0" smtClean="0">
                <a:latin typeface="仿宋" pitchFamily="49" charset="-122"/>
                <a:ea typeface="仿宋" pitchFamily="49" charset="-122"/>
              </a:rPr>
              <a:t>，运行</a:t>
            </a:r>
            <a:r>
              <a:rPr lang="en-US" altLang="zh-CN" sz="2000" dirty="0" err="1" smtClean="0">
                <a:solidFill>
                  <a:srgbClr val="000000"/>
                </a:solidFill>
                <a:latin typeface="仿宋" pitchFamily="49" charset="-122"/>
                <a:ea typeface="仿宋" pitchFamily="49" charset="-122"/>
              </a:rPr>
              <a:t>MultiBeep</a:t>
            </a:r>
            <a:r>
              <a:rPr lang="zh-CN" altLang="en-US" sz="2000" dirty="0" smtClean="0">
                <a:solidFill>
                  <a:srgbClr val="000000"/>
                </a:solidFill>
                <a:latin typeface="仿宋" pitchFamily="49" charset="-122"/>
                <a:ea typeface="仿宋" pitchFamily="49" charset="-122"/>
              </a:rPr>
              <a:t>过程后，返回</a:t>
            </a:r>
            <a:r>
              <a:rPr lang="en-US" sz="2000" kern="1200" dirty="0" smtClean="0">
                <a:latin typeface="仿宋" pitchFamily="49" charset="-122"/>
                <a:ea typeface="仿宋" pitchFamily="49" charset="-122"/>
              </a:rPr>
              <a:t>Main </a:t>
            </a:r>
            <a:r>
              <a:rPr lang="zh-CN" altLang="en-US" sz="2000" kern="1200" dirty="0" smtClean="0">
                <a:latin typeface="仿宋" pitchFamily="49" charset="-122"/>
                <a:ea typeface="仿宋" pitchFamily="49" charset="-122"/>
              </a:rPr>
              <a:t>过程。</a:t>
            </a:r>
            <a:endParaRPr lang="en-US" altLang="zh-CN" sz="2000" kern="1200" dirty="0" smtClean="0">
              <a:latin typeface="仿宋" pitchFamily="49" charset="-122"/>
              <a:ea typeface="仿宋" pitchFamily="49" charset="-122"/>
            </a:endParaRPr>
          </a:p>
        </p:txBody>
      </p:sp>
      <p:sp>
        <p:nvSpPr>
          <p:cNvPr id="5" name="灯片编号占位符 3"/>
          <p:cNvSpPr txBox="1">
            <a:spLocks/>
          </p:cNvSpPr>
          <p:nvPr/>
        </p:nvSpPr>
        <p:spPr>
          <a:xfrm>
            <a:off x="8572528" y="6500834"/>
            <a:ext cx="571472" cy="357166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C913308-F349-4B6D-A68A-DD1791B4A57B}" type="slidenum">
              <a: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>
                <a:solidFill>
                  <a:srgbClr val="FF0000"/>
                </a:solidFill>
              </a:rPr>
              <a:t>Call</a:t>
            </a:r>
            <a:r>
              <a:rPr lang="zh-CN" altLang="en-US" dirty="0" smtClean="0">
                <a:solidFill>
                  <a:srgbClr val="FF0000"/>
                </a:solidFill>
              </a:rPr>
              <a:t>语句语法</a:t>
            </a:r>
            <a:endParaRPr lang="zh-CN" altLang="en-US" dirty="0"/>
          </a:p>
        </p:txBody>
      </p:sp>
      <p:sp>
        <p:nvSpPr>
          <p:cNvPr id="6" name="内容占位符 5"/>
          <p:cNvSpPr>
            <a:spLocks noGrp="1"/>
          </p:cNvSpPr>
          <p:nvPr>
            <p:ph idx="1"/>
          </p:nvPr>
        </p:nvSpPr>
        <p:spPr>
          <a:xfrm>
            <a:off x="357158" y="1000108"/>
            <a:ext cx="8501122" cy="5500726"/>
          </a:xfrm>
        </p:spPr>
        <p:txBody>
          <a:bodyPr>
            <a:normAutofit fontScale="92500" lnSpcReduction="20000"/>
          </a:bodyPr>
          <a:lstStyle/>
          <a:p>
            <a:pPr algn="l"/>
            <a:r>
              <a:rPr lang="zh-CN" altLang="en-US" sz="2600" dirty="0" smtClean="0"/>
              <a:t>语法：</a:t>
            </a:r>
            <a:endParaRPr lang="en-US" altLang="zh-CN" sz="2600" dirty="0" smtClean="0"/>
          </a:p>
          <a:p>
            <a:pPr lvl="1" algn="l">
              <a:buNone/>
            </a:pPr>
            <a:r>
              <a:rPr lang="en-US" altLang="zh-CN" sz="2600" dirty="0" smtClean="0">
                <a:solidFill>
                  <a:srgbClr val="FF0000"/>
                </a:solidFill>
              </a:rPr>
              <a:t>Call</a:t>
            </a:r>
            <a:r>
              <a:rPr lang="en-US" altLang="zh-CN" sz="2600" dirty="0" smtClean="0">
                <a:solidFill>
                  <a:srgbClr val="0000CC"/>
                </a:solidFill>
              </a:rPr>
              <a:t> </a:t>
            </a:r>
            <a:r>
              <a:rPr lang="zh-CN" altLang="en-US" sz="2600" i="1" dirty="0" smtClean="0">
                <a:solidFill>
                  <a:srgbClr val="0000CC"/>
                </a:solidFill>
              </a:rPr>
              <a:t>过程名 过程参数列表</a:t>
            </a:r>
            <a:r>
              <a:rPr lang="zh-CN" altLang="en-US" sz="2600" dirty="0" smtClean="0">
                <a:solidFill>
                  <a:srgbClr val="0000CC"/>
                </a:solidFill>
              </a:rPr>
              <a:t/>
            </a:r>
            <a:br>
              <a:rPr lang="zh-CN" altLang="en-US" sz="2600" dirty="0" smtClean="0">
                <a:solidFill>
                  <a:srgbClr val="0000CC"/>
                </a:solidFill>
              </a:rPr>
            </a:br>
            <a:endParaRPr lang="en-US" altLang="zh-CN" sz="2600" dirty="0" smtClean="0">
              <a:solidFill>
                <a:srgbClr val="0000CC"/>
              </a:solidFill>
            </a:endParaRPr>
          </a:p>
          <a:p>
            <a:pPr lvl="1" algn="l">
              <a:buNone/>
            </a:pPr>
            <a:r>
              <a:rPr lang="en-US" altLang="zh-CN" sz="2600" dirty="0" smtClean="0"/>
              <a:t>    Call  </a:t>
            </a:r>
            <a:r>
              <a:rPr lang="en-US" altLang="zh-CN" sz="2600" dirty="0" err="1" smtClean="0"/>
              <a:t>MultiBeep</a:t>
            </a:r>
            <a:r>
              <a:rPr lang="en-US" altLang="zh-CN" sz="2600" dirty="0" smtClean="0"/>
              <a:t>(5)</a:t>
            </a:r>
          </a:p>
          <a:p>
            <a:pPr lvl="1" algn="l">
              <a:buNone/>
            </a:pPr>
            <a:r>
              <a:rPr lang="en-US" altLang="zh-CN" sz="2600" dirty="0" smtClean="0"/>
              <a:t>    </a:t>
            </a:r>
            <a:r>
              <a:rPr lang="en-US" altLang="zh-CN" sz="2600" dirty="0" err="1" smtClean="0"/>
              <a:t>MultiBeep</a:t>
            </a:r>
            <a:r>
              <a:rPr lang="en-US" altLang="zh-CN" sz="2600" dirty="0" smtClean="0"/>
              <a:t>  (5)</a:t>
            </a:r>
          </a:p>
          <a:p>
            <a:pPr lvl="1" algn="l">
              <a:buNone/>
            </a:pPr>
            <a:r>
              <a:rPr lang="en-US" altLang="zh-CN" sz="2600" dirty="0" smtClean="0"/>
              <a:t>    </a:t>
            </a:r>
            <a:r>
              <a:rPr lang="en-US" altLang="zh-CN" sz="2600" dirty="0" err="1" smtClean="0"/>
              <a:t>MultiBeep</a:t>
            </a:r>
            <a:r>
              <a:rPr lang="en-US" altLang="zh-CN" sz="2600" dirty="0" smtClean="0"/>
              <a:t>  5</a:t>
            </a:r>
          </a:p>
          <a:p>
            <a:pPr lvl="0" algn="l">
              <a:lnSpc>
                <a:spcPct val="120000"/>
              </a:lnSpc>
            </a:pPr>
            <a:r>
              <a:rPr lang="zh-CN" altLang="en-US" sz="2600" dirty="0" smtClean="0">
                <a:solidFill>
                  <a:srgbClr val="000000"/>
                </a:solidFill>
              </a:rPr>
              <a:t>说明：</a:t>
            </a:r>
            <a:r>
              <a:rPr lang="en-US" sz="2600" kern="1200" dirty="0" smtClean="0"/>
              <a:t> </a:t>
            </a:r>
          </a:p>
          <a:p>
            <a:pPr lvl="1" algn="l">
              <a:lnSpc>
                <a:spcPct val="120000"/>
              </a:lnSpc>
              <a:buClr>
                <a:srgbClr val="0070C0"/>
              </a:buClr>
              <a:buFont typeface="Wingdings" pitchFamily="2" charset="2"/>
              <a:buChar char="Ø"/>
            </a:pPr>
            <a:r>
              <a:rPr lang="en-US" altLang="zh-CN" sz="2200" kern="1200" dirty="0" smtClean="0">
                <a:latin typeface="仿宋" pitchFamily="49" charset="-122"/>
                <a:ea typeface="仿宋" pitchFamily="49" charset="-122"/>
              </a:rPr>
              <a:t>Call</a:t>
            </a:r>
            <a:r>
              <a:rPr lang="zh-CN" altLang="en-US" sz="2200" kern="1200" dirty="0" smtClean="0">
                <a:latin typeface="仿宋" pitchFamily="49" charset="-122"/>
                <a:ea typeface="仿宋" pitchFamily="49" charset="-122"/>
              </a:rPr>
              <a:t>：可选参数。如果使用了</a:t>
            </a:r>
            <a:r>
              <a:rPr lang="en-US" altLang="zh-CN" sz="2200" kern="1200" dirty="0" smtClean="0">
                <a:latin typeface="仿宋" pitchFamily="49" charset="-122"/>
                <a:ea typeface="仿宋" pitchFamily="49" charset="-122"/>
              </a:rPr>
              <a:t>Call</a:t>
            </a:r>
            <a:r>
              <a:rPr lang="zh-CN" altLang="en-US" sz="2200" kern="1200" dirty="0" smtClean="0">
                <a:latin typeface="仿宋" pitchFamily="49" charset="-122"/>
                <a:ea typeface="仿宋" pitchFamily="49" charset="-122"/>
              </a:rPr>
              <a:t>，则过程参数列表必须加上括号，如</a:t>
            </a:r>
            <a:r>
              <a:rPr lang="en-US" altLang="zh-CN" sz="2200" dirty="0" smtClean="0">
                <a:solidFill>
                  <a:srgbClr val="FF0000"/>
                </a:solidFill>
              </a:rPr>
              <a:t>Call  </a:t>
            </a:r>
            <a:r>
              <a:rPr lang="en-US" altLang="zh-CN" sz="2200" dirty="0" err="1" smtClean="0">
                <a:solidFill>
                  <a:srgbClr val="0000CC"/>
                </a:solidFill>
              </a:rPr>
              <a:t>MultiBeep</a:t>
            </a:r>
            <a:r>
              <a:rPr lang="en-US" altLang="zh-CN" sz="2200" dirty="0" smtClean="0">
                <a:solidFill>
                  <a:srgbClr val="0000CC"/>
                </a:solidFill>
              </a:rPr>
              <a:t>(5)</a:t>
            </a:r>
            <a:endParaRPr lang="en-US" altLang="zh-CN" sz="2200" kern="1200" dirty="0" smtClean="0">
              <a:latin typeface="仿宋" pitchFamily="49" charset="-122"/>
              <a:ea typeface="仿宋" pitchFamily="49" charset="-122"/>
            </a:endParaRPr>
          </a:p>
          <a:p>
            <a:pPr lvl="1" algn="l">
              <a:lnSpc>
                <a:spcPct val="120000"/>
              </a:lnSpc>
              <a:buClr>
                <a:srgbClr val="0070C0"/>
              </a:buClr>
              <a:buFont typeface="Wingdings" pitchFamily="2" charset="2"/>
              <a:buChar char="Ø"/>
            </a:pPr>
            <a:r>
              <a:rPr lang="zh-CN" altLang="en-US" sz="2200" kern="1200" dirty="0" smtClean="0">
                <a:latin typeface="仿宋" pitchFamily="49" charset="-122"/>
                <a:ea typeface="仿宋" pitchFamily="49" charset="-122"/>
              </a:rPr>
              <a:t>如果省略了</a:t>
            </a:r>
            <a:r>
              <a:rPr lang="en-US" altLang="zh-CN" sz="2200" kern="1200" dirty="0" smtClean="0">
                <a:latin typeface="仿宋" pitchFamily="49" charset="-122"/>
                <a:ea typeface="仿宋" pitchFamily="49" charset="-122"/>
              </a:rPr>
              <a:t>Call</a:t>
            </a:r>
            <a:r>
              <a:rPr lang="zh-CN" altLang="en-US" sz="2200" kern="1200" dirty="0" smtClean="0">
                <a:latin typeface="仿宋" pitchFamily="49" charset="-122"/>
                <a:ea typeface="仿宋" pitchFamily="49" charset="-122"/>
              </a:rPr>
              <a:t>，则过程参数列表的括号可加可不加，过程名后有空格。</a:t>
            </a:r>
            <a:endParaRPr lang="en-US" altLang="zh-CN" sz="2200" kern="1200" dirty="0" smtClean="0">
              <a:latin typeface="仿宋" pitchFamily="49" charset="-122"/>
              <a:ea typeface="仿宋" pitchFamily="49" charset="-122"/>
            </a:endParaRPr>
          </a:p>
          <a:p>
            <a:pPr lvl="1" algn="l">
              <a:lnSpc>
                <a:spcPct val="120000"/>
              </a:lnSpc>
              <a:buClr>
                <a:srgbClr val="0070C0"/>
              </a:buClr>
              <a:buFont typeface="Wingdings" pitchFamily="2" charset="2"/>
              <a:buChar char="Ø"/>
            </a:pPr>
            <a:r>
              <a:rPr lang="zh-CN" altLang="en-US" sz="2200" kern="1200" dirty="0" smtClean="0">
                <a:latin typeface="仿宋" pitchFamily="49" charset="-122"/>
                <a:ea typeface="仿宋" pitchFamily="49" charset="-122"/>
              </a:rPr>
              <a:t>过程名：不可缺少。</a:t>
            </a:r>
            <a:endParaRPr lang="en-US" altLang="zh-CN" sz="2200" kern="1200" dirty="0" smtClean="0">
              <a:latin typeface="仿宋" pitchFamily="49" charset="-122"/>
              <a:ea typeface="仿宋" pitchFamily="49" charset="-122"/>
            </a:endParaRPr>
          </a:p>
          <a:p>
            <a:pPr lvl="1" algn="l">
              <a:lnSpc>
                <a:spcPct val="120000"/>
              </a:lnSpc>
              <a:buClr>
                <a:srgbClr val="0070C0"/>
              </a:buClr>
              <a:buFont typeface="Wingdings" pitchFamily="2" charset="2"/>
              <a:buChar char="Ø"/>
            </a:pPr>
            <a:r>
              <a:rPr lang="zh-CN" altLang="en-US" sz="2200" kern="1200" dirty="0" smtClean="0">
                <a:latin typeface="仿宋" pitchFamily="49" charset="-122"/>
                <a:ea typeface="仿宋" pitchFamily="49" charset="-122"/>
              </a:rPr>
              <a:t>过程参数列表： 过程在定义的时候规定的参数。</a:t>
            </a:r>
            <a:endParaRPr lang="en-US" sz="2200" kern="1200" dirty="0" smtClean="0">
              <a:latin typeface="仿宋" pitchFamily="49" charset="-122"/>
              <a:ea typeface="仿宋" pitchFamily="49" charset="-122"/>
            </a:endParaRPr>
          </a:p>
        </p:txBody>
      </p:sp>
      <p:sp>
        <p:nvSpPr>
          <p:cNvPr id="5" name="灯片编号占位符 3"/>
          <p:cNvSpPr txBox="1">
            <a:spLocks/>
          </p:cNvSpPr>
          <p:nvPr/>
        </p:nvSpPr>
        <p:spPr>
          <a:xfrm>
            <a:off x="8572528" y="6500834"/>
            <a:ext cx="571472" cy="357166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C913308-F349-4B6D-A68A-DD1791B4A57B}" type="slidenum">
              <a: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57158" y="1000108"/>
            <a:ext cx="8572560" cy="928694"/>
          </a:xfrm>
        </p:spPr>
        <p:txBody>
          <a:bodyPr/>
          <a:lstStyle/>
          <a:p>
            <a:r>
              <a:rPr lang="zh-CN" altLang="en-US" dirty="0" smtClean="0">
                <a:solidFill>
                  <a:srgbClr val="0000CC"/>
                </a:solidFill>
              </a:rPr>
              <a:t>示例</a:t>
            </a:r>
            <a:r>
              <a:rPr lang="en-US" altLang="zh-CN" dirty="0" smtClean="0">
                <a:solidFill>
                  <a:srgbClr val="0000CC"/>
                </a:solidFill>
              </a:rPr>
              <a:t>2</a:t>
            </a:r>
            <a:r>
              <a:rPr lang="zh-CN" altLang="en-US" dirty="0" smtClean="0">
                <a:solidFill>
                  <a:srgbClr val="0000CC"/>
                </a:solidFill>
              </a:rPr>
              <a:t>：</a:t>
            </a:r>
            <a:r>
              <a:rPr lang="zh-CN" altLang="en-US" dirty="0" smtClean="0"/>
              <a:t>调用过程，计算每种货品的销售总价，缺少单价或件数时，给出提示。</a:t>
            </a:r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>
                <a:solidFill>
                  <a:srgbClr val="FF0000"/>
                </a:solidFill>
              </a:rPr>
              <a:t>Sub</a:t>
            </a:r>
            <a:r>
              <a:rPr lang="zh-CN" altLang="en-US" dirty="0" smtClean="0">
                <a:solidFill>
                  <a:srgbClr val="FF0000"/>
                </a:solidFill>
              </a:rPr>
              <a:t>过程创建与调用示例</a:t>
            </a:r>
            <a:r>
              <a:rPr lang="en-US" altLang="zh-CN" dirty="0" smtClean="0">
                <a:solidFill>
                  <a:srgbClr val="FF0000"/>
                </a:solidFill>
              </a:rPr>
              <a:t>2</a:t>
            </a:r>
            <a:endParaRPr lang="zh-CN" altLang="en-US" dirty="0"/>
          </a:p>
        </p:txBody>
      </p:sp>
      <p:sp>
        <p:nvSpPr>
          <p:cNvPr id="7" name="灯片编号占位符 3"/>
          <p:cNvSpPr txBox="1">
            <a:spLocks/>
          </p:cNvSpPr>
          <p:nvPr/>
        </p:nvSpPr>
        <p:spPr>
          <a:xfrm>
            <a:off x="8572528" y="6500834"/>
            <a:ext cx="571472" cy="357166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C913308-F349-4B6D-A68A-DD1791B4A57B}" type="slidenum">
              <a: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976289" y="2000145"/>
            <a:ext cx="5167347" cy="2357549"/>
            <a:chOff x="976289" y="2000145"/>
            <a:chExt cx="5167347" cy="2357549"/>
          </a:xfrm>
        </p:grpSpPr>
        <p:pic>
          <p:nvPicPr>
            <p:cNvPr id="8" name="Picture 2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976289" y="2000145"/>
              <a:ext cx="5108021" cy="23575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9" name="椭圆 8"/>
            <p:cNvSpPr/>
            <p:nvPr/>
          </p:nvSpPr>
          <p:spPr bwMode="auto">
            <a:xfrm>
              <a:off x="5214942" y="3071715"/>
              <a:ext cx="928694" cy="428628"/>
            </a:xfrm>
            <a:prstGeom prst="ellipse">
              <a:avLst/>
            </a:prstGeom>
            <a:noFill/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ts val="2488"/>
                </a:spcBef>
                <a:spcAft>
                  <a:spcPts val="2488"/>
                </a:spcAft>
                <a:buClrTx/>
                <a:buSzTx/>
                <a:buFontTx/>
                <a:buNone/>
                <a:tabLst/>
              </a:pPr>
              <a:endParaRPr kumimoji="1" lang="zh-CN" altLang="en-US" sz="2000" b="1" i="0" u="none" strike="noStrike" cap="none" normalizeH="0" baseline="0" smtClean="0">
                <a:ln>
                  <a:noFill/>
                </a:ln>
                <a:solidFill>
                  <a:srgbClr val="800000"/>
                </a:solidFill>
                <a:effectLst/>
                <a:latin typeface="Times New Roman" pitchFamily="18" charset="0"/>
                <a:ea typeface="宋体" pitchFamily="2" charset="-122"/>
              </a:endParaRPr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1000100" y="4649940"/>
            <a:ext cx="735811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rgbClr val="0070C0"/>
              </a:buClr>
              <a:buFont typeface="Wingdings" pitchFamily="2" charset="2"/>
              <a:buChar char="Ø"/>
            </a:pPr>
            <a:r>
              <a:rPr lang="zh-CN" altLang="en-US" sz="2000" b="1" dirty="0" smtClean="0">
                <a:solidFill>
                  <a:srgbClr val="0000CC"/>
                </a:solidFill>
              </a:rPr>
              <a:t>点击第</a:t>
            </a:r>
            <a:r>
              <a:rPr lang="en-US" altLang="zh-CN" sz="2000" b="1" dirty="0" smtClean="0">
                <a:solidFill>
                  <a:srgbClr val="0000CC"/>
                </a:solidFill>
              </a:rPr>
              <a:t>4</a:t>
            </a:r>
            <a:r>
              <a:rPr lang="zh-CN" altLang="en-US" sz="2000" b="1" dirty="0" smtClean="0">
                <a:solidFill>
                  <a:srgbClr val="0000CC"/>
                </a:solidFill>
              </a:rPr>
              <a:t>行，运行程序，计算出总价为</a:t>
            </a:r>
            <a:r>
              <a:rPr lang="en-US" altLang="zh-CN" sz="2000" b="1" dirty="0" smtClean="0">
                <a:solidFill>
                  <a:srgbClr val="0000CC"/>
                </a:solidFill>
              </a:rPr>
              <a:t>60</a:t>
            </a:r>
          </a:p>
          <a:p>
            <a:pPr>
              <a:buClr>
                <a:srgbClr val="0070C0"/>
              </a:buClr>
              <a:buFont typeface="Wingdings" pitchFamily="2" charset="2"/>
              <a:buChar char="Ø"/>
            </a:pPr>
            <a:r>
              <a:rPr lang="zh-CN" altLang="en-US" sz="2000" b="1" dirty="0" smtClean="0">
                <a:solidFill>
                  <a:srgbClr val="0000CC"/>
                </a:solidFill>
              </a:rPr>
              <a:t>点击第</a:t>
            </a:r>
            <a:r>
              <a:rPr lang="en-US" altLang="zh-CN" sz="2000" b="1" dirty="0" smtClean="0">
                <a:solidFill>
                  <a:srgbClr val="0000CC"/>
                </a:solidFill>
              </a:rPr>
              <a:t>6</a:t>
            </a:r>
            <a:r>
              <a:rPr lang="zh-CN" altLang="en-US" sz="2000" b="1" dirty="0" smtClean="0">
                <a:solidFill>
                  <a:srgbClr val="0000CC"/>
                </a:solidFill>
              </a:rPr>
              <a:t>行，运行程序，提示“数据不全，无法计算！”</a:t>
            </a:r>
            <a:endParaRPr lang="zh-CN" altLang="en-US" sz="2000" b="1" dirty="0">
              <a:solidFill>
                <a:srgbClr val="0000CC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>
                <a:solidFill>
                  <a:srgbClr val="FF0000"/>
                </a:solidFill>
              </a:rPr>
              <a:t>货品的销售总价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7" name="灯片编号占位符 3"/>
          <p:cNvSpPr txBox="1">
            <a:spLocks/>
          </p:cNvSpPr>
          <p:nvPr/>
        </p:nvSpPr>
        <p:spPr>
          <a:xfrm>
            <a:off x="8572528" y="6500834"/>
            <a:ext cx="571472" cy="357166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C913308-F349-4B6D-A68A-DD1791B4A57B}" type="slidenum">
              <a: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内容占位符 7"/>
          <p:cNvSpPr>
            <a:spLocks noGrp="1"/>
          </p:cNvSpPr>
          <p:nvPr>
            <p:ph idx="1"/>
          </p:nvPr>
        </p:nvSpPr>
        <p:spPr>
          <a:xfrm>
            <a:off x="71406" y="1071546"/>
            <a:ext cx="8358246" cy="4714892"/>
          </a:xfrm>
        </p:spPr>
        <p:txBody>
          <a:bodyPr/>
          <a:lstStyle/>
          <a:p>
            <a:pPr lvl="1"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2000" dirty="0" smtClean="0">
                <a:solidFill>
                  <a:srgbClr val="0000CC"/>
                </a:solidFill>
              </a:rPr>
              <a:t>Sub main_</a:t>
            </a:r>
            <a:r>
              <a:rPr lang="zh-CN" altLang="en-US" sz="2000" dirty="0" smtClean="0">
                <a:solidFill>
                  <a:srgbClr val="0000CC"/>
                </a:solidFill>
              </a:rPr>
              <a:t>案例</a:t>
            </a:r>
            <a:r>
              <a:rPr lang="en-US" altLang="zh-CN" sz="2000" dirty="0" smtClean="0">
                <a:solidFill>
                  <a:srgbClr val="0000CC"/>
                </a:solidFill>
              </a:rPr>
              <a:t>2()</a:t>
            </a:r>
          </a:p>
          <a:p>
            <a:pPr lvl="1"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2000" dirty="0" smtClean="0"/>
              <a:t>    Dim v As Integer, c As Integer        </a:t>
            </a:r>
            <a:r>
              <a:rPr lang="en-US" altLang="zh-CN" sz="2000" dirty="0" smtClean="0">
                <a:solidFill>
                  <a:srgbClr val="006600"/>
                </a:solidFill>
              </a:rPr>
              <a:t> '</a:t>
            </a:r>
            <a:r>
              <a:rPr lang="zh-CN" altLang="en-US" sz="2000" dirty="0" smtClean="0">
                <a:solidFill>
                  <a:srgbClr val="006600"/>
                </a:solidFill>
              </a:rPr>
              <a:t>声明变量</a:t>
            </a:r>
          </a:p>
          <a:p>
            <a:pPr lvl="1"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2000" dirty="0" smtClean="0"/>
              <a:t>    </a:t>
            </a:r>
            <a:r>
              <a:rPr lang="en-US" altLang="zh-CN" sz="2000" dirty="0" smtClean="0"/>
              <a:t>v = Cells(</a:t>
            </a:r>
            <a:r>
              <a:rPr lang="en-US" altLang="zh-CN" sz="2000" dirty="0" err="1" smtClean="0"/>
              <a:t>Selection.Row</a:t>
            </a:r>
            <a:r>
              <a:rPr lang="en-US" altLang="zh-CN" sz="2000" dirty="0" smtClean="0"/>
              <a:t>, 2)            </a:t>
            </a:r>
            <a:r>
              <a:rPr lang="en-US" altLang="zh-CN" sz="2000" dirty="0" smtClean="0">
                <a:solidFill>
                  <a:srgbClr val="006600"/>
                </a:solidFill>
              </a:rPr>
              <a:t>'</a:t>
            </a:r>
            <a:r>
              <a:rPr lang="zh-CN" altLang="en-US" sz="2000" dirty="0" smtClean="0">
                <a:solidFill>
                  <a:srgbClr val="006600"/>
                </a:solidFill>
              </a:rPr>
              <a:t>获得单价</a:t>
            </a:r>
          </a:p>
          <a:p>
            <a:pPr lvl="1"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2000" dirty="0" smtClean="0"/>
              <a:t>    </a:t>
            </a:r>
            <a:r>
              <a:rPr lang="en-US" altLang="zh-CN" sz="2000" dirty="0" smtClean="0"/>
              <a:t>c = Cells(</a:t>
            </a:r>
            <a:r>
              <a:rPr lang="en-US" altLang="zh-CN" sz="2000" dirty="0" err="1" smtClean="0"/>
              <a:t>Selection.Row</a:t>
            </a:r>
            <a:r>
              <a:rPr lang="en-US" altLang="zh-CN" sz="2000" dirty="0" smtClean="0"/>
              <a:t>, 3)            </a:t>
            </a:r>
            <a:r>
              <a:rPr lang="en-US" altLang="zh-CN" sz="2000" dirty="0" smtClean="0">
                <a:solidFill>
                  <a:srgbClr val="006600"/>
                </a:solidFill>
              </a:rPr>
              <a:t>'</a:t>
            </a:r>
            <a:r>
              <a:rPr lang="zh-CN" altLang="en-US" sz="2000" dirty="0" smtClean="0">
                <a:solidFill>
                  <a:srgbClr val="006600"/>
                </a:solidFill>
              </a:rPr>
              <a:t>获得件数</a:t>
            </a:r>
          </a:p>
          <a:p>
            <a:pPr lvl="1"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2000" dirty="0" smtClean="0">
                <a:solidFill>
                  <a:srgbClr val="FF0000"/>
                </a:solidFill>
              </a:rPr>
              <a:t>    </a:t>
            </a:r>
            <a:r>
              <a:rPr lang="en-US" altLang="zh-CN" sz="2000" dirty="0" err="1" smtClean="0">
                <a:solidFill>
                  <a:srgbClr val="FF0000"/>
                </a:solidFill>
              </a:rPr>
              <a:t>heji</a:t>
            </a:r>
            <a:r>
              <a:rPr lang="en-US" altLang="zh-CN" sz="2000" dirty="0" smtClean="0">
                <a:solidFill>
                  <a:srgbClr val="FF0000"/>
                </a:solidFill>
              </a:rPr>
              <a:t> v, c                              </a:t>
            </a:r>
            <a:r>
              <a:rPr lang="en-US" altLang="zh-CN" sz="2000" dirty="0" smtClean="0">
                <a:solidFill>
                  <a:srgbClr val="006600"/>
                </a:solidFill>
              </a:rPr>
              <a:t>'</a:t>
            </a:r>
            <a:r>
              <a:rPr lang="zh-CN" altLang="en-US" sz="2000" dirty="0" smtClean="0">
                <a:solidFill>
                  <a:srgbClr val="006600"/>
                </a:solidFill>
              </a:rPr>
              <a:t>调用子过程计算总价</a:t>
            </a:r>
          </a:p>
          <a:p>
            <a:pPr lvl="1"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2000" dirty="0" smtClean="0">
                <a:solidFill>
                  <a:srgbClr val="0000CC"/>
                </a:solidFill>
              </a:rPr>
              <a:t>End Sub</a:t>
            </a:r>
          </a:p>
          <a:p>
            <a:pPr lvl="1">
              <a:spcBef>
                <a:spcPts val="0"/>
              </a:spcBef>
              <a:spcAft>
                <a:spcPts val="0"/>
              </a:spcAft>
              <a:buNone/>
            </a:pPr>
            <a:endParaRPr lang="en-US" altLang="zh-CN" sz="2000" dirty="0" smtClean="0">
              <a:solidFill>
                <a:srgbClr val="0000CC"/>
              </a:solidFill>
            </a:endParaRPr>
          </a:p>
          <a:p>
            <a:pPr lvl="1"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2000" dirty="0" smtClean="0">
                <a:solidFill>
                  <a:srgbClr val="0000CC"/>
                </a:solidFill>
              </a:rPr>
              <a:t>Sub </a:t>
            </a:r>
            <a:r>
              <a:rPr lang="en-US" altLang="zh-CN" sz="2000" dirty="0" err="1" smtClean="0">
                <a:solidFill>
                  <a:srgbClr val="0000CC"/>
                </a:solidFill>
              </a:rPr>
              <a:t>heji</a:t>
            </a:r>
            <a:r>
              <a:rPr lang="en-US" altLang="zh-CN" sz="2000" dirty="0" smtClean="0">
                <a:solidFill>
                  <a:srgbClr val="0000CC"/>
                </a:solidFill>
              </a:rPr>
              <a:t>(a, b)                              </a:t>
            </a:r>
            <a:r>
              <a:rPr lang="en-US" altLang="zh-CN" sz="2000" dirty="0" smtClean="0">
                <a:solidFill>
                  <a:srgbClr val="006600"/>
                </a:solidFill>
              </a:rPr>
              <a:t>'</a:t>
            </a:r>
            <a:r>
              <a:rPr lang="zh-CN" altLang="en-US" sz="2000" dirty="0" smtClean="0">
                <a:solidFill>
                  <a:srgbClr val="006600"/>
                </a:solidFill>
              </a:rPr>
              <a:t>声明子过程</a:t>
            </a:r>
          </a:p>
          <a:p>
            <a:pPr lvl="1"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2000" dirty="0" smtClean="0"/>
              <a:t>    </a:t>
            </a:r>
            <a:r>
              <a:rPr lang="en-US" altLang="zh-CN" sz="2000" dirty="0" smtClean="0"/>
              <a:t>Dim p As Integer                        </a:t>
            </a:r>
            <a:r>
              <a:rPr lang="en-US" altLang="zh-CN" sz="2000" dirty="0" smtClean="0">
                <a:solidFill>
                  <a:srgbClr val="006600"/>
                </a:solidFill>
              </a:rPr>
              <a:t>'</a:t>
            </a:r>
            <a:r>
              <a:rPr lang="zh-CN" altLang="en-US" sz="2000" dirty="0" smtClean="0">
                <a:solidFill>
                  <a:srgbClr val="006600"/>
                </a:solidFill>
              </a:rPr>
              <a:t>声明总价变量</a:t>
            </a:r>
          </a:p>
          <a:p>
            <a:pPr lvl="1"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2000" dirty="0" smtClean="0"/>
              <a:t>    </a:t>
            </a:r>
            <a:r>
              <a:rPr lang="en-US" altLang="zh-CN" sz="2000" dirty="0" smtClean="0">
                <a:solidFill>
                  <a:srgbClr val="FF0000"/>
                </a:solidFill>
              </a:rPr>
              <a:t>If</a:t>
            </a:r>
            <a:r>
              <a:rPr lang="en-US" altLang="zh-CN" sz="2000" dirty="0" smtClean="0"/>
              <a:t> a = 0 Or b = 0 </a:t>
            </a:r>
            <a:r>
              <a:rPr lang="en-US" altLang="zh-CN" sz="2000" dirty="0" smtClean="0">
                <a:solidFill>
                  <a:srgbClr val="FF0000"/>
                </a:solidFill>
              </a:rPr>
              <a:t>Then</a:t>
            </a:r>
            <a:r>
              <a:rPr lang="en-US" altLang="zh-CN" sz="2000" dirty="0" smtClean="0"/>
              <a:t>                  </a:t>
            </a:r>
            <a:r>
              <a:rPr lang="en-US" altLang="zh-CN" sz="2000" dirty="0" smtClean="0">
                <a:solidFill>
                  <a:srgbClr val="006600"/>
                </a:solidFill>
              </a:rPr>
              <a:t>'</a:t>
            </a:r>
            <a:r>
              <a:rPr lang="zh-CN" altLang="en-US" sz="2000" dirty="0" smtClean="0">
                <a:solidFill>
                  <a:srgbClr val="006600"/>
                </a:solidFill>
              </a:rPr>
              <a:t>是否缺少数据</a:t>
            </a:r>
          </a:p>
          <a:p>
            <a:pPr lvl="1"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2000" dirty="0" smtClean="0"/>
              <a:t>        </a:t>
            </a:r>
            <a:r>
              <a:rPr lang="en-US" altLang="zh-CN" sz="2000" dirty="0" err="1" smtClean="0"/>
              <a:t>MsgBox</a:t>
            </a:r>
            <a:r>
              <a:rPr lang="en-US" altLang="zh-CN" sz="2000" dirty="0" smtClean="0"/>
              <a:t> "</a:t>
            </a:r>
            <a:r>
              <a:rPr lang="zh-CN" altLang="en-US" sz="2000" dirty="0" smtClean="0"/>
              <a:t>数据不全，无法计算！</a:t>
            </a:r>
            <a:r>
              <a:rPr lang="en-US" altLang="zh-CN" sz="2000" dirty="0" smtClean="0"/>
              <a:t>"       </a:t>
            </a:r>
            <a:r>
              <a:rPr lang="en-US" altLang="zh-CN" sz="2000" dirty="0" smtClean="0">
                <a:solidFill>
                  <a:srgbClr val="006600"/>
                </a:solidFill>
              </a:rPr>
              <a:t>'</a:t>
            </a:r>
            <a:r>
              <a:rPr lang="zh-CN" altLang="en-US" sz="2000" dirty="0" smtClean="0">
                <a:solidFill>
                  <a:srgbClr val="006600"/>
                </a:solidFill>
              </a:rPr>
              <a:t>缺少数据则给出提示</a:t>
            </a:r>
          </a:p>
          <a:p>
            <a:pPr lvl="1"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2000" dirty="0" smtClean="0"/>
              <a:t>        </a:t>
            </a:r>
            <a:r>
              <a:rPr lang="en-US" altLang="zh-CN" sz="2000" dirty="0" smtClean="0">
                <a:solidFill>
                  <a:srgbClr val="FF0000"/>
                </a:solidFill>
              </a:rPr>
              <a:t>Exit Sub                            </a:t>
            </a:r>
            <a:r>
              <a:rPr lang="en-US" altLang="zh-CN" sz="2000" dirty="0" smtClean="0">
                <a:solidFill>
                  <a:srgbClr val="006600"/>
                </a:solidFill>
              </a:rPr>
              <a:t>‘</a:t>
            </a:r>
            <a:r>
              <a:rPr lang="zh-CN" altLang="en-US" sz="2000" dirty="0" smtClean="0">
                <a:solidFill>
                  <a:srgbClr val="006600"/>
                </a:solidFill>
              </a:rPr>
              <a:t>出错，退出子过程</a:t>
            </a:r>
          </a:p>
          <a:p>
            <a:pPr lvl="1"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2000" dirty="0" smtClean="0"/>
              <a:t>    </a:t>
            </a:r>
            <a:r>
              <a:rPr lang="en-US" altLang="zh-CN" sz="2000" dirty="0" smtClean="0">
                <a:solidFill>
                  <a:srgbClr val="FF0000"/>
                </a:solidFill>
              </a:rPr>
              <a:t>End If</a:t>
            </a:r>
          </a:p>
          <a:p>
            <a:pPr lvl="1"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2000" dirty="0" smtClean="0"/>
              <a:t>    p = a * b                               </a:t>
            </a:r>
            <a:r>
              <a:rPr lang="en-US" altLang="zh-CN" sz="2000" dirty="0" smtClean="0">
                <a:solidFill>
                  <a:srgbClr val="006600"/>
                </a:solidFill>
              </a:rPr>
              <a:t>'</a:t>
            </a:r>
            <a:r>
              <a:rPr lang="zh-CN" altLang="en-US" sz="2000" dirty="0" smtClean="0">
                <a:solidFill>
                  <a:srgbClr val="006600"/>
                </a:solidFill>
              </a:rPr>
              <a:t>计算总价</a:t>
            </a:r>
          </a:p>
          <a:p>
            <a:pPr lvl="1"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2000" dirty="0" smtClean="0"/>
              <a:t>    </a:t>
            </a:r>
            <a:r>
              <a:rPr lang="en-US" altLang="zh-CN" sz="2000" dirty="0" smtClean="0"/>
              <a:t>Cells(</a:t>
            </a:r>
            <a:r>
              <a:rPr lang="en-US" altLang="zh-CN" sz="2000" dirty="0" err="1" smtClean="0"/>
              <a:t>Selection.Row</a:t>
            </a:r>
            <a:r>
              <a:rPr lang="en-US" altLang="zh-CN" sz="2000" dirty="0" smtClean="0"/>
              <a:t>, 4) = p                 </a:t>
            </a:r>
            <a:r>
              <a:rPr lang="en-US" altLang="zh-CN" sz="2000" dirty="0" smtClean="0">
                <a:solidFill>
                  <a:srgbClr val="006600"/>
                </a:solidFill>
              </a:rPr>
              <a:t>'</a:t>
            </a:r>
            <a:r>
              <a:rPr lang="zh-CN" altLang="en-US" sz="2000" dirty="0" smtClean="0">
                <a:solidFill>
                  <a:srgbClr val="006600"/>
                </a:solidFill>
              </a:rPr>
              <a:t>写入单元格</a:t>
            </a:r>
          </a:p>
          <a:p>
            <a:pPr lvl="1"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2000" dirty="0" smtClean="0">
                <a:solidFill>
                  <a:srgbClr val="0000CC"/>
                </a:solidFill>
              </a:rPr>
              <a:t>End Sub</a:t>
            </a:r>
          </a:p>
          <a:p>
            <a:endParaRPr lang="zh-CN" altLang="en-US" dirty="0"/>
          </a:p>
        </p:txBody>
      </p:sp>
      <p:grpSp>
        <p:nvGrpSpPr>
          <p:cNvPr id="9" name="组合 4"/>
          <p:cNvGrpSpPr>
            <a:grpSpLocks/>
          </p:cNvGrpSpPr>
          <p:nvPr/>
        </p:nvGrpSpPr>
        <p:grpSpPr bwMode="auto">
          <a:xfrm>
            <a:off x="6357950" y="1357297"/>
            <a:ext cx="2714644" cy="3343209"/>
            <a:chOff x="214290" y="6086502"/>
            <a:chExt cx="2714661" cy="3344278"/>
          </a:xfrm>
        </p:grpSpPr>
        <p:pic>
          <p:nvPicPr>
            <p:cNvPr id="10" name="Picture 10" descr="http://www.chinanews.com/cr/2014/0108/1576296051.jpg"/>
            <p:cNvPicPr>
              <a:picLocks noChangeAspect="1" noChangeArrowheads="1"/>
            </p:cNvPicPr>
            <p:nvPr/>
          </p:nvPicPr>
          <p:blipFill>
            <a:blip r:embed="rId3"/>
            <a:srcRect r="12500"/>
            <a:stretch>
              <a:fillRect/>
            </a:stretch>
          </p:blipFill>
          <p:spPr bwMode="auto">
            <a:xfrm flipH="1">
              <a:off x="1928823" y="8015951"/>
              <a:ext cx="1000128" cy="14148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1" name="矩形标注 8"/>
            <p:cNvSpPr>
              <a:spLocks noChangeArrowheads="1"/>
            </p:cNvSpPr>
            <p:nvPr/>
          </p:nvSpPr>
          <p:spPr bwMode="auto">
            <a:xfrm>
              <a:off x="214290" y="6086502"/>
              <a:ext cx="2643223" cy="1857981"/>
            </a:xfrm>
            <a:prstGeom prst="wedgeRectCallout">
              <a:avLst>
                <a:gd name="adj1" fmla="val 24677"/>
                <a:gd name="adj2" fmla="val 57208"/>
              </a:avLst>
            </a:prstGeom>
            <a:solidFill>
              <a:srgbClr val="FFFF00"/>
            </a:solidFill>
            <a:ln w="9525" algn="ctr">
              <a:solidFill>
                <a:srgbClr val="FF66FF"/>
              </a:solidFill>
              <a:round/>
              <a:headEnd/>
              <a:tailEnd/>
            </a:ln>
            <a:effectLst/>
          </p:spPr>
          <p:txBody>
            <a:bodyPr anchor="ctr"/>
            <a:lstStyle/>
            <a:p>
              <a:r>
                <a:rPr lang="zh-CN" altLang="en-US" sz="2000" b="1" dirty="0" smtClean="0">
                  <a:solidFill>
                    <a:srgbClr val="002060"/>
                  </a:solidFill>
                  <a:latin typeface="黑体" pitchFamily="49" charset="-122"/>
                  <a:ea typeface="黑体" pitchFamily="49" charset="-122"/>
                  <a:sym typeface="Wingdings" pitchFamily="2" charset="2"/>
                </a:rPr>
                <a:t>注意：</a:t>
              </a:r>
              <a:endParaRPr lang="en-US" altLang="zh-CN" sz="2000" b="1" dirty="0" smtClean="0">
                <a:solidFill>
                  <a:srgbClr val="002060"/>
                </a:solidFill>
                <a:latin typeface="黑体" pitchFamily="49" charset="-122"/>
                <a:ea typeface="黑体" pitchFamily="49" charset="-122"/>
                <a:sym typeface="Wingdings" pitchFamily="2" charset="2"/>
              </a:endParaRPr>
            </a:p>
            <a:p>
              <a:pPr marL="273050" indent="-273050">
                <a:buFont typeface="Arial" pitchFamily="34" charset="0"/>
                <a:buChar char="•"/>
              </a:pPr>
              <a:r>
                <a:rPr lang="en-US" altLang="zh-CN" sz="2000" b="1" dirty="0" smtClean="0">
                  <a:solidFill>
                    <a:srgbClr val="002060"/>
                  </a:solidFill>
                  <a:latin typeface="黑体" pitchFamily="49" charset="-122"/>
                  <a:ea typeface="黑体" pitchFamily="49" charset="-122"/>
                  <a:sym typeface="Wingdings" pitchFamily="2" charset="2"/>
                </a:rPr>
                <a:t>Cells(</a:t>
              </a:r>
              <a:r>
                <a:rPr lang="zh-CN" altLang="en-US" sz="2000" b="1" dirty="0" smtClean="0">
                  <a:solidFill>
                    <a:srgbClr val="002060"/>
                  </a:solidFill>
                  <a:latin typeface="黑体" pitchFamily="49" charset="-122"/>
                  <a:ea typeface="黑体" pitchFamily="49" charset="-122"/>
                  <a:sym typeface="Wingdings" pitchFamily="2" charset="2"/>
                </a:rPr>
                <a:t>行号</a:t>
              </a:r>
              <a:r>
                <a:rPr lang="en-US" altLang="zh-CN" sz="2000" b="1" dirty="0" smtClean="0">
                  <a:solidFill>
                    <a:srgbClr val="002060"/>
                  </a:solidFill>
                  <a:latin typeface="黑体" pitchFamily="49" charset="-122"/>
                  <a:ea typeface="黑体" pitchFamily="49" charset="-122"/>
                  <a:sym typeface="Wingdings" pitchFamily="2" charset="2"/>
                </a:rPr>
                <a:t>,</a:t>
              </a:r>
              <a:r>
                <a:rPr lang="zh-CN" altLang="en-US" sz="2000" b="1" dirty="0" smtClean="0">
                  <a:solidFill>
                    <a:srgbClr val="002060"/>
                  </a:solidFill>
                  <a:latin typeface="黑体" pitchFamily="49" charset="-122"/>
                  <a:ea typeface="黑体" pitchFamily="49" charset="-122"/>
                  <a:sym typeface="Wingdings" pitchFamily="2" charset="2"/>
                </a:rPr>
                <a:t>列号</a:t>
              </a:r>
              <a:r>
                <a:rPr lang="en-US" altLang="zh-CN" sz="2000" b="1" dirty="0" smtClean="0">
                  <a:solidFill>
                    <a:srgbClr val="002060"/>
                  </a:solidFill>
                  <a:latin typeface="黑体" pitchFamily="49" charset="-122"/>
                  <a:ea typeface="黑体" pitchFamily="49" charset="-122"/>
                  <a:sym typeface="Wingdings" pitchFamily="2" charset="2"/>
                </a:rPr>
                <a:t>)</a:t>
              </a:r>
              <a:r>
                <a:rPr lang="zh-CN" altLang="en-US" sz="2000" b="1" dirty="0" smtClean="0">
                  <a:solidFill>
                    <a:srgbClr val="002060"/>
                  </a:solidFill>
                  <a:latin typeface="黑体" pitchFamily="49" charset="-122"/>
                  <a:ea typeface="黑体" pitchFamily="49" charset="-122"/>
                  <a:sym typeface="Wingdings" pitchFamily="2" charset="2"/>
                </a:rPr>
                <a:t>表示相应的单元格</a:t>
              </a:r>
              <a:endParaRPr lang="en-US" altLang="zh-CN" sz="2000" b="1" dirty="0" smtClean="0">
                <a:solidFill>
                  <a:srgbClr val="002060"/>
                </a:solidFill>
                <a:latin typeface="黑体" pitchFamily="49" charset="-122"/>
                <a:ea typeface="黑体" pitchFamily="49" charset="-122"/>
                <a:sym typeface="Wingdings" pitchFamily="2" charset="2"/>
              </a:endParaRPr>
            </a:p>
            <a:p>
              <a:pPr marL="273050" indent="-273050">
                <a:buFont typeface="Arial" pitchFamily="34" charset="0"/>
                <a:buChar char="•"/>
              </a:pPr>
              <a:r>
                <a:rPr lang="en-US" altLang="zh-CN" sz="2000" b="1" dirty="0" err="1" smtClean="0">
                  <a:solidFill>
                    <a:srgbClr val="002060"/>
                  </a:solidFill>
                  <a:latin typeface="黑体" pitchFamily="49" charset="-122"/>
                  <a:ea typeface="黑体" pitchFamily="49" charset="-122"/>
                  <a:sym typeface="Wingdings" pitchFamily="2" charset="2"/>
                </a:rPr>
                <a:t>Selection.Row</a:t>
              </a:r>
              <a:r>
                <a:rPr lang="zh-CN" altLang="en-US" sz="2000" b="1" dirty="0" smtClean="0">
                  <a:solidFill>
                    <a:srgbClr val="002060"/>
                  </a:solidFill>
                  <a:latin typeface="黑体" pitchFamily="49" charset="-122"/>
                  <a:ea typeface="黑体" pitchFamily="49" charset="-122"/>
                  <a:sym typeface="Wingdings" pitchFamily="2" charset="2"/>
                </a:rPr>
                <a:t>表示选中行的行号</a:t>
              </a:r>
              <a:endParaRPr lang="en-US" altLang="zh-CN" sz="2000" b="1" dirty="0" smtClean="0">
                <a:solidFill>
                  <a:srgbClr val="002060"/>
                </a:solidFill>
                <a:latin typeface="黑体" pitchFamily="49" charset="-122"/>
                <a:ea typeface="黑体" pitchFamily="49" charset="-122"/>
                <a:sym typeface="Wingdings" pitchFamily="2" charset="2"/>
              </a:endParaRPr>
            </a:p>
          </p:txBody>
        </p:sp>
      </p:grp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57158" y="1000108"/>
            <a:ext cx="8358246" cy="5143536"/>
          </a:xfrm>
        </p:spPr>
        <p:txBody>
          <a:bodyPr/>
          <a:lstStyle/>
          <a:p>
            <a:r>
              <a:rPr lang="zh-CN" altLang="en-US" dirty="0" smtClean="0">
                <a:solidFill>
                  <a:srgbClr val="FF0000"/>
                </a:solidFill>
              </a:rPr>
              <a:t>练习</a:t>
            </a:r>
            <a:r>
              <a:rPr lang="en-US" altLang="zh-CN" dirty="0" smtClean="0">
                <a:solidFill>
                  <a:srgbClr val="FF0000"/>
                </a:solidFill>
              </a:rPr>
              <a:t>1</a:t>
            </a:r>
            <a:r>
              <a:rPr lang="zh-CN" altLang="en-US" dirty="0" smtClean="0">
                <a:solidFill>
                  <a:srgbClr val="FF0000"/>
                </a:solidFill>
              </a:rPr>
              <a:t>：</a:t>
            </a:r>
            <a:r>
              <a:rPr lang="zh-CN" altLang="en-US" dirty="0" smtClean="0">
                <a:solidFill>
                  <a:srgbClr val="0000CC"/>
                </a:solidFill>
              </a:rPr>
              <a:t>输出数字回文塔，要求定义和调用子过程</a:t>
            </a:r>
            <a:r>
              <a:rPr lang="en-US" altLang="zh-CN" dirty="0" smtClean="0">
                <a:solidFill>
                  <a:srgbClr val="0000CC"/>
                </a:solidFill>
              </a:rPr>
              <a:t>Pyramid(n)</a:t>
            </a:r>
            <a:r>
              <a:rPr lang="zh-CN" altLang="en-US" dirty="0" smtClean="0">
                <a:solidFill>
                  <a:srgbClr val="0000CC"/>
                </a:solidFill>
              </a:rPr>
              <a:t>，它的功能是输出一个有</a:t>
            </a:r>
            <a:r>
              <a:rPr lang="en-US" altLang="zh-CN" dirty="0" smtClean="0">
                <a:solidFill>
                  <a:srgbClr val="0000CC"/>
                </a:solidFill>
              </a:rPr>
              <a:t>n</a:t>
            </a:r>
            <a:r>
              <a:rPr lang="zh-CN" altLang="en-US" dirty="0" smtClean="0">
                <a:solidFill>
                  <a:srgbClr val="0000CC"/>
                </a:solidFill>
              </a:rPr>
              <a:t>行的回文塔图形。</a:t>
            </a:r>
            <a:endParaRPr lang="en-US" altLang="zh-CN" dirty="0" smtClean="0">
              <a:solidFill>
                <a:srgbClr val="0000CC"/>
              </a:solidFill>
            </a:endParaRPr>
          </a:p>
          <a:p>
            <a:pPr lvl="1"/>
            <a:r>
              <a:rPr lang="zh-CN" altLang="en-US" dirty="0" smtClean="0"/>
              <a:t>例如：</a:t>
            </a:r>
            <a:r>
              <a:rPr lang="en-US" altLang="zh-CN" dirty="0" smtClean="0"/>
              <a:t> Pyramid(5)</a:t>
            </a:r>
            <a:r>
              <a:rPr lang="zh-CN" altLang="en-US" dirty="0" smtClean="0"/>
              <a:t>的输出形式如下图：</a:t>
            </a:r>
            <a:endParaRPr lang="en-US" altLang="zh-CN" dirty="0" smtClean="0"/>
          </a:p>
          <a:p>
            <a:r>
              <a:rPr lang="zh-CN" altLang="en-US" dirty="0" smtClean="0"/>
              <a:t>共有两个过程：</a:t>
            </a:r>
            <a:r>
              <a:rPr lang="en-US" altLang="zh-CN" dirty="0" smtClean="0"/>
              <a:t> </a:t>
            </a:r>
            <a:r>
              <a:rPr lang="en-US" altLang="zh-CN" dirty="0" err="1" smtClean="0"/>
              <a:t>main_Pyramid</a:t>
            </a:r>
            <a:r>
              <a:rPr lang="en-US" altLang="zh-CN" dirty="0" smtClean="0"/>
              <a:t>( )</a:t>
            </a:r>
            <a:r>
              <a:rPr lang="zh-CN" altLang="en-US" dirty="0" smtClean="0"/>
              <a:t>、</a:t>
            </a:r>
            <a:r>
              <a:rPr lang="en-US" altLang="zh-CN" dirty="0" smtClean="0"/>
              <a:t> Pyramid(n)</a:t>
            </a:r>
          </a:p>
          <a:p>
            <a:pPr lvl="1" algn="l"/>
            <a:r>
              <a:rPr lang="zh-CN" altLang="en-US" dirty="0" smtClean="0">
                <a:latin typeface="仿宋" pitchFamily="49" charset="-122"/>
                <a:ea typeface="仿宋" pitchFamily="49" charset="-122"/>
              </a:rPr>
              <a:t>要求在</a:t>
            </a:r>
            <a:r>
              <a:rPr lang="en-US" altLang="zh-CN" dirty="0" err="1" smtClean="0">
                <a:latin typeface="仿宋" pitchFamily="49" charset="-122"/>
                <a:ea typeface="仿宋" pitchFamily="49" charset="-122"/>
              </a:rPr>
              <a:t>main_Pyramid</a:t>
            </a:r>
            <a:r>
              <a:rPr lang="zh-CN" altLang="en-US" dirty="0" smtClean="0">
                <a:latin typeface="仿宋" pitchFamily="49" charset="-122"/>
                <a:ea typeface="仿宋" pitchFamily="49" charset="-122"/>
              </a:rPr>
              <a:t>过程中输入</a:t>
            </a:r>
            <a:r>
              <a:rPr lang="en-US" altLang="zh-CN" dirty="0" smtClean="0">
                <a:latin typeface="仿宋" pitchFamily="49" charset="-122"/>
                <a:ea typeface="仿宋" pitchFamily="49" charset="-122"/>
              </a:rPr>
              <a:t>n</a:t>
            </a:r>
            <a:r>
              <a:rPr lang="zh-CN" altLang="en-US" dirty="0" smtClean="0">
                <a:latin typeface="仿宋" pitchFamily="49" charset="-122"/>
                <a:ea typeface="仿宋" pitchFamily="49" charset="-122"/>
              </a:rPr>
              <a:t>值，</a:t>
            </a:r>
            <a:r>
              <a:rPr lang="en-US" altLang="zh-CN" dirty="0" smtClean="0">
                <a:latin typeface="仿宋" pitchFamily="49" charset="-122"/>
                <a:ea typeface="仿宋" pitchFamily="49" charset="-122"/>
              </a:rPr>
              <a:t/>
            </a:r>
            <a:br>
              <a:rPr lang="en-US" altLang="zh-CN" dirty="0" smtClean="0">
                <a:latin typeface="仿宋" pitchFamily="49" charset="-122"/>
                <a:ea typeface="仿宋" pitchFamily="49" charset="-122"/>
              </a:rPr>
            </a:br>
            <a:r>
              <a:rPr lang="zh-CN" altLang="en-US" dirty="0" smtClean="0">
                <a:latin typeface="仿宋" pitchFamily="49" charset="-122"/>
                <a:ea typeface="仿宋" pitchFamily="49" charset="-122"/>
              </a:rPr>
              <a:t>然后调用</a:t>
            </a:r>
            <a:r>
              <a:rPr lang="en-US" altLang="zh-CN" dirty="0" smtClean="0">
                <a:latin typeface="仿宋" pitchFamily="49" charset="-122"/>
                <a:ea typeface="仿宋" pitchFamily="49" charset="-122"/>
              </a:rPr>
              <a:t>Pyramid(n)</a:t>
            </a:r>
            <a:r>
              <a:rPr lang="zh-CN" altLang="en-US" dirty="0" smtClean="0">
                <a:latin typeface="仿宋" pitchFamily="49" charset="-122"/>
                <a:ea typeface="仿宋" pitchFamily="49" charset="-122"/>
              </a:rPr>
              <a:t>过程，输出对应的图形。</a:t>
            </a:r>
            <a:endParaRPr lang="en-US" altLang="zh-CN" dirty="0" smtClean="0">
              <a:latin typeface="仿宋" pitchFamily="49" charset="-122"/>
              <a:ea typeface="仿宋" pitchFamily="49" charset="-122"/>
            </a:endParaRPr>
          </a:p>
          <a:p>
            <a:pPr lvl="1"/>
            <a:r>
              <a:rPr lang="en-US" altLang="zh-CN" dirty="0" smtClean="0">
                <a:latin typeface="仿宋" pitchFamily="49" charset="-122"/>
                <a:ea typeface="仿宋" pitchFamily="49" charset="-122"/>
              </a:rPr>
              <a:t>Pyramid(n)</a:t>
            </a:r>
            <a:r>
              <a:rPr lang="zh-CN" altLang="en-US" dirty="0" smtClean="0">
                <a:latin typeface="仿宋" pitchFamily="49" charset="-122"/>
                <a:ea typeface="仿宋" pitchFamily="49" charset="-122"/>
              </a:rPr>
              <a:t>过程中使用</a:t>
            </a:r>
            <a:r>
              <a:rPr lang="en-US" altLang="zh-CN" dirty="0" smtClean="0">
                <a:latin typeface="仿宋" pitchFamily="49" charset="-122"/>
                <a:ea typeface="仿宋" pitchFamily="49" charset="-122"/>
              </a:rPr>
              <a:t>For</a:t>
            </a:r>
            <a:r>
              <a:rPr lang="zh-CN" altLang="en-US" dirty="0" smtClean="0">
                <a:latin typeface="仿宋" pitchFamily="49" charset="-122"/>
                <a:ea typeface="仿宋" pitchFamily="49" charset="-122"/>
              </a:rPr>
              <a:t>循环嵌套结构实现算法，并在立即窗口输出回文塔图形。（</a:t>
            </a:r>
            <a:r>
              <a:rPr lang="en-US" altLang="zh-CN" dirty="0" err="1" smtClean="0">
                <a:latin typeface="仿宋" pitchFamily="49" charset="-122"/>
                <a:ea typeface="仿宋" pitchFamily="49" charset="-122"/>
              </a:rPr>
              <a:t>Debug.print</a:t>
            </a:r>
            <a:r>
              <a:rPr lang="en-US" altLang="zh-CN" dirty="0" smtClean="0">
                <a:latin typeface="仿宋" pitchFamily="49" charset="-122"/>
                <a:ea typeface="仿宋" pitchFamily="49" charset="-122"/>
              </a:rPr>
              <a:t> </a:t>
            </a:r>
            <a:r>
              <a:rPr lang="zh-CN" altLang="en-US" dirty="0" smtClean="0">
                <a:latin typeface="仿宋" pitchFamily="49" charset="-122"/>
                <a:ea typeface="仿宋" pitchFamily="49" charset="-122"/>
              </a:rPr>
              <a:t>）</a:t>
            </a:r>
            <a:endParaRPr lang="en-US" altLang="zh-CN" dirty="0" smtClean="0">
              <a:latin typeface="仿宋" pitchFamily="49" charset="-122"/>
              <a:ea typeface="仿宋" pitchFamily="49" charset="-122"/>
            </a:endParaRPr>
          </a:p>
          <a:p>
            <a:pPr lvl="1"/>
            <a:r>
              <a:rPr lang="en-US" altLang="zh-CN" dirty="0" err="1" smtClean="0">
                <a:latin typeface="仿宋" pitchFamily="49" charset="-122"/>
                <a:ea typeface="仿宋" pitchFamily="49" charset="-122"/>
              </a:rPr>
              <a:t>Debug.print</a:t>
            </a:r>
            <a:r>
              <a:rPr lang="zh-CN" altLang="en-US" dirty="0" smtClean="0">
                <a:latin typeface="仿宋" pitchFamily="49" charset="-122"/>
                <a:ea typeface="仿宋" pitchFamily="49" charset="-122"/>
              </a:rPr>
              <a:t>使用的有关说明见下张幻灯片：</a:t>
            </a:r>
            <a:endParaRPr lang="en-US" altLang="zh-CN" dirty="0" smtClean="0">
              <a:latin typeface="仿宋" pitchFamily="49" charset="-122"/>
              <a:ea typeface="仿宋" pitchFamily="49" charset="-122"/>
            </a:endParaRPr>
          </a:p>
          <a:p>
            <a:endParaRPr lang="zh-CN" altLang="en-US" dirty="0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34925" y="333375"/>
            <a:ext cx="7180281" cy="647700"/>
          </a:xfrm>
        </p:spPr>
        <p:txBody>
          <a:bodyPr/>
          <a:lstStyle/>
          <a:p>
            <a:r>
              <a:rPr lang="en-US" altLang="zh-CN" dirty="0" smtClean="0">
                <a:solidFill>
                  <a:srgbClr val="FF0000"/>
                </a:solidFill>
              </a:rPr>
              <a:t>Sub</a:t>
            </a:r>
            <a:r>
              <a:rPr lang="zh-CN" altLang="en-US" dirty="0" smtClean="0">
                <a:solidFill>
                  <a:srgbClr val="FF0000"/>
                </a:solidFill>
              </a:rPr>
              <a:t>过程创建与调用课堂练习与作业</a:t>
            </a:r>
            <a:endParaRPr lang="zh-CN" altLang="en-US" dirty="0"/>
          </a:p>
        </p:txBody>
      </p:sp>
      <p:pic>
        <p:nvPicPr>
          <p:cNvPr id="4198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358082" y="1928802"/>
            <a:ext cx="1619257" cy="1384744"/>
          </a:xfrm>
          <a:prstGeom prst="rect">
            <a:avLst/>
          </a:prstGeom>
          <a:ln>
            <a:solidFill>
              <a:schemeClr val="accent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灯片编号占位符 3"/>
          <p:cNvSpPr txBox="1">
            <a:spLocks/>
          </p:cNvSpPr>
          <p:nvPr/>
        </p:nvSpPr>
        <p:spPr>
          <a:xfrm>
            <a:off x="8572528" y="6500834"/>
            <a:ext cx="571472" cy="357166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C913308-F349-4B6D-A68A-DD1791B4A57B}" type="slidenum">
              <a: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18</a:t>
            </a:fld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err="1" smtClean="0">
                <a:solidFill>
                  <a:srgbClr val="FF0000"/>
                </a:solidFill>
              </a:rPr>
              <a:t>Debug.print</a:t>
            </a:r>
            <a:r>
              <a:rPr lang="en-US" altLang="zh-CN" dirty="0" smtClean="0">
                <a:solidFill>
                  <a:srgbClr val="FF0000"/>
                </a:solidFill>
              </a:rPr>
              <a:t> </a:t>
            </a:r>
          </a:p>
          <a:p>
            <a:pPr lvl="1"/>
            <a:r>
              <a:rPr lang="zh-CN" altLang="en-US" sz="2000" dirty="0" smtClean="0"/>
              <a:t>使用</a:t>
            </a:r>
            <a:r>
              <a:rPr lang="zh-CN" altLang="en-US" sz="2000" dirty="0" smtClean="0">
                <a:solidFill>
                  <a:srgbClr val="FF0000"/>
                </a:solidFill>
              </a:rPr>
              <a:t>分号</a:t>
            </a:r>
            <a:r>
              <a:rPr lang="en-US" altLang="zh-CN" sz="2000" dirty="0" smtClean="0">
                <a:solidFill>
                  <a:srgbClr val="FF0000"/>
                </a:solidFill>
              </a:rPr>
              <a:t>;</a:t>
            </a:r>
            <a:r>
              <a:rPr lang="zh-CN" altLang="en-US" sz="2000" dirty="0" smtClean="0"/>
              <a:t>直接将插入点定位在上一个被显示的字符之后。</a:t>
            </a:r>
          </a:p>
          <a:p>
            <a:pPr lvl="1"/>
            <a:r>
              <a:rPr lang="zh-CN" altLang="en-US" sz="2000" dirty="0" smtClean="0"/>
              <a:t>省略分号</a:t>
            </a:r>
            <a:r>
              <a:rPr lang="en-US" altLang="zh-CN" sz="2000" dirty="0" smtClean="0"/>
              <a:t>; </a:t>
            </a:r>
            <a:r>
              <a:rPr lang="zh-CN" altLang="en-US" sz="2000" dirty="0" smtClean="0"/>
              <a:t>则</a:t>
            </a:r>
            <a:r>
              <a:rPr lang="zh-CN" altLang="en-US" sz="2000" dirty="0" smtClean="0">
                <a:solidFill>
                  <a:srgbClr val="0000CC"/>
                </a:solidFill>
              </a:rPr>
              <a:t>在下一行显示</a:t>
            </a:r>
            <a:r>
              <a:rPr lang="zh-CN" altLang="en-US" sz="2000" dirty="0" smtClean="0"/>
              <a:t>下一字符。</a:t>
            </a:r>
            <a:endParaRPr lang="en-US" altLang="zh-CN" sz="2000" dirty="0" smtClean="0"/>
          </a:p>
          <a:p>
            <a:pPr lvl="1"/>
            <a:r>
              <a:rPr lang="zh-CN" altLang="en-US" sz="2000" dirty="0" smtClean="0"/>
              <a:t>例如：</a:t>
            </a:r>
            <a:endParaRPr lang="en-US" altLang="zh-CN" sz="2000" dirty="0" smtClean="0"/>
          </a:p>
          <a:p>
            <a:pPr lvl="1">
              <a:buNone/>
            </a:pPr>
            <a:r>
              <a:rPr lang="en-US" altLang="zh-CN" dirty="0" err="1" smtClean="0">
                <a:solidFill>
                  <a:srgbClr val="0000CC"/>
                </a:solidFill>
              </a:rPr>
              <a:t>Debug.Print</a:t>
            </a:r>
            <a:r>
              <a:rPr lang="en-US" altLang="zh-CN" dirty="0" smtClean="0">
                <a:solidFill>
                  <a:srgbClr val="0000CC"/>
                </a:solidFill>
              </a:rPr>
              <a:t> " ";</a:t>
            </a:r>
          </a:p>
          <a:p>
            <a:pPr lvl="1"/>
            <a:r>
              <a:rPr lang="zh-CN" altLang="en-US" sz="2000" dirty="0" smtClean="0"/>
              <a:t>输出显示一个空格，下一个显示字符紧跟在空格后面</a:t>
            </a:r>
            <a:endParaRPr lang="en-US" altLang="zh-CN" sz="2000" dirty="0" smtClean="0"/>
          </a:p>
          <a:p>
            <a:pPr lvl="1">
              <a:buNone/>
            </a:pPr>
            <a:r>
              <a:rPr lang="en-US" altLang="zh-CN" dirty="0" err="1" smtClean="0">
                <a:solidFill>
                  <a:srgbClr val="0000CC"/>
                </a:solidFill>
              </a:rPr>
              <a:t>Debug.Print</a:t>
            </a:r>
            <a:r>
              <a:rPr lang="en-US" altLang="zh-CN" dirty="0" smtClean="0">
                <a:solidFill>
                  <a:srgbClr val="0000CC"/>
                </a:solidFill>
              </a:rPr>
              <a:t> "" &amp; k;</a:t>
            </a:r>
          </a:p>
          <a:p>
            <a:pPr lvl="1"/>
            <a:r>
              <a:rPr lang="zh-CN" altLang="en-US" sz="2000" dirty="0" smtClean="0"/>
              <a:t>输出显示数字字符</a:t>
            </a:r>
            <a:r>
              <a:rPr lang="en-US" altLang="zh-CN" sz="2000" dirty="0" smtClean="0"/>
              <a:t>k</a:t>
            </a:r>
            <a:r>
              <a:rPr lang="zh-CN" altLang="en-US" sz="2000" dirty="0" smtClean="0"/>
              <a:t>，下一个显示字符紧跟在</a:t>
            </a:r>
            <a:r>
              <a:rPr lang="en-US" altLang="zh-CN" sz="2000" dirty="0" smtClean="0"/>
              <a:t>k</a:t>
            </a:r>
            <a:r>
              <a:rPr lang="zh-CN" altLang="en-US" sz="2000" dirty="0" smtClean="0"/>
              <a:t>后面</a:t>
            </a:r>
            <a:endParaRPr lang="en-US" altLang="zh-CN" sz="2000" dirty="0" smtClean="0"/>
          </a:p>
          <a:p>
            <a:pPr lvl="1">
              <a:buNone/>
            </a:pPr>
            <a:r>
              <a:rPr lang="en-US" altLang="zh-CN" dirty="0" err="1" smtClean="0">
                <a:solidFill>
                  <a:srgbClr val="0000CC"/>
                </a:solidFill>
              </a:rPr>
              <a:t>Debug.Print</a:t>
            </a:r>
            <a:endParaRPr lang="en-US" altLang="zh-CN" dirty="0" smtClean="0">
              <a:solidFill>
                <a:srgbClr val="0000CC"/>
              </a:solidFill>
            </a:endParaRPr>
          </a:p>
          <a:p>
            <a:pPr lvl="1"/>
            <a:r>
              <a:rPr lang="zh-CN" altLang="en-US" sz="2000" dirty="0" smtClean="0"/>
              <a:t>回车换行，到下一行显示输出</a:t>
            </a:r>
            <a:endParaRPr lang="en-US" altLang="zh-CN" sz="2000" dirty="0" smtClean="0"/>
          </a:p>
          <a:p>
            <a:endParaRPr lang="zh-CN" altLang="en-US" dirty="0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err="1" smtClean="0">
                <a:solidFill>
                  <a:srgbClr val="FF0000"/>
                </a:solidFill>
              </a:rPr>
              <a:t>Debug.print</a:t>
            </a:r>
            <a:r>
              <a:rPr lang="zh-CN" altLang="en-US" dirty="0" smtClean="0">
                <a:solidFill>
                  <a:srgbClr val="FF0000"/>
                </a:solidFill>
              </a:rPr>
              <a:t>的有关说明</a:t>
            </a:r>
            <a:endParaRPr lang="zh-CN" altLang="en-US" dirty="0"/>
          </a:p>
        </p:txBody>
      </p:sp>
      <p:sp>
        <p:nvSpPr>
          <p:cNvPr id="4" name="灯片编号占位符 3"/>
          <p:cNvSpPr txBox="1">
            <a:spLocks/>
          </p:cNvSpPr>
          <p:nvPr/>
        </p:nvSpPr>
        <p:spPr>
          <a:xfrm>
            <a:off x="8572528" y="6500834"/>
            <a:ext cx="571472" cy="357166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C913308-F349-4B6D-A68A-DD1791B4A57B}" type="slidenum">
              <a: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19</a:t>
            </a:fld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928662" y="1357298"/>
            <a:ext cx="5972188" cy="4525963"/>
          </a:xfrm>
        </p:spPr>
        <p:txBody>
          <a:bodyPr/>
          <a:lstStyle/>
          <a:p>
            <a:pPr marL="0" indent="355600">
              <a:buClr>
                <a:srgbClr val="FF0000"/>
              </a:buClr>
              <a:buFont typeface="Wingdings" pitchFamily="2" charset="2"/>
              <a:buChar char="l"/>
            </a:pPr>
            <a:r>
              <a:rPr lang="zh-CN" altLang="en-US" dirty="0" smtClean="0"/>
              <a:t>第一部分  </a:t>
            </a:r>
            <a:r>
              <a:rPr lang="en-US" altLang="zh-CN" dirty="0" smtClean="0"/>
              <a:t>Excel</a:t>
            </a:r>
            <a:r>
              <a:rPr lang="zh-CN" altLang="en-US" dirty="0" smtClean="0"/>
              <a:t> </a:t>
            </a:r>
            <a:r>
              <a:rPr lang="en-US" altLang="zh-CN" dirty="0" smtClean="0"/>
              <a:t>VBA</a:t>
            </a:r>
            <a:r>
              <a:rPr lang="zh-CN" altLang="en-US" dirty="0" smtClean="0"/>
              <a:t>开发平台概述</a:t>
            </a:r>
            <a:endParaRPr lang="en-US" altLang="zh-CN" dirty="0" smtClean="0"/>
          </a:p>
          <a:p>
            <a:pPr marL="0" indent="355600">
              <a:buClr>
                <a:srgbClr val="FF0000"/>
              </a:buClr>
              <a:buFont typeface="Wingdings" pitchFamily="2" charset="2"/>
              <a:buChar char="l"/>
            </a:pPr>
            <a:r>
              <a:rPr lang="zh-CN" altLang="en-US" dirty="0" smtClean="0">
                <a:solidFill>
                  <a:srgbClr val="0000FF"/>
                </a:solidFill>
              </a:rPr>
              <a:t>第二部分  </a:t>
            </a:r>
            <a:r>
              <a:rPr lang="en-US" altLang="zh-CN" dirty="0" smtClean="0">
                <a:solidFill>
                  <a:srgbClr val="0000FF"/>
                </a:solidFill>
              </a:rPr>
              <a:t>VBA</a:t>
            </a:r>
            <a:r>
              <a:rPr lang="zh-CN" altLang="en-US" dirty="0" smtClean="0">
                <a:solidFill>
                  <a:srgbClr val="0000FF"/>
                </a:solidFill>
              </a:rPr>
              <a:t>基础知识</a:t>
            </a:r>
            <a:endParaRPr lang="en-US" altLang="zh-CN" dirty="0" smtClean="0">
              <a:solidFill>
                <a:srgbClr val="0000FF"/>
              </a:solidFill>
            </a:endParaRPr>
          </a:p>
          <a:p>
            <a:pPr marL="0" indent="355600">
              <a:buClr>
                <a:srgbClr val="FF0000"/>
              </a:buClr>
              <a:buFont typeface="Wingdings" pitchFamily="2" charset="2"/>
              <a:buChar char="l"/>
            </a:pPr>
            <a:r>
              <a:rPr lang="zh-CN" altLang="en-US" dirty="0" smtClean="0"/>
              <a:t>第三部分  </a:t>
            </a:r>
            <a:r>
              <a:rPr lang="en-US" altLang="zh-CN" dirty="0" smtClean="0"/>
              <a:t>Excel</a:t>
            </a:r>
            <a:r>
              <a:rPr lang="zh-CN" altLang="en-US" dirty="0" smtClean="0"/>
              <a:t> </a:t>
            </a:r>
            <a:r>
              <a:rPr lang="en-US" altLang="zh-CN" dirty="0" smtClean="0"/>
              <a:t>VBA</a:t>
            </a:r>
            <a:r>
              <a:rPr lang="zh-CN" altLang="en-US" dirty="0" smtClean="0"/>
              <a:t>对象模型</a:t>
            </a:r>
            <a:endParaRPr lang="en-US" altLang="zh-CN" dirty="0" smtClean="0"/>
          </a:p>
          <a:p>
            <a:pPr marL="0" indent="355600">
              <a:buClr>
                <a:srgbClr val="FF0000"/>
              </a:buClr>
              <a:buFont typeface="Wingdings" pitchFamily="2" charset="2"/>
              <a:buChar char="l"/>
            </a:pPr>
            <a:r>
              <a:rPr lang="zh-CN" altLang="en-US" dirty="0" smtClean="0"/>
              <a:t>第四部分  用户界面设计</a:t>
            </a:r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34925" y="333375"/>
            <a:ext cx="4537075" cy="647700"/>
          </a:xfrm>
        </p:spPr>
        <p:txBody>
          <a:bodyPr/>
          <a:lstStyle/>
          <a:p>
            <a:r>
              <a:rPr lang="zh-CN" altLang="en-US" dirty="0" smtClean="0"/>
              <a:t>主要内容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4294967295"/>
          </p:nvPr>
        </p:nvSpPr>
        <p:spPr>
          <a:xfrm>
            <a:off x="0" y="6448425"/>
            <a:ext cx="365125" cy="365125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pPr/>
              <a:t>2</a:t>
            </a:fld>
            <a:endParaRPr lang="zh-CN" altLang="en-US" dirty="0"/>
          </a:p>
        </p:txBody>
      </p:sp>
      <p:sp>
        <p:nvSpPr>
          <p:cNvPr id="5" name="灯片编号占位符 3"/>
          <p:cNvSpPr txBox="1">
            <a:spLocks/>
          </p:cNvSpPr>
          <p:nvPr/>
        </p:nvSpPr>
        <p:spPr>
          <a:xfrm>
            <a:off x="8572528" y="6500834"/>
            <a:ext cx="571472" cy="357166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C913308-F349-4B6D-A68A-DD1791B4A57B}" type="slidenum">
              <a: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57158" y="1000108"/>
            <a:ext cx="8572560" cy="5286412"/>
          </a:xfrm>
        </p:spPr>
        <p:txBody>
          <a:bodyPr/>
          <a:lstStyle/>
          <a:p>
            <a:r>
              <a:rPr lang="zh-CN" altLang="en-US" dirty="0" smtClean="0"/>
              <a:t>语法</a:t>
            </a:r>
          </a:p>
          <a:p>
            <a:pPr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2000" dirty="0" smtClean="0">
                <a:solidFill>
                  <a:srgbClr val="0000CC"/>
                </a:solidFill>
              </a:rPr>
              <a:t>[</a:t>
            </a:r>
            <a:r>
              <a:rPr lang="en-US" sz="2000" dirty="0" smtClean="0">
                <a:solidFill>
                  <a:srgbClr val="0000CC"/>
                </a:solidFill>
              </a:rPr>
              <a:t>Private | Public | Friend] [Static] </a:t>
            </a:r>
            <a:r>
              <a:rPr lang="en-US" altLang="zh-CN" dirty="0" smtClean="0">
                <a:solidFill>
                  <a:srgbClr val="FF0000"/>
                </a:solidFill>
              </a:rPr>
              <a:t>Function</a:t>
            </a:r>
            <a:r>
              <a:rPr lang="en-US" dirty="0" smtClean="0"/>
              <a:t> </a:t>
            </a:r>
            <a:r>
              <a:rPr lang="en-US" i="1" dirty="0" smtClean="0">
                <a:solidFill>
                  <a:srgbClr val="0000CC"/>
                </a:solidFill>
              </a:rPr>
              <a:t>name</a:t>
            </a:r>
            <a:r>
              <a:rPr lang="en-US" dirty="0" smtClean="0">
                <a:solidFill>
                  <a:srgbClr val="0000CC"/>
                </a:solidFill>
              </a:rPr>
              <a:t> [(</a:t>
            </a:r>
            <a:r>
              <a:rPr lang="en-US" i="1" dirty="0" err="1" smtClean="0">
                <a:solidFill>
                  <a:srgbClr val="0000CC"/>
                </a:solidFill>
              </a:rPr>
              <a:t>arglist</a:t>
            </a:r>
            <a:r>
              <a:rPr lang="en-US" dirty="0" smtClean="0">
                <a:solidFill>
                  <a:srgbClr val="0000CC"/>
                </a:solidFill>
              </a:rPr>
              <a:t>)] </a:t>
            </a:r>
            <a:r>
              <a:rPr lang="en-US" dirty="0" smtClean="0">
                <a:solidFill>
                  <a:srgbClr val="FF0000"/>
                </a:solidFill>
              </a:rPr>
              <a:t>[As </a:t>
            </a:r>
            <a:r>
              <a:rPr lang="en-US" i="1" dirty="0" smtClean="0">
                <a:solidFill>
                  <a:srgbClr val="FF0000"/>
                </a:solidFill>
              </a:rPr>
              <a:t>type</a:t>
            </a:r>
            <a:r>
              <a:rPr lang="en-US" dirty="0" smtClean="0">
                <a:solidFill>
                  <a:srgbClr val="FF0000"/>
                </a:solidFill>
              </a:rPr>
              <a:t>] </a:t>
            </a:r>
            <a:r>
              <a:rPr lang="en-US" dirty="0" smtClean="0">
                <a:solidFill>
                  <a:srgbClr val="0000CC"/>
                </a:solidFill>
              </a:rPr>
              <a:t/>
            </a:r>
            <a:br>
              <a:rPr lang="en-US" dirty="0" smtClean="0">
                <a:solidFill>
                  <a:srgbClr val="0000CC"/>
                </a:solidFill>
              </a:rPr>
            </a:br>
            <a:r>
              <a:rPr lang="en-US" dirty="0" smtClean="0"/>
              <a:t>[</a:t>
            </a:r>
            <a:r>
              <a:rPr lang="en-US" i="1" dirty="0" smtClean="0"/>
              <a:t>statements</a:t>
            </a:r>
            <a:r>
              <a:rPr lang="en-US" dirty="0" smtClean="0"/>
              <a:t>]</a:t>
            </a:r>
          </a:p>
          <a:p>
            <a:pPr algn="l">
              <a:buNone/>
            </a:pPr>
            <a:r>
              <a:rPr lang="en-US" dirty="0" smtClean="0"/>
              <a:t>	</a:t>
            </a:r>
            <a:r>
              <a:rPr lang="en-US" dirty="0" smtClean="0">
                <a:solidFill>
                  <a:srgbClr val="FF0000"/>
                </a:solidFill>
              </a:rPr>
              <a:t>[</a:t>
            </a:r>
            <a:r>
              <a:rPr lang="en-US" i="1" dirty="0" smtClean="0">
                <a:solidFill>
                  <a:srgbClr val="FF0000"/>
                </a:solidFill>
              </a:rPr>
              <a:t>name</a:t>
            </a:r>
            <a:r>
              <a:rPr lang="en-US" dirty="0" smtClean="0">
                <a:solidFill>
                  <a:srgbClr val="FF0000"/>
                </a:solidFill>
              </a:rPr>
              <a:t> = </a:t>
            </a:r>
            <a:r>
              <a:rPr lang="en-US" i="1" dirty="0" smtClean="0">
                <a:solidFill>
                  <a:srgbClr val="FF0000"/>
                </a:solidFill>
              </a:rPr>
              <a:t>expression</a:t>
            </a:r>
            <a:r>
              <a:rPr lang="en-US" dirty="0" smtClean="0">
                <a:solidFill>
                  <a:srgbClr val="FF0000"/>
                </a:solidFill>
              </a:rPr>
              <a:t>]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>
                <a:solidFill>
                  <a:srgbClr val="0000CC"/>
                </a:solidFill>
              </a:rPr>
              <a:t>[Exit Sub]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[</a:t>
            </a:r>
            <a:r>
              <a:rPr lang="en-US" i="1" dirty="0" smtClean="0"/>
              <a:t>statements</a:t>
            </a:r>
            <a:r>
              <a:rPr lang="en-US" dirty="0" smtClean="0"/>
              <a:t>]</a:t>
            </a:r>
          </a:p>
          <a:p>
            <a:pPr algn="l">
              <a:buNone/>
            </a:pPr>
            <a:r>
              <a:rPr lang="en-US" dirty="0" smtClean="0">
                <a:solidFill>
                  <a:srgbClr val="FF0000"/>
                </a:solidFill>
              </a:rPr>
              <a:t>End </a:t>
            </a:r>
            <a:r>
              <a:rPr lang="en-US" altLang="zh-CN" dirty="0" smtClean="0">
                <a:solidFill>
                  <a:srgbClr val="FF0000"/>
                </a:solidFill>
              </a:rPr>
              <a:t>Function</a:t>
            </a:r>
            <a:endParaRPr lang="en-US" dirty="0" smtClean="0">
              <a:solidFill>
                <a:srgbClr val="FF0000"/>
              </a:solidFill>
            </a:endParaRPr>
          </a:p>
          <a:p>
            <a:r>
              <a:rPr lang="zh-CN" altLang="en-US" dirty="0" smtClean="0"/>
              <a:t>与</a:t>
            </a:r>
            <a:r>
              <a:rPr lang="en-US" altLang="zh-CN" dirty="0" smtClean="0"/>
              <a:t>Sub</a:t>
            </a:r>
            <a:r>
              <a:rPr lang="zh-CN" altLang="en-US" dirty="0" smtClean="0"/>
              <a:t>的区别：</a:t>
            </a:r>
            <a:endParaRPr lang="en-US" altLang="zh-CN" dirty="0" smtClean="0"/>
          </a:p>
          <a:p>
            <a:pPr lvl="1"/>
            <a:r>
              <a:rPr lang="en-US" sz="2000" dirty="0" smtClean="0">
                <a:solidFill>
                  <a:srgbClr val="FF0000"/>
                </a:solidFill>
                <a:cs typeface="+mn-cs"/>
              </a:rPr>
              <a:t>[As </a:t>
            </a:r>
            <a:r>
              <a:rPr lang="en-US" sz="2000" i="1" dirty="0" smtClean="0">
                <a:solidFill>
                  <a:srgbClr val="FF0000"/>
                </a:solidFill>
                <a:cs typeface="+mn-cs"/>
              </a:rPr>
              <a:t>type</a:t>
            </a:r>
            <a:r>
              <a:rPr lang="en-US" sz="2000" dirty="0" smtClean="0">
                <a:solidFill>
                  <a:srgbClr val="FF0000"/>
                </a:solidFill>
                <a:cs typeface="+mn-cs"/>
              </a:rPr>
              <a:t>] </a:t>
            </a:r>
            <a:r>
              <a:rPr lang="zh-CN" altLang="en-US" sz="2000" dirty="0" smtClean="0">
                <a:latin typeface="仿宋" pitchFamily="49" charset="-122"/>
                <a:ea typeface="仿宋" pitchFamily="49" charset="-122"/>
              </a:rPr>
              <a:t>定义函数返回值的类型</a:t>
            </a:r>
            <a:endParaRPr lang="en-US" altLang="zh-CN" sz="2000" dirty="0" smtClean="0">
              <a:latin typeface="仿宋" pitchFamily="49" charset="-122"/>
              <a:ea typeface="仿宋" pitchFamily="49" charset="-122"/>
            </a:endParaRPr>
          </a:p>
          <a:p>
            <a:pPr lvl="1"/>
            <a:r>
              <a:rPr lang="en-US" sz="2000" dirty="0" smtClean="0">
                <a:solidFill>
                  <a:srgbClr val="FF0000"/>
                </a:solidFill>
              </a:rPr>
              <a:t>[</a:t>
            </a:r>
            <a:r>
              <a:rPr lang="en-US" sz="2000" i="1" dirty="0" smtClean="0">
                <a:solidFill>
                  <a:srgbClr val="FF0000"/>
                </a:solidFill>
              </a:rPr>
              <a:t>name</a:t>
            </a:r>
            <a:r>
              <a:rPr lang="en-US" sz="2000" dirty="0" smtClean="0">
                <a:solidFill>
                  <a:srgbClr val="FF0000"/>
                </a:solidFill>
              </a:rPr>
              <a:t> = </a:t>
            </a:r>
            <a:r>
              <a:rPr lang="en-US" sz="2000" i="1" dirty="0" smtClean="0">
                <a:solidFill>
                  <a:srgbClr val="FF0000"/>
                </a:solidFill>
              </a:rPr>
              <a:t>expression</a:t>
            </a:r>
            <a:r>
              <a:rPr lang="en-US" sz="2000" dirty="0" smtClean="0">
                <a:solidFill>
                  <a:srgbClr val="FF0000"/>
                </a:solidFill>
              </a:rPr>
              <a:t>]</a:t>
            </a:r>
            <a:r>
              <a:rPr lang="en-US" sz="2000" i="1" dirty="0" smtClean="0">
                <a:solidFill>
                  <a:srgbClr val="0000CC"/>
                </a:solidFill>
              </a:rPr>
              <a:t>  </a:t>
            </a:r>
            <a:r>
              <a:rPr lang="zh-CN" altLang="en-US" sz="2000" dirty="0" smtClean="0">
                <a:latin typeface="仿宋" pitchFamily="49" charset="-122"/>
                <a:ea typeface="仿宋" pitchFamily="49" charset="-122"/>
              </a:rPr>
              <a:t>通过赋值，得到函数的返回值。</a:t>
            </a:r>
            <a:endParaRPr lang="en-US" altLang="zh-CN" sz="2000" dirty="0" smtClean="0">
              <a:latin typeface="仿宋" pitchFamily="49" charset="-122"/>
              <a:ea typeface="仿宋" pitchFamily="49" charset="-122"/>
            </a:endParaRPr>
          </a:p>
          <a:p>
            <a:pPr lvl="2" indent="-292100"/>
            <a:r>
              <a:rPr lang="zh-CN" altLang="en-US" sz="2000" dirty="0" smtClean="0">
                <a:latin typeface="仿宋" pitchFamily="49" charset="-122"/>
                <a:ea typeface="仿宋" pitchFamily="49" charset="-122"/>
              </a:rPr>
              <a:t>若没有赋值，则默认返回</a:t>
            </a:r>
            <a:r>
              <a:rPr lang="en-US" altLang="zh-CN" sz="2000" dirty="0" smtClean="0">
                <a:latin typeface="仿宋" pitchFamily="49" charset="-122"/>
                <a:ea typeface="仿宋" pitchFamily="49" charset="-122"/>
              </a:rPr>
              <a:t>0(</a:t>
            </a:r>
            <a:r>
              <a:rPr lang="zh-CN" altLang="en-US" sz="2000" dirty="0" smtClean="0">
                <a:latin typeface="仿宋" pitchFamily="49" charset="-122"/>
                <a:ea typeface="仿宋" pitchFamily="49" charset="-122"/>
              </a:rPr>
              <a:t>数值函数</a:t>
            </a:r>
            <a:r>
              <a:rPr lang="en-US" altLang="zh-CN" sz="2000" dirty="0" smtClean="0">
                <a:latin typeface="仿宋" pitchFamily="49" charset="-122"/>
                <a:ea typeface="仿宋" pitchFamily="49" charset="-122"/>
              </a:rPr>
              <a:t>)</a:t>
            </a:r>
            <a:r>
              <a:rPr lang="zh-CN" altLang="en-US" sz="2000" dirty="0" smtClean="0">
                <a:latin typeface="仿宋" pitchFamily="49" charset="-122"/>
                <a:ea typeface="仿宋" pitchFamily="49" charset="-122"/>
              </a:rPr>
              <a:t>，空字符串（字符串函数）或者</a:t>
            </a:r>
            <a:r>
              <a:rPr lang="en-US" altLang="zh-CN" sz="2000" dirty="0" smtClean="0">
                <a:latin typeface="仿宋" pitchFamily="49" charset="-122"/>
                <a:ea typeface="仿宋" pitchFamily="49" charset="-122"/>
              </a:rPr>
              <a:t>Empty</a:t>
            </a:r>
            <a:r>
              <a:rPr lang="zh-CN" altLang="en-US" sz="2000" dirty="0" smtClean="0">
                <a:latin typeface="仿宋" pitchFamily="49" charset="-122"/>
                <a:ea typeface="仿宋" pitchFamily="49" charset="-122"/>
              </a:rPr>
              <a:t>（</a:t>
            </a:r>
            <a:r>
              <a:rPr lang="en-US" altLang="zh-CN" sz="2000" dirty="0" smtClean="0">
                <a:latin typeface="仿宋" pitchFamily="49" charset="-122"/>
                <a:ea typeface="仿宋" pitchFamily="49" charset="-122"/>
              </a:rPr>
              <a:t>Variant</a:t>
            </a:r>
            <a:r>
              <a:rPr lang="zh-CN" altLang="en-US" sz="2000" dirty="0" smtClean="0">
                <a:latin typeface="仿宋" pitchFamily="49" charset="-122"/>
                <a:ea typeface="仿宋" pitchFamily="49" charset="-122"/>
              </a:rPr>
              <a:t>函数）</a:t>
            </a:r>
            <a:endParaRPr lang="en-US" altLang="zh-CN" sz="2000" dirty="0" smtClean="0">
              <a:latin typeface="仿宋" pitchFamily="49" charset="-122"/>
              <a:ea typeface="仿宋" pitchFamily="49" charset="-122"/>
            </a:endParaRPr>
          </a:p>
          <a:p>
            <a:pPr lvl="1"/>
            <a:endParaRPr lang="zh-CN" altLang="en-US" dirty="0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>
                <a:solidFill>
                  <a:srgbClr val="FF0000"/>
                </a:solidFill>
              </a:rPr>
              <a:t>Function</a:t>
            </a:r>
            <a:r>
              <a:rPr lang="zh-CN" altLang="en-US" dirty="0" smtClean="0">
                <a:solidFill>
                  <a:srgbClr val="FF0000"/>
                </a:solidFill>
              </a:rPr>
              <a:t>过程</a:t>
            </a:r>
            <a:r>
              <a:rPr lang="en-US" altLang="zh-CN" dirty="0" smtClean="0">
                <a:solidFill>
                  <a:srgbClr val="FF0000"/>
                </a:solidFill>
              </a:rPr>
              <a:t>(</a:t>
            </a:r>
            <a:r>
              <a:rPr lang="zh-CN" altLang="en-US" dirty="0" smtClean="0">
                <a:solidFill>
                  <a:srgbClr val="FF0000"/>
                </a:solidFill>
              </a:rPr>
              <a:t>函数</a:t>
            </a:r>
            <a:r>
              <a:rPr lang="en-US" altLang="zh-CN" dirty="0" smtClean="0">
                <a:solidFill>
                  <a:srgbClr val="FF0000"/>
                </a:solidFill>
              </a:rPr>
              <a:t>)</a:t>
            </a:r>
            <a:r>
              <a:rPr lang="zh-CN" altLang="en-US" dirty="0" smtClean="0">
                <a:solidFill>
                  <a:srgbClr val="FF0000"/>
                </a:solidFill>
              </a:rPr>
              <a:t>语法</a:t>
            </a:r>
            <a:endParaRPr lang="zh-CN" altLang="en-US" dirty="0"/>
          </a:p>
        </p:txBody>
      </p:sp>
      <p:grpSp>
        <p:nvGrpSpPr>
          <p:cNvPr id="4" name="组合 4"/>
          <p:cNvGrpSpPr>
            <a:grpSpLocks/>
          </p:cNvGrpSpPr>
          <p:nvPr/>
        </p:nvGrpSpPr>
        <p:grpSpPr bwMode="auto">
          <a:xfrm>
            <a:off x="6000760" y="2000240"/>
            <a:ext cx="2714644" cy="3343209"/>
            <a:chOff x="214290" y="6086502"/>
            <a:chExt cx="2714661" cy="3344278"/>
          </a:xfrm>
        </p:grpSpPr>
        <p:pic>
          <p:nvPicPr>
            <p:cNvPr id="5" name="Picture 10" descr="http://www.chinanews.com/cr/2014/0108/1576296051.jpg"/>
            <p:cNvPicPr>
              <a:picLocks noChangeAspect="1" noChangeArrowheads="1"/>
            </p:cNvPicPr>
            <p:nvPr/>
          </p:nvPicPr>
          <p:blipFill>
            <a:blip r:embed="rId3"/>
            <a:srcRect r="12500"/>
            <a:stretch>
              <a:fillRect/>
            </a:stretch>
          </p:blipFill>
          <p:spPr bwMode="auto">
            <a:xfrm flipH="1">
              <a:off x="1928823" y="8015951"/>
              <a:ext cx="1000128" cy="14148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" name="矩形标注 8"/>
            <p:cNvSpPr>
              <a:spLocks noChangeArrowheads="1"/>
            </p:cNvSpPr>
            <p:nvPr/>
          </p:nvSpPr>
          <p:spPr bwMode="auto">
            <a:xfrm>
              <a:off x="214290" y="6086502"/>
              <a:ext cx="2643223" cy="1857981"/>
            </a:xfrm>
            <a:prstGeom prst="wedgeRectCallout">
              <a:avLst>
                <a:gd name="adj1" fmla="val 24677"/>
                <a:gd name="adj2" fmla="val 57208"/>
              </a:avLst>
            </a:prstGeom>
            <a:solidFill>
              <a:srgbClr val="FFFF00"/>
            </a:solidFill>
            <a:ln w="9525" algn="ctr">
              <a:solidFill>
                <a:srgbClr val="FF66FF"/>
              </a:solidFill>
              <a:round/>
              <a:headEnd/>
              <a:tailEnd/>
            </a:ln>
            <a:effectLst/>
          </p:spPr>
          <p:txBody>
            <a:bodyPr anchor="ctr"/>
            <a:lstStyle/>
            <a:p>
              <a:r>
                <a:rPr lang="zh-CN" altLang="en-US" sz="2000" b="1" dirty="0" smtClean="0">
                  <a:solidFill>
                    <a:srgbClr val="002060"/>
                  </a:solidFill>
                  <a:latin typeface="黑体" pitchFamily="49" charset="-122"/>
                  <a:ea typeface="黑体" pitchFamily="49" charset="-122"/>
                  <a:sym typeface="Wingdings" pitchFamily="2" charset="2"/>
                </a:rPr>
                <a:t>注意：</a:t>
              </a:r>
              <a:endParaRPr lang="en-US" altLang="zh-CN" sz="2000" b="1" dirty="0" smtClean="0">
                <a:solidFill>
                  <a:srgbClr val="002060"/>
                </a:solidFill>
                <a:latin typeface="黑体" pitchFamily="49" charset="-122"/>
                <a:ea typeface="黑体" pitchFamily="49" charset="-122"/>
                <a:sym typeface="Wingdings" pitchFamily="2" charset="2"/>
              </a:endParaRPr>
            </a:p>
            <a:p>
              <a:pPr marL="273050" indent="-273050">
                <a:buFont typeface="Arial" pitchFamily="34" charset="0"/>
                <a:buChar char="•"/>
              </a:pPr>
              <a:r>
                <a:rPr lang="en-US" altLang="zh-CN" sz="2000" b="1" dirty="0" smtClean="0">
                  <a:solidFill>
                    <a:srgbClr val="002060"/>
                  </a:solidFill>
                  <a:latin typeface="黑体" pitchFamily="49" charset="-122"/>
                  <a:ea typeface="黑体" pitchFamily="49" charset="-122"/>
                  <a:sym typeface="Wingdings" pitchFamily="2" charset="2"/>
                </a:rPr>
                <a:t>name </a:t>
              </a:r>
              <a:r>
                <a:rPr lang="zh-CN" altLang="en-US" sz="2000" b="1" dirty="0" smtClean="0">
                  <a:solidFill>
                    <a:srgbClr val="002060"/>
                  </a:solidFill>
                  <a:latin typeface="黑体" pitchFamily="49" charset="-122"/>
                  <a:ea typeface="黑体" pitchFamily="49" charset="-122"/>
                  <a:sym typeface="Wingdings" pitchFamily="2" charset="2"/>
                </a:rPr>
                <a:t>函数名</a:t>
              </a:r>
              <a:endParaRPr lang="en-US" altLang="zh-CN" sz="2000" b="1" dirty="0" smtClean="0">
                <a:solidFill>
                  <a:srgbClr val="002060"/>
                </a:solidFill>
                <a:latin typeface="黑体" pitchFamily="49" charset="-122"/>
                <a:ea typeface="黑体" pitchFamily="49" charset="-122"/>
                <a:sym typeface="Wingdings" pitchFamily="2" charset="2"/>
              </a:endParaRPr>
            </a:p>
            <a:p>
              <a:pPr marL="273050" indent="-273050">
                <a:buFont typeface="Arial" pitchFamily="34" charset="0"/>
                <a:buChar char="•"/>
              </a:pPr>
              <a:r>
                <a:rPr lang="en-US" altLang="zh-CN" sz="2000" b="1" dirty="0" err="1" smtClean="0">
                  <a:solidFill>
                    <a:srgbClr val="002060"/>
                  </a:solidFill>
                  <a:latin typeface="黑体" pitchFamily="49" charset="-122"/>
                  <a:ea typeface="黑体" pitchFamily="49" charset="-122"/>
                  <a:sym typeface="Wingdings" pitchFamily="2" charset="2"/>
                </a:rPr>
                <a:t>arglist</a:t>
              </a:r>
              <a:r>
                <a:rPr lang="en-US" altLang="zh-CN" sz="2000" b="1" dirty="0" smtClean="0">
                  <a:solidFill>
                    <a:srgbClr val="002060"/>
                  </a:solidFill>
                  <a:latin typeface="黑体" pitchFamily="49" charset="-122"/>
                  <a:ea typeface="黑体" pitchFamily="49" charset="-122"/>
                  <a:sym typeface="Wingdings" pitchFamily="2" charset="2"/>
                </a:rPr>
                <a:t> </a:t>
              </a:r>
              <a:r>
                <a:rPr lang="zh-CN" altLang="en-US" sz="2000" b="1" dirty="0" smtClean="0">
                  <a:solidFill>
                    <a:srgbClr val="002060"/>
                  </a:solidFill>
                  <a:latin typeface="黑体" pitchFamily="49" charset="-122"/>
                  <a:ea typeface="黑体" pitchFamily="49" charset="-122"/>
                  <a:sym typeface="Wingdings" pitchFamily="2" charset="2"/>
                </a:rPr>
                <a:t>参数列表</a:t>
              </a:r>
              <a:endParaRPr lang="en-US" altLang="zh-CN" sz="2000" b="1" dirty="0" smtClean="0">
                <a:solidFill>
                  <a:srgbClr val="002060"/>
                </a:solidFill>
                <a:latin typeface="黑体" pitchFamily="49" charset="-122"/>
                <a:ea typeface="黑体" pitchFamily="49" charset="-122"/>
                <a:sym typeface="Wingdings" pitchFamily="2" charset="2"/>
              </a:endParaRPr>
            </a:p>
            <a:p>
              <a:pPr marL="273050" indent="-273050">
                <a:buFont typeface="Arial" pitchFamily="34" charset="0"/>
                <a:buChar char="•"/>
              </a:pPr>
              <a:r>
                <a:rPr lang="en-US" altLang="zh-CN" sz="2000" b="1" dirty="0" smtClean="0">
                  <a:solidFill>
                    <a:srgbClr val="002060"/>
                  </a:solidFill>
                  <a:latin typeface="黑体" pitchFamily="49" charset="-122"/>
                  <a:ea typeface="黑体" pitchFamily="49" charset="-122"/>
                  <a:sym typeface="Wingdings" pitchFamily="2" charset="2"/>
                </a:rPr>
                <a:t>name = expression</a:t>
              </a:r>
            </a:p>
            <a:p>
              <a:pPr marL="273050"/>
              <a:r>
                <a:rPr lang="zh-CN" altLang="en-US" sz="2000" b="1" dirty="0" smtClean="0">
                  <a:solidFill>
                    <a:srgbClr val="002060"/>
                  </a:solidFill>
                  <a:latin typeface="黑体" pitchFamily="49" charset="-122"/>
                  <a:ea typeface="黑体" pitchFamily="49" charset="-122"/>
                  <a:sym typeface="Wingdings" pitchFamily="2" charset="2"/>
                </a:rPr>
                <a:t>函数名</a:t>
              </a:r>
              <a:r>
                <a:rPr lang="en-US" altLang="zh-CN" sz="2000" b="1" dirty="0" smtClean="0">
                  <a:solidFill>
                    <a:srgbClr val="002060"/>
                  </a:solidFill>
                  <a:latin typeface="黑体" pitchFamily="49" charset="-122"/>
                  <a:ea typeface="黑体" pitchFamily="49" charset="-122"/>
                  <a:sym typeface="Wingdings" pitchFamily="2" charset="2"/>
                </a:rPr>
                <a:t>=</a:t>
              </a:r>
              <a:r>
                <a:rPr lang="zh-CN" altLang="en-US" sz="2000" b="1" dirty="0" smtClean="0">
                  <a:solidFill>
                    <a:srgbClr val="002060"/>
                  </a:solidFill>
                  <a:latin typeface="黑体" pitchFamily="49" charset="-122"/>
                  <a:ea typeface="黑体" pitchFamily="49" charset="-122"/>
                  <a:sym typeface="Wingdings" pitchFamily="2" charset="2"/>
                </a:rPr>
                <a:t>表达式</a:t>
              </a:r>
              <a:endParaRPr lang="en-US" altLang="zh-CN" sz="2000" b="1" dirty="0" smtClean="0">
                <a:solidFill>
                  <a:srgbClr val="002060"/>
                </a:solidFill>
                <a:latin typeface="黑体" pitchFamily="49" charset="-122"/>
                <a:ea typeface="黑体" pitchFamily="49" charset="-122"/>
                <a:sym typeface="Wingdings" pitchFamily="2" charset="2"/>
              </a:endParaRPr>
            </a:p>
          </p:txBody>
        </p:sp>
      </p:grpSp>
      <p:sp>
        <p:nvSpPr>
          <p:cNvPr id="7" name="灯片编号占位符 3"/>
          <p:cNvSpPr txBox="1">
            <a:spLocks/>
          </p:cNvSpPr>
          <p:nvPr/>
        </p:nvSpPr>
        <p:spPr>
          <a:xfrm>
            <a:off x="8572528" y="6500834"/>
            <a:ext cx="571472" cy="357166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C913308-F349-4B6D-A68A-DD1791B4A57B}" type="slidenum">
              <a: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</a:t>
            </a:fld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>
                <a:solidFill>
                  <a:srgbClr val="0000CC"/>
                </a:solidFill>
              </a:rPr>
              <a:t>示例</a:t>
            </a:r>
            <a:r>
              <a:rPr lang="en-US" altLang="zh-CN" dirty="0" smtClean="0">
                <a:solidFill>
                  <a:srgbClr val="0000CC"/>
                </a:solidFill>
              </a:rPr>
              <a:t>3</a:t>
            </a:r>
            <a:r>
              <a:rPr lang="zh-CN" altLang="en-US" sz="2000" dirty="0" smtClean="0">
                <a:solidFill>
                  <a:srgbClr val="0000CC"/>
                </a:solidFill>
              </a:rPr>
              <a:t>：</a:t>
            </a:r>
            <a:r>
              <a:rPr lang="zh-CN" altLang="en-US" sz="2000" dirty="0" smtClean="0">
                <a:solidFill>
                  <a:srgbClr val="000000"/>
                </a:solidFill>
              </a:rPr>
              <a:t>通过函数提取单元格中夹在文字中的数字，根据这些数字计算每种货品的总价。</a:t>
            </a:r>
            <a:endParaRPr lang="zh-CN" altLang="en-US" dirty="0">
              <a:solidFill>
                <a:srgbClr val="0000CC"/>
              </a:solidFill>
            </a:endParaRPr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>
                <a:solidFill>
                  <a:srgbClr val="FF0000"/>
                </a:solidFill>
              </a:rPr>
              <a:t>Function</a:t>
            </a:r>
            <a:r>
              <a:rPr lang="zh-CN" altLang="en-US" dirty="0" smtClean="0">
                <a:solidFill>
                  <a:srgbClr val="FF0000"/>
                </a:solidFill>
              </a:rPr>
              <a:t>函数示例</a:t>
            </a:r>
            <a:endParaRPr lang="zh-CN" altLang="en-US" dirty="0"/>
          </a:p>
        </p:txBody>
      </p:sp>
      <p:grpSp>
        <p:nvGrpSpPr>
          <p:cNvPr id="6" name="组合 5"/>
          <p:cNvGrpSpPr/>
          <p:nvPr/>
        </p:nvGrpSpPr>
        <p:grpSpPr>
          <a:xfrm>
            <a:off x="1714480" y="1928802"/>
            <a:ext cx="4143404" cy="1766896"/>
            <a:chOff x="714348" y="2071678"/>
            <a:chExt cx="4143404" cy="1766896"/>
          </a:xfrm>
        </p:grpSpPr>
        <p:pic>
          <p:nvPicPr>
            <p:cNvPr id="44034" name="Picture 2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714348" y="2071678"/>
              <a:ext cx="3975516" cy="1766896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5" name="椭圆 4"/>
            <p:cNvSpPr/>
            <p:nvPr/>
          </p:nvSpPr>
          <p:spPr bwMode="auto">
            <a:xfrm>
              <a:off x="3857620" y="2857496"/>
              <a:ext cx="1000132" cy="357190"/>
            </a:xfrm>
            <a:prstGeom prst="ellipse">
              <a:avLst/>
            </a:prstGeom>
            <a:noFill/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ts val="2488"/>
                </a:spcBef>
                <a:spcAft>
                  <a:spcPts val="2488"/>
                </a:spcAft>
                <a:buClrTx/>
                <a:buSzTx/>
                <a:buFontTx/>
                <a:buNone/>
                <a:tabLst/>
              </a:pPr>
              <a:endParaRPr kumimoji="1" lang="zh-CN" altLang="en-US" sz="2000" b="1" i="0" u="none" strike="noStrike" cap="none" normalizeH="0" baseline="0" smtClean="0">
                <a:ln>
                  <a:noFill/>
                </a:ln>
                <a:solidFill>
                  <a:srgbClr val="800000"/>
                </a:solidFill>
                <a:effectLst/>
                <a:latin typeface="Times New Roman" pitchFamily="18" charset="0"/>
                <a:ea typeface="宋体" pitchFamily="2" charset="-122"/>
              </a:endParaRPr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1214414" y="3857628"/>
            <a:ext cx="735811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rgbClr val="0070C0"/>
              </a:buClr>
              <a:buFont typeface="Wingdings" pitchFamily="2" charset="2"/>
              <a:buChar char="Ø"/>
            </a:pPr>
            <a:r>
              <a:rPr lang="zh-CN" altLang="en-US" sz="2000" b="1" dirty="0" smtClean="0">
                <a:solidFill>
                  <a:srgbClr val="0000CC"/>
                </a:solidFill>
              </a:rPr>
              <a:t>点击第</a:t>
            </a:r>
            <a:r>
              <a:rPr lang="en-US" altLang="zh-CN" sz="2000" b="1" dirty="0" smtClean="0">
                <a:solidFill>
                  <a:srgbClr val="0000CC"/>
                </a:solidFill>
              </a:rPr>
              <a:t>3</a:t>
            </a:r>
            <a:r>
              <a:rPr lang="zh-CN" altLang="en-US" sz="2000" b="1" dirty="0" smtClean="0">
                <a:solidFill>
                  <a:srgbClr val="0000CC"/>
                </a:solidFill>
              </a:rPr>
              <a:t>行，运行程序，计算出总价为</a:t>
            </a:r>
            <a:r>
              <a:rPr lang="en-US" altLang="zh-CN" sz="2000" b="1" dirty="0" smtClean="0">
                <a:solidFill>
                  <a:srgbClr val="0000CC"/>
                </a:solidFill>
              </a:rPr>
              <a:t>900</a:t>
            </a:r>
          </a:p>
          <a:p>
            <a:pPr>
              <a:buClr>
                <a:srgbClr val="0070C0"/>
              </a:buClr>
              <a:buFont typeface="Wingdings" pitchFamily="2" charset="2"/>
              <a:buChar char="Ø"/>
            </a:pPr>
            <a:r>
              <a:rPr lang="zh-CN" altLang="en-US" sz="2000" b="1" dirty="0" smtClean="0">
                <a:solidFill>
                  <a:srgbClr val="0000CC"/>
                </a:solidFill>
              </a:rPr>
              <a:t>第</a:t>
            </a:r>
            <a:r>
              <a:rPr lang="en-US" altLang="zh-CN" sz="2000" b="1" dirty="0" smtClean="0">
                <a:solidFill>
                  <a:srgbClr val="0000CC"/>
                </a:solidFill>
              </a:rPr>
              <a:t>4</a:t>
            </a:r>
            <a:r>
              <a:rPr lang="zh-CN" altLang="en-US" sz="2000" b="1" dirty="0" smtClean="0">
                <a:solidFill>
                  <a:srgbClr val="0000CC"/>
                </a:solidFill>
              </a:rPr>
              <a:t>，</a:t>
            </a:r>
            <a:r>
              <a:rPr lang="en-US" altLang="zh-CN" sz="2000" b="1" dirty="0" smtClean="0">
                <a:solidFill>
                  <a:srgbClr val="0000CC"/>
                </a:solidFill>
              </a:rPr>
              <a:t>5</a:t>
            </a:r>
            <a:r>
              <a:rPr lang="zh-CN" altLang="en-US" sz="2000" b="1" dirty="0" smtClean="0">
                <a:solidFill>
                  <a:srgbClr val="0000CC"/>
                </a:solidFill>
              </a:rPr>
              <a:t>行类似计算</a:t>
            </a:r>
            <a:endParaRPr lang="zh-CN" altLang="en-US" sz="2000" b="1" dirty="0">
              <a:solidFill>
                <a:srgbClr val="0000CC"/>
              </a:solidFill>
            </a:endParaRPr>
          </a:p>
        </p:txBody>
      </p:sp>
      <p:sp>
        <p:nvSpPr>
          <p:cNvPr id="8" name="灯片编号占位符 3"/>
          <p:cNvSpPr txBox="1">
            <a:spLocks/>
          </p:cNvSpPr>
          <p:nvPr/>
        </p:nvSpPr>
        <p:spPr>
          <a:xfrm>
            <a:off x="8572528" y="6500834"/>
            <a:ext cx="571472" cy="357166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C913308-F349-4B6D-A68A-DD1791B4A57B}" type="slidenum">
              <a: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21</a:t>
            </a:fld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9" name="组合 4"/>
          <p:cNvGrpSpPr>
            <a:grpSpLocks/>
          </p:cNvGrpSpPr>
          <p:nvPr/>
        </p:nvGrpSpPr>
        <p:grpSpPr bwMode="auto">
          <a:xfrm>
            <a:off x="142844" y="4786322"/>
            <a:ext cx="9001156" cy="1414399"/>
            <a:chOff x="-1071602" y="5900659"/>
            <a:chExt cx="9001213" cy="1414851"/>
          </a:xfrm>
        </p:grpSpPr>
        <p:pic>
          <p:nvPicPr>
            <p:cNvPr id="10" name="Picture 10" descr="http://www.chinanews.com/cr/2014/0108/1576296051.jpg"/>
            <p:cNvPicPr>
              <a:picLocks noChangeAspect="1" noChangeArrowheads="1"/>
            </p:cNvPicPr>
            <p:nvPr/>
          </p:nvPicPr>
          <p:blipFill>
            <a:blip r:embed="rId3"/>
            <a:srcRect r="12500"/>
            <a:stretch>
              <a:fillRect/>
            </a:stretch>
          </p:blipFill>
          <p:spPr bwMode="auto">
            <a:xfrm flipH="1">
              <a:off x="6929483" y="5900681"/>
              <a:ext cx="1000128" cy="14148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1" name="矩形标注 8"/>
            <p:cNvSpPr>
              <a:spLocks noChangeArrowheads="1"/>
            </p:cNvSpPr>
            <p:nvPr/>
          </p:nvSpPr>
          <p:spPr bwMode="auto">
            <a:xfrm>
              <a:off x="-1071602" y="5900659"/>
              <a:ext cx="7786791" cy="1357779"/>
            </a:xfrm>
            <a:prstGeom prst="wedgeRectCallout">
              <a:avLst>
                <a:gd name="adj1" fmla="val 51844"/>
                <a:gd name="adj2" fmla="val -9657"/>
              </a:avLst>
            </a:prstGeom>
            <a:solidFill>
              <a:srgbClr val="FFFF00"/>
            </a:solidFill>
            <a:ln w="9525" algn="ctr">
              <a:solidFill>
                <a:srgbClr val="FF66FF"/>
              </a:solidFill>
              <a:round/>
              <a:headEnd/>
              <a:tailEnd/>
            </a:ln>
            <a:effectLst/>
          </p:spPr>
          <p:txBody>
            <a:bodyPr anchor="ctr"/>
            <a:lstStyle/>
            <a:p>
              <a:r>
                <a:rPr lang="zh-CN" altLang="en-US" sz="2000" b="1" dirty="0" smtClean="0">
                  <a:solidFill>
                    <a:srgbClr val="002060"/>
                  </a:solidFill>
                  <a:latin typeface="黑体" pitchFamily="49" charset="-122"/>
                  <a:ea typeface="黑体" pitchFamily="49" charset="-122"/>
                  <a:sym typeface="Wingdings" pitchFamily="2" charset="2"/>
                </a:rPr>
                <a:t>内置函数：</a:t>
              </a:r>
              <a:endParaRPr lang="en-US" altLang="zh-CN" sz="2000" b="1" dirty="0" smtClean="0">
                <a:solidFill>
                  <a:srgbClr val="002060"/>
                </a:solidFill>
                <a:latin typeface="黑体" pitchFamily="49" charset="-122"/>
                <a:ea typeface="黑体" pitchFamily="49" charset="-122"/>
                <a:sym typeface="Wingdings" pitchFamily="2" charset="2"/>
              </a:endParaRPr>
            </a:p>
            <a:p>
              <a:pPr marL="273050" indent="-273050">
                <a:buFont typeface="Arial" pitchFamily="34" charset="0"/>
                <a:buChar char="•"/>
              </a:pPr>
              <a:r>
                <a:rPr lang="en-US" sz="2000" b="1" dirty="0" err="1" smtClean="0">
                  <a:solidFill>
                    <a:srgbClr val="0000CC"/>
                  </a:solidFill>
                </a:rPr>
                <a:t>IsNumeric</a:t>
              </a:r>
              <a:r>
                <a:rPr lang="en-US" sz="2000" b="1" dirty="0" smtClean="0">
                  <a:solidFill>
                    <a:srgbClr val="0000CC"/>
                  </a:solidFill>
                </a:rPr>
                <a:t>(</a:t>
              </a:r>
              <a:r>
                <a:rPr lang="en-US" sz="2000" i="1" dirty="0" smtClean="0">
                  <a:solidFill>
                    <a:srgbClr val="0000CC"/>
                  </a:solidFill>
                </a:rPr>
                <a:t>expression</a:t>
              </a:r>
              <a:r>
                <a:rPr lang="en-US" sz="2000" b="1" dirty="0" smtClean="0">
                  <a:solidFill>
                    <a:srgbClr val="0000CC"/>
                  </a:solidFill>
                </a:rPr>
                <a:t>) </a:t>
              </a:r>
              <a:r>
                <a:rPr lang="zh-CN" altLang="en-US" sz="2000" b="1" dirty="0" smtClean="0">
                  <a:solidFill>
                    <a:srgbClr val="002060"/>
                  </a:solidFill>
                  <a:latin typeface="黑体" pitchFamily="49" charset="-122"/>
                  <a:ea typeface="黑体" pitchFamily="49" charset="-122"/>
                  <a:sym typeface="Wingdings" pitchFamily="2" charset="2"/>
                </a:rPr>
                <a:t>判断参数是不是数字，返回</a:t>
              </a:r>
              <a:r>
                <a:rPr lang="en-US" altLang="zh-CN" sz="2000" b="1" dirty="0" smtClean="0">
                  <a:solidFill>
                    <a:srgbClr val="002060"/>
                  </a:solidFill>
                  <a:latin typeface="黑体" pitchFamily="49" charset="-122"/>
                  <a:ea typeface="黑体" pitchFamily="49" charset="-122"/>
                  <a:sym typeface="Wingdings" pitchFamily="2" charset="2"/>
                </a:rPr>
                <a:t>True</a:t>
              </a:r>
              <a:r>
                <a:rPr lang="zh-CN" altLang="en-US" sz="2000" b="1" dirty="0" smtClean="0">
                  <a:solidFill>
                    <a:srgbClr val="002060"/>
                  </a:solidFill>
                  <a:latin typeface="黑体" pitchFamily="49" charset="-122"/>
                  <a:ea typeface="黑体" pitchFamily="49" charset="-122"/>
                  <a:sym typeface="Wingdings" pitchFamily="2" charset="2"/>
                </a:rPr>
                <a:t>或</a:t>
              </a:r>
              <a:r>
                <a:rPr lang="en-US" altLang="zh-CN" sz="2000" b="1" dirty="0" smtClean="0">
                  <a:solidFill>
                    <a:srgbClr val="002060"/>
                  </a:solidFill>
                  <a:latin typeface="黑体" pitchFamily="49" charset="-122"/>
                  <a:ea typeface="黑体" pitchFamily="49" charset="-122"/>
                  <a:sym typeface="Wingdings" pitchFamily="2" charset="2"/>
                </a:rPr>
                <a:t>False</a:t>
              </a:r>
            </a:p>
            <a:p>
              <a:pPr marL="273050" indent="-273050">
                <a:buFont typeface="Arial" pitchFamily="34" charset="0"/>
                <a:buChar char="•"/>
              </a:pPr>
              <a:r>
                <a:rPr lang="en-US" sz="2000" b="1" dirty="0" smtClean="0">
                  <a:solidFill>
                    <a:srgbClr val="0000CC"/>
                  </a:solidFill>
                </a:rPr>
                <a:t>Mid</a:t>
              </a:r>
              <a:r>
                <a:rPr lang="en-US" sz="2000" dirty="0" smtClean="0">
                  <a:solidFill>
                    <a:srgbClr val="0000CC"/>
                  </a:solidFill>
                </a:rPr>
                <a:t>(</a:t>
              </a:r>
              <a:r>
                <a:rPr lang="en-US" sz="2000" b="1" i="1" dirty="0" smtClean="0">
                  <a:solidFill>
                    <a:srgbClr val="0000CC"/>
                  </a:solidFill>
                </a:rPr>
                <a:t>string</a:t>
              </a:r>
              <a:r>
                <a:rPr lang="en-US" sz="2000" dirty="0" smtClean="0">
                  <a:solidFill>
                    <a:srgbClr val="0000CC"/>
                  </a:solidFill>
                </a:rPr>
                <a:t>, </a:t>
              </a:r>
              <a:r>
                <a:rPr lang="en-US" sz="2000" b="1" i="1" dirty="0" smtClean="0">
                  <a:solidFill>
                    <a:srgbClr val="0000CC"/>
                  </a:solidFill>
                </a:rPr>
                <a:t>start</a:t>
              </a:r>
              <a:r>
                <a:rPr lang="en-US" sz="2000" dirty="0" smtClean="0">
                  <a:solidFill>
                    <a:srgbClr val="0000CC"/>
                  </a:solidFill>
                </a:rPr>
                <a:t>[, </a:t>
              </a:r>
              <a:r>
                <a:rPr lang="en-US" altLang="zh-CN" sz="2000" dirty="0" smtClean="0">
                  <a:solidFill>
                    <a:srgbClr val="0000CC"/>
                  </a:solidFill>
                </a:rPr>
                <a:t>n</a:t>
              </a:r>
              <a:r>
                <a:rPr lang="en-US" sz="2000" dirty="0" smtClean="0">
                  <a:solidFill>
                    <a:srgbClr val="0000CC"/>
                  </a:solidFill>
                </a:rPr>
                <a:t>]) </a:t>
              </a:r>
              <a:r>
                <a:rPr lang="zh-CN" altLang="en-US" sz="2000" b="1" dirty="0" smtClean="0">
                  <a:solidFill>
                    <a:srgbClr val="002060"/>
                  </a:solidFill>
                  <a:latin typeface="黑体" pitchFamily="49" charset="-122"/>
                  <a:ea typeface="黑体" pitchFamily="49" charset="-122"/>
                  <a:sym typeface="Wingdings" pitchFamily="2" charset="2"/>
                </a:rPr>
                <a:t>返回字符串</a:t>
              </a:r>
              <a:r>
                <a:rPr lang="en-US" altLang="zh-CN" sz="2000" b="1" dirty="0" smtClean="0">
                  <a:solidFill>
                    <a:srgbClr val="002060"/>
                  </a:solidFill>
                  <a:latin typeface="黑体" pitchFamily="49" charset="-122"/>
                  <a:ea typeface="黑体" pitchFamily="49" charset="-122"/>
                  <a:sym typeface="Wingdings" pitchFamily="2" charset="2"/>
                </a:rPr>
                <a:t>string</a:t>
              </a:r>
              <a:r>
                <a:rPr lang="zh-CN" altLang="en-US" sz="2000" b="1" dirty="0" smtClean="0">
                  <a:solidFill>
                    <a:srgbClr val="002060"/>
                  </a:solidFill>
                  <a:latin typeface="黑体" pitchFamily="49" charset="-122"/>
                  <a:ea typeface="黑体" pitchFamily="49" charset="-122"/>
                  <a:sym typeface="Wingdings" pitchFamily="2" charset="2"/>
                </a:rPr>
                <a:t>从</a:t>
              </a:r>
              <a:r>
                <a:rPr lang="en-US" altLang="zh-CN" sz="2000" b="1" dirty="0" smtClean="0">
                  <a:solidFill>
                    <a:srgbClr val="002060"/>
                  </a:solidFill>
                  <a:latin typeface="黑体" pitchFamily="49" charset="-122"/>
                  <a:ea typeface="黑体" pitchFamily="49" charset="-122"/>
                  <a:sym typeface="Wingdings" pitchFamily="2" charset="2"/>
                </a:rPr>
                <a:t>start</a:t>
              </a:r>
              <a:r>
                <a:rPr lang="zh-CN" altLang="en-US" sz="2000" b="1" dirty="0" smtClean="0">
                  <a:solidFill>
                    <a:srgbClr val="002060"/>
                  </a:solidFill>
                  <a:latin typeface="黑体" pitchFamily="49" charset="-122"/>
                  <a:ea typeface="黑体" pitchFamily="49" charset="-122"/>
                  <a:sym typeface="Wingdings" pitchFamily="2" charset="2"/>
                </a:rPr>
                <a:t>开始向右长度为</a:t>
              </a:r>
              <a:r>
                <a:rPr lang="en-US" altLang="zh-CN" sz="2000" b="1" dirty="0" smtClean="0">
                  <a:solidFill>
                    <a:srgbClr val="002060"/>
                  </a:solidFill>
                  <a:latin typeface="黑体" pitchFamily="49" charset="-122"/>
                  <a:ea typeface="黑体" pitchFamily="49" charset="-122"/>
                  <a:sym typeface="Wingdings" pitchFamily="2" charset="2"/>
                </a:rPr>
                <a:t>n</a:t>
              </a:r>
              <a:r>
                <a:rPr lang="zh-CN" altLang="en-US" sz="2000" b="1" dirty="0" smtClean="0">
                  <a:solidFill>
                    <a:srgbClr val="002060"/>
                  </a:solidFill>
                  <a:latin typeface="黑体" pitchFamily="49" charset="-122"/>
                  <a:ea typeface="黑体" pitchFamily="49" charset="-122"/>
                  <a:sym typeface="Wingdings" pitchFamily="2" charset="2"/>
                </a:rPr>
                <a:t>的子字符串</a:t>
              </a:r>
              <a:endParaRPr lang="en-US" altLang="zh-CN" sz="2000" b="1" dirty="0" smtClean="0">
                <a:solidFill>
                  <a:srgbClr val="002060"/>
                </a:solidFill>
                <a:latin typeface="黑体" pitchFamily="49" charset="-122"/>
                <a:ea typeface="黑体" pitchFamily="49" charset="-122"/>
                <a:sym typeface="Wingdings" pitchFamily="2" charset="2"/>
              </a:endParaRPr>
            </a:p>
          </p:txBody>
        </p:sp>
      </p:grp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57158" y="1000108"/>
            <a:ext cx="8358246" cy="5286412"/>
          </a:xfrm>
        </p:spPr>
        <p:txBody>
          <a:bodyPr/>
          <a:lstStyle/>
          <a:p>
            <a:r>
              <a:rPr lang="zh-CN" altLang="en-US" dirty="0" smtClean="0">
                <a:solidFill>
                  <a:srgbClr val="0000CC"/>
                </a:solidFill>
              </a:rPr>
              <a:t>示例</a:t>
            </a:r>
            <a:r>
              <a:rPr lang="en-US" altLang="zh-CN" dirty="0" smtClean="0">
                <a:solidFill>
                  <a:srgbClr val="0000CC"/>
                </a:solidFill>
              </a:rPr>
              <a:t>3</a:t>
            </a:r>
            <a:r>
              <a:rPr lang="zh-CN" altLang="en-US" sz="2000" dirty="0" smtClean="0">
                <a:solidFill>
                  <a:srgbClr val="0000CC"/>
                </a:solidFill>
              </a:rPr>
              <a:t>：</a:t>
            </a:r>
            <a:r>
              <a:rPr lang="zh-CN" altLang="en-US" sz="2000" dirty="0" smtClean="0">
                <a:solidFill>
                  <a:srgbClr val="000000"/>
                </a:solidFill>
              </a:rPr>
              <a:t>通过函数提取单元格中夹在文字中的数字，根据这些数字计算每种货品的总价。</a:t>
            </a:r>
            <a:endParaRPr lang="en-US" altLang="zh-CN" sz="2000" dirty="0" smtClean="0">
              <a:solidFill>
                <a:srgbClr val="000000"/>
              </a:solidFill>
            </a:endParaRPr>
          </a:p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2000" dirty="0" smtClean="0">
                <a:solidFill>
                  <a:srgbClr val="0000CC"/>
                </a:solidFill>
              </a:rPr>
              <a:t>Sub </a:t>
            </a:r>
            <a:r>
              <a:rPr lang="en-US" altLang="zh-CN" sz="2000" dirty="0" err="1" smtClean="0">
                <a:solidFill>
                  <a:srgbClr val="0000CC"/>
                </a:solidFill>
              </a:rPr>
              <a:t>main_getNum</a:t>
            </a:r>
            <a:r>
              <a:rPr lang="en-US" altLang="zh-CN" sz="2000" dirty="0" smtClean="0">
                <a:solidFill>
                  <a:srgbClr val="0000CC"/>
                </a:solidFill>
              </a:rPr>
              <a:t>()</a:t>
            </a:r>
          </a:p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2000" dirty="0" smtClean="0"/>
              <a:t>    Dim a As Integer, b As Integer                  </a:t>
            </a:r>
            <a:r>
              <a:rPr lang="en-US" altLang="zh-CN" sz="2000" dirty="0" smtClean="0">
                <a:solidFill>
                  <a:srgbClr val="006600"/>
                </a:solidFill>
              </a:rPr>
              <a:t>'</a:t>
            </a:r>
            <a:r>
              <a:rPr lang="zh-CN" altLang="en-US" sz="2000" dirty="0" smtClean="0">
                <a:solidFill>
                  <a:srgbClr val="006600"/>
                </a:solidFill>
              </a:rPr>
              <a:t>声明变量</a:t>
            </a:r>
          </a:p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2000" dirty="0" smtClean="0"/>
              <a:t>    </a:t>
            </a:r>
            <a:r>
              <a:rPr lang="en-US" altLang="zh-CN" sz="2000" dirty="0" smtClean="0"/>
              <a:t>a = </a:t>
            </a:r>
            <a:r>
              <a:rPr lang="en-US" altLang="zh-CN" sz="2000" dirty="0" err="1" smtClean="0">
                <a:solidFill>
                  <a:srgbClr val="FF0000"/>
                </a:solidFill>
              </a:rPr>
              <a:t>getNumber</a:t>
            </a:r>
            <a:r>
              <a:rPr lang="en-US" altLang="zh-CN" sz="2000" dirty="0" smtClean="0">
                <a:solidFill>
                  <a:srgbClr val="FF0000"/>
                </a:solidFill>
              </a:rPr>
              <a:t>(</a:t>
            </a:r>
            <a:r>
              <a:rPr lang="en-US" altLang="zh-CN" sz="2000" dirty="0" smtClean="0">
                <a:solidFill>
                  <a:srgbClr val="660066"/>
                </a:solidFill>
              </a:rPr>
              <a:t>Cells(</a:t>
            </a:r>
            <a:r>
              <a:rPr lang="en-US" altLang="zh-CN" sz="2000" dirty="0" err="1" smtClean="0">
                <a:solidFill>
                  <a:srgbClr val="660066"/>
                </a:solidFill>
              </a:rPr>
              <a:t>Selection.Row</a:t>
            </a:r>
            <a:r>
              <a:rPr lang="en-US" altLang="zh-CN" sz="2000" dirty="0" smtClean="0">
                <a:solidFill>
                  <a:srgbClr val="660066"/>
                </a:solidFill>
              </a:rPr>
              <a:t>, 1)</a:t>
            </a:r>
            <a:r>
              <a:rPr lang="en-US" altLang="zh-CN" sz="2000" dirty="0" smtClean="0">
                <a:solidFill>
                  <a:srgbClr val="FF0000"/>
                </a:solidFill>
              </a:rPr>
              <a:t>)</a:t>
            </a:r>
            <a:r>
              <a:rPr lang="en-US" altLang="zh-CN" sz="2000" dirty="0" smtClean="0"/>
              <a:t>          </a:t>
            </a:r>
            <a:r>
              <a:rPr lang="en-US" altLang="zh-CN" sz="2000" dirty="0" smtClean="0">
                <a:solidFill>
                  <a:srgbClr val="006600"/>
                </a:solidFill>
              </a:rPr>
              <a:t>'</a:t>
            </a:r>
            <a:r>
              <a:rPr lang="zh-CN" altLang="en-US" sz="2000" dirty="0" smtClean="0">
                <a:solidFill>
                  <a:srgbClr val="006600"/>
                </a:solidFill>
              </a:rPr>
              <a:t>调用函数获得货品件数</a:t>
            </a:r>
          </a:p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2000" dirty="0" smtClean="0"/>
              <a:t>    </a:t>
            </a:r>
            <a:r>
              <a:rPr lang="en-US" altLang="zh-CN" sz="2000" dirty="0" smtClean="0"/>
              <a:t>b = </a:t>
            </a:r>
            <a:r>
              <a:rPr lang="en-US" altLang="zh-CN" sz="2000" dirty="0" err="1" smtClean="0">
                <a:solidFill>
                  <a:srgbClr val="FF0000"/>
                </a:solidFill>
              </a:rPr>
              <a:t>getNumber</a:t>
            </a:r>
            <a:r>
              <a:rPr lang="en-US" altLang="zh-CN" sz="2000" dirty="0" smtClean="0">
                <a:solidFill>
                  <a:srgbClr val="FF0000"/>
                </a:solidFill>
              </a:rPr>
              <a:t>(</a:t>
            </a:r>
            <a:r>
              <a:rPr lang="en-US" altLang="zh-CN" sz="2000" dirty="0" smtClean="0">
                <a:solidFill>
                  <a:srgbClr val="660066"/>
                </a:solidFill>
              </a:rPr>
              <a:t>Cells(</a:t>
            </a:r>
            <a:r>
              <a:rPr lang="en-US" altLang="zh-CN" sz="2000" dirty="0" err="1" smtClean="0">
                <a:solidFill>
                  <a:srgbClr val="660066"/>
                </a:solidFill>
              </a:rPr>
              <a:t>Selection.Row</a:t>
            </a:r>
            <a:r>
              <a:rPr lang="en-US" altLang="zh-CN" sz="2000" dirty="0" smtClean="0">
                <a:solidFill>
                  <a:srgbClr val="660066"/>
                </a:solidFill>
              </a:rPr>
              <a:t>, 2)</a:t>
            </a:r>
            <a:r>
              <a:rPr lang="en-US" altLang="zh-CN" sz="2000" dirty="0" smtClean="0">
                <a:solidFill>
                  <a:srgbClr val="FF0000"/>
                </a:solidFill>
              </a:rPr>
              <a:t>)</a:t>
            </a:r>
            <a:r>
              <a:rPr lang="en-US" altLang="zh-CN" sz="2000" dirty="0" smtClean="0"/>
              <a:t>          </a:t>
            </a:r>
            <a:r>
              <a:rPr lang="en-US" altLang="zh-CN" sz="2000" dirty="0" smtClean="0">
                <a:solidFill>
                  <a:srgbClr val="006600"/>
                </a:solidFill>
              </a:rPr>
              <a:t>'</a:t>
            </a:r>
            <a:r>
              <a:rPr lang="zh-CN" altLang="en-US" sz="2000" dirty="0" smtClean="0">
                <a:solidFill>
                  <a:srgbClr val="006600"/>
                </a:solidFill>
              </a:rPr>
              <a:t>调用函数获得单价值</a:t>
            </a:r>
          </a:p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2000" dirty="0" smtClean="0"/>
              <a:t>    </a:t>
            </a:r>
            <a:r>
              <a:rPr lang="en-US" altLang="zh-CN" sz="2000" dirty="0" smtClean="0"/>
              <a:t>Cells(</a:t>
            </a:r>
            <a:r>
              <a:rPr lang="en-US" altLang="zh-CN" sz="2000" dirty="0" err="1" smtClean="0"/>
              <a:t>Selection.Row</a:t>
            </a:r>
            <a:r>
              <a:rPr lang="en-US" altLang="zh-CN" sz="2000" dirty="0" smtClean="0"/>
              <a:t>, 3) = a * b                 </a:t>
            </a:r>
            <a:r>
              <a:rPr lang="en-US" altLang="zh-CN" sz="2000" dirty="0" smtClean="0">
                <a:solidFill>
                  <a:srgbClr val="006600"/>
                </a:solidFill>
              </a:rPr>
              <a:t>'</a:t>
            </a:r>
            <a:r>
              <a:rPr lang="zh-CN" altLang="en-US" sz="2000" dirty="0" smtClean="0">
                <a:solidFill>
                  <a:srgbClr val="006600"/>
                </a:solidFill>
              </a:rPr>
              <a:t>相乘得到总价并写入单元格</a:t>
            </a:r>
          </a:p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2000" dirty="0" smtClean="0">
                <a:solidFill>
                  <a:srgbClr val="0000CC"/>
                </a:solidFill>
              </a:rPr>
              <a:t>End Sub</a:t>
            </a:r>
          </a:p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2000" dirty="0" smtClean="0">
                <a:solidFill>
                  <a:srgbClr val="0000CC"/>
                </a:solidFill>
              </a:rPr>
              <a:t>Function </a:t>
            </a:r>
            <a:r>
              <a:rPr lang="en-US" altLang="zh-CN" sz="2000" dirty="0" err="1" smtClean="0">
                <a:solidFill>
                  <a:srgbClr val="0000CC"/>
                </a:solidFill>
              </a:rPr>
              <a:t>getNumber</a:t>
            </a:r>
            <a:r>
              <a:rPr lang="en-US" altLang="zh-CN" sz="2000" dirty="0" smtClean="0">
                <a:solidFill>
                  <a:srgbClr val="0000CC"/>
                </a:solidFill>
              </a:rPr>
              <a:t>(g As String)  As Integer     </a:t>
            </a:r>
            <a:r>
              <a:rPr lang="en-US" altLang="zh-CN" sz="2000" dirty="0" smtClean="0">
                <a:solidFill>
                  <a:srgbClr val="006600"/>
                </a:solidFill>
              </a:rPr>
              <a:t>'</a:t>
            </a:r>
            <a:r>
              <a:rPr lang="zh-CN" altLang="en-US" sz="2000" dirty="0" smtClean="0">
                <a:solidFill>
                  <a:srgbClr val="006600"/>
                </a:solidFill>
              </a:rPr>
              <a:t>声明函数</a:t>
            </a:r>
          </a:p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2000" dirty="0" smtClean="0"/>
              <a:t>    </a:t>
            </a:r>
            <a:r>
              <a:rPr lang="en-US" altLang="zh-CN" sz="2000" dirty="0" smtClean="0"/>
              <a:t>Dim </a:t>
            </a:r>
            <a:r>
              <a:rPr lang="en-US" altLang="zh-CN" sz="2000" dirty="0" err="1" smtClean="0"/>
              <a:t>i</a:t>
            </a:r>
            <a:r>
              <a:rPr lang="en-US" altLang="zh-CN" sz="2000" dirty="0" smtClean="0"/>
              <a:t> As Integer                            	   </a:t>
            </a:r>
            <a:r>
              <a:rPr lang="en-US" altLang="zh-CN" sz="2000" dirty="0" smtClean="0">
                <a:solidFill>
                  <a:srgbClr val="006600"/>
                </a:solidFill>
              </a:rPr>
              <a:t>'</a:t>
            </a:r>
            <a:r>
              <a:rPr lang="zh-CN" altLang="en-US" sz="2000" dirty="0" smtClean="0">
                <a:solidFill>
                  <a:srgbClr val="006600"/>
                </a:solidFill>
              </a:rPr>
              <a:t>声明变量</a:t>
            </a:r>
          </a:p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2000" dirty="0" smtClean="0"/>
              <a:t>    </a:t>
            </a:r>
            <a:r>
              <a:rPr lang="en-US" altLang="zh-CN" sz="2000" dirty="0" smtClean="0"/>
              <a:t>For </a:t>
            </a:r>
            <a:r>
              <a:rPr lang="en-US" altLang="zh-CN" sz="2000" dirty="0" err="1" smtClean="0"/>
              <a:t>i</a:t>
            </a:r>
            <a:r>
              <a:rPr lang="en-US" altLang="zh-CN" sz="2000" dirty="0" smtClean="0"/>
              <a:t> = 1 To Len(g)                            	   </a:t>
            </a:r>
            <a:r>
              <a:rPr lang="en-US" altLang="zh-CN" sz="2000" dirty="0" smtClean="0">
                <a:solidFill>
                  <a:srgbClr val="006600"/>
                </a:solidFill>
              </a:rPr>
              <a:t>'</a:t>
            </a:r>
            <a:r>
              <a:rPr lang="zh-CN" altLang="en-US" sz="2000" dirty="0" smtClean="0">
                <a:solidFill>
                  <a:srgbClr val="006600"/>
                </a:solidFill>
              </a:rPr>
              <a:t>遍历文字中所有字符</a:t>
            </a:r>
          </a:p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2000" dirty="0" smtClean="0"/>
              <a:t>        </a:t>
            </a:r>
            <a:r>
              <a:rPr lang="en-US" altLang="zh-CN" sz="2000" dirty="0" smtClean="0"/>
              <a:t>If </a:t>
            </a:r>
            <a:r>
              <a:rPr lang="en-US" altLang="zh-CN" sz="2000" dirty="0" err="1" smtClean="0">
                <a:solidFill>
                  <a:srgbClr val="FF0000"/>
                </a:solidFill>
              </a:rPr>
              <a:t>IsNumeric</a:t>
            </a:r>
            <a:r>
              <a:rPr lang="en-US" altLang="zh-CN" sz="2000" dirty="0" smtClean="0"/>
              <a:t>(</a:t>
            </a:r>
            <a:r>
              <a:rPr lang="en-US" altLang="zh-CN" sz="2000" dirty="0" smtClean="0">
                <a:solidFill>
                  <a:srgbClr val="FF0000"/>
                </a:solidFill>
              </a:rPr>
              <a:t>Mid(g, </a:t>
            </a:r>
            <a:r>
              <a:rPr lang="en-US" altLang="zh-CN" sz="2000" dirty="0" err="1" smtClean="0">
                <a:solidFill>
                  <a:srgbClr val="FF0000"/>
                </a:solidFill>
              </a:rPr>
              <a:t>i</a:t>
            </a:r>
            <a:r>
              <a:rPr lang="en-US" altLang="zh-CN" sz="2000" dirty="0" smtClean="0">
                <a:solidFill>
                  <a:srgbClr val="FF0000"/>
                </a:solidFill>
              </a:rPr>
              <a:t>, 1)</a:t>
            </a:r>
            <a:r>
              <a:rPr lang="en-US" altLang="zh-CN" sz="2000" dirty="0" smtClean="0"/>
              <a:t>) Then              </a:t>
            </a:r>
            <a:r>
              <a:rPr lang="en-US" altLang="zh-CN" sz="2000" dirty="0" smtClean="0">
                <a:solidFill>
                  <a:srgbClr val="006600"/>
                </a:solidFill>
              </a:rPr>
              <a:t>'</a:t>
            </a:r>
            <a:r>
              <a:rPr lang="zh-CN" altLang="en-US" sz="2000" dirty="0" smtClean="0">
                <a:solidFill>
                  <a:srgbClr val="006600"/>
                </a:solidFill>
              </a:rPr>
              <a:t>判断当前字符是否为数字</a:t>
            </a:r>
          </a:p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2000" dirty="0" smtClean="0"/>
              <a:t>            </a:t>
            </a:r>
            <a:r>
              <a:rPr lang="en-US" altLang="zh-CN" sz="2000" dirty="0" err="1" smtClean="0"/>
              <a:t>getNumber</a:t>
            </a:r>
            <a:r>
              <a:rPr lang="en-US" altLang="zh-CN" sz="2000" dirty="0" smtClean="0"/>
              <a:t> = </a:t>
            </a:r>
            <a:r>
              <a:rPr lang="en-US" altLang="zh-CN" sz="2000" dirty="0" err="1" smtClean="0"/>
              <a:t>getNumber</a:t>
            </a:r>
            <a:r>
              <a:rPr lang="en-US" altLang="zh-CN" sz="2000" dirty="0" smtClean="0"/>
              <a:t> &amp; Mid(g, </a:t>
            </a:r>
            <a:r>
              <a:rPr lang="en-US" altLang="zh-CN" sz="2000" dirty="0" err="1" smtClean="0"/>
              <a:t>i</a:t>
            </a:r>
            <a:r>
              <a:rPr lang="en-US" altLang="zh-CN" sz="2000" dirty="0" smtClean="0"/>
              <a:t>, 1)    </a:t>
            </a:r>
            <a:r>
              <a:rPr lang="en-US" altLang="zh-CN" sz="2000" dirty="0" smtClean="0">
                <a:solidFill>
                  <a:srgbClr val="006600"/>
                </a:solidFill>
              </a:rPr>
              <a:t>'</a:t>
            </a:r>
            <a:r>
              <a:rPr lang="zh-CN" altLang="en-US" sz="2000" dirty="0" smtClean="0">
                <a:solidFill>
                  <a:srgbClr val="006600"/>
                </a:solidFill>
              </a:rPr>
              <a:t>是数字则拼装数字</a:t>
            </a:r>
          </a:p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2000" dirty="0" smtClean="0"/>
              <a:t>        </a:t>
            </a:r>
            <a:r>
              <a:rPr lang="en-US" altLang="zh-CN" sz="2000" dirty="0" smtClean="0"/>
              <a:t>End If</a:t>
            </a:r>
          </a:p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2000" dirty="0" smtClean="0"/>
              <a:t>    Next</a:t>
            </a:r>
          </a:p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2000" dirty="0" smtClean="0">
                <a:solidFill>
                  <a:srgbClr val="0000CC"/>
                </a:solidFill>
              </a:rPr>
              <a:t>End Function</a:t>
            </a:r>
            <a:endParaRPr lang="zh-CN" altLang="en-US" sz="2000" dirty="0">
              <a:solidFill>
                <a:srgbClr val="0000CC"/>
              </a:solidFill>
            </a:endParaRPr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>
                <a:solidFill>
                  <a:srgbClr val="FF0000"/>
                </a:solidFill>
              </a:rPr>
              <a:t>Function</a:t>
            </a:r>
            <a:r>
              <a:rPr lang="zh-CN" altLang="en-US" dirty="0" smtClean="0">
                <a:solidFill>
                  <a:srgbClr val="FF0000"/>
                </a:solidFill>
              </a:rPr>
              <a:t>函数示例</a:t>
            </a:r>
            <a:endParaRPr lang="zh-CN" altLang="en-US" dirty="0"/>
          </a:p>
        </p:txBody>
      </p:sp>
      <p:sp>
        <p:nvSpPr>
          <p:cNvPr id="8" name="灯片编号占位符 3"/>
          <p:cNvSpPr txBox="1">
            <a:spLocks/>
          </p:cNvSpPr>
          <p:nvPr/>
        </p:nvSpPr>
        <p:spPr>
          <a:xfrm>
            <a:off x="8572528" y="6500834"/>
            <a:ext cx="571472" cy="357166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C913308-F349-4B6D-A68A-DD1791B4A57B}" type="slidenum">
              <a: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22</a:t>
            </a:fld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377" name="Group 3257"/>
          <p:cNvGraphicFramePr>
            <a:graphicFrameLocks noGrp="1"/>
          </p:cNvGraphicFramePr>
          <p:nvPr/>
        </p:nvGraphicFramePr>
        <p:xfrm>
          <a:off x="285720" y="1714488"/>
          <a:ext cx="8497887" cy="3108960"/>
        </p:xfrm>
        <a:graphic>
          <a:graphicData uri="http://schemas.openxmlformats.org/drawingml/2006/table">
            <a:tbl>
              <a:tblPr>
                <a:tableStyleId>{3C2FFA5D-87B4-456A-9821-1D502468CF0F}</a:tableStyleId>
              </a:tblPr>
              <a:tblGrid>
                <a:gridCol w="1296987"/>
                <a:gridCol w="1511300"/>
                <a:gridCol w="2016125"/>
                <a:gridCol w="2016125"/>
                <a:gridCol w="1657350"/>
              </a:tblGrid>
              <a:tr h="34702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en-US" sz="20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函数名</a:t>
                      </a:r>
                      <a:endParaRPr kumimoji="0" lang="zh-CN" alt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en-US" sz="2000" b="1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函数值类型</a:t>
                      </a:r>
                      <a:endParaRPr kumimoji="0" lang="zh-CN" alt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en-US" sz="2000" b="1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功能</a:t>
                      </a:r>
                      <a:endParaRPr kumimoji="0" lang="zh-CN" alt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en-US" sz="2000" b="1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示   例</a:t>
                      </a:r>
                      <a:endParaRPr kumimoji="0" lang="zh-CN" alt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en-US" sz="2000" b="1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返回值</a:t>
                      </a:r>
                      <a:endParaRPr kumimoji="0" lang="zh-CN" alt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horzOverflow="overflow"/>
                </a:tc>
              </a:tr>
              <a:tr h="34702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0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Abs(N)</a:t>
                      </a:r>
                      <a:endParaRPr kumimoji="0" lang="en-US" altLang="zh-CN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en-US" sz="20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与</a:t>
                      </a:r>
                      <a:r>
                        <a:rPr kumimoji="0" lang="en-US" altLang="zh-CN" sz="20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N</a:t>
                      </a:r>
                      <a:r>
                        <a:rPr kumimoji="0" lang="zh-CN" altLang="en-US" sz="20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相同</a:t>
                      </a:r>
                      <a:endParaRPr kumimoji="0" lang="zh-CN" alt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en-US" sz="20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返回</a:t>
                      </a:r>
                      <a:r>
                        <a:rPr kumimoji="0" lang="en-US" altLang="zh-CN" sz="20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N</a:t>
                      </a:r>
                      <a:r>
                        <a:rPr kumimoji="0" lang="zh-CN" altLang="en-US" sz="20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的绝对值</a:t>
                      </a:r>
                      <a:endParaRPr kumimoji="0" lang="zh-CN" alt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0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Abs(-4*4)</a:t>
                      </a:r>
                      <a:endParaRPr kumimoji="0" lang="en-US" altLang="zh-CN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0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16</a:t>
                      </a:r>
                      <a:endParaRPr kumimoji="0" lang="en-US" altLang="zh-CN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horzOverflow="overflow"/>
                </a:tc>
              </a:tr>
              <a:tr h="34702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0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Cos(N)</a:t>
                      </a:r>
                      <a:endParaRPr kumimoji="0" lang="en-US" altLang="zh-CN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0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Double</a:t>
                      </a:r>
                      <a:endParaRPr kumimoji="0" lang="en-US" altLang="zh-CN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en-US" sz="2000" b="1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返回</a:t>
                      </a:r>
                      <a:r>
                        <a:rPr kumimoji="0" lang="en-US" altLang="zh-CN" sz="2000" b="1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N</a:t>
                      </a:r>
                      <a:r>
                        <a:rPr kumimoji="0" lang="zh-CN" altLang="en-US" sz="2000" b="1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的余弦值</a:t>
                      </a:r>
                      <a:endParaRPr kumimoji="0" lang="zh-CN" alt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000" b="1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Cos(0)</a:t>
                      </a:r>
                      <a:endParaRPr kumimoji="0" lang="en-US" alt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000" b="1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1</a:t>
                      </a:r>
                      <a:endParaRPr kumimoji="0" lang="en-US" alt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horzOverflow="overflow"/>
                </a:tc>
              </a:tr>
              <a:tr h="34702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0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Exp(N)</a:t>
                      </a:r>
                      <a:endParaRPr kumimoji="0" lang="en-US" altLang="zh-CN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0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Double</a:t>
                      </a:r>
                      <a:endParaRPr kumimoji="0" lang="en-US" altLang="zh-CN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en-US" sz="20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返回</a:t>
                      </a:r>
                      <a:r>
                        <a:rPr kumimoji="0" lang="en-US" altLang="zh-CN" sz="2000" b="1" u="none" strike="noStrike" cap="none" normalizeH="0" baseline="0" dirty="0" err="1" smtClean="0">
                          <a:ln>
                            <a:noFill/>
                          </a:ln>
                          <a:effectLst/>
                        </a:rPr>
                        <a:t>e</a:t>
                      </a:r>
                      <a:r>
                        <a:rPr kumimoji="0" lang="en-US" altLang="zh-CN" sz="2000" b="1" u="none" strike="noStrike" cap="none" normalizeH="0" baseline="30000" dirty="0" err="1" smtClean="0">
                          <a:ln>
                            <a:noFill/>
                          </a:ln>
                          <a:effectLst/>
                        </a:rPr>
                        <a:t>N</a:t>
                      </a:r>
                      <a:r>
                        <a:rPr kumimoji="0" lang="zh-CN" altLang="en-US" sz="20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的指数值</a:t>
                      </a:r>
                      <a:endParaRPr kumimoji="0" lang="zh-CN" alt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0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Exp(1)</a:t>
                      </a:r>
                      <a:endParaRPr kumimoji="0" lang="en-US" altLang="zh-CN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0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2.71828182</a:t>
                      </a:r>
                      <a:endParaRPr kumimoji="0" lang="en-US" altLang="zh-CN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horzOverflow="overflow"/>
                </a:tc>
              </a:tr>
              <a:tr h="6593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0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Fix(N)</a:t>
                      </a:r>
                      <a:endParaRPr kumimoji="0" lang="en-US" altLang="zh-CN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0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Double</a:t>
                      </a:r>
                      <a:endParaRPr kumimoji="0" lang="en-US" altLang="zh-CN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en-US" sz="20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去掉小数点取整</a:t>
                      </a:r>
                      <a:endParaRPr kumimoji="0" lang="zh-CN" alt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0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Fix(5.78)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0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Fix(-5.78)</a:t>
                      </a:r>
                      <a:endParaRPr kumimoji="0" lang="en-US" altLang="zh-CN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0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0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-5</a:t>
                      </a:r>
                      <a:endParaRPr kumimoji="0" lang="en-US" altLang="zh-CN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horzOverflow="overflow"/>
                </a:tc>
              </a:tr>
              <a:tr h="6593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000" b="1" u="none" strike="noStrike" cap="none" normalizeH="0" baseline="0" dirty="0" err="1" smtClean="0">
                          <a:ln>
                            <a:noFill/>
                          </a:ln>
                          <a:effectLst/>
                        </a:rPr>
                        <a:t>Int</a:t>
                      </a:r>
                      <a:r>
                        <a:rPr kumimoji="0" lang="en-US" altLang="zh-CN" sz="20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(N)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0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Double</a:t>
                      </a:r>
                      <a:endParaRPr kumimoji="0" lang="en-US" altLang="zh-CN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en-US" sz="20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返回不大于</a:t>
                      </a:r>
                      <a:r>
                        <a:rPr kumimoji="0" lang="en-US" altLang="zh-CN" sz="20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N</a:t>
                      </a:r>
                      <a:r>
                        <a:rPr kumimoji="0" lang="zh-CN" altLang="en-US" sz="20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的最大整数</a:t>
                      </a:r>
                      <a:endParaRPr kumimoji="0" lang="zh-CN" alt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000" b="1" u="none" strike="noStrike" cap="none" normalizeH="0" baseline="0" dirty="0" err="1" smtClean="0">
                          <a:ln>
                            <a:noFill/>
                          </a:ln>
                          <a:effectLst/>
                        </a:rPr>
                        <a:t>Int</a:t>
                      </a:r>
                      <a:r>
                        <a:rPr kumimoji="0" lang="en-US" altLang="zh-CN" sz="20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(5.78)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000" b="1" u="none" strike="noStrike" cap="none" normalizeH="0" baseline="0" dirty="0" err="1" smtClean="0">
                          <a:ln>
                            <a:noFill/>
                          </a:ln>
                          <a:effectLst/>
                        </a:rPr>
                        <a:t>Int</a:t>
                      </a:r>
                      <a:r>
                        <a:rPr kumimoji="0" lang="en-US" altLang="zh-CN" sz="20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(-5.78)</a:t>
                      </a:r>
                      <a:endParaRPr kumimoji="0" lang="en-US" altLang="zh-CN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0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0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-6</a:t>
                      </a:r>
                      <a:endParaRPr kumimoji="0" lang="en-US" altLang="zh-CN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horzOverflow="overflow"/>
                </a:tc>
              </a:tr>
            </a:tbl>
          </a:graphicData>
        </a:graphic>
      </p:graphicFrame>
      <p:sp>
        <p:nvSpPr>
          <p:cNvPr id="7" name="标题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常用内部函数</a:t>
            </a:r>
            <a:endParaRPr lang="zh-CN" altLang="en-US" dirty="0"/>
          </a:p>
        </p:txBody>
      </p:sp>
      <p:sp>
        <p:nvSpPr>
          <p:cNvPr id="8" name="内容占位符 7"/>
          <p:cNvSpPr>
            <a:spLocks noGrp="1"/>
          </p:cNvSpPr>
          <p:nvPr>
            <p:ph idx="1"/>
          </p:nvPr>
        </p:nvSpPr>
        <p:spPr>
          <a:xfrm>
            <a:off x="357158" y="1071546"/>
            <a:ext cx="8229600" cy="642942"/>
          </a:xfrm>
        </p:spPr>
        <p:txBody>
          <a:bodyPr>
            <a:normAutofit/>
          </a:bodyPr>
          <a:lstStyle/>
          <a:p>
            <a:r>
              <a:rPr lang="zh-CN" altLang="en-US" sz="2400" dirty="0" smtClean="0"/>
              <a:t>数学函数</a:t>
            </a:r>
            <a:endParaRPr lang="zh-CN" altLang="en-US" sz="2400" dirty="0"/>
          </a:p>
        </p:txBody>
      </p:sp>
      <p:sp>
        <p:nvSpPr>
          <p:cNvPr id="5" name="灯片编号占位符 3"/>
          <p:cNvSpPr txBox="1">
            <a:spLocks/>
          </p:cNvSpPr>
          <p:nvPr/>
        </p:nvSpPr>
        <p:spPr>
          <a:xfrm>
            <a:off x="8572528" y="6500834"/>
            <a:ext cx="571472" cy="357166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C913308-F349-4B6D-A68A-DD1791B4A57B}" type="slidenum">
              <a: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23</a:t>
            </a:fld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377" name="Group 3257"/>
          <p:cNvGraphicFramePr>
            <a:graphicFrameLocks noGrp="1"/>
          </p:cNvGraphicFramePr>
          <p:nvPr/>
        </p:nvGraphicFramePr>
        <p:xfrm>
          <a:off x="142845" y="1669216"/>
          <a:ext cx="8750330" cy="4297680"/>
        </p:xfrm>
        <a:graphic>
          <a:graphicData uri="http://schemas.openxmlformats.org/drawingml/2006/table">
            <a:tbl>
              <a:tblPr>
                <a:tableStyleId>{3C2FFA5D-87B4-456A-9821-1D502468CF0F}</a:tableStyleId>
              </a:tblPr>
              <a:tblGrid>
                <a:gridCol w="1335516"/>
                <a:gridCol w="1556196"/>
                <a:gridCol w="2251823"/>
                <a:gridCol w="2357454"/>
                <a:gridCol w="1249341"/>
              </a:tblGrid>
              <a:tr h="3416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en-US" sz="20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n-lt"/>
                        </a:rPr>
                        <a:t>函数名</a:t>
                      </a:r>
                      <a:endParaRPr kumimoji="0" lang="zh-CN" alt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宋体" charset="-122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en-US" sz="20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n-lt"/>
                        </a:rPr>
                        <a:t>函数值类型</a:t>
                      </a:r>
                      <a:endParaRPr kumimoji="0" lang="zh-CN" alt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宋体" charset="-122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en-US" sz="2000" b="1" u="none" strike="noStrike" cap="none" normalizeH="0" baseline="0" smtClean="0">
                          <a:ln>
                            <a:noFill/>
                          </a:ln>
                          <a:effectLst/>
                          <a:latin typeface="+mn-lt"/>
                        </a:rPr>
                        <a:t>功能</a:t>
                      </a:r>
                      <a:endParaRPr kumimoji="0" lang="zh-CN" alt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宋体" charset="-122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en-US" sz="2000" b="1" u="none" strike="noStrike" cap="none" normalizeH="0" baseline="0" smtClean="0">
                          <a:ln>
                            <a:noFill/>
                          </a:ln>
                          <a:effectLst/>
                          <a:latin typeface="+mn-lt"/>
                        </a:rPr>
                        <a:t>示   例</a:t>
                      </a:r>
                      <a:endParaRPr kumimoji="0" lang="zh-CN" alt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宋体" charset="-122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en-US" sz="2000" b="1" u="none" strike="noStrike" cap="none" normalizeH="0" baseline="0" smtClean="0">
                          <a:ln>
                            <a:noFill/>
                          </a:ln>
                          <a:effectLst/>
                          <a:latin typeface="+mn-lt"/>
                        </a:rPr>
                        <a:t>返回值</a:t>
                      </a:r>
                      <a:endParaRPr kumimoji="0" lang="zh-CN" alt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宋体" charset="-122"/>
                      </a:endParaRPr>
                    </a:p>
                  </a:txBody>
                  <a:tcPr horzOverflow="overflow"/>
                </a:tc>
              </a:tr>
              <a:tr h="3416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宋体" charset="-122"/>
                        </a:rPr>
                        <a:t>Trim(S)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宋体" charset="-122"/>
                        </a:rPr>
                        <a:t>String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宋体" charset="-122"/>
                        </a:rPr>
                        <a:t>去掉</a:t>
                      </a: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宋体" charset="-122"/>
                        </a:rPr>
                        <a:t>S</a:t>
                      </a: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宋体" charset="-122"/>
                        </a:rPr>
                        <a:t>左右两边空格字符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宋体" charset="-122"/>
                        </a:rPr>
                        <a:t>Trim(“  </a:t>
                      </a: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宋体" charset="-122"/>
                        </a:rPr>
                        <a:t>人   ”</a:t>
                      </a: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宋体" charset="-122"/>
                        </a:rPr>
                        <a:t>)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宋体" charset="-122"/>
                        </a:rPr>
                        <a:t>“</a:t>
                      </a: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宋体" charset="-122"/>
                        </a:rPr>
                        <a:t>人”</a:t>
                      </a:r>
                    </a:p>
                  </a:txBody>
                  <a:tcPr horzOverflow="overflow"/>
                </a:tc>
              </a:tr>
              <a:tr h="3416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宋体" charset="-122"/>
                        </a:rPr>
                        <a:t>LTrim</a:t>
                      </a:r>
                      <a:r>
                        <a:rPr kumimoji="0" lang="en-US" altLang="zh-CN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宋体" charset="-122"/>
                        </a:rPr>
                        <a:t>(S)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宋体" charset="-122"/>
                        </a:rPr>
                        <a:t>String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宋体" charset="-122"/>
                        </a:rPr>
                        <a:t>去掉</a:t>
                      </a: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宋体" charset="-122"/>
                        </a:rPr>
                        <a:t>S</a:t>
                      </a: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宋体" charset="-122"/>
                        </a:rPr>
                        <a:t>左边空格字符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宋体" charset="-122"/>
                        </a:rPr>
                        <a:t>LTrim(“    </a:t>
                      </a: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宋体" charset="-122"/>
                        </a:rPr>
                        <a:t>人”</a:t>
                      </a: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宋体" charset="-122"/>
                        </a:rPr>
                        <a:t>)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宋体" charset="-122"/>
                        </a:rPr>
                        <a:t>“</a:t>
                      </a: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宋体" charset="-122"/>
                        </a:rPr>
                        <a:t>人”</a:t>
                      </a:r>
                    </a:p>
                  </a:txBody>
                  <a:tcPr horzOverflow="overflow"/>
                </a:tc>
              </a:tr>
              <a:tr h="3416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宋体" charset="-122"/>
                        </a:rPr>
                        <a:t>RTrim(S)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宋体" charset="-122"/>
                        </a:rPr>
                        <a:t>String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宋体" charset="-122"/>
                        </a:rPr>
                        <a:t>去掉</a:t>
                      </a:r>
                      <a:r>
                        <a:rPr kumimoji="0" lang="en-US" altLang="zh-CN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宋体" charset="-122"/>
                        </a:rPr>
                        <a:t>S</a:t>
                      </a:r>
                      <a:r>
                        <a:rPr kumimoji="0" lang="zh-CN" alt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宋体" charset="-122"/>
                        </a:rPr>
                        <a:t>右边空格字符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宋体" charset="-122"/>
                        </a:rPr>
                        <a:t>RTrim(“</a:t>
                      </a: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宋体" charset="-122"/>
                        </a:rPr>
                        <a:t>人    ”</a:t>
                      </a: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宋体" charset="-122"/>
                        </a:rPr>
                        <a:t>)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宋体" charset="-122"/>
                        </a:rPr>
                        <a:t>“</a:t>
                      </a: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宋体" charset="-122"/>
                        </a:rPr>
                        <a:t>人”</a:t>
                      </a:r>
                    </a:p>
                  </a:txBody>
                  <a:tcPr horzOverflow="overflow"/>
                </a:tc>
              </a:tr>
              <a:tr h="3416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宋体" charset="-122"/>
                        </a:rPr>
                        <a:t>Left(S,N)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宋体" charset="-122"/>
                        </a:rPr>
                        <a:t>String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宋体" charset="-122"/>
                        </a:rPr>
                        <a:t>从</a:t>
                      </a:r>
                      <a:r>
                        <a:rPr kumimoji="0" lang="en-US" altLang="zh-CN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宋体" charset="-122"/>
                        </a:rPr>
                        <a:t>S</a:t>
                      </a:r>
                      <a:r>
                        <a:rPr kumimoji="0" lang="zh-CN" alt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宋体" charset="-122"/>
                        </a:rPr>
                        <a:t>左边截取</a:t>
                      </a:r>
                      <a:r>
                        <a:rPr kumimoji="0" lang="en-US" altLang="zh-CN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宋体" charset="-122"/>
                        </a:rPr>
                        <a:t>N</a:t>
                      </a:r>
                      <a:r>
                        <a:rPr kumimoji="0" lang="zh-CN" alt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宋体" charset="-122"/>
                        </a:rPr>
                        <a:t>个字符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宋体" charset="-122"/>
                        </a:rPr>
                        <a:t>Left(“Hello”,2)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宋体" charset="-122"/>
                        </a:rPr>
                        <a:t>“He”</a:t>
                      </a:r>
                    </a:p>
                  </a:txBody>
                  <a:tcPr horzOverflow="overflow"/>
                </a:tc>
              </a:tr>
              <a:tr h="3416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宋体" charset="-122"/>
                        </a:rPr>
                        <a:t>Rigth(S,N)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宋体" charset="-122"/>
                        </a:rPr>
                        <a:t>String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宋体" charset="-122"/>
                        </a:rPr>
                        <a:t>从</a:t>
                      </a:r>
                      <a:r>
                        <a:rPr kumimoji="0" lang="en-US" altLang="zh-CN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宋体" charset="-122"/>
                        </a:rPr>
                        <a:t>S</a:t>
                      </a:r>
                      <a:r>
                        <a:rPr kumimoji="0" lang="zh-CN" alt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宋体" charset="-122"/>
                        </a:rPr>
                        <a:t>右边截取</a:t>
                      </a:r>
                      <a:r>
                        <a:rPr kumimoji="0" lang="en-US" altLang="zh-CN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宋体" charset="-122"/>
                        </a:rPr>
                        <a:t>N</a:t>
                      </a:r>
                      <a:r>
                        <a:rPr kumimoji="0" lang="zh-CN" alt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宋体" charset="-122"/>
                        </a:rPr>
                        <a:t>个字符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宋体" charset="-122"/>
                        </a:rPr>
                        <a:t>Rigth(“Hello”,2)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宋体" charset="-122"/>
                        </a:rPr>
                        <a:t>“lo”</a:t>
                      </a:r>
                    </a:p>
                  </a:txBody>
                  <a:tcPr horzOverflow="overflow"/>
                </a:tc>
              </a:tr>
              <a:tr h="3416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宋体" charset="-122"/>
                        </a:rPr>
                        <a:t>Len(S)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宋体" charset="-122"/>
                        </a:rPr>
                        <a:t>Integer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宋体" charset="-122"/>
                        </a:rPr>
                        <a:t>测试</a:t>
                      </a:r>
                      <a:r>
                        <a:rPr kumimoji="0" lang="en-US" altLang="zh-CN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宋体" charset="-122"/>
                        </a:rPr>
                        <a:t>S</a:t>
                      </a:r>
                      <a:r>
                        <a:rPr kumimoji="0" lang="zh-CN" alt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宋体" charset="-122"/>
                        </a:rPr>
                        <a:t>的字符个数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宋体" charset="-122"/>
                        </a:rPr>
                        <a:t>Len(“</a:t>
                      </a:r>
                      <a:r>
                        <a:rPr kumimoji="0" lang="zh-CN" alt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宋体" charset="-122"/>
                        </a:rPr>
                        <a:t>中国</a:t>
                      </a:r>
                      <a:r>
                        <a:rPr kumimoji="0" lang="en-US" altLang="zh-CN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宋体" charset="-122"/>
                        </a:rPr>
                        <a:t>-China”)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宋体" charset="-122"/>
                        </a:rPr>
                        <a:t>8</a:t>
                      </a:r>
                    </a:p>
                  </a:txBody>
                  <a:tcPr horzOverflow="overflow"/>
                </a:tc>
              </a:tr>
            </a:tbl>
          </a:graphicData>
        </a:graphic>
      </p:graphicFrame>
      <p:sp>
        <p:nvSpPr>
          <p:cNvPr id="7" name="标题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常用内部函数</a:t>
            </a:r>
            <a:endParaRPr lang="zh-CN" altLang="en-US" dirty="0"/>
          </a:p>
        </p:txBody>
      </p:sp>
      <p:sp>
        <p:nvSpPr>
          <p:cNvPr id="8" name="内容占位符 7"/>
          <p:cNvSpPr>
            <a:spLocks noGrp="1"/>
          </p:cNvSpPr>
          <p:nvPr>
            <p:ph idx="1"/>
          </p:nvPr>
        </p:nvSpPr>
        <p:spPr>
          <a:xfrm>
            <a:off x="457200" y="1000108"/>
            <a:ext cx="8229600" cy="642942"/>
          </a:xfrm>
        </p:spPr>
        <p:txBody>
          <a:bodyPr>
            <a:normAutofit/>
          </a:bodyPr>
          <a:lstStyle/>
          <a:p>
            <a:r>
              <a:rPr lang="zh-CN" altLang="en-US" sz="2400" dirty="0" smtClean="0"/>
              <a:t>字符串函数（</a:t>
            </a:r>
            <a:r>
              <a:rPr lang="en-US" altLang="zh-CN" sz="2400" dirty="0" smtClean="0"/>
              <a:t>1</a:t>
            </a:r>
            <a:r>
              <a:rPr lang="zh-CN" altLang="en-US" sz="2400" dirty="0" smtClean="0"/>
              <a:t>）</a:t>
            </a:r>
            <a:endParaRPr lang="zh-CN" altLang="en-US" sz="2400" dirty="0"/>
          </a:p>
        </p:txBody>
      </p:sp>
      <p:sp>
        <p:nvSpPr>
          <p:cNvPr id="5" name="灯片编号占位符 3"/>
          <p:cNvSpPr txBox="1">
            <a:spLocks/>
          </p:cNvSpPr>
          <p:nvPr/>
        </p:nvSpPr>
        <p:spPr>
          <a:xfrm>
            <a:off x="8572528" y="6500834"/>
            <a:ext cx="571472" cy="357166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C913308-F349-4B6D-A68A-DD1791B4A57B}" type="slidenum">
              <a: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24</a:t>
            </a:fld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377" name="Group 3257"/>
          <p:cNvGraphicFramePr>
            <a:graphicFrameLocks noGrp="1"/>
          </p:cNvGraphicFramePr>
          <p:nvPr/>
        </p:nvGraphicFramePr>
        <p:xfrm>
          <a:off x="214281" y="1643050"/>
          <a:ext cx="8678894" cy="4572000"/>
        </p:xfrm>
        <a:graphic>
          <a:graphicData uri="http://schemas.openxmlformats.org/drawingml/2006/table">
            <a:tbl>
              <a:tblPr>
                <a:tableStyleId>{3C2FFA5D-87B4-456A-9821-1D502468CF0F}</a:tableStyleId>
              </a:tblPr>
              <a:tblGrid>
                <a:gridCol w="1324613"/>
                <a:gridCol w="1543491"/>
                <a:gridCol w="2059069"/>
                <a:gridCol w="2059069"/>
                <a:gridCol w="1692652"/>
              </a:tblGrid>
              <a:tr h="3416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en-US" sz="20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n-lt"/>
                        </a:rPr>
                        <a:t>函数名</a:t>
                      </a:r>
                      <a:endParaRPr kumimoji="0" lang="zh-CN" alt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宋体" charset="-122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en-US" sz="20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n-lt"/>
                        </a:rPr>
                        <a:t>函数值类型</a:t>
                      </a:r>
                      <a:endParaRPr kumimoji="0" lang="zh-CN" alt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宋体" charset="-122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en-US" sz="2000" b="1" u="none" strike="noStrike" cap="none" normalizeH="0" baseline="0" smtClean="0">
                          <a:ln>
                            <a:noFill/>
                          </a:ln>
                          <a:effectLst/>
                          <a:latin typeface="+mn-lt"/>
                        </a:rPr>
                        <a:t>功能</a:t>
                      </a:r>
                      <a:endParaRPr kumimoji="0" lang="zh-CN" alt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宋体" charset="-122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en-US" sz="2000" b="1" u="none" strike="noStrike" cap="none" normalizeH="0" baseline="0" smtClean="0">
                          <a:ln>
                            <a:noFill/>
                          </a:ln>
                          <a:effectLst/>
                          <a:latin typeface="+mn-lt"/>
                        </a:rPr>
                        <a:t>示   例</a:t>
                      </a:r>
                      <a:endParaRPr kumimoji="0" lang="zh-CN" alt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宋体" charset="-122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en-US" sz="2000" b="1" u="none" strike="noStrike" cap="none" normalizeH="0" baseline="0" smtClean="0">
                          <a:ln>
                            <a:noFill/>
                          </a:ln>
                          <a:effectLst/>
                          <a:latin typeface="+mn-lt"/>
                        </a:rPr>
                        <a:t>返回值</a:t>
                      </a:r>
                      <a:endParaRPr kumimoji="0" lang="zh-CN" alt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宋体" charset="-122"/>
                      </a:endParaRPr>
                    </a:p>
                  </a:txBody>
                  <a:tcPr horzOverflow="overflow"/>
                </a:tc>
              </a:tr>
              <a:tr h="3416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宋体" charset="-122"/>
                        </a:rPr>
                        <a:t>Mid(S,N1[,N2])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宋体" charset="-122"/>
                        </a:rPr>
                        <a:t>String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宋体" charset="-122"/>
                        </a:rPr>
                        <a:t>从</a:t>
                      </a:r>
                      <a:r>
                        <a:rPr kumimoji="0" lang="en-US" altLang="zh-CN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宋体" charset="-122"/>
                        </a:rPr>
                        <a:t>S</a:t>
                      </a:r>
                      <a:r>
                        <a:rPr kumimoji="0" lang="zh-CN" alt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宋体" charset="-122"/>
                        </a:rPr>
                        <a:t>中第</a:t>
                      </a:r>
                      <a:r>
                        <a:rPr kumimoji="0" lang="en-US" altLang="zh-CN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宋体" charset="-122"/>
                        </a:rPr>
                        <a:t>N1</a:t>
                      </a:r>
                      <a:r>
                        <a:rPr kumimoji="0" lang="zh-CN" alt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宋体" charset="-122"/>
                        </a:rPr>
                        <a:t>个字符开始截取</a:t>
                      </a:r>
                      <a:r>
                        <a:rPr kumimoji="0" lang="en-US" altLang="zh-CN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宋体" charset="-122"/>
                        </a:rPr>
                        <a:t>N2</a:t>
                      </a:r>
                      <a:r>
                        <a:rPr kumimoji="0" lang="zh-CN" alt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宋体" charset="-122"/>
                        </a:rPr>
                        <a:t>个字符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宋体" charset="-122"/>
                        </a:rPr>
                        <a:t>Mid(“Computer”,4,3)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宋体" charset="-122"/>
                        </a:rPr>
                        <a:t>Mid(“Computer”,4)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宋体" charset="-122"/>
                        </a:rPr>
                        <a:t>“put” “puter”</a:t>
                      </a:r>
                    </a:p>
                  </a:txBody>
                  <a:tcPr horzOverflow="overflow"/>
                </a:tc>
              </a:tr>
              <a:tr h="3416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宋体" charset="-122"/>
                        </a:rPr>
                        <a:t>Space(N)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宋体" charset="-122"/>
                        </a:rPr>
                        <a:t>String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宋体" charset="-122"/>
                        </a:rPr>
                        <a:t>产生</a:t>
                      </a: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宋体" charset="-122"/>
                        </a:rPr>
                        <a:t>N</a:t>
                      </a: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宋体" charset="-122"/>
                        </a:rPr>
                        <a:t>个空格字符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宋体" charset="-122"/>
                        </a:rPr>
                        <a:t>“</a:t>
                      </a:r>
                      <a:r>
                        <a:rPr kumimoji="0" lang="zh-CN" alt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宋体" charset="-122"/>
                        </a:rPr>
                        <a:t>中”</a:t>
                      </a:r>
                      <a:r>
                        <a:rPr kumimoji="0" lang="en-US" altLang="zh-CN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宋体" charset="-122"/>
                        </a:rPr>
                        <a:t>+Space(2)+”</a:t>
                      </a:r>
                      <a:r>
                        <a:rPr kumimoji="0" lang="zh-CN" alt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宋体" charset="-122"/>
                        </a:rPr>
                        <a:t>国”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宋体" charset="-122"/>
                        </a:rPr>
                        <a:t>“</a:t>
                      </a: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宋体" charset="-122"/>
                        </a:rPr>
                        <a:t>中  国”</a:t>
                      </a:r>
                    </a:p>
                  </a:txBody>
                  <a:tcPr horzOverflow="overflow"/>
                </a:tc>
              </a:tr>
              <a:tr h="6491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宋体" charset="-122"/>
                        </a:rPr>
                        <a:t>Ucase(S)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宋体" charset="-122"/>
                        </a:rPr>
                        <a:t>String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宋体" charset="-122"/>
                        </a:rPr>
                        <a:t>将</a:t>
                      </a: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宋体" charset="-122"/>
                        </a:rPr>
                        <a:t>S</a:t>
                      </a: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宋体" charset="-122"/>
                        </a:rPr>
                        <a:t>的小写字母改为大写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宋体" charset="-122"/>
                        </a:rPr>
                        <a:t>Ucase</a:t>
                      </a:r>
                      <a:r>
                        <a:rPr kumimoji="0" lang="en-US" altLang="zh-CN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宋体" charset="-122"/>
                        </a:rPr>
                        <a:t>(“Visual”)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宋体" charset="-122"/>
                        </a:rPr>
                        <a:t>“VISUAL”</a:t>
                      </a:r>
                    </a:p>
                  </a:txBody>
                  <a:tcPr horzOverflow="overflow"/>
                </a:tc>
              </a:tr>
              <a:tr h="6491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宋体" charset="-122"/>
                        </a:rPr>
                        <a:t>Lcase(S)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宋体" charset="-122"/>
                        </a:rPr>
                        <a:t>String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宋体" charset="-122"/>
                        </a:rPr>
                        <a:t>将</a:t>
                      </a: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宋体" charset="-122"/>
                        </a:rPr>
                        <a:t>S</a:t>
                      </a: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宋体" charset="-122"/>
                        </a:rPr>
                        <a:t>的大写字母改为小写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宋体" charset="-122"/>
                        </a:rPr>
                        <a:t>Lcase</a:t>
                      </a:r>
                      <a:r>
                        <a:rPr kumimoji="0" lang="en-US" altLang="zh-CN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宋体" charset="-122"/>
                        </a:rPr>
                        <a:t>(“Visual”)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宋体" charset="-122"/>
                        </a:rPr>
                        <a:t>“visual”</a:t>
                      </a:r>
                    </a:p>
                  </a:txBody>
                  <a:tcPr horzOverflow="overflow"/>
                </a:tc>
              </a:tr>
              <a:tr h="62136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宋体" charset="-122"/>
                        </a:rPr>
                        <a:t>String(N,S)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宋体" charset="-122"/>
                        </a:rPr>
                        <a:t>String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宋体" charset="-122"/>
                        </a:rPr>
                        <a:t>重复输出</a:t>
                      </a: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宋体" charset="-122"/>
                        </a:rPr>
                        <a:t>N</a:t>
                      </a: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宋体" charset="-122"/>
                        </a:rPr>
                        <a:t>个</a:t>
                      </a: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宋体" charset="-122"/>
                        </a:rPr>
                        <a:t>S</a:t>
                      </a: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宋体" charset="-122"/>
                        </a:rPr>
                        <a:t>字符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宋体" charset="-122"/>
                        </a:rPr>
                        <a:t>String(5,”*”)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宋体" charset="-122"/>
                        </a:rPr>
                        <a:t>“*****”</a:t>
                      </a:r>
                    </a:p>
                  </a:txBody>
                  <a:tcPr horzOverflow="overflow"/>
                </a:tc>
              </a:tr>
            </a:tbl>
          </a:graphicData>
        </a:graphic>
      </p:graphicFrame>
      <p:sp>
        <p:nvSpPr>
          <p:cNvPr id="7" name="标题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常用内部函数</a:t>
            </a:r>
            <a:endParaRPr lang="zh-CN" altLang="en-US" dirty="0"/>
          </a:p>
        </p:txBody>
      </p:sp>
      <p:sp>
        <p:nvSpPr>
          <p:cNvPr id="8" name="内容占位符 7"/>
          <p:cNvSpPr>
            <a:spLocks noGrp="1"/>
          </p:cNvSpPr>
          <p:nvPr>
            <p:ph idx="1"/>
          </p:nvPr>
        </p:nvSpPr>
        <p:spPr>
          <a:xfrm>
            <a:off x="457200" y="1000108"/>
            <a:ext cx="8229600" cy="642942"/>
          </a:xfrm>
        </p:spPr>
        <p:txBody>
          <a:bodyPr>
            <a:normAutofit/>
          </a:bodyPr>
          <a:lstStyle/>
          <a:p>
            <a:r>
              <a:rPr lang="zh-CN" altLang="en-US" sz="2400" dirty="0" smtClean="0"/>
              <a:t>字符串函数（</a:t>
            </a:r>
            <a:r>
              <a:rPr lang="en-US" altLang="zh-CN" sz="2400" dirty="0" smtClean="0"/>
              <a:t>2</a:t>
            </a:r>
            <a:r>
              <a:rPr lang="zh-CN" altLang="en-US" sz="2400" dirty="0" smtClean="0"/>
              <a:t>）</a:t>
            </a:r>
            <a:endParaRPr lang="zh-CN" altLang="en-US" sz="2400" dirty="0"/>
          </a:p>
        </p:txBody>
      </p:sp>
      <p:sp>
        <p:nvSpPr>
          <p:cNvPr id="5" name="灯片编号占位符 3"/>
          <p:cNvSpPr txBox="1">
            <a:spLocks/>
          </p:cNvSpPr>
          <p:nvPr/>
        </p:nvSpPr>
        <p:spPr>
          <a:xfrm>
            <a:off x="8572528" y="6500834"/>
            <a:ext cx="571472" cy="357166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C913308-F349-4B6D-A68A-DD1791B4A57B}" type="slidenum">
              <a: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25</a:t>
            </a:fld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377" name="Group 3257"/>
          <p:cNvGraphicFramePr>
            <a:graphicFrameLocks noGrp="1"/>
          </p:cNvGraphicFramePr>
          <p:nvPr/>
        </p:nvGraphicFramePr>
        <p:xfrm>
          <a:off x="142845" y="1669216"/>
          <a:ext cx="8786874" cy="3962400"/>
        </p:xfrm>
        <a:graphic>
          <a:graphicData uri="http://schemas.openxmlformats.org/drawingml/2006/table">
            <a:tbl>
              <a:tblPr>
                <a:tableStyleId>{3C2FFA5D-87B4-456A-9821-1D502468CF0F}</a:tableStyleId>
              </a:tblPr>
              <a:tblGrid>
                <a:gridCol w="1341093"/>
                <a:gridCol w="1562695"/>
                <a:gridCol w="2084687"/>
                <a:gridCol w="2369638"/>
                <a:gridCol w="1428761"/>
              </a:tblGrid>
              <a:tr h="3416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en-US" sz="20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n-lt"/>
                        </a:rPr>
                        <a:t>函数名</a:t>
                      </a:r>
                      <a:endParaRPr kumimoji="0" lang="zh-CN" alt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宋体" charset="-122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en-US" sz="20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n-lt"/>
                        </a:rPr>
                        <a:t>函数值类型</a:t>
                      </a:r>
                      <a:endParaRPr kumimoji="0" lang="zh-CN" alt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宋体" charset="-122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en-US" sz="2000" b="1" u="none" strike="noStrike" cap="none" normalizeH="0" baseline="0" smtClean="0">
                          <a:ln>
                            <a:noFill/>
                          </a:ln>
                          <a:effectLst/>
                          <a:latin typeface="+mn-lt"/>
                        </a:rPr>
                        <a:t>功能</a:t>
                      </a:r>
                      <a:endParaRPr kumimoji="0" lang="zh-CN" alt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宋体" charset="-122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en-US" sz="2000" b="1" u="none" strike="noStrike" cap="none" normalizeH="0" baseline="0" smtClean="0">
                          <a:ln>
                            <a:noFill/>
                          </a:ln>
                          <a:effectLst/>
                          <a:latin typeface="+mn-lt"/>
                        </a:rPr>
                        <a:t>示   例</a:t>
                      </a:r>
                      <a:endParaRPr kumimoji="0" lang="zh-CN" alt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宋体" charset="-122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en-US" sz="2000" b="1" u="none" strike="noStrike" cap="none" normalizeH="0" baseline="0" smtClean="0">
                          <a:ln>
                            <a:noFill/>
                          </a:ln>
                          <a:effectLst/>
                          <a:latin typeface="+mn-lt"/>
                        </a:rPr>
                        <a:t>返回值</a:t>
                      </a:r>
                      <a:endParaRPr kumimoji="0" lang="zh-CN" alt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宋体" charset="-122"/>
                      </a:endParaRPr>
                    </a:p>
                  </a:txBody>
                  <a:tcPr horzOverflow="overflow"/>
                </a:tc>
              </a:tr>
              <a:tr h="3416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宋体" charset="-122"/>
                        </a:rPr>
                        <a:t>Asc</a:t>
                      </a:r>
                      <a:r>
                        <a:rPr kumimoji="0" lang="en-US" altLang="zh-CN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宋体" charset="-122"/>
                        </a:rPr>
                        <a:t>(S)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宋体" charset="-122"/>
                        </a:rPr>
                        <a:t>Integer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宋体" charset="-122"/>
                        </a:rPr>
                        <a:t>给出</a:t>
                      </a:r>
                      <a:r>
                        <a:rPr kumimoji="0" lang="en-US" altLang="zh-CN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宋体" charset="-122"/>
                        </a:rPr>
                        <a:t>S</a:t>
                      </a:r>
                      <a:r>
                        <a:rPr kumimoji="0" lang="zh-CN" alt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宋体" charset="-122"/>
                        </a:rPr>
                        <a:t>首字符的</a:t>
                      </a:r>
                      <a:r>
                        <a:rPr kumimoji="0" lang="en-US" altLang="zh-CN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宋体" charset="-122"/>
                        </a:rPr>
                        <a:t>ASCII</a:t>
                      </a:r>
                      <a:r>
                        <a:rPr kumimoji="0" lang="zh-CN" alt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宋体" charset="-122"/>
                        </a:rPr>
                        <a:t>码值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宋体" charset="-122"/>
                        </a:rPr>
                        <a:t>Asc(“ASDC”)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宋体" charset="-122"/>
                        </a:rPr>
                        <a:t>65</a:t>
                      </a:r>
                    </a:p>
                  </a:txBody>
                  <a:tcPr horzOverflow="overflow"/>
                </a:tc>
              </a:tr>
              <a:tr h="3416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宋体" charset="-122"/>
                        </a:rPr>
                        <a:t>Chr(N)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宋体" charset="-122"/>
                        </a:rPr>
                        <a:t>String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宋体" charset="-122"/>
                        </a:rPr>
                        <a:t>给出</a:t>
                      </a:r>
                      <a:r>
                        <a:rPr kumimoji="0" lang="en-US" altLang="zh-CN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宋体" charset="-122"/>
                        </a:rPr>
                        <a:t>ASCII</a:t>
                      </a:r>
                      <a:r>
                        <a:rPr kumimoji="0" lang="zh-CN" alt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宋体" charset="-122"/>
                        </a:rPr>
                        <a:t>码值是</a:t>
                      </a:r>
                      <a:r>
                        <a:rPr kumimoji="0" lang="en-US" altLang="zh-CN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宋体" charset="-122"/>
                        </a:rPr>
                        <a:t>N</a:t>
                      </a:r>
                      <a:r>
                        <a:rPr kumimoji="0" lang="zh-CN" alt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宋体" charset="-122"/>
                        </a:rPr>
                        <a:t>的字符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宋体" charset="-122"/>
                        </a:rPr>
                        <a:t>Chr</a:t>
                      </a:r>
                      <a:r>
                        <a:rPr kumimoji="0" lang="en-US" altLang="zh-CN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宋体" charset="-122"/>
                        </a:rPr>
                        <a:t>(97)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宋体" charset="-122"/>
                        </a:rPr>
                        <a:t>“a”</a:t>
                      </a:r>
                    </a:p>
                  </a:txBody>
                  <a:tcPr horzOverflow="overflow"/>
                </a:tc>
              </a:tr>
              <a:tr h="6491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宋体" charset="-122"/>
                        </a:rPr>
                        <a:t>Str(N)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宋体" charset="-122"/>
                        </a:rPr>
                        <a:t>String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宋体" charset="-122"/>
                        </a:rPr>
                        <a:t>将数字</a:t>
                      </a:r>
                      <a:r>
                        <a:rPr kumimoji="0" lang="en-US" altLang="zh-CN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宋体" charset="-122"/>
                        </a:rPr>
                        <a:t>N</a:t>
                      </a:r>
                      <a:r>
                        <a:rPr kumimoji="0" lang="zh-CN" alt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宋体" charset="-122"/>
                        </a:rPr>
                        <a:t>转换为字符型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宋体" charset="-122"/>
                        </a:rPr>
                        <a:t>Str</a:t>
                      </a:r>
                      <a:r>
                        <a:rPr kumimoji="0" lang="en-US" altLang="zh-CN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宋体" charset="-122"/>
                        </a:rPr>
                        <a:t>(-234)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宋体" charset="-122"/>
                        </a:rPr>
                        <a:t>“-234”</a:t>
                      </a:r>
                    </a:p>
                  </a:txBody>
                  <a:tcPr horzOverflow="overflow"/>
                </a:tc>
              </a:tr>
              <a:tr h="6491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宋体" charset="-122"/>
                        </a:rPr>
                        <a:t>Val(S)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宋体" charset="-122"/>
                        </a:rPr>
                        <a:t>Double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宋体" charset="-122"/>
                        </a:rPr>
                        <a:t>将数字字符串转换为数字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宋体" charset="-122"/>
                        </a:rPr>
                        <a:t>Val(“-234”)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宋体" charset="-122"/>
                        </a:rPr>
                        <a:t>Val(“12AB”) 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宋体" charset="-122"/>
                        </a:rPr>
                        <a:t>-234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宋体" charset="-122"/>
                        </a:rPr>
                        <a:t>12</a:t>
                      </a:r>
                    </a:p>
                  </a:txBody>
                  <a:tcPr horzOverflow="overflow"/>
                </a:tc>
              </a:tr>
              <a:tr h="62136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宋体" charset="-122"/>
                        </a:rPr>
                        <a:t>CDate</a:t>
                      </a:r>
                      <a:r>
                        <a:rPr kumimoji="0" lang="en-US" altLang="zh-CN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宋体" charset="-122"/>
                        </a:rPr>
                        <a:t>(s)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宋体" charset="-122"/>
                        </a:rPr>
                        <a:t>Date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宋体" charset="-122"/>
                        </a:rPr>
                        <a:t>将</a:t>
                      </a:r>
                      <a:r>
                        <a:rPr kumimoji="0" lang="en-US" altLang="zh-CN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宋体" charset="-122"/>
                        </a:rPr>
                        <a:t>S</a:t>
                      </a:r>
                      <a:r>
                        <a:rPr kumimoji="0" lang="zh-CN" alt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宋体" charset="-122"/>
                        </a:rPr>
                        <a:t>转为日期型表达式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宋体" charset="-122"/>
                        </a:rPr>
                        <a:t>CDate</a:t>
                      </a:r>
                      <a:r>
                        <a:rPr kumimoji="0" lang="en-US" altLang="zh-CN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宋体" charset="-122"/>
                        </a:rPr>
                        <a:t>(“3-15-2011”)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宋体" charset="-122"/>
                        </a:rPr>
                        <a:t>2011-3-15</a:t>
                      </a:r>
                    </a:p>
                  </a:txBody>
                  <a:tcPr horzOverflow="overflow"/>
                </a:tc>
              </a:tr>
            </a:tbl>
          </a:graphicData>
        </a:graphic>
      </p:graphicFrame>
      <p:sp>
        <p:nvSpPr>
          <p:cNvPr id="7" name="标题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常用内部函数</a:t>
            </a:r>
            <a:endParaRPr lang="zh-CN" altLang="en-US" dirty="0"/>
          </a:p>
        </p:txBody>
      </p:sp>
      <p:sp>
        <p:nvSpPr>
          <p:cNvPr id="8" name="内容占位符 7"/>
          <p:cNvSpPr>
            <a:spLocks noGrp="1"/>
          </p:cNvSpPr>
          <p:nvPr>
            <p:ph idx="1"/>
          </p:nvPr>
        </p:nvSpPr>
        <p:spPr>
          <a:xfrm>
            <a:off x="457200" y="1000108"/>
            <a:ext cx="8229600" cy="642942"/>
          </a:xfrm>
        </p:spPr>
        <p:txBody>
          <a:bodyPr>
            <a:normAutofit/>
          </a:bodyPr>
          <a:lstStyle/>
          <a:p>
            <a:r>
              <a:rPr lang="zh-CN" altLang="en-US" sz="2400" dirty="0" smtClean="0"/>
              <a:t>转换函数</a:t>
            </a:r>
            <a:endParaRPr lang="zh-CN" altLang="en-US" sz="2400" dirty="0"/>
          </a:p>
        </p:txBody>
      </p:sp>
      <p:sp>
        <p:nvSpPr>
          <p:cNvPr id="5" name="灯片编号占位符 3"/>
          <p:cNvSpPr txBox="1">
            <a:spLocks/>
          </p:cNvSpPr>
          <p:nvPr/>
        </p:nvSpPr>
        <p:spPr>
          <a:xfrm>
            <a:off x="8572528" y="6500834"/>
            <a:ext cx="571472" cy="357166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C913308-F349-4B6D-A68A-DD1791B4A57B}" type="slidenum">
              <a: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26</a:t>
            </a:fld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377" name="Group 3257"/>
          <p:cNvGraphicFramePr>
            <a:graphicFrameLocks noGrp="1"/>
          </p:cNvGraphicFramePr>
          <p:nvPr/>
        </p:nvGraphicFramePr>
        <p:xfrm>
          <a:off x="214281" y="1669216"/>
          <a:ext cx="8678894" cy="3108960"/>
        </p:xfrm>
        <a:graphic>
          <a:graphicData uri="http://schemas.openxmlformats.org/drawingml/2006/table">
            <a:tbl>
              <a:tblPr>
                <a:tableStyleId>{3C2FFA5D-87B4-456A-9821-1D502468CF0F}</a:tableStyleId>
              </a:tblPr>
              <a:tblGrid>
                <a:gridCol w="1493210"/>
                <a:gridCol w="1149997"/>
                <a:gridCol w="2071702"/>
                <a:gridCol w="2833952"/>
                <a:gridCol w="1130033"/>
              </a:tblGrid>
              <a:tr h="3416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en-US" sz="20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n-lt"/>
                        </a:rPr>
                        <a:t>函数名</a:t>
                      </a:r>
                      <a:endParaRPr kumimoji="0" lang="zh-CN" alt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宋体" charset="-122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en-US" sz="20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n-lt"/>
                        </a:rPr>
                        <a:t>函数值类型</a:t>
                      </a:r>
                      <a:endParaRPr kumimoji="0" lang="zh-CN" alt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宋体" charset="-122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en-US" sz="2000" b="1" u="none" strike="noStrike" cap="none" normalizeH="0" baseline="0" smtClean="0">
                          <a:ln>
                            <a:noFill/>
                          </a:ln>
                          <a:effectLst/>
                          <a:latin typeface="+mn-lt"/>
                        </a:rPr>
                        <a:t>功能</a:t>
                      </a:r>
                      <a:endParaRPr kumimoji="0" lang="zh-CN" alt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宋体" charset="-122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en-US" sz="2000" b="1" u="none" strike="noStrike" cap="none" normalizeH="0" baseline="0" smtClean="0">
                          <a:ln>
                            <a:noFill/>
                          </a:ln>
                          <a:effectLst/>
                          <a:latin typeface="+mn-lt"/>
                        </a:rPr>
                        <a:t>示   例</a:t>
                      </a:r>
                      <a:endParaRPr kumimoji="0" lang="zh-CN" alt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宋体" charset="-122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en-US" sz="2000" b="1" u="none" strike="noStrike" cap="none" normalizeH="0" baseline="0" smtClean="0">
                          <a:ln>
                            <a:noFill/>
                          </a:ln>
                          <a:effectLst/>
                          <a:latin typeface="+mn-lt"/>
                        </a:rPr>
                        <a:t>返回值</a:t>
                      </a:r>
                      <a:endParaRPr kumimoji="0" lang="zh-CN" alt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宋体" charset="-122"/>
                      </a:endParaRPr>
                    </a:p>
                  </a:txBody>
                  <a:tcPr horzOverflow="overflow"/>
                </a:tc>
              </a:tr>
              <a:tr h="3416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宋体" charset="-122"/>
                        </a:rPr>
                        <a:t>Day(D|S)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宋体" charset="-122"/>
                        </a:rPr>
                        <a:t>Integer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宋体" charset="-122"/>
                        </a:rPr>
                        <a:t>返回月中第几天（</a:t>
                      </a:r>
                      <a:r>
                        <a:rPr kumimoji="0" lang="en-US" altLang="zh-CN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宋体" charset="-122"/>
                        </a:rPr>
                        <a:t>1~31</a:t>
                      </a:r>
                      <a:r>
                        <a:rPr kumimoji="0" lang="zh-CN" alt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宋体" charset="-122"/>
                        </a:rPr>
                        <a:t>）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宋体" charset="-122"/>
                        </a:rPr>
                        <a:t>Day(“2002-5-20”)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宋体" charset="-122"/>
                        </a:rPr>
                        <a:t>20</a:t>
                      </a:r>
                    </a:p>
                  </a:txBody>
                  <a:tcPr horzOverflow="overflow"/>
                </a:tc>
              </a:tr>
              <a:tr h="3416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宋体" charset="-122"/>
                        </a:rPr>
                        <a:t>Month(D|S)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宋体" charset="-122"/>
                        </a:rPr>
                        <a:t>Integer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宋体" charset="-122"/>
                        </a:rPr>
                        <a:t>返回一年中第几个月（</a:t>
                      </a:r>
                      <a:r>
                        <a:rPr kumimoji="0" lang="en-US" altLang="zh-CN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宋体" charset="-122"/>
                        </a:rPr>
                        <a:t>1~12</a:t>
                      </a:r>
                      <a:r>
                        <a:rPr kumimoji="0" lang="zh-CN" alt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宋体" charset="-122"/>
                        </a:rPr>
                        <a:t>）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宋体" charset="-122"/>
                        </a:rPr>
                        <a:t>Month (“2002-5-20”)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宋体" charset="-122"/>
                        </a:rPr>
                        <a:t>5</a:t>
                      </a:r>
                    </a:p>
                  </a:txBody>
                  <a:tcPr horzOverflow="overflow"/>
                </a:tc>
              </a:tr>
              <a:tr h="3416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宋体" charset="-122"/>
                        </a:rPr>
                        <a:t>WeekDay</a:t>
                      </a:r>
                      <a:r>
                        <a:rPr kumimoji="0" lang="en-US" altLang="zh-CN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宋体" charset="-122"/>
                        </a:rPr>
                        <a:t>(D|S)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宋体" charset="-122"/>
                        </a:rPr>
                        <a:t>Integer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宋体" charset="-122"/>
                        </a:rPr>
                        <a:t>返回是星期几（星期日为</a:t>
                      </a: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宋体" charset="-122"/>
                        </a:rPr>
                        <a:t>1</a:t>
                      </a: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宋体" charset="-122"/>
                        </a:rPr>
                        <a:t>，依此类推）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宋体" charset="-122"/>
                        </a:rPr>
                        <a:t>WeekDay</a:t>
                      </a:r>
                      <a:r>
                        <a:rPr kumimoji="0" lang="en-US" altLang="zh-CN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宋体" charset="-122"/>
                        </a:rPr>
                        <a:t>(#2002-5-20#)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宋体" charset="-122"/>
                        </a:rPr>
                        <a:t>2</a:t>
                      </a:r>
                    </a:p>
                  </a:txBody>
                  <a:tcPr horzOverflow="overflow"/>
                </a:tc>
              </a:tr>
            </a:tbl>
          </a:graphicData>
        </a:graphic>
      </p:graphicFrame>
      <p:sp>
        <p:nvSpPr>
          <p:cNvPr id="7" name="标题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常用内部函数</a:t>
            </a:r>
            <a:endParaRPr lang="zh-CN" altLang="en-US" dirty="0"/>
          </a:p>
        </p:txBody>
      </p:sp>
      <p:sp>
        <p:nvSpPr>
          <p:cNvPr id="8" name="内容占位符 7"/>
          <p:cNvSpPr>
            <a:spLocks noGrp="1"/>
          </p:cNvSpPr>
          <p:nvPr>
            <p:ph idx="1"/>
          </p:nvPr>
        </p:nvSpPr>
        <p:spPr>
          <a:xfrm>
            <a:off x="457200" y="1000108"/>
            <a:ext cx="8229600" cy="642942"/>
          </a:xfrm>
        </p:spPr>
        <p:txBody>
          <a:bodyPr>
            <a:normAutofit/>
          </a:bodyPr>
          <a:lstStyle/>
          <a:p>
            <a:r>
              <a:rPr lang="zh-CN" altLang="en-US" sz="2400" dirty="0" smtClean="0"/>
              <a:t>日期函数（</a:t>
            </a:r>
            <a:r>
              <a:rPr lang="en-US" altLang="zh-CN" sz="2400" dirty="0" smtClean="0"/>
              <a:t>1</a:t>
            </a:r>
            <a:r>
              <a:rPr lang="zh-CN" altLang="en-US" sz="2400" dirty="0" smtClean="0"/>
              <a:t>）</a:t>
            </a:r>
            <a:endParaRPr lang="zh-CN" altLang="en-US" sz="2400" dirty="0"/>
          </a:p>
        </p:txBody>
      </p:sp>
      <p:sp>
        <p:nvSpPr>
          <p:cNvPr id="5" name="灯片编号占位符 3"/>
          <p:cNvSpPr txBox="1">
            <a:spLocks/>
          </p:cNvSpPr>
          <p:nvPr/>
        </p:nvSpPr>
        <p:spPr>
          <a:xfrm>
            <a:off x="8572528" y="6500834"/>
            <a:ext cx="571472" cy="357166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C913308-F349-4B6D-A68A-DD1791B4A57B}" type="slidenum">
              <a: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27</a:t>
            </a:fld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377" name="Group 3257"/>
          <p:cNvGraphicFramePr>
            <a:graphicFrameLocks noGrp="1"/>
          </p:cNvGraphicFramePr>
          <p:nvPr/>
        </p:nvGraphicFramePr>
        <p:xfrm>
          <a:off x="142845" y="1669216"/>
          <a:ext cx="8750330" cy="3462306"/>
        </p:xfrm>
        <a:graphic>
          <a:graphicData uri="http://schemas.openxmlformats.org/drawingml/2006/table">
            <a:tbl>
              <a:tblPr>
                <a:tableStyleId>{3C2FFA5D-87B4-456A-9821-1D502468CF0F}</a:tableStyleId>
              </a:tblPr>
              <a:tblGrid>
                <a:gridCol w="1335516"/>
                <a:gridCol w="1093375"/>
                <a:gridCol w="2286016"/>
                <a:gridCol w="2328839"/>
                <a:gridCol w="1706584"/>
              </a:tblGrid>
              <a:tr h="3416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en-US" sz="20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n-lt"/>
                        </a:rPr>
                        <a:t>函数名</a:t>
                      </a:r>
                      <a:endParaRPr kumimoji="0" lang="zh-CN" alt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宋体" charset="-122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en-US" sz="20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n-lt"/>
                        </a:rPr>
                        <a:t>函数值类型</a:t>
                      </a:r>
                      <a:endParaRPr kumimoji="0" lang="zh-CN" alt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宋体" charset="-122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en-US" sz="2000" b="1" u="none" strike="noStrike" cap="none" normalizeH="0" baseline="0" smtClean="0">
                          <a:ln>
                            <a:noFill/>
                          </a:ln>
                          <a:effectLst/>
                          <a:latin typeface="+mn-lt"/>
                        </a:rPr>
                        <a:t>功能</a:t>
                      </a:r>
                      <a:endParaRPr kumimoji="0" lang="zh-CN" alt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宋体" charset="-122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en-US" sz="2000" b="1" u="none" strike="noStrike" cap="none" normalizeH="0" baseline="0" smtClean="0">
                          <a:ln>
                            <a:noFill/>
                          </a:ln>
                          <a:effectLst/>
                          <a:latin typeface="+mn-lt"/>
                        </a:rPr>
                        <a:t>示   例</a:t>
                      </a:r>
                      <a:endParaRPr kumimoji="0" lang="zh-CN" alt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宋体" charset="-122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en-US" sz="2000" b="1" u="none" strike="noStrike" cap="none" normalizeH="0" baseline="0" smtClean="0">
                          <a:ln>
                            <a:noFill/>
                          </a:ln>
                          <a:effectLst/>
                          <a:latin typeface="+mn-lt"/>
                        </a:rPr>
                        <a:t>返回值</a:t>
                      </a:r>
                      <a:endParaRPr kumimoji="0" lang="zh-CN" alt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宋体" charset="-122"/>
                      </a:endParaRPr>
                    </a:p>
                  </a:txBody>
                  <a:tcPr horzOverflow="overflow"/>
                </a:tc>
              </a:tr>
              <a:tr h="3416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宋体" charset="-122"/>
                        </a:rPr>
                        <a:t>Now()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宋体" charset="-122"/>
                        </a:rPr>
                        <a:t>Date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宋体" charset="-122"/>
                        </a:rPr>
                        <a:t>返回系统日期和时间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宋体" charset="-122"/>
                        </a:rPr>
                        <a:t>Now()</a:t>
                      </a:r>
                      <a:r>
                        <a:rPr kumimoji="0" lang="zh-CN" alt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宋体" charset="-122"/>
                        </a:rPr>
                        <a:t>或</a:t>
                      </a:r>
                      <a:r>
                        <a:rPr kumimoji="0" lang="en-US" altLang="zh-CN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宋体" charset="-122"/>
                        </a:rPr>
                        <a:t>Now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宋体" charset="-122"/>
                        </a:rPr>
                        <a:t>03-4-16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宋体" charset="-122"/>
                        </a:rPr>
                        <a:t>10:48:22</a:t>
                      </a:r>
                    </a:p>
                  </a:txBody>
                  <a:tcPr horzOverflow="overflow"/>
                </a:tc>
              </a:tr>
              <a:tr h="6491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宋体" charset="-122"/>
                        </a:rPr>
                        <a:t>Time()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宋体" charset="-122"/>
                        </a:rPr>
                        <a:t>Date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宋体" charset="-122"/>
                        </a:rPr>
                        <a:t>返回系统时间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宋体" charset="-122"/>
                        </a:rPr>
                        <a:t>Time()</a:t>
                      </a:r>
                      <a:r>
                        <a:rPr kumimoji="0" lang="zh-CN" alt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宋体" charset="-122"/>
                        </a:rPr>
                        <a:t>或</a:t>
                      </a:r>
                      <a:r>
                        <a:rPr kumimoji="0" lang="en-US" altLang="zh-CN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宋体" charset="-122"/>
                        </a:rPr>
                        <a:t>Time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宋体" charset="-122"/>
                        </a:rPr>
                        <a:t>10:48:22</a:t>
                      </a:r>
                    </a:p>
                  </a:txBody>
                  <a:tcPr horzOverflow="overflow"/>
                </a:tc>
              </a:tr>
              <a:tr h="6491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宋体" charset="-122"/>
                        </a:rPr>
                        <a:t>Date()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宋体" charset="-122"/>
                        </a:rPr>
                        <a:t>Date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宋体" charset="-122"/>
                        </a:rPr>
                        <a:t>返回系统日期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宋体" charset="-122"/>
                        </a:rPr>
                        <a:t>Date()</a:t>
                      </a: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宋体" charset="-122"/>
                        </a:rPr>
                        <a:t>或</a:t>
                      </a: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宋体" charset="-122"/>
                        </a:rPr>
                        <a:t>Date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宋体" charset="-122"/>
                        </a:rPr>
                        <a:t>03-4-16</a:t>
                      </a:r>
                    </a:p>
                  </a:txBody>
                  <a:tcPr horzOverflow="overflow"/>
                </a:tc>
              </a:tr>
              <a:tr h="62136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宋体" charset="-122"/>
                        </a:rPr>
                        <a:t>MonthName</a:t>
                      </a:r>
                      <a:r>
                        <a:rPr kumimoji="0" lang="en-US" altLang="zh-CN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宋体" charset="-122"/>
                        </a:rPr>
                        <a:t>(N)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宋体" charset="-122"/>
                        </a:rPr>
                        <a:t>String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宋体" charset="-122"/>
                        </a:rPr>
                        <a:t>返回</a:t>
                      </a: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宋体" charset="-122"/>
                        </a:rPr>
                        <a:t>N</a:t>
                      </a: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宋体" charset="-122"/>
                        </a:rPr>
                        <a:t>指的月份名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宋体" charset="-122"/>
                        </a:rPr>
                        <a:t>MonthName</a:t>
                      </a:r>
                      <a:r>
                        <a:rPr kumimoji="0" lang="en-US" altLang="zh-CN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宋体" charset="-122"/>
                        </a:rPr>
                        <a:t>(Month(Date())) 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宋体" charset="-122"/>
                        </a:rPr>
                        <a:t>“</a:t>
                      </a:r>
                      <a:r>
                        <a:rPr kumimoji="0" lang="zh-CN" alt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宋体" charset="-122"/>
                        </a:rPr>
                        <a:t>四月”</a:t>
                      </a:r>
                    </a:p>
                  </a:txBody>
                  <a:tcPr horzOverflow="overflow"/>
                </a:tc>
              </a:tr>
            </a:tbl>
          </a:graphicData>
        </a:graphic>
      </p:graphicFrame>
      <p:sp>
        <p:nvSpPr>
          <p:cNvPr id="7" name="标题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常用内部函数</a:t>
            </a:r>
            <a:endParaRPr lang="zh-CN" altLang="en-US" dirty="0"/>
          </a:p>
        </p:txBody>
      </p:sp>
      <p:sp>
        <p:nvSpPr>
          <p:cNvPr id="8" name="内容占位符 7"/>
          <p:cNvSpPr>
            <a:spLocks noGrp="1"/>
          </p:cNvSpPr>
          <p:nvPr>
            <p:ph idx="1"/>
          </p:nvPr>
        </p:nvSpPr>
        <p:spPr>
          <a:xfrm>
            <a:off x="457200" y="1000108"/>
            <a:ext cx="8229600" cy="642942"/>
          </a:xfrm>
        </p:spPr>
        <p:txBody>
          <a:bodyPr>
            <a:normAutofit/>
          </a:bodyPr>
          <a:lstStyle/>
          <a:p>
            <a:r>
              <a:rPr lang="zh-CN" altLang="en-US" sz="2400" dirty="0" smtClean="0"/>
              <a:t>日期函数（</a:t>
            </a:r>
            <a:r>
              <a:rPr lang="en-US" altLang="zh-CN" sz="2400" dirty="0" smtClean="0"/>
              <a:t>2</a:t>
            </a:r>
            <a:r>
              <a:rPr lang="zh-CN" altLang="en-US" sz="2400" dirty="0" smtClean="0"/>
              <a:t>）</a:t>
            </a:r>
            <a:endParaRPr lang="zh-CN" altLang="en-US" sz="2400" dirty="0"/>
          </a:p>
        </p:txBody>
      </p:sp>
      <p:sp>
        <p:nvSpPr>
          <p:cNvPr id="5" name="灯片编号占位符 3"/>
          <p:cNvSpPr txBox="1">
            <a:spLocks/>
          </p:cNvSpPr>
          <p:nvPr/>
        </p:nvSpPr>
        <p:spPr>
          <a:xfrm>
            <a:off x="8572528" y="6500834"/>
            <a:ext cx="571472" cy="357166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C913308-F349-4B6D-A68A-DD1791B4A57B}" type="slidenum">
              <a: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28</a:t>
            </a:fld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常用内部函数</a:t>
            </a:r>
            <a:endParaRPr lang="zh-CN" altLang="en-US" dirty="0"/>
          </a:p>
        </p:txBody>
      </p:sp>
      <p:sp>
        <p:nvSpPr>
          <p:cNvPr id="6" name="内容占位符 7"/>
          <p:cNvSpPr txBox="1">
            <a:spLocks/>
          </p:cNvSpPr>
          <p:nvPr/>
        </p:nvSpPr>
        <p:spPr>
          <a:xfrm>
            <a:off x="428596" y="1071546"/>
            <a:ext cx="8229600" cy="64294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0" marR="0" lvl="0" indent="354013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SzPct val="90000"/>
              <a:buFont typeface="Wingdings" pitchFamily="2" charset="2"/>
              <a:buChar char="n"/>
              <a:tabLst/>
              <a:defRPr/>
            </a:pPr>
            <a:r>
              <a:rPr lang="en-US" altLang="zh-CN" sz="2400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Shell</a:t>
            </a:r>
            <a:r>
              <a:rPr lang="zh-CN" altLang="en-US" sz="2400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函数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srgbClr val="0000CC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8" name="Text Box 2"/>
          <p:cNvSpPr txBox="1">
            <a:spLocks noChangeArrowheads="1"/>
          </p:cNvSpPr>
          <p:nvPr/>
        </p:nvSpPr>
        <p:spPr bwMode="auto">
          <a:xfrm>
            <a:off x="785786" y="1571612"/>
            <a:ext cx="8067702" cy="7571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Bef>
                <a:spcPct val="50000"/>
              </a:spcBef>
            </a:pPr>
            <a:r>
              <a:rPr kumimoji="1" lang="en-US" altLang="zh-CN" sz="2400" b="1" dirty="0" smtClean="0">
                <a:latin typeface="+mn-ea"/>
              </a:rPr>
              <a:t>Shell</a:t>
            </a:r>
            <a:r>
              <a:rPr kumimoji="1" lang="zh-CN" altLang="zh-CN" sz="2400" b="1" dirty="0">
                <a:latin typeface="+mn-ea"/>
              </a:rPr>
              <a:t>函数可以调用(执行)磁盘上已保存</a:t>
            </a:r>
            <a:r>
              <a:rPr kumimoji="1" lang="zh-CN" altLang="zh-CN" sz="2400" b="1" dirty="0" smtClean="0">
                <a:latin typeface="+mn-ea"/>
              </a:rPr>
              <a:t>的可</a:t>
            </a:r>
            <a:r>
              <a:rPr kumimoji="1" lang="zh-CN" altLang="zh-CN" sz="2400" b="1" dirty="0">
                <a:latin typeface="+mn-ea"/>
              </a:rPr>
              <a:t>执行</a:t>
            </a:r>
            <a:r>
              <a:rPr kumimoji="1" lang="zh-CN" altLang="zh-CN" sz="2400" b="1" dirty="0" smtClean="0">
                <a:latin typeface="+mn-ea"/>
              </a:rPr>
              <a:t>文件</a:t>
            </a:r>
            <a:r>
              <a:rPr kumimoji="1" lang="zh-CN" altLang="en-US" sz="2400" b="1" dirty="0" smtClean="0">
                <a:latin typeface="+mn-ea"/>
              </a:rPr>
              <a:t>（</a:t>
            </a:r>
            <a:r>
              <a:rPr kumimoji="1" lang="zh-CN" altLang="zh-CN" sz="2400" b="1" dirty="0" smtClean="0">
                <a:latin typeface="+mn-ea"/>
              </a:rPr>
              <a:t>扩展名</a:t>
            </a:r>
            <a:r>
              <a:rPr kumimoji="1" lang="zh-CN" altLang="zh-CN" sz="2400" b="1" dirty="0">
                <a:latin typeface="+mn-ea"/>
              </a:rPr>
              <a:t>必须是 .COM</a:t>
            </a:r>
            <a:r>
              <a:rPr kumimoji="1" lang="zh-CN" altLang="en-US" sz="2400" b="1" dirty="0">
                <a:latin typeface="+mn-ea"/>
              </a:rPr>
              <a:t>、</a:t>
            </a:r>
            <a:r>
              <a:rPr kumimoji="1" lang="en-US" altLang="zh-CN" sz="2400" b="1" dirty="0">
                <a:latin typeface="+mn-ea"/>
              </a:rPr>
              <a:t>.EXE</a:t>
            </a:r>
            <a:r>
              <a:rPr kumimoji="1" lang="zh-CN" altLang="en-US" sz="2400" b="1" dirty="0">
                <a:latin typeface="+mn-ea"/>
              </a:rPr>
              <a:t>、</a:t>
            </a:r>
            <a:r>
              <a:rPr kumimoji="1" lang="en-US" altLang="zh-CN" sz="2400" b="1" dirty="0">
                <a:latin typeface="+mn-ea"/>
              </a:rPr>
              <a:t>.</a:t>
            </a:r>
            <a:r>
              <a:rPr kumimoji="1" lang="en-US" altLang="zh-CN" sz="2400" b="1" dirty="0" smtClean="0">
                <a:latin typeface="+mn-ea"/>
              </a:rPr>
              <a:t>BAT</a:t>
            </a:r>
            <a:r>
              <a:rPr kumimoji="1" lang="zh-CN" altLang="en-US" sz="2400" b="1" dirty="0" smtClean="0">
                <a:latin typeface="+mn-ea"/>
              </a:rPr>
              <a:t>）。</a:t>
            </a:r>
            <a:endParaRPr kumimoji="1" lang="zh-CN" altLang="en-US" sz="2400" b="1" dirty="0">
              <a:latin typeface="+mn-ea"/>
            </a:endParaRPr>
          </a:p>
        </p:txBody>
      </p:sp>
      <p:sp>
        <p:nvSpPr>
          <p:cNvPr id="10" name="Text Box 3"/>
          <p:cNvSpPr txBox="1">
            <a:spLocks noChangeArrowheads="1"/>
          </p:cNvSpPr>
          <p:nvPr/>
        </p:nvSpPr>
        <p:spPr bwMode="auto">
          <a:xfrm>
            <a:off x="533400" y="2428868"/>
            <a:ext cx="811056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en-US" altLang="zh-CN" sz="2400" dirty="0">
                <a:solidFill>
                  <a:srgbClr val="FF0000"/>
                </a:solidFill>
                <a:latin typeface="宋体" charset="-122"/>
              </a:rPr>
              <a:t>【</a:t>
            </a:r>
            <a:r>
              <a:rPr kumimoji="1" lang="zh-CN" altLang="en-US" sz="2400" dirty="0">
                <a:latin typeface="黑体" pitchFamily="2" charset="-122"/>
                <a:ea typeface="黑体" pitchFamily="2" charset="-122"/>
              </a:rPr>
              <a:t>格式</a:t>
            </a:r>
            <a:r>
              <a:rPr kumimoji="1" lang="en-US" altLang="zh-CN" sz="2400" dirty="0">
                <a:solidFill>
                  <a:srgbClr val="FF0000"/>
                </a:solidFill>
                <a:latin typeface="宋体" charset="-122"/>
              </a:rPr>
              <a:t>】</a:t>
            </a:r>
            <a:r>
              <a:rPr kumimoji="1" lang="en-US" altLang="zh-CN" sz="2400" dirty="0">
                <a:latin typeface="黑体" pitchFamily="2" charset="-122"/>
                <a:ea typeface="黑体" pitchFamily="2" charset="-122"/>
              </a:rPr>
              <a:t> </a:t>
            </a:r>
            <a:r>
              <a:rPr kumimoji="1" lang="en-US" altLang="en-US" sz="2400" b="1" dirty="0">
                <a:solidFill>
                  <a:srgbClr val="FF0000"/>
                </a:solidFill>
                <a:latin typeface="+mn-ea"/>
              </a:rPr>
              <a:t>Shell</a:t>
            </a:r>
            <a:r>
              <a:rPr kumimoji="1" lang="en-US" altLang="en-US" sz="2400" b="1" dirty="0">
                <a:latin typeface="+mn-ea"/>
              </a:rPr>
              <a:t> </a:t>
            </a:r>
            <a:r>
              <a:rPr kumimoji="1" lang="en-US" altLang="en-US" sz="2400" b="1" dirty="0">
                <a:solidFill>
                  <a:srgbClr val="0000CC"/>
                </a:solidFill>
                <a:latin typeface="+mn-ea"/>
              </a:rPr>
              <a:t>(“</a:t>
            </a:r>
            <a:r>
              <a:rPr kumimoji="1" lang="zh-CN" altLang="en-US" sz="2400" b="1" dirty="0">
                <a:solidFill>
                  <a:srgbClr val="0000CC"/>
                </a:solidFill>
                <a:latin typeface="+mn-ea"/>
              </a:rPr>
              <a:t>命令文件名”</a:t>
            </a:r>
            <a:r>
              <a:rPr kumimoji="1" lang="en-US" altLang="zh-CN" sz="2400" b="1" dirty="0">
                <a:solidFill>
                  <a:srgbClr val="0000CC"/>
                </a:solidFill>
                <a:latin typeface="+mn-ea"/>
              </a:rPr>
              <a:t>[</a:t>
            </a:r>
            <a:r>
              <a:rPr kumimoji="1" lang="zh-CN" altLang="en-US" sz="2400" b="1" dirty="0">
                <a:solidFill>
                  <a:srgbClr val="0000CC"/>
                </a:solidFill>
                <a:latin typeface="+mn-ea"/>
              </a:rPr>
              <a:t>，窗体模式</a:t>
            </a:r>
            <a:r>
              <a:rPr kumimoji="1" lang="en-US" altLang="zh-CN" sz="2400" b="1" dirty="0">
                <a:solidFill>
                  <a:srgbClr val="0000CC"/>
                </a:solidFill>
                <a:latin typeface="+mn-ea"/>
              </a:rPr>
              <a:t>])</a:t>
            </a:r>
          </a:p>
        </p:txBody>
      </p:sp>
      <p:sp>
        <p:nvSpPr>
          <p:cNvPr id="12" name="Text Box 4"/>
          <p:cNvSpPr txBox="1">
            <a:spLocks noChangeArrowheads="1"/>
          </p:cNvSpPr>
          <p:nvPr/>
        </p:nvSpPr>
        <p:spPr bwMode="auto">
          <a:xfrm>
            <a:off x="519146" y="2899848"/>
            <a:ext cx="8196258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en-US" altLang="zh-CN" sz="2400" dirty="0">
                <a:solidFill>
                  <a:srgbClr val="FF0000"/>
                </a:solidFill>
                <a:latin typeface="宋体" charset="-122"/>
              </a:rPr>
              <a:t>【</a:t>
            </a:r>
            <a:r>
              <a:rPr kumimoji="1" lang="zh-CN" altLang="en-US" sz="2400" dirty="0">
                <a:latin typeface="黑体" pitchFamily="2" charset="-122"/>
                <a:ea typeface="黑体" pitchFamily="2" charset="-122"/>
              </a:rPr>
              <a:t>说明</a:t>
            </a:r>
            <a:r>
              <a:rPr kumimoji="1" lang="en-US" altLang="zh-CN" sz="2400" dirty="0">
                <a:solidFill>
                  <a:srgbClr val="FF0000"/>
                </a:solidFill>
                <a:latin typeface="宋体" charset="-122"/>
              </a:rPr>
              <a:t>】</a:t>
            </a:r>
            <a:r>
              <a:rPr kumimoji="1" lang="en-US" altLang="zh-CN" sz="2400" dirty="0">
                <a:latin typeface="黑体" pitchFamily="2" charset="-122"/>
                <a:ea typeface="黑体" pitchFamily="2" charset="-122"/>
              </a:rPr>
              <a:t> </a:t>
            </a:r>
            <a:endParaRPr kumimoji="1" lang="en-US" altLang="zh-CN" sz="2400" dirty="0" smtClean="0">
              <a:latin typeface="黑体" pitchFamily="2" charset="-122"/>
              <a:ea typeface="黑体" pitchFamily="2" charset="-122"/>
            </a:endParaRPr>
          </a:p>
          <a:p>
            <a:pPr lvl="1" indent="266700">
              <a:spcBef>
                <a:spcPct val="50000"/>
              </a:spcBef>
              <a:buClr>
                <a:schemeClr val="bg2">
                  <a:lumMod val="50000"/>
                </a:schemeClr>
              </a:buClr>
              <a:buSzPct val="90000"/>
              <a:buFont typeface="Wingdings" pitchFamily="2" charset="2"/>
              <a:buChar char="l"/>
            </a:pPr>
            <a:r>
              <a:rPr kumimoji="1" lang="en-US" altLang="zh-CN" sz="2000" b="1" dirty="0" smtClean="0">
                <a:latin typeface="仿宋" pitchFamily="49" charset="-122"/>
                <a:ea typeface="仿宋" pitchFamily="49" charset="-122"/>
              </a:rPr>
              <a:t>&lt;</a:t>
            </a:r>
            <a:r>
              <a:rPr kumimoji="1" lang="zh-CN" altLang="en-US" sz="2000" b="1" dirty="0" smtClean="0">
                <a:latin typeface="仿宋" pitchFamily="49" charset="-122"/>
                <a:ea typeface="仿宋" pitchFamily="49" charset="-122"/>
              </a:rPr>
              <a:t>命令文件名</a:t>
            </a:r>
            <a:r>
              <a:rPr kumimoji="1" lang="en-US" altLang="zh-CN" sz="2000" b="1" dirty="0" smtClean="0">
                <a:latin typeface="仿宋" pitchFamily="49" charset="-122"/>
                <a:ea typeface="仿宋" pitchFamily="49" charset="-122"/>
              </a:rPr>
              <a:t>&gt;</a:t>
            </a:r>
            <a:r>
              <a:rPr kumimoji="1" lang="zh-CN" altLang="en-US" sz="2000" b="1" dirty="0" smtClean="0">
                <a:latin typeface="仿宋" pitchFamily="49" charset="-122"/>
                <a:ea typeface="仿宋" pitchFamily="49" charset="-122"/>
              </a:rPr>
              <a:t>必须是全名，包括盘符、路径、主文件名、扩展名</a:t>
            </a:r>
            <a:endParaRPr kumimoji="1" lang="en-US" altLang="zh-CN" sz="2000" b="1" dirty="0" smtClean="0">
              <a:latin typeface="仿宋" pitchFamily="49" charset="-122"/>
              <a:ea typeface="仿宋" pitchFamily="49" charset="-122"/>
            </a:endParaRPr>
          </a:p>
          <a:p>
            <a:pPr lvl="1" indent="266700">
              <a:spcBef>
                <a:spcPct val="50000"/>
              </a:spcBef>
              <a:buClr>
                <a:schemeClr val="bg2">
                  <a:lumMod val="50000"/>
                </a:schemeClr>
              </a:buClr>
              <a:buSzPct val="90000"/>
              <a:buFont typeface="Wingdings" pitchFamily="2" charset="2"/>
              <a:buChar char="l"/>
            </a:pPr>
            <a:r>
              <a:rPr kumimoji="1" lang="en-US" altLang="zh-CN" sz="2000" b="1" dirty="0" smtClean="0">
                <a:latin typeface="仿宋" pitchFamily="49" charset="-122"/>
                <a:ea typeface="仿宋" pitchFamily="49" charset="-122"/>
              </a:rPr>
              <a:t>[</a:t>
            </a:r>
            <a:r>
              <a:rPr kumimoji="1" lang="zh-CN" altLang="en-US" sz="2000" b="1" dirty="0" smtClean="0">
                <a:latin typeface="仿宋" pitchFamily="49" charset="-122"/>
                <a:ea typeface="仿宋" pitchFamily="49" charset="-122"/>
              </a:rPr>
              <a:t>窗体模式</a:t>
            </a:r>
            <a:r>
              <a:rPr kumimoji="1" lang="en-US" altLang="zh-CN" sz="2000" b="1" dirty="0" smtClean="0">
                <a:latin typeface="仿宋" pitchFamily="49" charset="-122"/>
                <a:ea typeface="仿宋" pitchFamily="49" charset="-122"/>
              </a:rPr>
              <a:t>]</a:t>
            </a:r>
            <a:r>
              <a:rPr kumimoji="1" lang="zh-CN" altLang="en-US" sz="2000" b="1" dirty="0" smtClean="0">
                <a:latin typeface="仿宋" pitchFamily="49" charset="-122"/>
                <a:ea typeface="仿宋" pitchFamily="49" charset="-122"/>
              </a:rPr>
              <a:t>是可选项，取不同的值，打开的窗体模式不同。</a:t>
            </a:r>
            <a:endParaRPr kumimoji="1" lang="en-US" altLang="zh-CN" sz="2000" b="1" dirty="0">
              <a:latin typeface="仿宋" pitchFamily="49" charset="-122"/>
              <a:ea typeface="仿宋" pitchFamily="49" charset="-122"/>
            </a:endParaRPr>
          </a:p>
        </p:txBody>
      </p:sp>
      <p:sp>
        <p:nvSpPr>
          <p:cNvPr id="7" name="灯片编号占位符 3"/>
          <p:cNvSpPr txBox="1">
            <a:spLocks/>
          </p:cNvSpPr>
          <p:nvPr/>
        </p:nvSpPr>
        <p:spPr>
          <a:xfrm>
            <a:off x="8572528" y="6500834"/>
            <a:ext cx="571472" cy="357166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C913308-F349-4B6D-A68A-DD1791B4A57B}" type="slidenum">
              <a: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29</a:t>
            </a:fld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428596" y="1142984"/>
            <a:ext cx="8029604" cy="4572016"/>
          </a:xfrm>
        </p:spPr>
        <p:txBody>
          <a:bodyPr/>
          <a:lstStyle/>
          <a:p>
            <a:pPr marL="0" indent="361950" algn="l" eaLnBrk="1" hangingPunct="1">
              <a:lnSpc>
                <a:spcPct val="135000"/>
              </a:lnSpc>
              <a:spcBef>
                <a:spcPct val="0"/>
              </a:spcBef>
              <a:spcAft>
                <a:spcPct val="0"/>
              </a:spcAft>
              <a:buClr>
                <a:srgbClr val="FF0000"/>
              </a:buClr>
              <a:buFont typeface="Wingdings" pitchFamily="2" charset="2"/>
              <a:buChar char="Ø"/>
              <a:defRPr/>
            </a:pPr>
            <a:r>
              <a:rPr lang="en-US" altLang="zh-CN" kern="1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VBA </a:t>
            </a:r>
            <a:r>
              <a:rPr lang="zh-CN" altLang="en-US" kern="1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的字符集、关键字和标识符</a:t>
            </a:r>
            <a:endParaRPr lang="en-US" altLang="zh-CN" kern="12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0" indent="361950" algn="l" eaLnBrk="1" hangingPunct="1">
              <a:lnSpc>
                <a:spcPct val="135000"/>
              </a:lnSpc>
              <a:spcBef>
                <a:spcPct val="0"/>
              </a:spcBef>
              <a:spcAft>
                <a:spcPct val="0"/>
              </a:spcAft>
              <a:buClr>
                <a:srgbClr val="FF0000"/>
              </a:buClr>
              <a:buFont typeface="Wingdings" pitchFamily="2" charset="2"/>
              <a:buChar char="Ø"/>
              <a:defRPr/>
            </a:pPr>
            <a:r>
              <a:rPr lang="en-US" altLang="zh-CN" kern="1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VBA</a:t>
            </a:r>
            <a:r>
              <a:rPr lang="zh-CN" altLang="en-US" kern="1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的数据类型 </a:t>
            </a:r>
            <a:endParaRPr lang="en-US" altLang="zh-CN" kern="12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0" indent="361950" algn="l" eaLnBrk="1" hangingPunct="1">
              <a:lnSpc>
                <a:spcPct val="135000"/>
              </a:lnSpc>
              <a:spcBef>
                <a:spcPct val="0"/>
              </a:spcBef>
              <a:spcAft>
                <a:spcPct val="0"/>
              </a:spcAft>
              <a:buClr>
                <a:srgbClr val="FF0000"/>
              </a:buClr>
              <a:buFont typeface="Wingdings" pitchFamily="2" charset="2"/>
              <a:buChar char="Ø"/>
              <a:defRPr/>
            </a:pPr>
            <a:r>
              <a:rPr lang="zh-CN" altLang="en-US" kern="1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常量和变量</a:t>
            </a:r>
            <a:endParaRPr lang="en-US" altLang="zh-CN" kern="12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0" indent="361950" algn="l" eaLnBrk="1" hangingPunct="1">
              <a:lnSpc>
                <a:spcPct val="135000"/>
              </a:lnSpc>
              <a:spcBef>
                <a:spcPct val="0"/>
              </a:spcBef>
              <a:spcAft>
                <a:spcPct val="0"/>
              </a:spcAft>
              <a:buClr>
                <a:srgbClr val="FF0000"/>
              </a:buClr>
              <a:buFont typeface="Wingdings" pitchFamily="2" charset="2"/>
              <a:buChar char="Ø"/>
              <a:defRPr/>
            </a:pPr>
            <a:r>
              <a:rPr lang="zh-CN" altLang="en-US" kern="1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运算符与表达式</a:t>
            </a:r>
            <a:endParaRPr lang="en-US" altLang="zh-CN" kern="12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0" indent="361950" algn="l" eaLnBrk="1" hangingPunct="1">
              <a:lnSpc>
                <a:spcPct val="135000"/>
              </a:lnSpc>
              <a:spcBef>
                <a:spcPct val="0"/>
              </a:spcBef>
              <a:spcAft>
                <a:spcPct val="0"/>
              </a:spcAft>
              <a:buClr>
                <a:srgbClr val="FF0000"/>
              </a:buClr>
              <a:buFont typeface="Wingdings" pitchFamily="2" charset="2"/>
              <a:buChar char="Ø"/>
              <a:defRPr/>
            </a:pPr>
            <a:r>
              <a:rPr lang="en-US" altLang="zh-CN" kern="1200" dirty="0" smtClean="0">
                <a:solidFill>
                  <a:srgbClr val="0000FF"/>
                </a:solidFill>
              </a:rPr>
              <a:t>VBA</a:t>
            </a:r>
            <a:r>
              <a:rPr lang="zh-CN" altLang="en-US" kern="1200" dirty="0" smtClean="0">
                <a:solidFill>
                  <a:srgbClr val="0000FF"/>
                </a:solidFill>
              </a:rPr>
              <a:t>流程控制语句</a:t>
            </a:r>
            <a:endParaRPr lang="en-US" altLang="zh-CN" kern="1200" dirty="0" smtClean="0">
              <a:solidFill>
                <a:srgbClr val="0000FF"/>
              </a:solidFill>
            </a:endParaRPr>
          </a:p>
          <a:p>
            <a:pPr marL="0" indent="361950" algn="l" eaLnBrk="1" hangingPunct="1">
              <a:lnSpc>
                <a:spcPct val="135000"/>
              </a:lnSpc>
              <a:spcBef>
                <a:spcPct val="0"/>
              </a:spcBef>
              <a:spcAft>
                <a:spcPct val="0"/>
              </a:spcAft>
              <a:buClr>
                <a:srgbClr val="FF0000"/>
              </a:buClr>
              <a:buFont typeface="Wingdings" pitchFamily="2" charset="2"/>
              <a:buChar char="Ø"/>
              <a:defRPr/>
            </a:pPr>
            <a:r>
              <a:rPr lang="en-US" altLang="zh-CN" kern="1200" dirty="0" smtClean="0">
                <a:solidFill>
                  <a:srgbClr val="0000CC"/>
                </a:solidFill>
              </a:rPr>
              <a:t>VBA</a:t>
            </a:r>
            <a:r>
              <a:rPr lang="zh-CN" altLang="en-US" kern="1200" dirty="0" smtClean="0">
                <a:solidFill>
                  <a:srgbClr val="0000CC"/>
                </a:solidFill>
              </a:rPr>
              <a:t>过程</a:t>
            </a:r>
            <a:endParaRPr lang="en-US" altLang="zh-CN" kern="1200" dirty="0" smtClean="0">
              <a:solidFill>
                <a:srgbClr val="0000CC"/>
              </a:solidFill>
            </a:endParaRPr>
          </a:p>
          <a:p>
            <a:pPr marL="0" indent="361950" algn="l" eaLnBrk="1" hangingPunct="1">
              <a:lnSpc>
                <a:spcPct val="135000"/>
              </a:lnSpc>
              <a:spcBef>
                <a:spcPct val="0"/>
              </a:spcBef>
              <a:spcAft>
                <a:spcPct val="0"/>
              </a:spcAft>
              <a:buClr>
                <a:srgbClr val="FF0000"/>
              </a:buClr>
              <a:buFont typeface="Wingdings" pitchFamily="2" charset="2"/>
              <a:buChar char="Ø"/>
              <a:defRPr/>
            </a:pPr>
            <a:r>
              <a:rPr lang="zh-CN" altLang="en-US" kern="1200" dirty="0" smtClean="0">
                <a:solidFill>
                  <a:srgbClr val="0000CC"/>
                </a:solidFill>
              </a:rPr>
              <a:t>常用内部函数</a:t>
            </a:r>
            <a:endParaRPr lang="en-US" altLang="zh-CN" kern="1200" dirty="0" smtClean="0">
              <a:solidFill>
                <a:srgbClr val="0000CC"/>
              </a:solidFill>
            </a:endParaRPr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34925" y="333375"/>
            <a:ext cx="7680347" cy="647700"/>
          </a:xfrm>
        </p:spPr>
        <p:txBody>
          <a:bodyPr/>
          <a:lstStyle/>
          <a:p>
            <a:r>
              <a:rPr lang="zh-CN" altLang="en-US" dirty="0" smtClean="0">
                <a:solidFill>
                  <a:srgbClr val="FF0000"/>
                </a:solidFill>
              </a:rPr>
              <a:t>第二部分  </a:t>
            </a:r>
            <a:r>
              <a:rPr lang="en-US" altLang="zh-CN" dirty="0" smtClean="0">
                <a:solidFill>
                  <a:srgbClr val="FF0000"/>
                </a:solidFill>
              </a:rPr>
              <a:t>VBA</a:t>
            </a:r>
            <a:r>
              <a:rPr lang="zh-CN" altLang="en-US" dirty="0" smtClean="0">
                <a:solidFill>
                  <a:srgbClr val="FF0000"/>
                </a:solidFill>
              </a:rPr>
              <a:t>基础知识</a:t>
            </a:r>
            <a:r>
              <a:rPr lang="en-US" altLang="zh-CN" dirty="0" smtClean="0">
                <a:solidFill>
                  <a:srgbClr val="FF0000"/>
                </a:solidFill>
              </a:rPr>
              <a:t>(5)</a:t>
            </a:r>
            <a:endParaRPr lang="zh-CN" altLang="en-US" dirty="0" smtClean="0">
              <a:solidFill>
                <a:srgbClr val="FF0000"/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4294967295"/>
          </p:nvPr>
        </p:nvSpPr>
        <p:spPr>
          <a:xfrm>
            <a:off x="0" y="6448425"/>
            <a:ext cx="365125" cy="365125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pPr/>
              <a:t>3</a:t>
            </a:fld>
            <a:endParaRPr lang="zh-CN" altLang="en-US"/>
          </a:p>
        </p:txBody>
      </p:sp>
      <p:sp>
        <p:nvSpPr>
          <p:cNvPr id="6" name="灯片编号占位符 3"/>
          <p:cNvSpPr txBox="1">
            <a:spLocks/>
          </p:cNvSpPr>
          <p:nvPr/>
        </p:nvSpPr>
        <p:spPr>
          <a:xfrm>
            <a:off x="8572528" y="6500834"/>
            <a:ext cx="571472" cy="357166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C913308-F349-4B6D-A68A-DD1791B4A57B}" type="slidenum">
              <a: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1938" name="WordArt 2"/>
          <p:cNvSpPr>
            <a:spLocks noChangeArrowheads="1" noChangeShapeType="1" noTextEdit="1"/>
          </p:cNvSpPr>
          <p:nvPr/>
        </p:nvSpPr>
        <p:spPr bwMode="auto">
          <a:xfrm>
            <a:off x="2000232" y="3286123"/>
            <a:ext cx="4572032" cy="134046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en-US" altLang="zh-CN" sz="2800" b="1" kern="10" spc="50" dirty="0">
                <a:ln w="11430">
                  <a:solidFill>
                    <a:srgbClr val="CC6600"/>
                  </a:solidFill>
                </a:ln>
                <a:solidFill>
                  <a:srgbClr val="CC66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j-lt"/>
              </a:rPr>
              <a:t>The End</a:t>
            </a:r>
            <a:endParaRPr lang="zh-CN" altLang="en-US" sz="2800" b="1" kern="10" spc="50" dirty="0">
              <a:ln w="11430">
                <a:solidFill>
                  <a:srgbClr val="CC6600"/>
                </a:solidFill>
              </a:ln>
              <a:solidFill>
                <a:srgbClr val="CC66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+mj-lt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349334" y="1433015"/>
            <a:ext cx="5870332" cy="830997"/>
          </a:xfrm>
          <a:prstGeom prst="rect">
            <a:avLst/>
          </a:prstGeom>
          <a:solidFill>
            <a:srgbClr val="FF7C80"/>
          </a:solidFill>
          <a:effectLst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en-US" sz="4800" b="1" dirty="0"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Haste makes </a:t>
            </a:r>
            <a:r>
              <a:rPr lang="en-US" sz="4800" b="1" dirty="0" smtClean="0"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waste.</a:t>
            </a:r>
            <a:endParaRPr lang="zh-CN" altLang="en-US" sz="4800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</a:effectLst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19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7" dur="1000"/>
                                        <p:tgtEl>
                                          <p:spTgt spid="11919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VBA</a:t>
            </a:r>
            <a:r>
              <a:rPr lang="zh-CN" altLang="en-US" dirty="0" smtClean="0"/>
              <a:t>流程控制</a:t>
            </a:r>
            <a:endParaRPr lang="zh-CN" altLang="en-US" dirty="0"/>
          </a:p>
        </p:txBody>
      </p:sp>
      <p:sp>
        <p:nvSpPr>
          <p:cNvPr id="6" name="内容占位符 5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zh-CN" altLang="en-US" dirty="0" smtClean="0">
                <a:solidFill>
                  <a:srgbClr val="0000CC"/>
                </a:solidFill>
              </a:rPr>
              <a:t>选择结构</a:t>
            </a:r>
            <a:endParaRPr lang="en-US" altLang="zh-CN" dirty="0" smtClean="0">
              <a:solidFill>
                <a:srgbClr val="0000CC"/>
              </a:solidFill>
            </a:endParaRPr>
          </a:p>
          <a:p>
            <a:pPr lvl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lang="en-US" altLang="zh-CN" dirty="0" smtClean="0"/>
              <a:t>If...Then...Else</a:t>
            </a:r>
            <a:endParaRPr lang="zh-CN" altLang="en-US" dirty="0" smtClean="0"/>
          </a:p>
          <a:p>
            <a:pPr lvl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lang="en-US" altLang="zh-CN" dirty="0" smtClean="0"/>
              <a:t>Select ... Case</a:t>
            </a:r>
          </a:p>
          <a:p>
            <a:r>
              <a:rPr lang="zh-CN" altLang="en-US" dirty="0" smtClean="0">
                <a:solidFill>
                  <a:srgbClr val="0000CC"/>
                </a:solidFill>
              </a:rPr>
              <a:t>循环结构</a:t>
            </a:r>
            <a:endParaRPr lang="en-US" altLang="zh-CN" dirty="0" smtClean="0">
              <a:solidFill>
                <a:srgbClr val="0000CC"/>
              </a:solidFill>
            </a:endParaRPr>
          </a:p>
          <a:p>
            <a:pPr lvl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lang="en-US" altLang="zh-CN" dirty="0" smtClean="0"/>
              <a:t>Do…Loop</a:t>
            </a:r>
          </a:p>
          <a:p>
            <a:pPr lvl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lang="en-US" altLang="zh-CN" dirty="0" smtClean="0"/>
              <a:t>For…Next</a:t>
            </a:r>
          </a:p>
          <a:p>
            <a:pPr lvl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lang="en-US" altLang="zh-CN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For Each…Next</a:t>
            </a:r>
          </a:p>
          <a:p>
            <a:pPr marL="363538" lvl="1" indent="-363538">
              <a:buBlip>
                <a:blip r:embed="rId3"/>
              </a:buBlip>
            </a:pPr>
            <a:r>
              <a:rPr lang="zh-CN" altLang="en-US" dirty="0" smtClean="0">
                <a:solidFill>
                  <a:srgbClr val="0000CC"/>
                </a:solidFill>
                <a:cs typeface="+mn-cs"/>
              </a:rPr>
              <a:t>其他控制语句</a:t>
            </a:r>
            <a:endParaRPr lang="en-US" altLang="zh-CN" dirty="0" smtClean="0">
              <a:solidFill>
                <a:srgbClr val="0000CC"/>
              </a:solidFill>
              <a:cs typeface="+mn-cs"/>
            </a:endParaRPr>
          </a:p>
          <a:p>
            <a:pPr lvl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lang="en-US" altLang="zh-CN" dirty="0" smtClean="0">
                <a:solidFill>
                  <a:srgbClr val="FF0000"/>
                </a:solidFill>
              </a:rPr>
              <a:t>With</a:t>
            </a:r>
            <a:r>
              <a:rPr lang="zh-CN" altLang="en-US" dirty="0" smtClean="0">
                <a:solidFill>
                  <a:srgbClr val="FF0000"/>
                </a:solidFill>
              </a:rPr>
              <a:t>语句</a:t>
            </a:r>
            <a:endParaRPr lang="en-US" altLang="zh-CN" dirty="0" smtClean="0">
              <a:solidFill>
                <a:srgbClr val="FF0000"/>
              </a:solidFill>
            </a:endParaRPr>
          </a:p>
          <a:p>
            <a:pPr lvl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lang="en-US" altLang="zh-CN" dirty="0" smtClean="0">
                <a:solidFill>
                  <a:srgbClr val="FF0000"/>
                </a:solidFill>
              </a:rPr>
              <a:t>Exit </a:t>
            </a:r>
            <a:r>
              <a:rPr lang="zh-CN" altLang="en-US" dirty="0" smtClean="0">
                <a:solidFill>
                  <a:srgbClr val="FF0000"/>
                </a:solidFill>
              </a:rPr>
              <a:t>语句</a:t>
            </a:r>
            <a:endParaRPr lang="en-US" altLang="zh-CN" dirty="0" smtClean="0">
              <a:solidFill>
                <a:srgbClr val="FF0000"/>
              </a:solidFill>
            </a:endParaRPr>
          </a:p>
          <a:p>
            <a:pPr lvl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lang="en-US" altLang="zh-CN" dirty="0" err="1" smtClean="0">
                <a:solidFill>
                  <a:srgbClr val="FF0000"/>
                </a:solidFill>
              </a:rPr>
              <a:t>Goto</a:t>
            </a:r>
            <a:r>
              <a:rPr lang="en-US" altLang="zh-CN" dirty="0" smtClean="0">
                <a:solidFill>
                  <a:srgbClr val="FF0000"/>
                </a:solidFill>
              </a:rPr>
              <a:t> </a:t>
            </a:r>
            <a:r>
              <a:rPr lang="zh-CN" altLang="en-US" dirty="0" smtClean="0">
                <a:solidFill>
                  <a:srgbClr val="FF0000"/>
                </a:solidFill>
              </a:rPr>
              <a:t>语句</a:t>
            </a:r>
            <a:endParaRPr lang="en-US" altLang="zh-CN" dirty="0" smtClean="0">
              <a:solidFill>
                <a:srgbClr val="FF0000"/>
              </a:solidFill>
            </a:endParaRPr>
          </a:p>
        </p:txBody>
      </p:sp>
      <p:sp>
        <p:nvSpPr>
          <p:cNvPr id="5" name="灯片编号占位符 3"/>
          <p:cNvSpPr txBox="1">
            <a:spLocks/>
          </p:cNvSpPr>
          <p:nvPr/>
        </p:nvSpPr>
        <p:spPr>
          <a:xfrm>
            <a:off x="8572528" y="6500834"/>
            <a:ext cx="571472" cy="357166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C913308-F349-4B6D-A68A-DD1791B4A57B}" type="slidenum">
              <a: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其他控制语句</a:t>
            </a:r>
            <a:endParaRPr lang="zh-CN" altLang="en-US" dirty="0"/>
          </a:p>
        </p:txBody>
      </p:sp>
      <p:sp>
        <p:nvSpPr>
          <p:cNvPr id="6" name="内容占位符 5"/>
          <p:cNvSpPr>
            <a:spLocks noGrp="1"/>
          </p:cNvSpPr>
          <p:nvPr>
            <p:ph idx="1"/>
          </p:nvPr>
        </p:nvSpPr>
        <p:spPr>
          <a:xfrm>
            <a:off x="357158" y="1000108"/>
            <a:ext cx="8572560" cy="5715040"/>
          </a:xfrm>
        </p:spPr>
        <p:txBody>
          <a:bodyPr>
            <a:normAutofit lnSpcReduction="10000"/>
          </a:bodyPr>
          <a:lstStyle/>
          <a:p>
            <a:r>
              <a:rPr lang="en-US" altLang="zh-CN" dirty="0" smtClean="0">
                <a:solidFill>
                  <a:srgbClr val="FF0000"/>
                </a:solidFill>
              </a:rPr>
              <a:t>With</a:t>
            </a:r>
            <a:r>
              <a:rPr lang="zh-CN" altLang="en-US" dirty="0" smtClean="0">
                <a:solidFill>
                  <a:srgbClr val="FF0000"/>
                </a:solidFill>
              </a:rPr>
              <a:t>语句</a:t>
            </a:r>
            <a:endParaRPr lang="en-US" altLang="zh-CN" dirty="0" smtClean="0">
              <a:solidFill>
                <a:srgbClr val="FF0000"/>
              </a:solidFill>
            </a:endParaRPr>
          </a:p>
          <a:p>
            <a:r>
              <a:rPr lang="zh-CN" altLang="en-US" sz="2400" dirty="0" smtClean="0"/>
              <a:t>作用：在一个单一对象上执行一系列的语句。</a:t>
            </a:r>
            <a:endParaRPr lang="en-US" altLang="zh-CN" sz="2400" dirty="0" smtClean="0"/>
          </a:p>
          <a:p>
            <a:r>
              <a:rPr lang="zh-CN" altLang="en-US" sz="2400" b="1" dirty="0" smtClean="0"/>
              <a:t>语法：</a:t>
            </a:r>
            <a:endParaRPr lang="zh-CN" altLang="en-US" sz="2400" dirty="0" smtClean="0"/>
          </a:p>
          <a:p>
            <a:pPr lvl="2" algn="l">
              <a:buNone/>
            </a:pPr>
            <a:r>
              <a:rPr lang="en-US" b="1" dirty="0" smtClean="0">
                <a:solidFill>
                  <a:srgbClr val="FF0000"/>
                </a:solidFill>
              </a:rPr>
              <a:t>With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zh-CN" altLang="en-US" i="1" dirty="0" smtClean="0">
                <a:solidFill>
                  <a:srgbClr val="0000CC"/>
                </a:solidFill>
              </a:rPr>
              <a:t>对象</a:t>
            </a:r>
            <a:r>
              <a:rPr lang="en-US" dirty="0" smtClean="0">
                <a:solidFill>
                  <a:srgbClr val="FF0000"/>
                </a:solidFill>
              </a:rPr>
              <a:t/>
            </a:r>
            <a:br>
              <a:rPr lang="en-US" dirty="0" smtClean="0">
                <a:solidFill>
                  <a:srgbClr val="FF0000"/>
                </a:solidFill>
              </a:rPr>
            </a:br>
            <a:r>
              <a:rPr lang="en-US" dirty="0" smtClean="0">
                <a:solidFill>
                  <a:srgbClr val="FF0000"/>
                </a:solidFill>
              </a:rPr>
              <a:t>	</a:t>
            </a:r>
            <a:r>
              <a:rPr lang="en-US" dirty="0" smtClean="0">
                <a:solidFill>
                  <a:srgbClr val="0000CC"/>
                </a:solidFill>
              </a:rPr>
              <a:t>[</a:t>
            </a:r>
            <a:r>
              <a:rPr lang="zh-CN" altLang="en-US" dirty="0" smtClean="0">
                <a:solidFill>
                  <a:srgbClr val="0000CC"/>
                </a:solidFill>
              </a:rPr>
              <a:t>语句</a:t>
            </a:r>
            <a:r>
              <a:rPr lang="en-US" dirty="0" smtClean="0">
                <a:solidFill>
                  <a:srgbClr val="0000CC"/>
                </a:solidFill>
              </a:rPr>
              <a:t>]</a:t>
            </a:r>
          </a:p>
          <a:p>
            <a:pPr lvl="2">
              <a:buNone/>
            </a:pPr>
            <a:r>
              <a:rPr lang="en-US" b="1" dirty="0" smtClean="0">
                <a:solidFill>
                  <a:srgbClr val="FF0000"/>
                </a:solidFill>
              </a:rPr>
              <a:t>End With</a:t>
            </a:r>
          </a:p>
          <a:p>
            <a:r>
              <a:rPr lang="zh-CN" altLang="en-US" dirty="0" smtClean="0"/>
              <a:t>说明：</a:t>
            </a:r>
          </a:p>
          <a:p>
            <a:pPr lvl="1"/>
            <a:r>
              <a:rPr lang="en-US" sz="2000" dirty="0" smtClean="0">
                <a:latin typeface="仿宋" pitchFamily="49" charset="-122"/>
                <a:ea typeface="仿宋" pitchFamily="49" charset="-122"/>
              </a:rPr>
              <a:t>With </a:t>
            </a:r>
            <a:r>
              <a:rPr lang="zh-CN" altLang="en-US" sz="2000" dirty="0" smtClean="0">
                <a:latin typeface="仿宋" pitchFamily="49" charset="-122"/>
                <a:ea typeface="仿宋" pitchFamily="49" charset="-122"/>
              </a:rPr>
              <a:t>语句可以对某个对象执行多条语句，而不用重复引用对象的名称。例如，要改变一个对象的多个</a:t>
            </a:r>
            <a:r>
              <a:rPr lang="zh-CN" altLang="en-US" sz="2000" kern="1200" dirty="0" smtClean="0">
                <a:latin typeface="仿宋" pitchFamily="49" charset="-122"/>
                <a:ea typeface="仿宋" pitchFamily="49" charset="-122"/>
              </a:rPr>
              <a:t>属性</a:t>
            </a:r>
            <a:r>
              <a:rPr lang="zh-CN" altLang="en-US" sz="2000" dirty="0" smtClean="0">
                <a:latin typeface="仿宋" pitchFamily="49" charset="-122"/>
                <a:ea typeface="仿宋" pitchFamily="49" charset="-122"/>
              </a:rPr>
              <a:t>，可以在 </a:t>
            </a:r>
            <a:r>
              <a:rPr lang="en-US" sz="2000" dirty="0" smtClean="0">
                <a:latin typeface="仿宋" pitchFamily="49" charset="-122"/>
                <a:ea typeface="仿宋" pitchFamily="49" charset="-122"/>
              </a:rPr>
              <a:t>With </a:t>
            </a:r>
            <a:r>
              <a:rPr lang="zh-CN" altLang="en-US" sz="2000" dirty="0" smtClean="0">
                <a:latin typeface="仿宋" pitchFamily="49" charset="-122"/>
                <a:ea typeface="仿宋" pitchFamily="49" charset="-122"/>
              </a:rPr>
              <a:t>控制结构中加上属性的赋值语句，这时只需引用对象一次而不是在每个属性赋值时都要引用它。</a:t>
            </a:r>
            <a:endParaRPr lang="en-US" altLang="zh-CN" sz="2000" dirty="0" smtClean="0">
              <a:latin typeface="仿宋" pitchFamily="49" charset="-122"/>
              <a:ea typeface="仿宋" pitchFamily="49" charset="-122"/>
            </a:endParaRPr>
          </a:p>
          <a:p>
            <a:pPr lvl="1"/>
            <a:r>
              <a:rPr lang="zh-CN" altLang="en-US" sz="2000" dirty="0" smtClean="0">
                <a:solidFill>
                  <a:srgbClr val="FF0000"/>
                </a:solidFill>
                <a:latin typeface="仿宋" pitchFamily="49" charset="-122"/>
                <a:ea typeface="仿宋" pitchFamily="49" charset="-122"/>
              </a:rPr>
              <a:t>不能用一个 </a:t>
            </a:r>
            <a:r>
              <a:rPr lang="en-US" altLang="zh-CN" sz="2000" dirty="0" smtClean="0">
                <a:solidFill>
                  <a:srgbClr val="FF0000"/>
                </a:solidFill>
                <a:latin typeface="仿宋" pitchFamily="49" charset="-122"/>
                <a:ea typeface="仿宋" pitchFamily="49" charset="-122"/>
              </a:rPr>
              <a:t>With </a:t>
            </a:r>
            <a:r>
              <a:rPr lang="zh-CN" altLang="en-US" sz="2000" dirty="0" smtClean="0">
                <a:solidFill>
                  <a:srgbClr val="FF0000"/>
                </a:solidFill>
                <a:latin typeface="仿宋" pitchFamily="49" charset="-122"/>
                <a:ea typeface="仿宋" pitchFamily="49" charset="-122"/>
              </a:rPr>
              <a:t>语句来设置多个不同的对象。</a:t>
            </a:r>
            <a:endParaRPr lang="en-US" altLang="zh-CN" sz="2000" dirty="0" smtClean="0">
              <a:solidFill>
                <a:srgbClr val="FF0000"/>
              </a:solidFill>
              <a:latin typeface="仿宋" pitchFamily="49" charset="-122"/>
              <a:ea typeface="仿宋" pitchFamily="49" charset="-122"/>
            </a:endParaRPr>
          </a:p>
          <a:p>
            <a:pPr lvl="1"/>
            <a:r>
              <a:rPr lang="en-US" altLang="zh-CN" sz="2000" dirty="0" smtClean="0">
                <a:solidFill>
                  <a:srgbClr val="FF0000"/>
                </a:solidFill>
                <a:latin typeface="仿宋" pitchFamily="49" charset="-122"/>
                <a:ea typeface="仿宋" pitchFamily="49" charset="-122"/>
              </a:rPr>
              <a:t>With </a:t>
            </a:r>
            <a:r>
              <a:rPr lang="zh-CN" altLang="en-US" sz="2000" dirty="0" smtClean="0">
                <a:solidFill>
                  <a:srgbClr val="FF0000"/>
                </a:solidFill>
                <a:latin typeface="仿宋" pitchFamily="49" charset="-122"/>
                <a:ea typeface="仿宋" pitchFamily="49" charset="-122"/>
              </a:rPr>
              <a:t>语句可以嵌套以实现对多个对象的操作。</a:t>
            </a:r>
            <a:endParaRPr lang="en-US" altLang="zh-CN" sz="2000" dirty="0" smtClean="0">
              <a:solidFill>
                <a:srgbClr val="FF0000"/>
              </a:solidFill>
              <a:latin typeface="仿宋" pitchFamily="49" charset="-122"/>
              <a:ea typeface="仿宋" pitchFamily="49" charset="-122"/>
            </a:endParaRPr>
          </a:p>
          <a:p>
            <a:pPr lvl="2"/>
            <a:r>
              <a:rPr lang="zh-CN" altLang="en-US" sz="1900" dirty="0" smtClean="0">
                <a:solidFill>
                  <a:srgbClr val="006600"/>
                </a:solidFill>
                <a:latin typeface="仿宋" pitchFamily="49" charset="-122"/>
                <a:ea typeface="仿宋" pitchFamily="49" charset="-122"/>
              </a:rPr>
              <a:t>使用时注意事项见备注页</a:t>
            </a:r>
            <a:endParaRPr lang="en-US" sz="1900" dirty="0" smtClean="0">
              <a:solidFill>
                <a:srgbClr val="006600"/>
              </a:solidFill>
              <a:latin typeface="仿宋" pitchFamily="49" charset="-122"/>
              <a:ea typeface="仿宋" pitchFamily="49" charset="-122"/>
            </a:endParaRPr>
          </a:p>
        </p:txBody>
      </p:sp>
      <p:sp>
        <p:nvSpPr>
          <p:cNvPr id="5" name="灯片编号占位符 3"/>
          <p:cNvSpPr txBox="1">
            <a:spLocks/>
          </p:cNvSpPr>
          <p:nvPr/>
        </p:nvSpPr>
        <p:spPr>
          <a:xfrm>
            <a:off x="8572528" y="6500834"/>
            <a:ext cx="571472" cy="357166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C913308-F349-4B6D-A68A-DD1791B4A57B}" type="slidenum">
              <a: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>
                <a:solidFill>
                  <a:srgbClr val="FF0000"/>
                </a:solidFill>
              </a:rPr>
              <a:t>With</a:t>
            </a:r>
            <a:r>
              <a:rPr lang="zh-CN" altLang="en-US" dirty="0" smtClean="0">
                <a:solidFill>
                  <a:srgbClr val="FF0000"/>
                </a:solidFill>
              </a:rPr>
              <a:t>语句示例</a:t>
            </a:r>
            <a:endParaRPr lang="en-US" altLang="zh-CN" dirty="0" smtClean="0">
              <a:solidFill>
                <a:srgbClr val="FF0000"/>
              </a:solidFill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idx="1"/>
          </p:nvPr>
        </p:nvSpPr>
        <p:spPr>
          <a:xfrm>
            <a:off x="214282" y="1000108"/>
            <a:ext cx="8786874" cy="5214974"/>
          </a:xfrm>
        </p:spPr>
        <p:txBody>
          <a:bodyPr>
            <a:normAutofit fontScale="92500"/>
          </a:bodyPr>
          <a:lstStyle/>
          <a:p>
            <a:r>
              <a:rPr lang="zh-CN" altLang="en-US" dirty="0" smtClean="0"/>
              <a:t>使用</a:t>
            </a:r>
            <a:r>
              <a:rPr lang="en-US" altLang="zh-CN" dirty="0" smtClean="0"/>
              <a:t>With</a:t>
            </a:r>
            <a:r>
              <a:rPr lang="zh-CN" altLang="en-US" dirty="0" smtClean="0"/>
              <a:t>语句更改选中单元格的填充色和文字样式，表示强调。</a:t>
            </a:r>
            <a:endParaRPr lang="en-US" altLang="zh-CN" dirty="0" smtClean="0"/>
          </a:p>
          <a:p>
            <a:pPr>
              <a:buNone/>
            </a:pPr>
            <a:r>
              <a:rPr lang="en-US" altLang="zh-CN" dirty="0" smtClean="0"/>
              <a:t>Sub </a:t>
            </a:r>
            <a:r>
              <a:rPr lang="zh-CN" altLang="en-US" dirty="0" smtClean="0"/>
              <a:t>设置对象属性</a:t>
            </a:r>
            <a:r>
              <a:rPr lang="en-US" altLang="zh-CN" dirty="0" smtClean="0"/>
              <a:t>()</a:t>
            </a:r>
          </a:p>
          <a:p>
            <a:pPr>
              <a:buNone/>
            </a:pPr>
            <a:r>
              <a:rPr lang="en-US" altLang="zh-CN" dirty="0" smtClean="0">
                <a:solidFill>
                  <a:srgbClr val="FF0000"/>
                </a:solidFill>
              </a:rPr>
              <a:t>       With </a:t>
            </a:r>
            <a:r>
              <a:rPr lang="en-US" altLang="zh-CN" dirty="0" smtClean="0">
                <a:solidFill>
                  <a:srgbClr val="0000CC"/>
                </a:solidFill>
              </a:rPr>
              <a:t>Selection</a:t>
            </a:r>
          </a:p>
          <a:p>
            <a:pPr>
              <a:buNone/>
            </a:pPr>
            <a:r>
              <a:rPr lang="en-US" altLang="zh-CN" dirty="0" smtClean="0"/>
              <a:t>          </a:t>
            </a:r>
            <a:r>
              <a:rPr lang="en-US" altLang="zh-CN" dirty="0" smtClean="0">
                <a:solidFill>
                  <a:srgbClr val="0000CC"/>
                </a:solidFill>
              </a:rPr>
              <a:t> .</a:t>
            </a:r>
            <a:r>
              <a:rPr lang="en-US" altLang="zh-CN" dirty="0" err="1" smtClean="0">
                <a:solidFill>
                  <a:srgbClr val="0000CC"/>
                </a:solidFill>
              </a:rPr>
              <a:t>Font.Bold</a:t>
            </a:r>
            <a:r>
              <a:rPr lang="en-US" altLang="zh-CN" dirty="0" smtClean="0">
                <a:solidFill>
                  <a:srgbClr val="0000CC"/>
                </a:solidFill>
              </a:rPr>
              <a:t> </a:t>
            </a:r>
            <a:r>
              <a:rPr lang="en-US" altLang="zh-CN" dirty="0" smtClean="0"/>
              <a:t>= True                      '</a:t>
            </a:r>
            <a:r>
              <a:rPr lang="zh-CN" altLang="en-US" dirty="0" smtClean="0"/>
              <a:t>设置文字为加粗样式</a:t>
            </a:r>
          </a:p>
          <a:p>
            <a:pPr>
              <a:buNone/>
            </a:pPr>
            <a:r>
              <a:rPr lang="zh-CN" altLang="en-US" dirty="0" smtClean="0">
                <a:solidFill>
                  <a:srgbClr val="0000CC"/>
                </a:solidFill>
              </a:rPr>
              <a:t>           </a:t>
            </a:r>
            <a:r>
              <a:rPr lang="en-US" altLang="zh-CN" dirty="0" smtClean="0">
                <a:solidFill>
                  <a:srgbClr val="0000CC"/>
                </a:solidFill>
              </a:rPr>
              <a:t>.</a:t>
            </a:r>
            <a:r>
              <a:rPr lang="en-US" altLang="zh-CN" dirty="0" err="1" smtClean="0">
                <a:solidFill>
                  <a:srgbClr val="0000CC"/>
                </a:solidFill>
              </a:rPr>
              <a:t>Font.Size</a:t>
            </a:r>
            <a:r>
              <a:rPr lang="en-US" altLang="zh-CN" dirty="0" smtClean="0">
                <a:solidFill>
                  <a:srgbClr val="0000CC"/>
                </a:solidFill>
              </a:rPr>
              <a:t> </a:t>
            </a:r>
            <a:r>
              <a:rPr lang="en-US" altLang="zh-CN" dirty="0" smtClean="0"/>
              <a:t>= 15                            '</a:t>
            </a:r>
            <a:r>
              <a:rPr lang="zh-CN" altLang="en-US" dirty="0" smtClean="0"/>
              <a:t>设置文字大小</a:t>
            </a:r>
          </a:p>
          <a:p>
            <a:pPr>
              <a:buNone/>
            </a:pPr>
            <a:r>
              <a:rPr lang="zh-CN" altLang="en-US" dirty="0" smtClean="0">
                <a:solidFill>
                  <a:srgbClr val="0000CC"/>
                </a:solidFill>
              </a:rPr>
              <a:t>           </a:t>
            </a:r>
            <a:r>
              <a:rPr lang="en-US" altLang="zh-CN" dirty="0" smtClean="0">
                <a:solidFill>
                  <a:srgbClr val="0000CC"/>
                </a:solidFill>
              </a:rPr>
              <a:t>.</a:t>
            </a:r>
            <a:r>
              <a:rPr lang="en-US" altLang="zh-CN" dirty="0" err="1" smtClean="0">
                <a:solidFill>
                  <a:srgbClr val="0000CC"/>
                </a:solidFill>
              </a:rPr>
              <a:t>Font.Name</a:t>
            </a:r>
            <a:r>
              <a:rPr lang="en-US" altLang="zh-CN" dirty="0" smtClean="0">
                <a:solidFill>
                  <a:srgbClr val="0000CC"/>
                </a:solidFill>
              </a:rPr>
              <a:t> </a:t>
            </a:r>
            <a:r>
              <a:rPr lang="en-US" altLang="zh-CN" dirty="0" smtClean="0"/>
              <a:t>= "</a:t>
            </a:r>
            <a:r>
              <a:rPr lang="zh-CN" altLang="en-US" dirty="0" smtClean="0"/>
              <a:t>隶书</a:t>
            </a:r>
            <a:r>
              <a:rPr lang="en-US" altLang="zh-CN" dirty="0" smtClean="0"/>
              <a:t>"                 '</a:t>
            </a:r>
            <a:r>
              <a:rPr lang="zh-CN" altLang="en-US" dirty="0" smtClean="0"/>
              <a:t>设置文字字体</a:t>
            </a:r>
          </a:p>
          <a:p>
            <a:pPr>
              <a:buNone/>
            </a:pPr>
            <a:r>
              <a:rPr lang="zh-CN" altLang="en-US" dirty="0" smtClean="0">
                <a:solidFill>
                  <a:srgbClr val="0000CC"/>
                </a:solidFill>
              </a:rPr>
              <a:t>           </a:t>
            </a:r>
            <a:r>
              <a:rPr lang="en-US" altLang="zh-CN" dirty="0" smtClean="0">
                <a:solidFill>
                  <a:srgbClr val="0000CC"/>
                </a:solidFill>
              </a:rPr>
              <a:t>.</a:t>
            </a:r>
            <a:r>
              <a:rPr lang="en-US" altLang="zh-CN" dirty="0" err="1" smtClean="0">
                <a:solidFill>
                  <a:srgbClr val="0000CC"/>
                </a:solidFill>
              </a:rPr>
              <a:t>Font.Italic</a:t>
            </a:r>
            <a:r>
              <a:rPr lang="en-US" altLang="zh-CN" dirty="0" smtClean="0">
                <a:solidFill>
                  <a:srgbClr val="0000CC"/>
                </a:solidFill>
              </a:rPr>
              <a:t> </a:t>
            </a:r>
            <a:r>
              <a:rPr lang="en-US" altLang="zh-CN" dirty="0" smtClean="0"/>
              <a:t>= True                      '</a:t>
            </a:r>
            <a:r>
              <a:rPr lang="zh-CN" altLang="en-US" dirty="0" smtClean="0"/>
              <a:t>设置文字为倾斜样式</a:t>
            </a:r>
          </a:p>
          <a:p>
            <a:pPr>
              <a:buNone/>
            </a:pPr>
            <a:r>
              <a:rPr lang="zh-CN" altLang="en-US" dirty="0" smtClean="0"/>
              <a:t>          </a:t>
            </a:r>
            <a:r>
              <a:rPr lang="zh-CN" altLang="en-US" dirty="0" smtClean="0">
                <a:solidFill>
                  <a:srgbClr val="0000CC"/>
                </a:solidFill>
              </a:rPr>
              <a:t> </a:t>
            </a:r>
            <a:r>
              <a:rPr lang="en-US" altLang="zh-CN" dirty="0" smtClean="0">
                <a:solidFill>
                  <a:srgbClr val="0000CC"/>
                </a:solidFill>
              </a:rPr>
              <a:t>.</a:t>
            </a:r>
            <a:r>
              <a:rPr lang="en-US" altLang="zh-CN" dirty="0" err="1" smtClean="0">
                <a:solidFill>
                  <a:srgbClr val="0000CC"/>
                </a:solidFill>
              </a:rPr>
              <a:t>Interior.Color</a:t>
            </a:r>
            <a:r>
              <a:rPr lang="en-US" altLang="zh-CN" dirty="0" smtClean="0">
                <a:solidFill>
                  <a:srgbClr val="0000CC"/>
                </a:solidFill>
              </a:rPr>
              <a:t> </a:t>
            </a:r>
            <a:r>
              <a:rPr lang="en-US" altLang="zh-CN" dirty="0" smtClean="0"/>
              <a:t>= RGB(255, 255, 0)  '</a:t>
            </a:r>
            <a:r>
              <a:rPr lang="zh-CN" altLang="en-US" dirty="0" smtClean="0"/>
              <a:t>设置单元格填充颜色为黄色</a:t>
            </a:r>
          </a:p>
          <a:p>
            <a:pPr>
              <a:buNone/>
            </a:pPr>
            <a:r>
              <a:rPr lang="zh-CN" altLang="en-US" dirty="0" smtClean="0">
                <a:solidFill>
                  <a:srgbClr val="FF0000"/>
                </a:solidFill>
              </a:rPr>
              <a:t>       </a:t>
            </a:r>
            <a:r>
              <a:rPr lang="en-US" altLang="zh-CN" dirty="0" smtClean="0">
                <a:solidFill>
                  <a:srgbClr val="FF0000"/>
                </a:solidFill>
              </a:rPr>
              <a:t>End With</a:t>
            </a:r>
          </a:p>
          <a:p>
            <a:pPr>
              <a:buNone/>
            </a:pPr>
            <a:r>
              <a:rPr lang="en-US" altLang="zh-CN" dirty="0" smtClean="0"/>
              <a:t>  End Sub</a:t>
            </a:r>
            <a:endParaRPr lang="zh-CN" altLang="en-US" dirty="0" smtClean="0"/>
          </a:p>
          <a:p>
            <a:pPr>
              <a:buNone/>
            </a:pPr>
            <a:endParaRPr lang="en-US" altLang="zh-CN" dirty="0" smtClean="0"/>
          </a:p>
        </p:txBody>
      </p:sp>
      <p:sp>
        <p:nvSpPr>
          <p:cNvPr id="5" name="灯片编号占位符 3"/>
          <p:cNvSpPr txBox="1">
            <a:spLocks/>
          </p:cNvSpPr>
          <p:nvPr/>
        </p:nvSpPr>
        <p:spPr>
          <a:xfrm>
            <a:off x="8572528" y="6500834"/>
            <a:ext cx="571472" cy="357166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C913308-F349-4B6D-A68A-DD1791B4A57B}" type="slidenum">
              <a: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其他控制语句</a:t>
            </a:r>
            <a:endParaRPr lang="zh-CN" altLang="en-US" dirty="0"/>
          </a:p>
        </p:txBody>
      </p:sp>
      <p:sp>
        <p:nvSpPr>
          <p:cNvPr id="6" name="内容占位符 5"/>
          <p:cNvSpPr>
            <a:spLocks noGrp="1"/>
          </p:cNvSpPr>
          <p:nvPr>
            <p:ph idx="1"/>
          </p:nvPr>
        </p:nvSpPr>
        <p:spPr>
          <a:xfrm>
            <a:off x="142844" y="1000108"/>
            <a:ext cx="8786874" cy="5715040"/>
          </a:xfrm>
        </p:spPr>
        <p:txBody>
          <a:bodyPr>
            <a:normAutofit/>
          </a:bodyPr>
          <a:lstStyle/>
          <a:p>
            <a:r>
              <a:rPr lang="en-US" altLang="zh-CN" dirty="0" smtClean="0">
                <a:solidFill>
                  <a:srgbClr val="FF0000"/>
                </a:solidFill>
              </a:rPr>
              <a:t>Exit </a:t>
            </a:r>
            <a:r>
              <a:rPr lang="zh-CN" altLang="en-US" dirty="0" smtClean="0">
                <a:solidFill>
                  <a:srgbClr val="FF0000"/>
                </a:solidFill>
              </a:rPr>
              <a:t>语句</a:t>
            </a:r>
            <a:endParaRPr lang="en-US" altLang="zh-CN" dirty="0" smtClean="0">
              <a:solidFill>
                <a:srgbClr val="FF0000"/>
              </a:solidFill>
            </a:endParaRPr>
          </a:p>
          <a:p>
            <a:pPr algn="l"/>
            <a:r>
              <a:rPr lang="zh-CN" altLang="en-US" sz="2400" dirty="0" smtClean="0"/>
              <a:t>作用：</a:t>
            </a:r>
            <a:r>
              <a:rPr lang="zh-CN" altLang="en-US" dirty="0" smtClean="0"/>
              <a:t>退出 </a:t>
            </a:r>
            <a:r>
              <a:rPr lang="en-US" dirty="0" smtClean="0"/>
              <a:t>Do...</a:t>
            </a:r>
            <a:r>
              <a:rPr lang="en-US" dirty="0" err="1" smtClean="0"/>
              <a:t>Loop、For</a:t>
            </a:r>
            <a:r>
              <a:rPr lang="en-US" dirty="0" smtClean="0"/>
              <a:t>...</a:t>
            </a:r>
            <a:r>
              <a:rPr lang="en-US" dirty="0" err="1" smtClean="0"/>
              <a:t>Next、Function、Sub</a:t>
            </a:r>
            <a:r>
              <a:rPr lang="en-US" dirty="0" smtClean="0"/>
              <a:t> </a:t>
            </a:r>
            <a:r>
              <a:rPr lang="zh-CN" altLang="en-US" dirty="0" smtClean="0"/>
              <a:t>或 </a:t>
            </a:r>
            <a:r>
              <a:rPr lang="en-US" dirty="0" smtClean="0"/>
              <a:t>Property </a:t>
            </a:r>
            <a:r>
              <a:rPr lang="zh-CN" altLang="en-US" dirty="0" smtClean="0"/>
              <a:t>代码块。 </a:t>
            </a:r>
          </a:p>
          <a:p>
            <a:r>
              <a:rPr lang="zh-CN" altLang="en-US" sz="2400" b="1" dirty="0" smtClean="0"/>
              <a:t>语法：</a:t>
            </a:r>
            <a:endParaRPr lang="zh-CN" altLang="en-US" sz="2400" dirty="0" smtClean="0"/>
          </a:p>
          <a:p>
            <a:pPr lvl="2">
              <a:buNone/>
            </a:pPr>
            <a:r>
              <a:rPr lang="en-US" dirty="0" smtClean="0">
                <a:solidFill>
                  <a:srgbClr val="FF0000"/>
                </a:solidFill>
              </a:rPr>
              <a:t>Exit Do </a:t>
            </a:r>
          </a:p>
          <a:p>
            <a:pPr lvl="2">
              <a:buNone/>
            </a:pPr>
            <a:r>
              <a:rPr lang="en-US" dirty="0" smtClean="0">
                <a:solidFill>
                  <a:srgbClr val="FF0000"/>
                </a:solidFill>
              </a:rPr>
              <a:t>Exit For </a:t>
            </a:r>
          </a:p>
          <a:p>
            <a:pPr lvl="2">
              <a:buNone/>
            </a:pPr>
            <a:r>
              <a:rPr lang="en-US" dirty="0" smtClean="0">
                <a:solidFill>
                  <a:srgbClr val="FF0000"/>
                </a:solidFill>
              </a:rPr>
              <a:t>Exit Function </a:t>
            </a:r>
          </a:p>
          <a:p>
            <a:pPr lvl="2">
              <a:buNone/>
            </a:pPr>
            <a:r>
              <a:rPr lang="en-US" dirty="0" smtClean="0">
                <a:solidFill>
                  <a:srgbClr val="FF0000"/>
                </a:solidFill>
              </a:rPr>
              <a:t>Exit Property </a:t>
            </a:r>
          </a:p>
          <a:p>
            <a:pPr lvl="2">
              <a:buNone/>
            </a:pPr>
            <a:r>
              <a:rPr lang="en-US" dirty="0" smtClean="0">
                <a:solidFill>
                  <a:srgbClr val="FF0000"/>
                </a:solidFill>
              </a:rPr>
              <a:t>Exit Sub </a:t>
            </a:r>
          </a:p>
          <a:p>
            <a:r>
              <a:rPr lang="zh-CN" altLang="en-US" dirty="0" smtClean="0"/>
              <a:t>说明：</a:t>
            </a:r>
          </a:p>
          <a:p>
            <a:pPr lvl="1"/>
            <a:r>
              <a:rPr lang="zh-CN" altLang="en-US" sz="2000" dirty="0" smtClean="0">
                <a:latin typeface="仿宋" pitchFamily="49" charset="-122"/>
                <a:ea typeface="仿宋" pitchFamily="49" charset="-122"/>
              </a:rPr>
              <a:t>不要将 </a:t>
            </a:r>
            <a:r>
              <a:rPr lang="en-US" altLang="zh-CN" sz="2000" dirty="0" smtClean="0">
                <a:latin typeface="仿宋" pitchFamily="49" charset="-122"/>
                <a:ea typeface="仿宋" pitchFamily="49" charset="-122"/>
              </a:rPr>
              <a:t>Exit </a:t>
            </a:r>
            <a:r>
              <a:rPr lang="zh-CN" altLang="en-US" sz="2000" dirty="0" smtClean="0">
                <a:latin typeface="仿宋" pitchFamily="49" charset="-122"/>
                <a:ea typeface="仿宋" pitchFamily="49" charset="-122"/>
              </a:rPr>
              <a:t>语句与 </a:t>
            </a:r>
            <a:r>
              <a:rPr lang="en-US" altLang="zh-CN" sz="2000" dirty="0" smtClean="0">
                <a:latin typeface="仿宋" pitchFamily="49" charset="-122"/>
                <a:ea typeface="仿宋" pitchFamily="49" charset="-122"/>
              </a:rPr>
              <a:t>End </a:t>
            </a:r>
            <a:r>
              <a:rPr lang="zh-CN" altLang="en-US" sz="2000" dirty="0" smtClean="0">
                <a:latin typeface="仿宋" pitchFamily="49" charset="-122"/>
                <a:ea typeface="仿宋" pitchFamily="49" charset="-122"/>
              </a:rPr>
              <a:t>语句搞混了。</a:t>
            </a:r>
            <a:r>
              <a:rPr lang="en-US" altLang="zh-CN" sz="2000" dirty="0" smtClean="0">
                <a:latin typeface="仿宋" pitchFamily="49" charset="-122"/>
                <a:ea typeface="仿宋" pitchFamily="49" charset="-122"/>
              </a:rPr>
              <a:t>Exit </a:t>
            </a:r>
            <a:r>
              <a:rPr lang="zh-CN" altLang="en-US" sz="2000" dirty="0" smtClean="0">
                <a:latin typeface="仿宋" pitchFamily="49" charset="-122"/>
                <a:ea typeface="仿宋" pitchFamily="49" charset="-122"/>
              </a:rPr>
              <a:t>并不说明一个结构的终止。</a:t>
            </a:r>
          </a:p>
        </p:txBody>
      </p:sp>
      <p:sp>
        <p:nvSpPr>
          <p:cNvPr id="5" name="灯片编号占位符 3"/>
          <p:cNvSpPr txBox="1">
            <a:spLocks/>
          </p:cNvSpPr>
          <p:nvPr/>
        </p:nvSpPr>
        <p:spPr>
          <a:xfrm>
            <a:off x="8572528" y="6500834"/>
            <a:ext cx="571472" cy="357166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C913308-F349-4B6D-A68A-DD1791B4A57B}" type="slidenum">
              <a: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其他控制语句</a:t>
            </a:r>
            <a:endParaRPr lang="zh-CN" altLang="en-US" dirty="0"/>
          </a:p>
        </p:txBody>
      </p:sp>
      <p:sp>
        <p:nvSpPr>
          <p:cNvPr id="6" name="内容占位符 5"/>
          <p:cNvSpPr>
            <a:spLocks noGrp="1"/>
          </p:cNvSpPr>
          <p:nvPr>
            <p:ph idx="1"/>
          </p:nvPr>
        </p:nvSpPr>
        <p:spPr>
          <a:xfrm>
            <a:off x="357158" y="1000108"/>
            <a:ext cx="8572560" cy="5715040"/>
          </a:xfrm>
        </p:spPr>
        <p:txBody>
          <a:bodyPr>
            <a:normAutofit/>
          </a:bodyPr>
          <a:lstStyle/>
          <a:p>
            <a:r>
              <a:rPr lang="en-US" altLang="zh-CN" dirty="0" err="1" smtClean="0">
                <a:solidFill>
                  <a:srgbClr val="FF0000"/>
                </a:solidFill>
              </a:rPr>
              <a:t>Goto</a:t>
            </a:r>
            <a:r>
              <a:rPr lang="en-US" altLang="zh-CN" dirty="0" smtClean="0">
                <a:solidFill>
                  <a:srgbClr val="FF0000"/>
                </a:solidFill>
              </a:rPr>
              <a:t> </a:t>
            </a:r>
            <a:r>
              <a:rPr lang="zh-CN" altLang="en-US" dirty="0" smtClean="0">
                <a:solidFill>
                  <a:srgbClr val="FF0000"/>
                </a:solidFill>
              </a:rPr>
              <a:t>语句</a:t>
            </a:r>
            <a:endParaRPr lang="en-US" altLang="zh-CN" dirty="0" smtClean="0">
              <a:solidFill>
                <a:srgbClr val="FF0000"/>
              </a:solidFill>
            </a:endParaRPr>
          </a:p>
          <a:p>
            <a:r>
              <a:rPr lang="zh-CN" altLang="en-US" sz="2400" dirty="0" smtClean="0"/>
              <a:t>作用：</a:t>
            </a:r>
            <a:r>
              <a:rPr lang="zh-CN" altLang="en-US" dirty="0" smtClean="0"/>
              <a:t>无条件地转移到</a:t>
            </a:r>
            <a:r>
              <a:rPr lang="zh-CN" altLang="en-US" kern="1200" dirty="0" smtClean="0"/>
              <a:t>过程</a:t>
            </a:r>
            <a:r>
              <a:rPr lang="zh-CN" altLang="en-US" dirty="0" smtClean="0"/>
              <a:t>中指定的行。</a:t>
            </a:r>
          </a:p>
          <a:p>
            <a:r>
              <a:rPr lang="zh-CN" altLang="en-US" sz="2400" b="1" dirty="0" smtClean="0"/>
              <a:t>语法：</a:t>
            </a:r>
            <a:endParaRPr lang="zh-CN" altLang="en-US" sz="2400" dirty="0" smtClean="0"/>
          </a:p>
          <a:p>
            <a:pPr lvl="2" algn="l">
              <a:buNone/>
            </a:pPr>
            <a:r>
              <a:rPr lang="en-US" dirty="0" err="1" smtClean="0">
                <a:solidFill>
                  <a:srgbClr val="FF0000"/>
                </a:solidFill>
              </a:rPr>
              <a:t>GoTo</a:t>
            </a:r>
            <a:r>
              <a:rPr lang="en-US" dirty="0" smtClean="0">
                <a:solidFill>
                  <a:srgbClr val="FF0000"/>
                </a:solidFill>
              </a:rPr>
              <a:t>  </a:t>
            </a:r>
            <a:r>
              <a:rPr lang="en-US" i="1" dirty="0" smtClean="0">
                <a:solidFill>
                  <a:srgbClr val="0000CC"/>
                </a:solidFill>
              </a:rPr>
              <a:t>line</a:t>
            </a:r>
          </a:p>
          <a:p>
            <a:r>
              <a:rPr lang="zh-CN" altLang="en-US" dirty="0" smtClean="0"/>
              <a:t>说明：</a:t>
            </a:r>
          </a:p>
          <a:p>
            <a:pPr lvl="1"/>
            <a:r>
              <a:rPr lang="en-US" altLang="zh-CN" sz="2000" dirty="0" smtClean="0">
                <a:latin typeface="仿宋" pitchFamily="49" charset="-122"/>
                <a:ea typeface="仿宋" pitchFamily="49" charset="-122"/>
              </a:rPr>
              <a:t>line </a:t>
            </a:r>
            <a:r>
              <a:rPr lang="zh-CN" altLang="en-US" sz="2000" dirty="0" smtClean="0">
                <a:latin typeface="仿宋" pitchFamily="49" charset="-122"/>
                <a:ea typeface="仿宋" pitchFamily="49" charset="-122"/>
              </a:rPr>
              <a:t>参数可以是任意的行标签或行号。</a:t>
            </a:r>
            <a:endParaRPr lang="en-US" altLang="zh-CN" sz="2000" dirty="0" smtClean="0">
              <a:latin typeface="仿宋" pitchFamily="49" charset="-122"/>
              <a:ea typeface="仿宋" pitchFamily="49" charset="-122"/>
            </a:endParaRPr>
          </a:p>
          <a:p>
            <a:pPr lvl="1"/>
            <a:r>
              <a:rPr lang="en-US" altLang="zh-CN" sz="2000" dirty="0" err="1" smtClean="0">
                <a:solidFill>
                  <a:srgbClr val="FF0000"/>
                </a:solidFill>
                <a:latin typeface="仿宋" pitchFamily="49" charset="-122"/>
                <a:ea typeface="仿宋" pitchFamily="49" charset="-122"/>
              </a:rPr>
              <a:t>GoTo</a:t>
            </a:r>
            <a:r>
              <a:rPr lang="en-US" altLang="zh-CN" sz="2000" dirty="0" smtClean="0">
                <a:solidFill>
                  <a:srgbClr val="FF0000"/>
                </a:solidFill>
                <a:latin typeface="仿宋" pitchFamily="49" charset="-122"/>
                <a:ea typeface="仿宋" pitchFamily="49" charset="-122"/>
              </a:rPr>
              <a:t> </a:t>
            </a:r>
            <a:r>
              <a:rPr lang="zh-CN" altLang="en-US" sz="2000" dirty="0" smtClean="0">
                <a:solidFill>
                  <a:srgbClr val="FF0000"/>
                </a:solidFill>
                <a:latin typeface="仿宋" pitchFamily="49" charset="-122"/>
                <a:ea typeface="仿宋" pitchFamily="49" charset="-122"/>
              </a:rPr>
              <a:t>只能跳到它所在过程中的行。</a:t>
            </a:r>
          </a:p>
          <a:p>
            <a:pPr lvl="1"/>
            <a:r>
              <a:rPr lang="zh-CN" altLang="en-US" sz="2000" dirty="0" smtClean="0">
                <a:latin typeface="仿宋" pitchFamily="49" charset="-122"/>
                <a:ea typeface="仿宋" pitchFamily="49" charset="-122"/>
              </a:rPr>
              <a:t>太多的 </a:t>
            </a:r>
            <a:r>
              <a:rPr lang="en-US" altLang="zh-CN" sz="2000" dirty="0" err="1" smtClean="0">
                <a:latin typeface="仿宋" pitchFamily="49" charset="-122"/>
                <a:ea typeface="仿宋" pitchFamily="49" charset="-122"/>
              </a:rPr>
              <a:t>GoTo</a:t>
            </a:r>
            <a:r>
              <a:rPr lang="en-US" altLang="zh-CN" sz="2000" dirty="0" smtClean="0">
                <a:latin typeface="仿宋" pitchFamily="49" charset="-122"/>
                <a:ea typeface="仿宋" pitchFamily="49" charset="-122"/>
              </a:rPr>
              <a:t> </a:t>
            </a:r>
            <a:r>
              <a:rPr lang="zh-CN" altLang="en-US" sz="2000" dirty="0" smtClean="0">
                <a:latin typeface="仿宋" pitchFamily="49" charset="-122"/>
                <a:ea typeface="仿宋" pitchFamily="49" charset="-122"/>
              </a:rPr>
              <a:t>语句，会使程序代码不容易阅读及调试。尽可能使用结构化控制语句。</a:t>
            </a:r>
            <a:endParaRPr lang="en-US" altLang="zh-CN" sz="2000" dirty="0" smtClean="0">
              <a:latin typeface="仿宋" pitchFamily="49" charset="-122"/>
              <a:ea typeface="仿宋" pitchFamily="49" charset="-122"/>
            </a:endParaRPr>
          </a:p>
        </p:txBody>
      </p:sp>
      <p:sp>
        <p:nvSpPr>
          <p:cNvPr id="5" name="灯片编号占位符 3"/>
          <p:cNvSpPr txBox="1">
            <a:spLocks/>
          </p:cNvSpPr>
          <p:nvPr/>
        </p:nvSpPr>
        <p:spPr>
          <a:xfrm>
            <a:off x="8572528" y="6500834"/>
            <a:ext cx="571472" cy="357166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C913308-F349-4B6D-A68A-DD1791B4A57B}" type="slidenum">
              <a: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err="1" smtClean="0">
                <a:solidFill>
                  <a:srgbClr val="FF0000"/>
                </a:solidFill>
              </a:rPr>
              <a:t>Goto</a:t>
            </a:r>
            <a:r>
              <a:rPr lang="zh-CN" altLang="en-US" dirty="0" smtClean="0">
                <a:solidFill>
                  <a:srgbClr val="FF0000"/>
                </a:solidFill>
              </a:rPr>
              <a:t>语句示例</a:t>
            </a:r>
            <a:endParaRPr lang="en-US" altLang="zh-CN" dirty="0" smtClean="0">
              <a:solidFill>
                <a:srgbClr val="FF0000"/>
              </a:solidFill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idx="1"/>
          </p:nvPr>
        </p:nvSpPr>
        <p:spPr>
          <a:xfrm>
            <a:off x="214282" y="1000108"/>
            <a:ext cx="8786874" cy="5572164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altLang="zh-CN" dirty="0" smtClean="0"/>
              <a:t>Sub </a:t>
            </a:r>
            <a:r>
              <a:rPr lang="en-US" altLang="zh-CN" dirty="0" err="1" smtClean="0"/>
              <a:t>GotoStatementDemo</a:t>
            </a:r>
            <a:r>
              <a:rPr lang="en-US" altLang="zh-CN" dirty="0" smtClean="0"/>
              <a:t>() </a:t>
            </a:r>
          </a:p>
          <a:p>
            <a:pPr>
              <a:buNone/>
            </a:pPr>
            <a:r>
              <a:rPr lang="en-US" altLang="zh-CN" dirty="0" smtClean="0"/>
              <a:t>	Dim Number, </a:t>
            </a:r>
            <a:r>
              <a:rPr lang="en-US" altLang="zh-CN" dirty="0" err="1" smtClean="0"/>
              <a:t>MyString</a:t>
            </a:r>
            <a:r>
              <a:rPr lang="en-US" altLang="zh-CN" dirty="0" smtClean="0"/>
              <a:t> </a:t>
            </a:r>
          </a:p>
          <a:p>
            <a:pPr>
              <a:buNone/>
            </a:pPr>
            <a:r>
              <a:rPr lang="en-US" altLang="zh-CN" dirty="0" smtClean="0"/>
              <a:t>	Number = 1 </a:t>
            </a:r>
            <a:r>
              <a:rPr lang="zh-CN" altLang="en-US" dirty="0" smtClean="0"/>
              <a:t> </a:t>
            </a:r>
          </a:p>
          <a:p>
            <a:pPr>
              <a:buNone/>
            </a:pPr>
            <a:r>
              <a:rPr lang="en-US" altLang="zh-CN" dirty="0" smtClean="0"/>
              <a:t>	If Number = 1 Then </a:t>
            </a:r>
            <a:r>
              <a:rPr lang="en-US" altLang="zh-CN" dirty="0" err="1" smtClean="0">
                <a:solidFill>
                  <a:srgbClr val="FF0000"/>
                </a:solidFill>
              </a:rPr>
              <a:t>GoTo</a:t>
            </a:r>
            <a:r>
              <a:rPr lang="en-US" altLang="zh-CN" dirty="0" smtClean="0">
                <a:solidFill>
                  <a:srgbClr val="FF0000"/>
                </a:solidFill>
              </a:rPr>
              <a:t> Line1 </a:t>
            </a:r>
            <a:r>
              <a:rPr lang="en-US" altLang="zh-CN" dirty="0" smtClean="0"/>
              <a:t>Else </a:t>
            </a:r>
            <a:r>
              <a:rPr lang="en-US" altLang="zh-CN" dirty="0" err="1" smtClean="0">
                <a:solidFill>
                  <a:srgbClr val="FF0000"/>
                </a:solidFill>
              </a:rPr>
              <a:t>GoTo</a:t>
            </a:r>
            <a:r>
              <a:rPr lang="en-US" altLang="zh-CN" dirty="0" smtClean="0">
                <a:solidFill>
                  <a:srgbClr val="FF0000"/>
                </a:solidFill>
              </a:rPr>
              <a:t> Line2 </a:t>
            </a:r>
          </a:p>
          <a:p>
            <a:pPr>
              <a:buNone/>
            </a:pPr>
            <a:r>
              <a:rPr lang="en-US" altLang="zh-CN" dirty="0" smtClean="0">
                <a:solidFill>
                  <a:srgbClr val="0000CC"/>
                </a:solidFill>
              </a:rPr>
              <a:t>Line1: </a:t>
            </a:r>
          </a:p>
          <a:p>
            <a:pPr>
              <a:buNone/>
            </a:pPr>
            <a:r>
              <a:rPr lang="en-US" altLang="zh-CN" dirty="0" smtClean="0"/>
              <a:t>    	</a:t>
            </a:r>
            <a:r>
              <a:rPr lang="en-US" altLang="zh-CN" dirty="0" err="1" smtClean="0"/>
              <a:t>MyString</a:t>
            </a:r>
            <a:r>
              <a:rPr lang="en-US" altLang="zh-CN" dirty="0" smtClean="0"/>
              <a:t> = "Number equals 1" </a:t>
            </a:r>
          </a:p>
          <a:p>
            <a:pPr>
              <a:buNone/>
            </a:pPr>
            <a:r>
              <a:rPr lang="en-US" altLang="zh-CN" dirty="0" smtClean="0">
                <a:solidFill>
                  <a:srgbClr val="FF0000"/>
                </a:solidFill>
              </a:rPr>
              <a:t>    	</a:t>
            </a:r>
            <a:r>
              <a:rPr lang="en-US" altLang="zh-CN" dirty="0" err="1" smtClean="0">
                <a:solidFill>
                  <a:srgbClr val="FF0000"/>
                </a:solidFill>
              </a:rPr>
              <a:t>GoTo</a:t>
            </a:r>
            <a:r>
              <a:rPr lang="en-US" altLang="zh-CN" dirty="0" smtClean="0">
                <a:solidFill>
                  <a:srgbClr val="FF0000"/>
                </a:solidFill>
              </a:rPr>
              <a:t> </a:t>
            </a:r>
            <a:r>
              <a:rPr lang="en-US" altLang="zh-CN" dirty="0" err="1" smtClean="0">
                <a:solidFill>
                  <a:srgbClr val="FF0000"/>
                </a:solidFill>
              </a:rPr>
              <a:t>LastLine</a:t>
            </a:r>
            <a:r>
              <a:rPr lang="en-US" altLang="zh-CN" dirty="0" smtClean="0">
                <a:solidFill>
                  <a:srgbClr val="FF0000"/>
                </a:solidFill>
              </a:rPr>
              <a:t>   </a:t>
            </a:r>
            <a:r>
              <a:rPr lang="zh-CN" altLang="en-US" dirty="0" smtClean="0"/>
              <a:t> </a:t>
            </a:r>
          </a:p>
          <a:p>
            <a:pPr>
              <a:buNone/>
            </a:pPr>
            <a:r>
              <a:rPr lang="en-US" altLang="zh-CN" dirty="0" smtClean="0">
                <a:solidFill>
                  <a:srgbClr val="0000CC"/>
                </a:solidFill>
              </a:rPr>
              <a:t>Line2:        </a:t>
            </a:r>
            <a:r>
              <a:rPr lang="en-US" altLang="zh-CN" dirty="0" smtClean="0"/>
              <a:t>‘ </a:t>
            </a:r>
            <a:r>
              <a:rPr lang="zh-CN" altLang="en-US" dirty="0" smtClean="0"/>
              <a:t>下行语句根本不会执行</a:t>
            </a:r>
          </a:p>
          <a:p>
            <a:pPr>
              <a:buNone/>
            </a:pPr>
            <a:r>
              <a:rPr lang="zh-CN" altLang="en-US" dirty="0" smtClean="0"/>
              <a:t>   </a:t>
            </a:r>
            <a:r>
              <a:rPr lang="en-US" altLang="zh-CN" dirty="0" smtClean="0"/>
              <a:t>	</a:t>
            </a:r>
            <a:r>
              <a:rPr lang="zh-CN" altLang="en-US" dirty="0" smtClean="0"/>
              <a:t> </a:t>
            </a:r>
            <a:r>
              <a:rPr lang="en-US" altLang="zh-CN" dirty="0" err="1" smtClean="0"/>
              <a:t>MyString</a:t>
            </a:r>
            <a:r>
              <a:rPr lang="en-US" altLang="zh-CN" dirty="0" smtClean="0"/>
              <a:t> = "Number equals 2" </a:t>
            </a:r>
          </a:p>
          <a:p>
            <a:pPr>
              <a:buNone/>
            </a:pPr>
            <a:r>
              <a:rPr lang="en-US" altLang="zh-CN" dirty="0" err="1" smtClean="0">
                <a:solidFill>
                  <a:srgbClr val="0000CC"/>
                </a:solidFill>
              </a:rPr>
              <a:t>LastLine</a:t>
            </a:r>
            <a:r>
              <a:rPr lang="en-US" altLang="zh-CN" dirty="0" smtClean="0">
                <a:solidFill>
                  <a:srgbClr val="0000CC"/>
                </a:solidFill>
              </a:rPr>
              <a:t>: </a:t>
            </a:r>
          </a:p>
          <a:p>
            <a:pPr>
              <a:buNone/>
            </a:pPr>
            <a:r>
              <a:rPr lang="en-US" altLang="zh-CN" dirty="0" smtClean="0"/>
              <a:t>    	</a:t>
            </a:r>
            <a:r>
              <a:rPr lang="en-US" altLang="zh-CN" dirty="0" err="1" smtClean="0"/>
              <a:t>Debug.Print</a:t>
            </a:r>
            <a:r>
              <a:rPr lang="en-US" altLang="zh-CN" dirty="0" smtClean="0"/>
              <a:t> </a:t>
            </a:r>
            <a:r>
              <a:rPr lang="en-US" altLang="zh-CN" dirty="0" err="1" smtClean="0"/>
              <a:t>MyString</a:t>
            </a:r>
            <a:endParaRPr lang="zh-CN" altLang="en-US" dirty="0" smtClean="0"/>
          </a:p>
          <a:p>
            <a:pPr>
              <a:buNone/>
            </a:pPr>
            <a:r>
              <a:rPr lang="en-US" altLang="zh-CN" dirty="0" smtClean="0"/>
              <a:t>End Sub </a:t>
            </a:r>
          </a:p>
          <a:p>
            <a:pPr>
              <a:buNone/>
            </a:pPr>
            <a:endParaRPr lang="en-US" altLang="zh-CN" dirty="0" smtClean="0"/>
          </a:p>
        </p:txBody>
      </p:sp>
      <p:sp>
        <p:nvSpPr>
          <p:cNvPr id="5" name="灯片编号占位符 3"/>
          <p:cNvSpPr txBox="1">
            <a:spLocks/>
          </p:cNvSpPr>
          <p:nvPr/>
        </p:nvSpPr>
        <p:spPr>
          <a:xfrm>
            <a:off x="8572528" y="6500834"/>
            <a:ext cx="571472" cy="357166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C913308-F349-4B6D-A68A-DD1791B4A57B}" type="slidenum">
              <a: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whu_cs_Lj">
  <a:themeElements>
    <a:clrScheme name="自定义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00E5"/>
      </a:hlink>
      <a:folHlink>
        <a:srgbClr val="000072"/>
      </a:folHlink>
    </a:clrScheme>
    <a:fontScheme name="默认设计模板">
      <a:majorFont>
        <a:latin typeface="Times New Roman"/>
        <a:ea typeface="华文新魏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ts val="2488"/>
          </a:spcBef>
          <a:spcAft>
            <a:spcPts val="2488"/>
          </a:spcAft>
          <a:buClrTx/>
          <a:buSzTx/>
          <a:buFontTx/>
          <a:buNone/>
          <a:tabLst/>
          <a:defRPr kumimoji="1" lang="zh-CN" altLang="en-US" sz="2000" b="1" i="0" u="none" strike="noStrike" cap="none" normalizeH="0" baseline="0" smtClean="0">
            <a:ln>
              <a:noFill/>
            </a:ln>
            <a:solidFill>
              <a:srgbClr val="800000"/>
            </a:solidFill>
            <a:effectLst/>
            <a:latin typeface="Times New Roman" pitchFamily="18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ts val="2488"/>
          </a:spcBef>
          <a:spcAft>
            <a:spcPts val="2488"/>
          </a:spcAft>
          <a:buClrTx/>
          <a:buSzTx/>
          <a:buFontTx/>
          <a:buNone/>
          <a:tabLst/>
          <a:defRPr kumimoji="1" lang="zh-CN" altLang="en-US" sz="2000" b="1" i="0" u="none" strike="noStrike" cap="none" normalizeH="0" baseline="0" smtClean="0">
            <a:ln>
              <a:noFill/>
            </a:ln>
            <a:solidFill>
              <a:srgbClr val="800000"/>
            </a:solidFill>
            <a:effectLst/>
            <a:latin typeface="Times New Roman" pitchFamily="18" charset="0"/>
            <a:ea typeface="宋体" pitchFamily="2" charset="-122"/>
          </a:defRPr>
        </a:defPPr>
      </a:lstStyle>
    </a:lnDef>
  </a:objectDefaults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1189</TotalTime>
  <Words>3574</Words>
  <Application>Microsoft Office PowerPoint</Application>
  <PresentationFormat>全屏显示(4:3)</PresentationFormat>
  <Paragraphs>707</Paragraphs>
  <Slides>30</Slides>
  <Notes>20</Notes>
  <HiddenSlides>1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30</vt:i4>
      </vt:variant>
    </vt:vector>
  </HeadingPairs>
  <TitlesOfParts>
    <vt:vector size="31" baseType="lpstr">
      <vt:lpstr>whu_cs_Lj</vt:lpstr>
      <vt:lpstr>Excel VBA 程序设计</vt:lpstr>
      <vt:lpstr>主要内容</vt:lpstr>
      <vt:lpstr>第二部分  VBA基础知识(5)</vt:lpstr>
      <vt:lpstr>VBA流程控制</vt:lpstr>
      <vt:lpstr>其他控制语句</vt:lpstr>
      <vt:lpstr>With语句示例</vt:lpstr>
      <vt:lpstr>其他控制语句</vt:lpstr>
      <vt:lpstr>其他控制语句</vt:lpstr>
      <vt:lpstr>Goto语句示例</vt:lpstr>
      <vt:lpstr>VBA过程</vt:lpstr>
      <vt:lpstr>Sub过程语法</vt:lpstr>
      <vt:lpstr>Sub过程示例</vt:lpstr>
      <vt:lpstr>Call语句调用示例</vt:lpstr>
      <vt:lpstr>省略Call的过程调用示例</vt:lpstr>
      <vt:lpstr>Call语句语法</vt:lpstr>
      <vt:lpstr>Sub过程创建与调用示例2</vt:lpstr>
      <vt:lpstr>货品的销售总价</vt:lpstr>
      <vt:lpstr>Sub过程创建与调用课堂练习与作业</vt:lpstr>
      <vt:lpstr>Debug.print的有关说明</vt:lpstr>
      <vt:lpstr>Function过程(函数)语法</vt:lpstr>
      <vt:lpstr>Function函数示例</vt:lpstr>
      <vt:lpstr>Function函数示例</vt:lpstr>
      <vt:lpstr>常用内部函数</vt:lpstr>
      <vt:lpstr>常用内部函数</vt:lpstr>
      <vt:lpstr>常用内部函数</vt:lpstr>
      <vt:lpstr>常用内部函数</vt:lpstr>
      <vt:lpstr>常用内部函数</vt:lpstr>
      <vt:lpstr>常用内部函数</vt:lpstr>
      <vt:lpstr>常用内部函数</vt:lpstr>
      <vt:lpstr>幻灯片 30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pc</dc:creator>
  <cp:lastModifiedBy>walkinnet</cp:lastModifiedBy>
  <cp:revision>195</cp:revision>
  <dcterms:created xsi:type="dcterms:W3CDTF">2016-03-11T07:48:24Z</dcterms:created>
  <dcterms:modified xsi:type="dcterms:W3CDTF">2016-10-06T01:36:35Z</dcterms:modified>
</cp:coreProperties>
</file>