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319" r:id="rId2"/>
    <p:sldId id="258" r:id="rId3"/>
    <p:sldId id="259" r:id="rId4"/>
    <p:sldId id="281" r:id="rId5"/>
    <p:sldId id="293" r:id="rId6"/>
    <p:sldId id="302" r:id="rId7"/>
    <p:sldId id="303" r:id="rId8"/>
    <p:sldId id="304" r:id="rId9"/>
    <p:sldId id="305" r:id="rId10"/>
    <p:sldId id="294" r:id="rId11"/>
    <p:sldId id="311" r:id="rId12"/>
    <p:sldId id="306" r:id="rId13"/>
    <p:sldId id="307" r:id="rId14"/>
    <p:sldId id="308" r:id="rId15"/>
    <p:sldId id="309" r:id="rId16"/>
    <p:sldId id="310" r:id="rId17"/>
    <p:sldId id="316" r:id="rId18"/>
    <p:sldId id="320" r:id="rId19"/>
    <p:sldId id="323" r:id="rId20"/>
    <p:sldId id="325" r:id="rId21"/>
    <p:sldId id="326" r:id="rId22"/>
    <p:sldId id="315" r:id="rId23"/>
    <p:sldId id="314" r:id="rId24"/>
    <p:sldId id="317" r:id="rId25"/>
    <p:sldId id="295" r:id="rId26"/>
    <p:sldId id="296" r:id="rId27"/>
    <p:sldId id="297" r:id="rId28"/>
    <p:sldId id="298" r:id="rId29"/>
    <p:sldId id="299" r:id="rId30"/>
    <p:sldId id="300" r:id="rId31"/>
    <p:sldId id="318" r:id="rId32"/>
    <p:sldId id="262" r:id="rId33"/>
    <p:sldId id="321" r:id="rId34"/>
    <p:sldId id="322" r:id="rId35"/>
    <p:sldId id="324" r:id="rId36"/>
    <p:sldId id="327" r:id="rId37"/>
    <p:sldId id="328" r:id="rId38"/>
    <p:sldId id="329" r:id="rId39"/>
    <p:sldId id="330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6600"/>
    <a:srgbClr val="006600"/>
    <a:srgbClr val="660066"/>
    <a:srgbClr val="0099FF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7281" autoAdjust="0"/>
  </p:normalViewPr>
  <p:slideViewPr>
    <p:cSldViewPr>
      <p:cViewPr>
        <p:scale>
          <a:sx n="60" d="100"/>
          <a:sy n="60" d="100"/>
        </p:scale>
        <p:origin x="-22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2016-10-15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9.Click()" TargetMode="External"/><Relationship Id="rId13" Type="http://schemas.openxmlformats.org/officeDocument/2006/relationships/hyperlink" Target="javascript:hhobj_14.Click()" TargetMode="External"/><Relationship Id="rId18" Type="http://schemas.openxmlformats.org/officeDocument/2006/relationships/hyperlink" Target="javascript:hhobj_19.Click()" TargetMode="External"/><Relationship Id="rId3" Type="http://schemas.openxmlformats.org/officeDocument/2006/relationships/hyperlink" Target="javascript:hhobj_4.Click()" TargetMode="External"/><Relationship Id="rId21" Type="http://schemas.openxmlformats.org/officeDocument/2006/relationships/hyperlink" Target="javascript:hhobj_22.Click()" TargetMode="External"/><Relationship Id="rId7" Type="http://schemas.openxmlformats.org/officeDocument/2006/relationships/hyperlink" Target="javascript:hhobj_8.Click()" TargetMode="External"/><Relationship Id="rId12" Type="http://schemas.openxmlformats.org/officeDocument/2006/relationships/hyperlink" Target="javascript:hhobj_13.Click()" TargetMode="External"/><Relationship Id="rId17" Type="http://schemas.openxmlformats.org/officeDocument/2006/relationships/hyperlink" Target="javascript:hhobj_18.Click()" TargetMode="External"/><Relationship Id="rId2" Type="http://schemas.openxmlformats.org/officeDocument/2006/relationships/slide" Target="../slides/slide22.xml"/><Relationship Id="rId16" Type="http://schemas.openxmlformats.org/officeDocument/2006/relationships/hyperlink" Target="javascript:hhobj_17.Click()" TargetMode="External"/><Relationship Id="rId20" Type="http://schemas.openxmlformats.org/officeDocument/2006/relationships/hyperlink" Target="javascript:hhobj_21.Click()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11" Type="http://schemas.openxmlformats.org/officeDocument/2006/relationships/hyperlink" Target="javascript:hhobj_12.Click()" TargetMode="External"/><Relationship Id="rId5" Type="http://schemas.openxmlformats.org/officeDocument/2006/relationships/hyperlink" Target="javascript:hhobj_6.Click()" TargetMode="External"/><Relationship Id="rId15" Type="http://schemas.openxmlformats.org/officeDocument/2006/relationships/hyperlink" Target="javascript:hhobj_16.Click()" TargetMode="External"/><Relationship Id="rId10" Type="http://schemas.openxmlformats.org/officeDocument/2006/relationships/hyperlink" Target="javascript:hhobj_11.Click()" TargetMode="External"/><Relationship Id="rId19" Type="http://schemas.openxmlformats.org/officeDocument/2006/relationships/hyperlink" Target="javascript:hhobj_20.Click()" TargetMode="External"/><Relationship Id="rId4" Type="http://schemas.openxmlformats.org/officeDocument/2006/relationships/hyperlink" Target="javascript:hhobj_5.Click()" TargetMode="External"/><Relationship Id="rId9" Type="http://schemas.openxmlformats.org/officeDocument/2006/relationships/hyperlink" Target="javascript:hhobj_10.Click()" TargetMode="External"/><Relationship Id="rId14" Type="http://schemas.openxmlformats.org/officeDocument/2006/relationships/hyperlink" Target="javascript:hhobj_15.Click()" TargetMode="External"/><Relationship Id="rId22" Type="http://schemas.openxmlformats.org/officeDocument/2006/relationships/hyperlink" Target="javascript:hhobj_23.Click()" TargetMode="Externa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10.Click()" TargetMode="External"/><Relationship Id="rId3" Type="http://schemas.openxmlformats.org/officeDocument/2006/relationships/hyperlink" Target="javascript:hhobj_5.Click()" TargetMode="External"/><Relationship Id="rId7" Type="http://schemas.openxmlformats.org/officeDocument/2006/relationships/hyperlink" Target="javascript:hhobj_9.Click()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8.Click()" TargetMode="External"/><Relationship Id="rId5" Type="http://schemas.openxmlformats.org/officeDocument/2006/relationships/hyperlink" Target="javascript:hhobj_7.Click()" TargetMode="External"/><Relationship Id="rId4" Type="http://schemas.openxmlformats.org/officeDocument/2006/relationships/hyperlink" Target="javascript:hhobj_6.Click()" TargetMode="Externa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javascript:hhobj_5.Click()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7" Type="http://schemas.openxmlformats.org/officeDocument/2006/relationships/hyperlink" Target="javascript:hhobj_8.Click(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6.Click()" TargetMode="External"/><Relationship Id="rId13" Type="http://schemas.openxmlformats.org/officeDocument/2006/relationships/hyperlink" Target="javascript:hhobj_11.Click()" TargetMode="External"/><Relationship Id="rId18" Type="http://schemas.openxmlformats.org/officeDocument/2006/relationships/hyperlink" Target="javascript:hhobj_16.Click()" TargetMode="External"/><Relationship Id="rId26" Type="http://schemas.openxmlformats.org/officeDocument/2006/relationships/hyperlink" Target="javascript:hhobj_24.Click()" TargetMode="External"/><Relationship Id="rId3" Type="http://schemas.openxmlformats.org/officeDocument/2006/relationships/hyperlink" Target="javascript:hhobj_1.Click()" TargetMode="External"/><Relationship Id="rId21" Type="http://schemas.openxmlformats.org/officeDocument/2006/relationships/hyperlink" Target="javascript:hhobj_19.Click()" TargetMode="External"/><Relationship Id="rId34" Type="http://schemas.openxmlformats.org/officeDocument/2006/relationships/hyperlink" Target="javascript:hhobj_32.Click()" TargetMode="External"/><Relationship Id="rId7" Type="http://schemas.openxmlformats.org/officeDocument/2006/relationships/hyperlink" Target="javascript:hhobj_5.Click()" TargetMode="External"/><Relationship Id="rId12" Type="http://schemas.openxmlformats.org/officeDocument/2006/relationships/hyperlink" Target="javascript:hhobj_10.Click()" TargetMode="External"/><Relationship Id="rId17" Type="http://schemas.openxmlformats.org/officeDocument/2006/relationships/hyperlink" Target="javascript:hhobj_15.Click()" TargetMode="External"/><Relationship Id="rId25" Type="http://schemas.openxmlformats.org/officeDocument/2006/relationships/hyperlink" Target="javascript:hhobj_23.Click()" TargetMode="External"/><Relationship Id="rId33" Type="http://schemas.openxmlformats.org/officeDocument/2006/relationships/hyperlink" Target="javascript:hhobj_31.Click()" TargetMode="External"/><Relationship Id="rId2" Type="http://schemas.openxmlformats.org/officeDocument/2006/relationships/slide" Target="../slides/slide11.xml"/><Relationship Id="rId16" Type="http://schemas.openxmlformats.org/officeDocument/2006/relationships/hyperlink" Target="javascript:hhobj_14.Click()" TargetMode="External"/><Relationship Id="rId20" Type="http://schemas.openxmlformats.org/officeDocument/2006/relationships/hyperlink" Target="javascript:hhobj_18.Click()" TargetMode="External"/><Relationship Id="rId29" Type="http://schemas.openxmlformats.org/officeDocument/2006/relationships/hyperlink" Target="javascript:hhobj_27.Click()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4.Click()" TargetMode="External"/><Relationship Id="rId11" Type="http://schemas.openxmlformats.org/officeDocument/2006/relationships/hyperlink" Target="javascript:hhobj_9.Click()" TargetMode="External"/><Relationship Id="rId24" Type="http://schemas.openxmlformats.org/officeDocument/2006/relationships/hyperlink" Target="javascript:hhobj_22.Click()" TargetMode="External"/><Relationship Id="rId32" Type="http://schemas.openxmlformats.org/officeDocument/2006/relationships/hyperlink" Target="javascript:hhobj_30.Click()" TargetMode="External"/><Relationship Id="rId5" Type="http://schemas.openxmlformats.org/officeDocument/2006/relationships/hyperlink" Target="javascript:hhobj_3.Click()" TargetMode="External"/><Relationship Id="rId15" Type="http://schemas.openxmlformats.org/officeDocument/2006/relationships/hyperlink" Target="javascript:hhobj_13.Click()" TargetMode="External"/><Relationship Id="rId23" Type="http://schemas.openxmlformats.org/officeDocument/2006/relationships/hyperlink" Target="javascript:hhobj_21.Click()" TargetMode="External"/><Relationship Id="rId28" Type="http://schemas.openxmlformats.org/officeDocument/2006/relationships/hyperlink" Target="javascript:hhobj_26.Click()" TargetMode="External"/><Relationship Id="rId10" Type="http://schemas.openxmlformats.org/officeDocument/2006/relationships/hyperlink" Target="javascript:hhobj_8.Click()" TargetMode="External"/><Relationship Id="rId19" Type="http://schemas.openxmlformats.org/officeDocument/2006/relationships/hyperlink" Target="javascript:hhobj_17.Click()" TargetMode="External"/><Relationship Id="rId31" Type="http://schemas.openxmlformats.org/officeDocument/2006/relationships/hyperlink" Target="javascript:hhobj_29.Click()" TargetMode="External"/><Relationship Id="rId4" Type="http://schemas.openxmlformats.org/officeDocument/2006/relationships/hyperlink" Target="javascript:hhobj_2.Click()" TargetMode="External"/><Relationship Id="rId9" Type="http://schemas.openxmlformats.org/officeDocument/2006/relationships/hyperlink" Target="javascript:hhobj_7.Click()" TargetMode="External"/><Relationship Id="rId14" Type="http://schemas.openxmlformats.org/officeDocument/2006/relationships/hyperlink" Target="javascript:hhobj_12.Click()" TargetMode="External"/><Relationship Id="rId22" Type="http://schemas.openxmlformats.org/officeDocument/2006/relationships/hyperlink" Target="javascript:hhobj_20.Click()" TargetMode="External"/><Relationship Id="rId27" Type="http://schemas.openxmlformats.org/officeDocument/2006/relationships/hyperlink" Target="javascript:hhobj_25.Click()" TargetMode="External"/><Relationship Id="rId30" Type="http://schemas.openxmlformats.org/officeDocument/2006/relationships/hyperlink" Target="javascript:hhobj_28.Click()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numbeeps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Dim counter As Long</a:t>
            </a:r>
          </a:p>
          <a:p>
            <a:r>
              <a:rPr lang="en-US" altLang="zh-CN" dirty="0" smtClean="0"/>
              <a:t>    For counter = 1 To </a:t>
            </a:r>
            <a:r>
              <a:rPr lang="en-US" altLang="zh-CN" dirty="0" err="1" smtClean="0"/>
              <a:t>numbeeps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counter '</a:t>
            </a:r>
            <a:r>
              <a:rPr lang="zh-CN" altLang="en-US" dirty="0" smtClean="0"/>
              <a:t>在立即窗口输出</a:t>
            </a:r>
            <a:r>
              <a:rPr lang="en-US" altLang="zh-CN" dirty="0" smtClean="0"/>
              <a:t>counter</a:t>
            </a:r>
            <a:r>
              <a:rPr lang="zh-CN" altLang="en-US" dirty="0" smtClean="0"/>
              <a:t>的值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Beep '</a:t>
            </a:r>
            <a:r>
              <a:rPr lang="zh-CN" altLang="en-US" dirty="0" smtClean="0"/>
              <a:t>蜂鸣器响一声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Next counter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Sub Message()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运行结束</a:t>
            </a:r>
            <a:r>
              <a:rPr lang="en-US" altLang="zh-CN" dirty="0" smtClean="0"/>
              <a:t>!"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Main()</a:t>
            </a:r>
          </a:p>
          <a:p>
            <a:r>
              <a:rPr lang="en-US" altLang="zh-CN" dirty="0" smtClean="0"/>
              <a:t>    Call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(5)</a:t>
            </a:r>
          </a:p>
          <a:p>
            <a:r>
              <a:rPr lang="en-US" altLang="zh-CN" dirty="0" smtClean="0"/>
              <a:t>    Call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numbeeps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Dim counter As Long</a:t>
            </a:r>
          </a:p>
          <a:p>
            <a:r>
              <a:rPr lang="en-US" altLang="zh-CN" dirty="0" smtClean="0"/>
              <a:t>    For counter = 1 To </a:t>
            </a:r>
            <a:r>
              <a:rPr lang="en-US" altLang="zh-CN" dirty="0" err="1" smtClean="0"/>
              <a:t>numbeeps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counter '</a:t>
            </a:r>
            <a:r>
              <a:rPr lang="zh-CN" altLang="en-US" dirty="0" smtClean="0"/>
              <a:t>在立即窗口输出</a:t>
            </a:r>
            <a:r>
              <a:rPr lang="en-US" altLang="zh-CN" dirty="0" smtClean="0"/>
              <a:t>counter</a:t>
            </a:r>
            <a:r>
              <a:rPr lang="zh-CN" altLang="en-US" dirty="0" smtClean="0"/>
              <a:t>的值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Beep '</a:t>
            </a:r>
            <a:r>
              <a:rPr lang="zh-CN" altLang="en-US" dirty="0" smtClean="0"/>
              <a:t>蜂鸣器响一声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Next counter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Message()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运行结束</a:t>
            </a:r>
            <a:r>
              <a:rPr lang="en-US" altLang="zh-CN" dirty="0" smtClean="0"/>
              <a:t>!"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在上面的示例中，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传递参数值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去调用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MultiBeep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　　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运行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MultiBeep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后，返回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然后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调用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过程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Message。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　　Message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显示一个信息框；当按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确定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键时，控件会返回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接着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退出执行。</a:t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Main2()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(5)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Main3()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5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Main2()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(5)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Main3()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MultiBeep</a:t>
            </a:r>
            <a:r>
              <a:rPr lang="en-US" altLang="zh-CN" dirty="0" smtClean="0"/>
              <a:t> 5</a:t>
            </a:r>
          </a:p>
          <a:p>
            <a:r>
              <a:rPr lang="en-US" altLang="zh-CN" dirty="0" smtClean="0"/>
              <a:t>    Message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说明：</a:t>
            </a:r>
            <a:r>
              <a:rPr lang="zh-CN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CN" sz="1200" dirty="0" smtClean="0"/>
              <a:t>v = Cells(</a:t>
            </a:r>
            <a:r>
              <a:rPr lang="en-US" altLang="zh-CN" sz="1200" dirty="0" err="1" smtClean="0"/>
              <a:t>Selection.Row</a:t>
            </a:r>
            <a:r>
              <a:rPr lang="en-US" altLang="zh-CN" sz="1200" dirty="0" smtClean="0"/>
              <a:t>, 2) </a:t>
            </a:r>
            <a:r>
              <a:rPr lang="zh-CN" altLang="en-US" sz="1200" dirty="0" smtClean="0"/>
              <a:t>等价于</a:t>
            </a:r>
            <a:r>
              <a:rPr lang="en-US" altLang="zh-CN" sz="1200" dirty="0" smtClean="0"/>
              <a:t>v = Cells(</a:t>
            </a:r>
            <a:r>
              <a:rPr lang="en-US" altLang="zh-CN" sz="1200" dirty="0" err="1" smtClean="0"/>
              <a:t>Selection.Row</a:t>
            </a:r>
            <a:r>
              <a:rPr lang="en-US" altLang="zh-CN" sz="1200" dirty="0" smtClean="0"/>
              <a:t>, 2) </a:t>
            </a:r>
          </a:p>
          <a:p>
            <a:r>
              <a:rPr lang="en-US" altLang="zh-CN" sz="1200" dirty="0" smtClean="0"/>
              <a:t>.value </a:t>
            </a:r>
            <a:r>
              <a:rPr lang="zh-CN" altLang="en-US" sz="1200" dirty="0" smtClean="0"/>
              <a:t>表示把单元格的值赋给变量</a:t>
            </a:r>
            <a:r>
              <a:rPr lang="en-US" altLang="zh-CN" sz="1200" dirty="0" smtClean="0"/>
              <a:t>v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.value</a:t>
            </a:r>
            <a:r>
              <a:rPr lang="zh-CN" altLang="en-US" sz="1200" dirty="0" smtClean="0"/>
              <a:t>可以不写，默认提取值）</a:t>
            </a:r>
            <a:endParaRPr lang="en-US" altLang="zh-CN" sz="1200" dirty="0" smtClean="0"/>
          </a:p>
          <a:p>
            <a:r>
              <a:rPr lang="zh-CN" altLang="en-US" sz="1200" dirty="0" smtClean="0"/>
              <a:t>有些属性是可读可写，如</a:t>
            </a:r>
            <a:r>
              <a:rPr lang="en-US" altLang="zh-CN" sz="1200" dirty="0" smtClean="0"/>
              <a:t>value</a:t>
            </a:r>
            <a:r>
              <a:rPr lang="zh-CN" altLang="en-US" sz="1200" dirty="0" smtClean="0"/>
              <a:t>，有些只是可读</a:t>
            </a:r>
            <a:endParaRPr lang="en-US" altLang="zh-CN" sz="1200" dirty="0" smtClean="0"/>
          </a:p>
          <a:p>
            <a:r>
              <a:rPr lang="en-US" altLang="zh-CN" sz="1200" dirty="0" smtClean="0"/>
              <a:t>Cells</a:t>
            </a:r>
            <a:r>
              <a:rPr lang="zh-CN" altLang="en-US" sz="1200" dirty="0" smtClean="0"/>
              <a:t>没有值时，返回</a:t>
            </a:r>
            <a:r>
              <a:rPr lang="en-US" altLang="zh-CN" sz="1200" dirty="0" smtClean="0"/>
              <a:t>0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'Sub</a:t>
            </a:r>
            <a:r>
              <a:rPr lang="zh-CN" altLang="en-US" dirty="0" smtClean="0"/>
              <a:t>过程创建与调用案例</a:t>
            </a:r>
            <a:r>
              <a:rPr lang="en-US" altLang="zh-CN" dirty="0" smtClean="0"/>
              <a:t>2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数据在工作表“过程创建与调用案例</a:t>
            </a:r>
            <a:r>
              <a:rPr lang="en-US" altLang="zh-CN" dirty="0" smtClean="0"/>
              <a:t>2”</a:t>
            </a:r>
            <a:r>
              <a:rPr lang="zh-CN" altLang="en-US" dirty="0" smtClean="0"/>
              <a:t>中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分别点击工作表第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到</a:t>
            </a:r>
            <a:r>
              <a:rPr lang="en-US" altLang="zh-CN" dirty="0" smtClean="0"/>
              <a:t>7</a:t>
            </a:r>
            <a:r>
              <a:rPr lang="zh-CN" altLang="en-US" dirty="0" smtClean="0"/>
              <a:t>行，运行程序 </a:t>
            </a:r>
            <a:r>
              <a:rPr lang="en-US" altLang="zh-CN" dirty="0" smtClean="0"/>
              <a:t>main_</a:t>
            </a:r>
            <a:r>
              <a:rPr lang="zh-CN" altLang="en-US" dirty="0" smtClean="0"/>
              <a:t>案例</a:t>
            </a:r>
            <a:r>
              <a:rPr lang="en-US" altLang="zh-CN" dirty="0" smtClean="0"/>
              <a:t>2</a:t>
            </a:r>
          </a:p>
          <a:p>
            <a:r>
              <a:rPr lang="en-US" altLang="zh-CN" dirty="0" smtClean="0"/>
              <a:t>Sub main_</a:t>
            </a:r>
            <a:r>
              <a:rPr lang="zh-CN" altLang="en-US" dirty="0" smtClean="0"/>
              <a:t>案例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    Dim v As Integer, c As Integer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v = 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2)            '</a:t>
            </a:r>
            <a:r>
              <a:rPr lang="zh-CN" altLang="en-US" dirty="0" smtClean="0"/>
              <a:t>获得单价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 = 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3)            '</a:t>
            </a:r>
            <a:r>
              <a:rPr lang="zh-CN" altLang="en-US" dirty="0" smtClean="0"/>
              <a:t>获得件数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heji</a:t>
            </a:r>
            <a:r>
              <a:rPr lang="en-US" altLang="zh-CN" dirty="0" smtClean="0"/>
              <a:t> v, c                              '</a:t>
            </a:r>
            <a:r>
              <a:rPr lang="zh-CN" altLang="en-US" dirty="0" smtClean="0"/>
              <a:t>调用子过程计算总价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heji</a:t>
            </a:r>
            <a:r>
              <a:rPr lang="en-US" altLang="zh-CN" dirty="0" smtClean="0"/>
              <a:t>(a, b)                              '</a:t>
            </a:r>
            <a:r>
              <a:rPr lang="zh-CN" altLang="en-US" dirty="0" smtClean="0"/>
              <a:t>声明子过程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p As Integer                        '</a:t>
            </a:r>
            <a:r>
              <a:rPr lang="zh-CN" altLang="en-US" dirty="0" smtClean="0"/>
              <a:t>声明总价变量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a = 0 Or b = 0 Then                  '</a:t>
            </a:r>
            <a:r>
              <a:rPr lang="zh-CN" altLang="en-US" dirty="0" smtClean="0"/>
              <a:t>是否缺少数据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数据不全，无法计算！</a:t>
            </a:r>
            <a:r>
              <a:rPr lang="en-US" altLang="zh-CN" dirty="0" smtClean="0"/>
              <a:t>"       '</a:t>
            </a:r>
            <a:r>
              <a:rPr lang="zh-CN" altLang="en-US" dirty="0" smtClean="0"/>
              <a:t>缺少数据则给出提示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Exit Sub                            '</a:t>
            </a:r>
            <a:r>
              <a:rPr lang="zh-CN" altLang="en-US" dirty="0" smtClean="0"/>
              <a:t>退出子过程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    p = a * b                               '</a:t>
            </a:r>
            <a:r>
              <a:rPr lang="zh-CN" altLang="en-US" dirty="0" smtClean="0"/>
              <a:t>计算总价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4) = p                 '</a:t>
            </a:r>
            <a:r>
              <a:rPr lang="zh-CN" altLang="en-US" dirty="0" smtClean="0"/>
              <a:t>写入单元格</a:t>
            </a:r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'Sub</a:t>
            </a:r>
            <a:r>
              <a:rPr lang="zh-CN" altLang="en-US" dirty="0" smtClean="0"/>
              <a:t>过程创建与调用示例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4</a:t>
            </a:r>
            <a:r>
              <a:rPr lang="zh-CN" altLang="en-US" dirty="0" smtClean="0"/>
              <a:t>：延时测试。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首先创建一个名为“延时”的过程，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该过程根据传递的参数来决定程序延时的长度；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然后再创建一个调用“延时”过程的过程。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延时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ByVal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DelayTime</a:t>
            </a:r>
            <a:r>
              <a:rPr lang="en-US" altLang="zh-CN" dirty="0" smtClean="0"/>
              <a:t> As Integer)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NewTime</a:t>
            </a:r>
            <a:r>
              <a:rPr lang="en-US" altLang="zh-CN" dirty="0" smtClean="0"/>
              <a:t> As Long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NewTime</a:t>
            </a:r>
            <a:r>
              <a:rPr lang="en-US" altLang="zh-CN" dirty="0" smtClean="0"/>
              <a:t> = Timer + </a:t>
            </a:r>
            <a:r>
              <a:rPr lang="en-US" altLang="zh-CN" dirty="0" err="1" smtClean="0"/>
              <a:t>DelayTime</a:t>
            </a:r>
            <a:endParaRPr lang="en-US" altLang="zh-CN" dirty="0" smtClean="0"/>
          </a:p>
          <a:p>
            <a:r>
              <a:rPr lang="en-US" altLang="zh-CN" dirty="0" smtClean="0"/>
              <a:t>    Do While Timer &lt; </a:t>
            </a:r>
            <a:r>
              <a:rPr lang="en-US" altLang="zh-CN" dirty="0" err="1" smtClean="0"/>
              <a:t>NewTime</a:t>
            </a:r>
            <a:endParaRPr lang="en-US" altLang="zh-CN" dirty="0" smtClean="0"/>
          </a:p>
          <a:p>
            <a:r>
              <a:rPr lang="en-US" altLang="zh-CN" dirty="0" smtClean="0"/>
              <a:t>    Loop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测试延时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开始测试延时程序，请输入延时的秒数：</a:t>
            </a:r>
            <a:r>
              <a:rPr lang="en-US" altLang="zh-CN" dirty="0" smtClean="0"/>
              <a:t>", "</a:t>
            </a:r>
            <a:r>
              <a:rPr lang="zh-CN" altLang="en-US" dirty="0" smtClean="0"/>
              <a:t>延时测试</a:t>
            </a:r>
            <a:r>
              <a:rPr lang="en-US" altLang="zh-CN" dirty="0" smtClean="0"/>
              <a:t>", 1))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延时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已延时</a:t>
            </a:r>
            <a:r>
              <a:rPr lang="en-US" altLang="zh-CN" dirty="0" smtClean="0"/>
              <a:t>" &amp;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</a:t>
            </a:r>
            <a:r>
              <a:rPr lang="zh-CN" altLang="en-US" dirty="0" smtClean="0"/>
              <a:t>秒。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Timer </a:t>
            </a:r>
            <a:r>
              <a:rPr lang="zh-CN" altLang="en-US" b="1" dirty="0" smtClean="0"/>
              <a:t>函数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en-US" dirty="0" smtClean="0"/>
              <a:t>返回一个 </a:t>
            </a:r>
            <a:r>
              <a:rPr lang="en-US" altLang="zh-CN" b="1" dirty="0" smtClean="0"/>
              <a:t>Single</a:t>
            </a:r>
            <a:r>
              <a:rPr lang="zh-CN" altLang="en-US" dirty="0" smtClean="0"/>
              <a:t>，代表从午夜开始到现在经过的</a:t>
            </a:r>
            <a:r>
              <a:rPr lang="zh-CN" altLang="en-US" u="sng" dirty="0" smtClean="0"/>
              <a:t>秒数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Function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声明 </a:t>
            </a:r>
            <a:r>
              <a:rPr lang="en-US" b="1" dirty="0" smtClean="0"/>
              <a:t>Function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过程</a:t>
            </a:r>
            <a:r>
              <a:rPr lang="zh-CN" altLang="en-US" dirty="0" smtClean="0"/>
              <a:t>的名称，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参数</a:t>
            </a:r>
            <a:r>
              <a:rPr lang="zh-CN" altLang="en-US" dirty="0" smtClean="0"/>
              <a:t>以及构成其主体的代码。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dirty="0" smtClean="0"/>
              <a:t>[</a:t>
            </a:r>
            <a:r>
              <a:rPr lang="en-US" b="1" dirty="0" smtClean="0"/>
              <a:t>Public</a:t>
            </a:r>
            <a:r>
              <a:rPr lang="en-US" dirty="0" smtClean="0"/>
              <a:t> | </a:t>
            </a:r>
            <a:r>
              <a:rPr lang="en-US" b="1" dirty="0" smtClean="0"/>
              <a:t>Private | Friend</a:t>
            </a:r>
            <a:r>
              <a:rPr lang="en-US" dirty="0" smtClean="0"/>
              <a:t>] [</a:t>
            </a:r>
            <a:r>
              <a:rPr lang="en-US" b="1" dirty="0" smtClean="0"/>
              <a:t>Static</a:t>
            </a:r>
            <a:r>
              <a:rPr lang="en-US" dirty="0" smtClean="0"/>
              <a:t>]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en-US" i="1" dirty="0" smtClean="0"/>
              <a:t>name</a:t>
            </a:r>
            <a:r>
              <a:rPr lang="en-US" dirty="0" smtClean="0"/>
              <a:t> [</a:t>
            </a:r>
            <a:r>
              <a:rPr lang="en-US" b="1" dirty="0" smtClean="0"/>
              <a:t>(</a:t>
            </a:r>
            <a:r>
              <a:rPr lang="en-US" i="1" dirty="0" err="1" smtClean="0"/>
              <a:t>arglist</a:t>
            </a:r>
            <a:r>
              <a:rPr lang="en-US" b="1" dirty="0" smtClean="0"/>
              <a:t>)</a:t>
            </a:r>
            <a:r>
              <a:rPr lang="en-US" dirty="0" smtClean="0"/>
              <a:t>] [</a:t>
            </a:r>
            <a:r>
              <a:rPr lang="en-US" b="1" dirty="0" smtClean="0"/>
              <a:t>As</a:t>
            </a:r>
            <a:r>
              <a:rPr lang="en-US" dirty="0" smtClean="0"/>
              <a:t> </a:t>
            </a:r>
            <a:r>
              <a:rPr lang="en-US" i="1" dirty="0" smtClean="0"/>
              <a:t>type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smtClean="0"/>
              <a:t>expression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Function</a:t>
            </a:r>
            <a:r>
              <a:rPr lang="en-US" dirty="0" smtClean="0"/>
              <a:t>]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smtClean="0"/>
              <a:t>expression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Function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语句的语法包含下面部分：</a:t>
            </a:r>
          </a:p>
          <a:p>
            <a:r>
              <a:rPr lang="en-US" b="1" dirty="0" smtClean="0"/>
              <a:t>Public</a:t>
            </a:r>
            <a:r>
              <a:rPr lang="en-US" dirty="0" smtClean="0"/>
              <a:t> </a:t>
            </a:r>
            <a:r>
              <a:rPr lang="zh-CN" altLang="en-US" dirty="0" smtClean="0"/>
              <a:t>可选的。表示所有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模块</a:t>
            </a:r>
            <a:r>
              <a:rPr lang="zh-CN" altLang="en-US" dirty="0" smtClean="0"/>
              <a:t>的所有其它过程都可访问这个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过程。如果是在包含 </a:t>
            </a:r>
            <a:r>
              <a:rPr lang="en-US" b="1" dirty="0" smtClean="0"/>
              <a:t>Option Private</a:t>
            </a:r>
            <a:r>
              <a:rPr lang="en-US" dirty="0" smtClean="0"/>
              <a:t> </a:t>
            </a:r>
            <a:r>
              <a:rPr lang="zh-CN" altLang="en-US" dirty="0" smtClean="0"/>
              <a:t>的模块中使用，则这个过程在该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工程</a:t>
            </a:r>
            <a:r>
              <a:rPr lang="zh-CN" altLang="en-US" dirty="0" smtClean="0"/>
              <a:t>外是不可使用的。 </a:t>
            </a:r>
            <a:r>
              <a:rPr lang="en-US" b="1" dirty="0" smtClean="0"/>
              <a:t>Private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可选的。表示只有包含其声明的模块的其它过程可以访问该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过程。 </a:t>
            </a:r>
            <a:endParaRPr lang="en-US" altLang="zh-CN" dirty="0" smtClean="0"/>
          </a:p>
          <a:p>
            <a:r>
              <a:rPr lang="en-US" b="1" dirty="0" smtClean="0"/>
              <a:t>Friend</a:t>
            </a:r>
            <a:r>
              <a:rPr lang="en-US" dirty="0" smtClean="0"/>
              <a:t> </a:t>
            </a:r>
            <a:r>
              <a:rPr lang="zh-CN" altLang="en-US" dirty="0" smtClean="0"/>
              <a:t>可选的。只能在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类模块</a:t>
            </a:r>
            <a:r>
              <a:rPr lang="zh-CN" altLang="en-US" dirty="0" smtClean="0"/>
              <a:t>中使用。表示该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过程在整个工程中都是可见的，但对于对象实例的控制者是不可见的。 </a:t>
            </a:r>
            <a:endParaRPr lang="en-US" altLang="zh-CN" dirty="0" smtClean="0"/>
          </a:p>
          <a:p>
            <a:r>
              <a:rPr lang="en-US" b="1" dirty="0" smtClean="0"/>
              <a:t>Static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可选的。表示在调用之间将保留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过程的局部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变量</a:t>
            </a:r>
            <a:r>
              <a:rPr lang="zh-CN" altLang="en-US" dirty="0" smtClean="0"/>
              <a:t>值。</a:t>
            </a:r>
            <a:r>
              <a:rPr lang="en-US" b="1" dirty="0" smtClean="0"/>
              <a:t>Static</a:t>
            </a:r>
            <a:r>
              <a:rPr lang="en-US" dirty="0" smtClean="0"/>
              <a:t> </a:t>
            </a:r>
            <a:r>
              <a:rPr lang="zh-CN" altLang="en-US" dirty="0" smtClean="0"/>
              <a:t>属性对在该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外声明的变量不会产生影响，即使过程中也使用了这些变量。 </a:t>
            </a:r>
            <a:r>
              <a:rPr lang="en-US" i="1" dirty="0" smtClean="0"/>
              <a:t>name</a:t>
            </a:r>
            <a:r>
              <a:rPr lang="en-US" dirty="0" smtClean="0"/>
              <a:t> </a:t>
            </a:r>
            <a:r>
              <a:rPr lang="zh-CN" altLang="en-US" dirty="0" smtClean="0"/>
              <a:t>必需的。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的名称；遵循标准的变量命名约定。 </a:t>
            </a:r>
            <a:endParaRPr lang="en-US" altLang="zh-CN" dirty="0" smtClean="0"/>
          </a:p>
          <a:p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可选的。代表在调用时要传递给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过程的参数变量列表。多个变量应用逗号隔开。 </a:t>
            </a:r>
            <a:endParaRPr lang="en-US" altLang="zh-CN" dirty="0" smtClean="0"/>
          </a:p>
          <a:p>
            <a:r>
              <a:rPr lang="en-US" i="1" dirty="0" smtClean="0"/>
              <a:t>type</a:t>
            </a:r>
            <a:r>
              <a:rPr lang="en-US" dirty="0" smtClean="0"/>
              <a:t> </a:t>
            </a:r>
            <a:r>
              <a:rPr lang="zh-CN" altLang="en-US" dirty="0" smtClean="0"/>
              <a:t>可选的。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过程的返回值的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数据类型</a:t>
            </a:r>
            <a:r>
              <a:rPr lang="zh-CN" altLang="en-US" dirty="0" smtClean="0"/>
              <a:t>，可以是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Byte</a:t>
            </a:r>
            <a:r>
              <a:rPr lang="en-US" dirty="0" smtClean="0"/>
              <a:t>、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 Boolean </a:t>
            </a:r>
            <a:r>
              <a:rPr lang="en-US" dirty="0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Integer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Long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Currency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/>
              </a:rPr>
              <a:t>Single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6"/>
              </a:rPr>
              <a:t>Double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7"/>
              </a:rPr>
              <a:t>Decimal</a:t>
            </a:r>
            <a:r>
              <a:rPr lang="en-US" dirty="0" smtClean="0"/>
              <a:t>（</a:t>
            </a:r>
            <a:r>
              <a:rPr lang="zh-CN" altLang="en-US" dirty="0" smtClean="0"/>
              <a:t>目前尚不支持）、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8"/>
              </a:rPr>
              <a:t>Date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9"/>
              </a:rPr>
              <a:t>String</a:t>
            </a:r>
            <a:r>
              <a:rPr lang="en-US" dirty="0" smtClean="0"/>
              <a:t>（</a:t>
            </a:r>
            <a:r>
              <a:rPr lang="zh-CN" altLang="en-US" dirty="0" smtClean="0"/>
              <a:t>除定长）、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/>
              </a:rPr>
              <a:t>Object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1"/>
              </a:rPr>
              <a:t>Variant</a:t>
            </a:r>
            <a:r>
              <a:rPr lang="zh-CN" altLang="en-US" dirty="0" smtClean="0"/>
              <a:t>或任何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2"/>
              </a:rPr>
              <a:t>用户定义类型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可选的。在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过程中执行的任何语句组。 </a:t>
            </a:r>
            <a:endParaRPr lang="en-US" altLang="zh-CN" dirty="0" smtClean="0"/>
          </a:p>
          <a:p>
            <a:r>
              <a:rPr lang="en-US" i="1" dirty="0" smtClean="0"/>
              <a:t>expression</a:t>
            </a:r>
            <a:r>
              <a:rPr lang="en-US" dirty="0" smtClean="0"/>
              <a:t> </a:t>
            </a:r>
            <a:r>
              <a:rPr lang="zh-CN" altLang="en-US" dirty="0" smtClean="0"/>
              <a:t>可选的。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dirty="0" smtClean="0"/>
              <a:t>的返回值。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Each… in … Next</a:t>
            </a:r>
          </a:p>
          <a:p>
            <a:r>
              <a:rPr lang="zh-CN" altLang="en-US" dirty="0" smtClean="0"/>
              <a:t>范围内遍历，后面讲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'Function</a:t>
            </a:r>
            <a:r>
              <a:rPr lang="zh-CN" altLang="en-US" dirty="0" smtClean="0"/>
              <a:t>函数示例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5</a:t>
            </a:r>
            <a:r>
              <a:rPr lang="zh-CN" altLang="en-US" dirty="0" smtClean="0"/>
              <a:t>：通过函数提取单元格中夹在文字中的数字，根据这些数字计算每种货品的总价。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main_getNum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 As Integer, b As Integer         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a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1))          '</a:t>
            </a:r>
            <a:r>
              <a:rPr lang="zh-CN" altLang="en-US" dirty="0" smtClean="0"/>
              <a:t>调用函数获得货品件数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b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2))          '</a:t>
            </a:r>
            <a:r>
              <a:rPr lang="zh-CN" altLang="en-US" dirty="0" smtClean="0"/>
              <a:t>调用函数获得单价值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Cells(</a:t>
            </a:r>
            <a:r>
              <a:rPr lang="en-US" altLang="zh-CN" dirty="0" err="1" smtClean="0"/>
              <a:t>Selection.Row</a:t>
            </a:r>
            <a:r>
              <a:rPr lang="en-US" altLang="zh-CN" dirty="0" smtClean="0"/>
              <a:t>, 3) = a * b                 '</a:t>
            </a:r>
            <a:r>
              <a:rPr lang="zh-CN" altLang="en-US" dirty="0" smtClean="0"/>
              <a:t>相乘得到总价并写入单元格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Function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(g As String) As Integer          '</a:t>
            </a:r>
            <a:r>
              <a:rPr lang="zh-CN" altLang="en-US" dirty="0" smtClean="0"/>
              <a:t>声明函数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                            '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Len(g)                             '</a:t>
            </a:r>
            <a:r>
              <a:rPr lang="zh-CN" altLang="en-US" dirty="0" smtClean="0"/>
              <a:t>遍历文字中所有字符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If </a:t>
            </a:r>
            <a:r>
              <a:rPr lang="en-US" altLang="zh-CN" dirty="0" err="1" smtClean="0"/>
              <a:t>IsNumeric</a:t>
            </a:r>
            <a:r>
              <a:rPr lang="en-US" altLang="zh-CN" dirty="0" smtClean="0"/>
              <a:t>(Mid(g,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1)) Then             '</a:t>
            </a:r>
            <a:r>
              <a:rPr lang="zh-CN" altLang="en-US" dirty="0" smtClean="0"/>
              <a:t>判断当前字符是否为数字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getNumber</a:t>
            </a:r>
            <a:r>
              <a:rPr lang="en-US" altLang="zh-CN" dirty="0" smtClean="0"/>
              <a:t> &amp; Mid(g,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1)    '</a:t>
            </a:r>
            <a:r>
              <a:rPr lang="zh-CN" altLang="en-US" dirty="0" smtClean="0"/>
              <a:t>是数字则拼装数字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End Function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Print </a:t>
            </a:r>
            <a:r>
              <a:rPr lang="zh-CN" altLang="en-US" b="1" dirty="0" smtClean="0"/>
              <a:t>方法</a:t>
            </a:r>
          </a:p>
          <a:p>
            <a:r>
              <a:rPr lang="zh-CN" altLang="en-US" dirty="0" smtClean="0"/>
              <a:t>在 立即</a:t>
            </a:r>
            <a:r>
              <a:rPr lang="en-US" altLang="zh-CN" b="1" dirty="0" smtClean="0"/>
              <a:t> </a:t>
            </a:r>
            <a:r>
              <a:rPr lang="zh-CN" altLang="en-US" dirty="0" smtClean="0"/>
              <a:t>窗口中显示文本。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i="1" dirty="0" err="1" smtClean="0"/>
              <a:t>object</a:t>
            </a:r>
            <a:r>
              <a:rPr lang="en-US" altLang="zh-CN" b="1" dirty="0" err="1" smtClean="0"/>
              <a:t>.Print</a:t>
            </a:r>
            <a:r>
              <a:rPr lang="zh-CN" altLang="en-US" dirty="0" smtClean="0"/>
              <a:t> </a:t>
            </a:r>
            <a:r>
              <a:rPr lang="en-US" altLang="zh-CN" dirty="0" smtClean="0"/>
              <a:t>[</a:t>
            </a:r>
            <a:r>
              <a:rPr lang="en-US" altLang="zh-CN" i="1" dirty="0" err="1" smtClean="0"/>
              <a:t>outputlist</a:t>
            </a:r>
            <a:r>
              <a:rPr lang="en-US" altLang="zh-CN" dirty="0" smtClean="0"/>
              <a:t>]</a:t>
            </a:r>
          </a:p>
          <a:p>
            <a:r>
              <a:rPr lang="en-US" altLang="zh-CN" b="1" dirty="0" smtClean="0"/>
              <a:t>Print </a:t>
            </a:r>
            <a:r>
              <a:rPr lang="zh-CN" altLang="en-US" dirty="0" smtClean="0"/>
              <a:t>方法的语法具有下列对象限定符和部分：</a:t>
            </a:r>
          </a:p>
          <a:p>
            <a:r>
              <a:rPr lang="zh-CN" altLang="en-US" dirty="0" smtClean="0"/>
              <a:t>部分 描述 </a:t>
            </a:r>
            <a:r>
              <a:rPr lang="en-US" altLang="zh-CN" i="1" dirty="0" smtClean="0"/>
              <a:t>object</a:t>
            </a:r>
            <a:r>
              <a:rPr lang="zh-CN" altLang="en-US" dirty="0" smtClean="0"/>
              <a:t> 必需的。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对象表达式</a:t>
            </a:r>
            <a:r>
              <a:rPr lang="zh-CN" altLang="en-US" dirty="0" smtClean="0"/>
              <a:t>，其值为“应用于”列表中的对象。 </a:t>
            </a:r>
            <a:r>
              <a:rPr lang="en-US" altLang="zh-CN" i="1" dirty="0" err="1" smtClean="0"/>
              <a:t>outputlist</a:t>
            </a:r>
            <a:r>
              <a:rPr lang="zh-CN" altLang="en-US" dirty="0" smtClean="0"/>
              <a:t> 可选的。要打印的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表达式</a:t>
            </a:r>
            <a:r>
              <a:rPr lang="zh-CN" altLang="en-US" dirty="0" smtClean="0"/>
              <a:t>或表达式的列表。如果省略，则打印一空白行。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en-US" altLang="zh-CN" i="1" dirty="0" err="1" smtClean="0"/>
              <a:t>outputlist</a:t>
            </a:r>
            <a:r>
              <a:rPr lang="zh-CN" alt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参数</a:t>
            </a:r>
            <a:r>
              <a:rPr lang="zh-CN" altLang="en-US" dirty="0" smtClean="0"/>
              <a:t>具有以下语法和部分：</a:t>
            </a:r>
          </a:p>
          <a:p>
            <a:r>
              <a:rPr lang="en-US" altLang="zh-CN" dirty="0" smtClean="0"/>
              <a:t>{</a:t>
            </a:r>
            <a:r>
              <a:rPr lang="en-US" altLang="zh-CN" b="1" dirty="0" err="1" smtClean="0"/>
              <a:t>Spc</a:t>
            </a:r>
            <a:r>
              <a:rPr lang="en-US" altLang="zh-CN" b="1" dirty="0" smtClean="0"/>
              <a:t>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  <a:r>
              <a:rPr lang="en-US" altLang="zh-CN" dirty="0" smtClean="0"/>
              <a:t>| </a:t>
            </a:r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en-US" altLang="zh-CN" dirty="0" smtClean="0"/>
              <a:t>} </a:t>
            </a:r>
            <a:r>
              <a:rPr lang="en-US" altLang="zh-CN" i="1" dirty="0" smtClean="0"/>
              <a:t>expression </a:t>
            </a:r>
            <a:r>
              <a:rPr lang="en-US" altLang="zh-CN" b="1" i="1" dirty="0" err="1" smtClean="0"/>
              <a:t>charpos</a:t>
            </a:r>
            <a:endParaRPr lang="zh-CN" altLang="en-US" b="1" dirty="0" smtClean="0"/>
          </a:p>
          <a:p>
            <a:r>
              <a:rPr lang="en-US" altLang="zh-CN" b="1" dirty="0" err="1" smtClean="0"/>
              <a:t>Spc</a:t>
            </a:r>
            <a:r>
              <a:rPr lang="en-US" altLang="zh-CN" b="1" dirty="0" smtClean="0"/>
              <a:t>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可选的。用来在输出中插入空白字符，这里，</a:t>
            </a:r>
            <a:r>
              <a:rPr lang="en-US" altLang="zh-CN" i="1" dirty="0" smtClean="0"/>
              <a:t>n </a:t>
            </a:r>
            <a:r>
              <a:rPr lang="zh-CN" altLang="en-US" dirty="0" smtClean="0"/>
              <a:t>为要插入的空白字符数。 </a:t>
            </a:r>
            <a:endParaRPr lang="en-US" altLang="zh-CN" dirty="0" smtClean="0"/>
          </a:p>
          <a:p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可选的。用来将插入点定位在绝对列号上，这里，</a:t>
            </a:r>
            <a:r>
              <a:rPr lang="en-US" altLang="zh-CN" i="1" dirty="0" smtClean="0"/>
              <a:t>n </a:t>
            </a:r>
            <a:r>
              <a:rPr lang="zh-CN" altLang="en-US" dirty="0" smtClean="0"/>
              <a:t>为列号。使用无参数的 </a:t>
            </a:r>
            <a:r>
              <a:rPr lang="en-US" altLang="zh-CN" b="1" dirty="0" smtClean="0"/>
              <a:t>Tab(n) </a:t>
            </a:r>
            <a:r>
              <a:rPr lang="zh-CN" altLang="en-US" dirty="0" smtClean="0"/>
              <a:t>将插入点定位在下一个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打印区</a:t>
            </a:r>
            <a:r>
              <a:rPr lang="zh-CN" altLang="en-US" dirty="0" smtClean="0"/>
              <a:t>的起始位置。 </a:t>
            </a:r>
            <a:endParaRPr lang="en-US" altLang="zh-CN" dirty="0" smtClean="0"/>
          </a:p>
          <a:p>
            <a:r>
              <a:rPr lang="en-US" altLang="zh-CN" i="1" dirty="0" smtClean="0"/>
              <a:t>expression</a:t>
            </a:r>
            <a:r>
              <a:rPr lang="zh-CN" altLang="en-US" dirty="0" smtClean="0"/>
              <a:t> 可选。要打印的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数值表达式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字符串表达式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altLang="zh-CN" i="1" dirty="0" err="1" smtClean="0"/>
              <a:t>charpos</a:t>
            </a:r>
            <a:r>
              <a:rPr lang="zh-CN" altLang="en-US" dirty="0" smtClean="0"/>
              <a:t> 可选。指定下个字符的插入点。</a:t>
            </a:r>
            <a:r>
              <a:rPr lang="zh-CN" altLang="en-US" b="1" dirty="0" smtClean="0"/>
              <a:t>使用分号 </a:t>
            </a:r>
            <a:r>
              <a:rPr lang="en-US" altLang="zh-CN" b="1" dirty="0" smtClean="0"/>
              <a:t>(;) </a:t>
            </a:r>
            <a:r>
              <a:rPr lang="zh-CN" altLang="en-US" b="1" dirty="0" smtClean="0"/>
              <a:t>直接将插入点定位在上一个被显示的字符之后。</a:t>
            </a:r>
            <a:r>
              <a:rPr lang="zh-CN" altLang="en-US" dirty="0" smtClean="0"/>
              <a:t>使用 </a:t>
            </a:r>
            <a:r>
              <a:rPr lang="en-US" altLang="zh-CN" b="1" dirty="0" smtClean="0"/>
              <a:t>Tab(</a:t>
            </a:r>
            <a:r>
              <a:rPr lang="en-US" altLang="zh-CN" i="1" dirty="0" smtClean="0"/>
              <a:t>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将插入点定位在绝对列号上。使用无参数的 </a:t>
            </a:r>
            <a:r>
              <a:rPr lang="en-US" altLang="zh-CN" b="1" dirty="0" smtClean="0"/>
              <a:t>Tab</a:t>
            </a:r>
            <a:r>
              <a:rPr lang="zh-CN" altLang="en-US" dirty="0" smtClean="0"/>
              <a:t> 将插入点定位在下一个打印区的起始位置。</a:t>
            </a:r>
            <a:endParaRPr lang="en-US" altLang="zh-CN" dirty="0" smtClean="0"/>
          </a:p>
          <a:p>
            <a:r>
              <a:rPr lang="zh-CN" altLang="en-US" b="1" dirty="0" smtClean="0"/>
              <a:t>如果省略 </a:t>
            </a:r>
            <a:r>
              <a:rPr lang="en-US" altLang="zh-CN" b="1" i="1" dirty="0" err="1" smtClean="0"/>
              <a:t>charpos</a:t>
            </a:r>
            <a:r>
              <a:rPr lang="zh-CN" altLang="en-US" b="1" dirty="0" smtClean="0"/>
              <a:t>，则在下一行打印下一字符。</a:t>
            </a:r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/>
              <a:t>窗体</a:t>
            </a:r>
          </a:p>
          <a:p>
            <a:r>
              <a:rPr lang="zh-CN" altLang="en-US" dirty="0" smtClean="0"/>
              <a:t>窗口或对话框。窗体为控件的容器，多文档接口 </a:t>
            </a:r>
            <a:r>
              <a:rPr lang="en-US" altLang="zh-CN" dirty="0" smtClean="0"/>
              <a:t>(MDI) </a:t>
            </a:r>
            <a:r>
              <a:rPr lang="zh-CN" altLang="en-US" dirty="0" smtClean="0"/>
              <a:t>窗体可作为子窗体和一些控件的容器。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模式窗体：你必须关闭该窗体，才能操作其它窗体；比如说，必须按确定或取消，或者按关闭。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非模式窗体：不必关闭该窗体，就可转换到其它窗体上进行操作。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dirty="0" smtClean="0"/>
              <a:t>模式窗体：</a:t>
            </a:r>
            <a:r>
              <a:rPr lang="en-US" altLang="zh-CN" dirty="0" err="1" smtClean="0"/>
              <a:t>ModalForm.Showmodal</a:t>
            </a:r>
            <a:r>
              <a:rPr lang="en-US" altLang="zh-CN" dirty="0" smtClean="0"/>
              <a:t>;   </a:t>
            </a:r>
            <a:br>
              <a:rPr lang="en-US" altLang="zh-CN" dirty="0" smtClean="0"/>
            </a:br>
            <a:r>
              <a:rPr lang="zh-CN" altLang="en-US" dirty="0" smtClean="0"/>
              <a:t>非模式窗体：</a:t>
            </a:r>
            <a:r>
              <a:rPr lang="en-US" altLang="zh-CN" dirty="0" err="1" smtClean="0"/>
              <a:t>ModelessForm.Show</a:t>
            </a:r>
            <a:r>
              <a:rPr lang="en-US" altLang="zh-CN" dirty="0" smtClean="0"/>
              <a:t>; </a:t>
            </a:r>
            <a:br>
              <a:rPr lang="en-US" altLang="zh-CN" dirty="0" smtClean="0"/>
            </a:br>
            <a:r>
              <a:rPr lang="en-US" altLang="zh-CN" dirty="0" err="1" smtClean="0"/>
              <a:t>TCustomForm</a:t>
            </a:r>
            <a:r>
              <a:rPr lang="zh-CN" altLang="en-US" dirty="0" smtClean="0"/>
              <a:t>是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窗口（一般窗口与对话框）的基类。它有两个显示窗口的方法：</a:t>
            </a:r>
            <a:r>
              <a:rPr lang="en-US" altLang="zh-CN" dirty="0" smtClean="0"/>
              <a:t>Show()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ShowModal</a:t>
            </a:r>
            <a:r>
              <a:rPr lang="en-US" altLang="zh-CN" dirty="0" smtClean="0"/>
              <a:t>()</a:t>
            </a:r>
            <a:r>
              <a:rPr lang="zh-CN" altLang="en-US" dirty="0" smtClean="0"/>
              <a:t>分别用来显示非模态与模态的窗口。不过，它对于模态窗口的实现并没有利用</a:t>
            </a:r>
            <a:r>
              <a:rPr lang="en-US" altLang="zh-CN" dirty="0" smtClean="0"/>
              <a:t>Windows</a:t>
            </a:r>
            <a:r>
              <a:rPr lang="zh-CN" altLang="en-US" dirty="0" smtClean="0"/>
              <a:t>系统提供的</a:t>
            </a:r>
            <a:r>
              <a:rPr lang="en-US" altLang="zh-CN" dirty="0" err="1" smtClean="0"/>
              <a:t>DialogBox</a:t>
            </a:r>
            <a:r>
              <a:rPr lang="en-US" altLang="zh-CN" dirty="0" smtClean="0"/>
              <a:t>()</a:t>
            </a:r>
            <a:r>
              <a:rPr lang="zh-CN" altLang="en-US" dirty="0" smtClean="0"/>
              <a:t>之类的</a:t>
            </a:r>
            <a:r>
              <a:rPr lang="en-US" altLang="zh-CN" dirty="0" smtClean="0"/>
              <a:t>API</a:t>
            </a:r>
            <a:r>
              <a:rPr lang="zh-CN" altLang="en-US" dirty="0" smtClean="0"/>
              <a:t>，而是</a:t>
            </a:r>
            <a:r>
              <a:rPr lang="en-US" altLang="zh-CN" dirty="0" smtClean="0"/>
              <a:t>VCL</a:t>
            </a:r>
            <a:r>
              <a:rPr lang="zh-CN" altLang="en-US" dirty="0" smtClean="0"/>
              <a:t>自己实现的。原因可能是无法将</a:t>
            </a:r>
            <a:r>
              <a:rPr lang="en-US" altLang="zh-CN" dirty="0" err="1" smtClean="0"/>
              <a:t>DialogBox</a:t>
            </a:r>
            <a:r>
              <a:rPr lang="en-US" altLang="zh-CN" dirty="0" smtClean="0"/>
              <a:t>()</a:t>
            </a:r>
            <a:r>
              <a:rPr lang="zh-CN" altLang="en-US" dirty="0" smtClean="0"/>
              <a:t>与</a:t>
            </a:r>
            <a:r>
              <a:rPr lang="en-US" altLang="zh-CN" dirty="0" smtClean="0"/>
              <a:t>VCL</a:t>
            </a:r>
            <a:r>
              <a:rPr lang="zh-CN" altLang="en-US" dirty="0" smtClean="0"/>
              <a:t>的</a:t>
            </a:r>
            <a:r>
              <a:rPr lang="en-US" altLang="zh-CN" dirty="0" smtClean="0"/>
              <a:t>Form</a:t>
            </a:r>
            <a:r>
              <a:rPr lang="zh-CN" altLang="en-US" dirty="0" smtClean="0"/>
              <a:t>机制很好地结合。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Worksheets </a:t>
            </a:r>
            <a:r>
              <a:rPr lang="zh-CN" altLang="en-US" dirty="0" smtClean="0"/>
              <a:t>表示当前工作簿工作表集合</a:t>
            </a:r>
            <a:endParaRPr lang="en-US" altLang="zh-CN" dirty="0" smtClean="0"/>
          </a:p>
          <a:p>
            <a:r>
              <a:rPr lang="en-US" altLang="zh-CN" dirty="0" smtClean="0"/>
              <a:t>Worksheets(1)</a:t>
            </a:r>
            <a:r>
              <a:rPr lang="zh-CN" altLang="en-US" dirty="0" smtClean="0"/>
              <a:t>第一个工作表</a:t>
            </a:r>
            <a:endParaRPr lang="en-US" altLang="zh-CN" dirty="0" smtClean="0"/>
          </a:p>
          <a:p>
            <a:r>
              <a:rPr lang="en-US" altLang="zh-CN" dirty="0" smtClean="0"/>
              <a:t>Worksheets(</a:t>
            </a:r>
            <a:r>
              <a:rPr lang="zh-CN" altLang="en-US" dirty="0" smtClean="0"/>
              <a:t>“</a:t>
            </a:r>
            <a:r>
              <a:rPr lang="en-US" altLang="zh-CN" dirty="0" smtClean="0"/>
              <a:t>Sheet3</a:t>
            </a:r>
            <a:r>
              <a:rPr lang="zh-CN" altLang="en-US" dirty="0" smtClean="0"/>
              <a:t>”</a:t>
            </a:r>
            <a:r>
              <a:rPr lang="en-US" altLang="zh-CN" dirty="0" smtClean="0"/>
              <a:t>) </a:t>
            </a:r>
            <a:r>
              <a:rPr lang="zh-CN" altLang="en-US" dirty="0" smtClean="0"/>
              <a:t>名为</a:t>
            </a:r>
            <a:r>
              <a:rPr lang="en-US" altLang="zh-CN" dirty="0" smtClean="0"/>
              <a:t>Sheet3</a:t>
            </a:r>
            <a:r>
              <a:rPr lang="zh-CN" altLang="en-US" dirty="0" smtClean="0"/>
              <a:t>的工作表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Eg</a:t>
            </a:r>
            <a:r>
              <a:rPr lang="en-US" altLang="zh-CN" dirty="0" smtClean="0"/>
              <a:t>.</a:t>
            </a:r>
            <a:r>
              <a:rPr lang="zh-CN" altLang="en-US" dirty="0" smtClean="0"/>
              <a:t>工作表操作</a:t>
            </a:r>
            <a:endParaRPr lang="en-US" altLang="zh-CN" dirty="0" smtClean="0"/>
          </a:p>
          <a:p>
            <a:r>
              <a:rPr lang="en-US" altLang="zh-CN" dirty="0" smtClean="0"/>
              <a:t>Sub xxx()</a:t>
            </a:r>
          </a:p>
          <a:p>
            <a:r>
              <a:rPr lang="en-US" altLang="zh-CN" dirty="0" smtClean="0"/>
              <a:t>  Dim w As Single, h As Single</a:t>
            </a:r>
          </a:p>
          <a:p>
            <a:r>
              <a:rPr lang="en-US" altLang="zh-CN" dirty="0" smtClean="0"/>
              <a:t>  w = </a:t>
            </a:r>
            <a:r>
              <a:rPr lang="en-US" altLang="zh-CN" dirty="0" err="1" smtClean="0"/>
              <a:t>ActiveWindow.Width</a:t>
            </a:r>
            <a:endParaRPr lang="en-US" altLang="zh-CN" dirty="0" smtClean="0"/>
          </a:p>
          <a:p>
            <a:r>
              <a:rPr lang="en-US" altLang="zh-CN" dirty="0" smtClean="0"/>
              <a:t>  h = </a:t>
            </a:r>
            <a:r>
              <a:rPr lang="en-US" altLang="zh-CN" dirty="0" err="1" smtClean="0"/>
              <a:t>ActiveWindow.Height</a:t>
            </a:r>
            <a:endParaRPr lang="en-US" altLang="zh-CN" dirty="0" smtClean="0"/>
          </a:p>
          <a:p>
            <a:r>
              <a:rPr lang="en-US" altLang="zh-CN" dirty="0" smtClean="0"/>
              <a:t>  With </a:t>
            </a:r>
            <a:r>
              <a:rPr lang="en-US" altLang="zh-CN" dirty="0" err="1" smtClean="0"/>
              <a:t>ActiveWindow</a:t>
            </a:r>
            <a:endParaRPr lang="en-US" altLang="zh-CN" dirty="0" smtClean="0"/>
          </a:p>
          <a:p>
            <a:r>
              <a:rPr lang="en-US" altLang="zh-CN" dirty="0" smtClean="0"/>
              <a:t>    .</a:t>
            </a:r>
            <a:r>
              <a:rPr lang="en-US" altLang="zh-CN" dirty="0" err="1" smtClean="0"/>
              <a:t>WindowState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xlNormal</a:t>
            </a:r>
            <a:r>
              <a:rPr lang="en-US" altLang="zh-CN" dirty="0" smtClean="0"/>
              <a:t> '</a:t>
            </a:r>
            <a:r>
              <a:rPr lang="zh-CN" altLang="en-US" dirty="0" smtClean="0"/>
              <a:t>设置窗口状态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.Width = 300</a:t>
            </a:r>
          </a:p>
          <a:p>
            <a:r>
              <a:rPr lang="en-US" altLang="zh-CN" dirty="0" smtClean="0"/>
              <a:t>    .Height = 300</a:t>
            </a:r>
          </a:p>
          <a:p>
            <a:r>
              <a:rPr lang="en-US" altLang="zh-CN" dirty="0" smtClean="0"/>
              <a:t>  End With</a:t>
            </a:r>
          </a:p>
          <a:p>
            <a:r>
              <a:rPr lang="en-US" altLang="zh-CN" dirty="0" smtClean="0"/>
              <a:t>End Sub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Eg</a:t>
            </a:r>
            <a:r>
              <a:rPr lang="en-US" altLang="zh-CN" dirty="0" smtClean="0"/>
              <a:t> </a:t>
            </a:r>
          </a:p>
          <a:p>
            <a:r>
              <a:rPr lang="en-US" altLang="zh-CN" dirty="0" err="1" smtClean="0"/>
              <a:t>WorksheetFunction</a:t>
            </a:r>
            <a:r>
              <a:rPr lang="zh-CN" altLang="en-US" dirty="0" smtClean="0"/>
              <a:t>的一个方法：</a:t>
            </a:r>
            <a:r>
              <a:rPr lang="en-US" altLang="zh-CN" dirty="0" smtClean="0"/>
              <a:t>Proper</a:t>
            </a:r>
            <a:r>
              <a:rPr lang="zh-CN" altLang="en-US" dirty="0" smtClean="0"/>
              <a:t>，首字母大写</a:t>
            </a:r>
            <a:endParaRPr lang="en-US" altLang="zh-CN" dirty="0" smtClean="0"/>
          </a:p>
          <a:p>
            <a:r>
              <a:rPr lang="en-US" altLang="zh-CN" dirty="0" smtClean="0"/>
              <a:t>Sub xx()</a:t>
            </a:r>
          </a:p>
          <a:p>
            <a:r>
              <a:rPr lang="en-US" altLang="zh-CN" dirty="0" smtClean="0"/>
              <a:t>  Dim a As String, b As String</a:t>
            </a:r>
          </a:p>
          <a:p>
            <a:r>
              <a:rPr lang="en-US" altLang="zh-CN" dirty="0" smtClean="0"/>
              <a:t>  a = </a:t>
            </a:r>
            <a:r>
              <a:rPr lang="en-US" altLang="zh-CN" dirty="0" err="1" smtClean="0"/>
              <a:t>Selection.Value</a:t>
            </a:r>
            <a:endParaRPr lang="en-US" altLang="zh-CN" dirty="0" smtClean="0"/>
          </a:p>
          <a:p>
            <a:r>
              <a:rPr lang="en-US" altLang="zh-CN" dirty="0" smtClean="0"/>
              <a:t>  b = </a:t>
            </a:r>
            <a:r>
              <a:rPr lang="en-US" altLang="zh-CN" dirty="0" err="1" smtClean="0"/>
              <a:t>WorksheetFunction.Proper</a:t>
            </a:r>
            <a:r>
              <a:rPr lang="en-US" altLang="zh-CN" dirty="0" smtClean="0"/>
              <a:t>(a)</a:t>
            </a:r>
          </a:p>
          <a:p>
            <a:r>
              <a:rPr lang="en-US" altLang="zh-CN" dirty="0" smtClean="0"/>
              <a:t>  </a:t>
            </a:r>
            <a:r>
              <a:rPr lang="en-US" altLang="zh-CN" dirty="0" err="1" smtClean="0"/>
              <a:t>Selection.Value</a:t>
            </a:r>
            <a:r>
              <a:rPr lang="en-US" altLang="zh-CN" dirty="0" smtClean="0"/>
              <a:t> = b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Private Sub </a:t>
            </a:r>
            <a:r>
              <a:rPr lang="en-US" altLang="zh-CN" dirty="0" err="1" smtClean="0"/>
              <a:t>Worksheet_Activate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</a:t>
            </a:r>
            <a:r>
              <a:rPr lang="en-US" altLang="zh-CN" dirty="0" err="1" smtClean="0"/>
              <a:t>Cells.Clear</a:t>
            </a:r>
            <a:endParaRPr lang="en-US" altLang="zh-CN" dirty="0" smtClean="0"/>
          </a:p>
          <a:p>
            <a:r>
              <a:rPr lang="en-US" altLang="zh-CN" dirty="0" smtClean="0"/>
              <a:t>  </a:t>
            </a:r>
            <a:r>
              <a:rPr lang="en-US" altLang="zh-CN" dirty="0" err="1" smtClean="0"/>
              <a:t>Msgbox</a:t>
            </a:r>
            <a:r>
              <a:rPr lang="en-US" altLang="zh-CN" baseline="0" dirty="0" smtClean="0"/>
              <a:t> </a:t>
            </a:r>
            <a:r>
              <a:rPr lang="zh-CN" altLang="en-US" baseline="0" dirty="0" smtClean="0"/>
              <a:t>“</a:t>
            </a:r>
            <a:r>
              <a:rPr lang="en-US" altLang="zh-CN" baseline="0" dirty="0" smtClean="0"/>
              <a:t>xxx</a:t>
            </a:r>
            <a:r>
              <a:rPr lang="zh-CN" altLang="en-US" baseline="0" dirty="0" smtClean="0"/>
              <a:t>”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With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在一个单一对象或一个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用户定义类型</a:t>
            </a:r>
            <a:r>
              <a:rPr lang="zh-CN" altLang="en-US" dirty="0" smtClean="0"/>
              <a:t>上执行一系列的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语句</a:t>
            </a:r>
            <a:r>
              <a:rPr lang="zh-CN" altLang="en-US" dirty="0" smtClean="0"/>
              <a:t>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en-US" i="1" dirty="0" smtClean="0"/>
              <a:t>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With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语句的语法具有以下几个部分：</a:t>
            </a:r>
          </a:p>
          <a:p>
            <a:r>
              <a:rPr lang="zh-CN" altLang="en-US" dirty="0" smtClean="0"/>
              <a:t>部分 描述 </a:t>
            </a:r>
            <a:endParaRPr lang="en-US" altLang="zh-CN" dirty="0" smtClean="0"/>
          </a:p>
          <a:p>
            <a:r>
              <a:rPr lang="en-US" i="1" dirty="0" smtClean="0"/>
              <a:t>object</a:t>
            </a:r>
            <a:r>
              <a:rPr lang="en-US" dirty="0" smtClean="0"/>
              <a:t> </a:t>
            </a:r>
            <a:r>
              <a:rPr lang="zh-CN" altLang="en-US" dirty="0" smtClean="0"/>
              <a:t>必要参数。一个对象或用户自定义类型的名称。 </a:t>
            </a:r>
            <a:endParaRPr lang="en-US" altLang="zh-CN" dirty="0" smtClean="0"/>
          </a:p>
          <a:p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可选参数。要执行在 </a:t>
            </a:r>
            <a:r>
              <a:rPr lang="en-US" i="1" dirty="0" smtClean="0"/>
              <a:t>object </a:t>
            </a:r>
            <a:r>
              <a:rPr lang="zh-CN" altLang="en-US" dirty="0" smtClean="0"/>
              <a:t>上的一条或多条语句。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语句可以对某个对象执行一系列的语句，而不用重复指出对象的名称。例如，要改变一个对象的多个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属性</a:t>
            </a:r>
            <a:r>
              <a:rPr lang="zh-CN" altLang="en-US" dirty="0" smtClean="0"/>
              <a:t>，可以在 </a:t>
            </a:r>
            <a:r>
              <a:rPr lang="en-US" b="1" dirty="0" smtClean="0"/>
              <a:t>With </a:t>
            </a:r>
            <a:r>
              <a:rPr lang="zh-CN" altLang="en-US" dirty="0" smtClean="0"/>
              <a:t>控制结构中加上属性的赋值语句，这时候只是引用对象一次而不是在每个属性赋值时都要引用它。下面的例子显示了如何使用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语句来给同一个对象的几个属性赋值。</a:t>
            </a:r>
          </a:p>
          <a:p>
            <a:r>
              <a:rPr lang="en-US" dirty="0" smtClean="0"/>
              <a:t>With </a:t>
            </a:r>
            <a:r>
              <a:rPr lang="en-US" dirty="0" err="1" smtClean="0"/>
              <a:t>MyLabel</a:t>
            </a:r>
            <a:r>
              <a:rPr lang="en-US" dirty="0" smtClean="0"/>
              <a:t> .Height = 2000 .Width = 2000 .Caption = "This is </a:t>
            </a:r>
            <a:r>
              <a:rPr lang="en-US" dirty="0" err="1" smtClean="0"/>
              <a:t>MyLabel</a:t>
            </a:r>
            <a:r>
              <a:rPr lang="en-US" dirty="0" smtClean="0"/>
              <a:t>" End With 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当程序一旦进入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块，</a:t>
            </a:r>
            <a:r>
              <a:rPr lang="en-US" i="1" dirty="0" smtClean="0"/>
              <a:t>object </a:t>
            </a:r>
            <a:r>
              <a:rPr lang="zh-CN" altLang="en-US" dirty="0" smtClean="0"/>
              <a:t>就不能改变。因此不能用一个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语句来设置多个不同的对象。</a:t>
            </a:r>
          </a:p>
          <a:p>
            <a:r>
              <a:rPr lang="zh-CN" altLang="en-US" dirty="0" smtClean="0"/>
              <a:t>可以将一个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块放在另一个之中，而产生嵌套的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语句。但是，由于外层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块成员会在内层的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块中被屏蔽住，所以必须在内层的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块中，使用完整的对象引用来指出在外层的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块中的对象成员。</a:t>
            </a:r>
          </a:p>
          <a:p>
            <a:r>
              <a:rPr lang="zh-CN" altLang="en-US" b="1" dirty="0" smtClean="0"/>
              <a:t>重点</a:t>
            </a:r>
            <a:r>
              <a:rPr lang="zh-CN" altLang="en-US" dirty="0" smtClean="0"/>
              <a:t> 一般来说，建议您不要跳入或跳出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块。如果在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块中的语句被执行，但是 </a:t>
            </a:r>
            <a:r>
              <a:rPr lang="en-US" b="1" dirty="0" smtClean="0"/>
              <a:t>With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End With</a:t>
            </a:r>
            <a:r>
              <a:rPr lang="en-US" dirty="0" smtClean="0"/>
              <a:t> </a:t>
            </a:r>
            <a:r>
              <a:rPr lang="zh-CN" altLang="en-US" dirty="0" smtClean="0"/>
              <a:t>语句并没有执行，则一个包含对该对象引用的临时变量将保留在内存中，直到您退出该过程。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Selection-&gt;</a:t>
            </a:r>
            <a:r>
              <a:rPr lang="zh-CN" altLang="en-US" dirty="0" smtClean="0"/>
              <a:t>选中的单元格</a:t>
            </a:r>
            <a:endParaRPr lang="en-US" altLang="zh-CN" dirty="0" smtClean="0"/>
          </a:p>
          <a:p>
            <a:r>
              <a:rPr lang="en-US" altLang="zh-CN" dirty="0" smtClean="0"/>
              <a:t>.XXXXX=</a:t>
            </a:r>
            <a:r>
              <a:rPr lang="en-US" altLang="zh-CN" dirty="0" err="1" smtClean="0"/>
              <a:t>Selection.XXXXX</a:t>
            </a:r>
            <a:endParaRPr lang="en-US" altLang="zh-CN" dirty="0" smtClean="0"/>
          </a:p>
          <a:p>
            <a:r>
              <a:rPr lang="en-US" altLang="zh-CN" dirty="0" smtClean="0"/>
              <a:t>RGB(255, 255, 0) </a:t>
            </a:r>
            <a:r>
              <a:rPr lang="zh-CN" altLang="en-US" dirty="0" smtClean="0"/>
              <a:t>（红</a:t>
            </a:r>
            <a:r>
              <a:rPr lang="en-US" altLang="zh-CN" dirty="0" smtClean="0"/>
              <a:t>+</a:t>
            </a:r>
            <a:r>
              <a:rPr lang="zh-CN" altLang="en-US" dirty="0" smtClean="0"/>
              <a:t>绿，无蓝，可查色表）</a:t>
            </a:r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设置对象属性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   With Selection</a:t>
            </a:r>
          </a:p>
          <a:p>
            <a:r>
              <a:rPr lang="en-US" altLang="zh-CN" dirty="0" smtClean="0"/>
              <a:t>           .</a:t>
            </a:r>
            <a:r>
              <a:rPr lang="en-US" altLang="zh-CN" dirty="0" err="1" smtClean="0"/>
              <a:t>Font.Bold</a:t>
            </a:r>
            <a:r>
              <a:rPr lang="en-US" altLang="zh-CN" dirty="0" smtClean="0"/>
              <a:t> = True                      '</a:t>
            </a:r>
            <a:r>
              <a:rPr lang="zh-CN" altLang="en-US" dirty="0" smtClean="0"/>
              <a:t>设置文字为加粗样式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Font.Size</a:t>
            </a:r>
            <a:r>
              <a:rPr lang="en-US" altLang="zh-CN" dirty="0" smtClean="0"/>
              <a:t> = 15                        '</a:t>
            </a:r>
            <a:r>
              <a:rPr lang="zh-CN" altLang="en-US" dirty="0" smtClean="0"/>
              <a:t>设置文字大小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Font.Name</a:t>
            </a:r>
            <a:r>
              <a:rPr lang="en-US" altLang="zh-CN" dirty="0" smtClean="0"/>
              <a:t> = "</a:t>
            </a:r>
            <a:r>
              <a:rPr lang="zh-CN" altLang="en-US" dirty="0" smtClean="0"/>
              <a:t>隶书</a:t>
            </a:r>
            <a:r>
              <a:rPr lang="en-US" altLang="zh-CN" dirty="0" smtClean="0"/>
              <a:t>"                 '</a:t>
            </a:r>
            <a:r>
              <a:rPr lang="zh-CN" altLang="en-US" dirty="0" smtClean="0"/>
              <a:t>设置文字字体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Font.Italic</a:t>
            </a:r>
            <a:r>
              <a:rPr lang="en-US" altLang="zh-CN" dirty="0" smtClean="0"/>
              <a:t> = True                      '</a:t>
            </a:r>
            <a:r>
              <a:rPr lang="zh-CN" altLang="en-US" dirty="0" smtClean="0"/>
              <a:t>设置文字为倾斜样式</a:t>
            </a:r>
          </a:p>
          <a:p>
            <a:r>
              <a:rPr lang="zh-CN" altLang="en-US" dirty="0" smtClean="0"/>
              <a:t>   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Interior.Color</a:t>
            </a:r>
            <a:r>
              <a:rPr lang="en-US" altLang="zh-CN" dirty="0" smtClean="0"/>
              <a:t> = RGB(255, 255, 0)      ‘</a:t>
            </a:r>
            <a:r>
              <a:rPr lang="zh-CN" altLang="en-US" dirty="0" smtClean="0"/>
              <a:t>设置单元格填充颜色为黄色</a:t>
            </a:r>
          </a:p>
          <a:p>
            <a:r>
              <a:rPr lang="zh-CN" altLang="en-US" dirty="0" smtClean="0"/>
              <a:t>       </a:t>
            </a:r>
            <a:r>
              <a:rPr lang="en-US" altLang="zh-CN" dirty="0" smtClean="0"/>
              <a:t>End With</a:t>
            </a:r>
          </a:p>
          <a:p>
            <a:r>
              <a:rPr lang="en-US" altLang="zh-CN" dirty="0" smtClean="0"/>
              <a:t>  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Exit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退出 </a:t>
            </a:r>
            <a:r>
              <a:rPr lang="en-US" b="1" dirty="0" smtClean="0"/>
              <a:t>Do...</a:t>
            </a:r>
            <a:r>
              <a:rPr lang="en-US" b="1" dirty="0" err="1" smtClean="0"/>
              <a:t>Loop</a:t>
            </a:r>
            <a:r>
              <a:rPr lang="en-US" dirty="0" err="1" smtClean="0"/>
              <a:t>、</a:t>
            </a:r>
            <a:r>
              <a:rPr lang="en-US" b="1" dirty="0" err="1" smtClean="0"/>
              <a:t>For</a:t>
            </a:r>
            <a:r>
              <a:rPr lang="en-US" b="1" dirty="0" smtClean="0"/>
              <a:t>...</a:t>
            </a:r>
            <a:r>
              <a:rPr lang="en-US" b="1" dirty="0" err="1" smtClean="0"/>
              <a:t>Next</a:t>
            </a:r>
            <a:r>
              <a:rPr lang="en-US" dirty="0" err="1" smtClean="0"/>
              <a:t>、</a:t>
            </a:r>
            <a:r>
              <a:rPr lang="en-US" b="1" dirty="0" err="1" smtClean="0"/>
              <a:t>Function</a:t>
            </a:r>
            <a:r>
              <a:rPr lang="en-US" dirty="0" err="1" smtClean="0"/>
              <a:t>、</a:t>
            </a:r>
            <a:r>
              <a:rPr lang="en-US" b="1" dirty="0" err="1" smtClean="0"/>
              <a:t>Sub</a:t>
            </a:r>
            <a:r>
              <a:rPr lang="en-US" b="1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代码块。 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en-US" b="1" dirty="0" smtClean="0"/>
              <a:t>Do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For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Function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Property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 Sub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zh-CN" altLang="en-US" dirty="0" smtClean="0"/>
              <a:t>语句的语法有以下几种形式：</a:t>
            </a:r>
          </a:p>
          <a:p>
            <a:r>
              <a:rPr lang="zh-CN" altLang="en-US" dirty="0" smtClean="0"/>
              <a:t>语句 描述 </a:t>
            </a:r>
            <a:endParaRPr lang="en-US" altLang="zh-CN" dirty="0" smtClean="0"/>
          </a:p>
          <a:p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提供一种退出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循环的方法，并且只能在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循环中使用。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Loop </a:t>
            </a:r>
            <a:r>
              <a:rPr lang="zh-CN" altLang="en-US" dirty="0" smtClean="0"/>
              <a:t>语句之后的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语句</a:t>
            </a:r>
            <a:r>
              <a:rPr lang="zh-CN" altLang="en-US" dirty="0" smtClean="0"/>
              <a:t>。当 </a:t>
            </a:r>
            <a:r>
              <a:rPr lang="en-US" b="1" dirty="0" smtClean="0"/>
              <a:t>Exit Do </a:t>
            </a:r>
            <a:r>
              <a:rPr lang="zh-CN" altLang="en-US" dirty="0" smtClean="0"/>
              <a:t>用在嵌套的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循环中时，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Exit Do </a:t>
            </a:r>
            <a:r>
              <a:rPr lang="zh-CN" altLang="en-US" dirty="0" smtClean="0"/>
              <a:t>所在位置的外层循环。 </a:t>
            </a:r>
            <a:endParaRPr lang="en-US" altLang="zh-CN" dirty="0" smtClean="0"/>
          </a:p>
          <a:p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提供一种退出 </a:t>
            </a:r>
            <a:r>
              <a:rPr lang="en-US" b="1" dirty="0" smtClean="0"/>
              <a:t>For </a:t>
            </a:r>
            <a:r>
              <a:rPr lang="zh-CN" altLang="en-US" dirty="0" smtClean="0"/>
              <a:t>循环的方法，并且只能在 </a:t>
            </a:r>
            <a:r>
              <a:rPr lang="en-US" b="1" dirty="0" smtClean="0"/>
              <a:t>For...Next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For</a:t>
            </a:r>
            <a:r>
              <a:rPr lang="en-US" dirty="0" smtClean="0"/>
              <a:t> </a:t>
            </a:r>
            <a:r>
              <a:rPr lang="en-US" b="1" dirty="0" smtClean="0"/>
              <a:t>Each...Next</a:t>
            </a:r>
            <a:r>
              <a:rPr lang="en-US" dirty="0" smtClean="0"/>
              <a:t> </a:t>
            </a:r>
            <a:r>
              <a:rPr lang="zh-CN" altLang="en-US" dirty="0" smtClean="0"/>
              <a:t>循环中使用。</a:t>
            </a:r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Next</a:t>
            </a:r>
            <a:r>
              <a:rPr lang="en-US" dirty="0" smtClean="0"/>
              <a:t> </a:t>
            </a:r>
            <a:r>
              <a:rPr lang="zh-CN" altLang="en-US" dirty="0" smtClean="0"/>
              <a:t>之后的语句。当 </a:t>
            </a:r>
            <a:r>
              <a:rPr lang="en-US" b="1" dirty="0" smtClean="0"/>
              <a:t>Exit For </a:t>
            </a:r>
            <a:r>
              <a:rPr lang="zh-CN" altLang="en-US" dirty="0" smtClean="0"/>
              <a:t>用在嵌套的 </a:t>
            </a:r>
            <a:r>
              <a:rPr lang="en-US" b="1" dirty="0" smtClean="0"/>
              <a:t>For</a:t>
            </a:r>
            <a:r>
              <a:rPr lang="en-US" dirty="0" smtClean="0"/>
              <a:t> </a:t>
            </a:r>
            <a:r>
              <a:rPr lang="zh-CN" altLang="en-US" dirty="0" smtClean="0"/>
              <a:t>循环中时，</a:t>
            </a:r>
            <a:r>
              <a:rPr lang="en-US" b="1" dirty="0" smtClean="0"/>
              <a:t>Exit For</a:t>
            </a:r>
            <a:r>
              <a:rPr lang="en-US" dirty="0" smtClean="0"/>
              <a:t> </a:t>
            </a:r>
            <a:r>
              <a:rPr lang="zh-CN" altLang="en-US" dirty="0" smtClean="0"/>
              <a:t>将控制权转移到 </a:t>
            </a:r>
            <a:r>
              <a:rPr lang="en-US" b="1" dirty="0" smtClean="0"/>
              <a:t>Exit For </a:t>
            </a:r>
            <a:r>
              <a:rPr lang="zh-CN" altLang="en-US" dirty="0" smtClean="0"/>
              <a:t>所在位置的外层循环。 </a:t>
            </a:r>
            <a:endParaRPr lang="en-US" altLang="zh-CN" dirty="0" smtClean="0"/>
          </a:p>
          <a:p>
            <a:r>
              <a:rPr lang="en-US" b="1" dirty="0" smtClean="0"/>
              <a:t>Exit Function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Function</a:t>
            </a:r>
            <a:r>
              <a:rPr 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过程</a:t>
            </a:r>
            <a:r>
              <a:rPr lang="zh-CN" altLang="en-US" dirty="0" smtClean="0"/>
              <a:t>中退出。程序会从调用 </a:t>
            </a:r>
            <a:r>
              <a:rPr lang="en-US" b="1" dirty="0" smtClean="0"/>
              <a:t>Function </a:t>
            </a:r>
            <a:r>
              <a:rPr lang="zh-CN" altLang="en-US" dirty="0" smtClean="0"/>
              <a:t>的语句之后的语句继续执行。 </a:t>
            </a:r>
            <a:endParaRPr lang="en-US" altLang="zh-CN" dirty="0" smtClean="0"/>
          </a:p>
          <a:p>
            <a:r>
              <a:rPr lang="en-US" b="1" dirty="0" smtClean="0"/>
              <a:t>Exit Property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过程中退出。程序会从调用 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过程的语句之后的语句继续执行。 </a:t>
            </a:r>
            <a:endParaRPr lang="en-US" altLang="zh-CN" dirty="0" smtClean="0"/>
          </a:p>
          <a:p>
            <a:r>
              <a:rPr lang="en-US" b="1" dirty="0" smtClean="0"/>
              <a:t>Exit Sub</a:t>
            </a:r>
            <a:r>
              <a:rPr lang="en-US" dirty="0" smtClean="0"/>
              <a:t> </a:t>
            </a:r>
            <a:r>
              <a:rPr lang="zh-CN" altLang="en-US" dirty="0" smtClean="0"/>
              <a:t>立即从包含该语句的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过程中退出。程序会从调用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过程的语句之后的语句继续执行。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不要将 </a:t>
            </a:r>
            <a:r>
              <a:rPr lang="en-US" b="1" dirty="0" smtClean="0"/>
              <a:t>Exit</a:t>
            </a:r>
            <a:r>
              <a:rPr lang="en-US" dirty="0" smtClean="0"/>
              <a:t> </a:t>
            </a:r>
            <a:r>
              <a:rPr lang="zh-CN" altLang="en-US" dirty="0" smtClean="0"/>
              <a:t>语句与 </a:t>
            </a:r>
            <a:r>
              <a:rPr lang="en-US" b="1" dirty="0" smtClean="0"/>
              <a:t>End</a:t>
            </a:r>
            <a:r>
              <a:rPr lang="en-US" dirty="0" smtClean="0"/>
              <a:t> </a:t>
            </a:r>
            <a:r>
              <a:rPr lang="zh-CN" altLang="en-US" dirty="0" smtClean="0"/>
              <a:t>语句搞混了。</a:t>
            </a:r>
            <a:r>
              <a:rPr lang="en-US" b="1" dirty="0" smtClean="0"/>
              <a:t>Exit </a:t>
            </a:r>
            <a:r>
              <a:rPr lang="zh-CN" altLang="en-US" dirty="0" smtClean="0"/>
              <a:t>并不说明一个结构的终止。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b="1" dirty="0" smtClean="0"/>
              <a:t>Property </a:t>
            </a:r>
            <a:r>
              <a:rPr lang="zh-CN" altLang="en-US" b="1" dirty="0" smtClean="0"/>
              <a:t>过程</a:t>
            </a:r>
          </a:p>
          <a:p>
            <a:r>
              <a:rPr lang="zh-CN" altLang="en-US" dirty="0" smtClean="0"/>
              <a:t>可对一类模块添加和操作属性的过程，</a:t>
            </a:r>
            <a:r>
              <a:rPr lang="en-US" b="1" dirty="0" smtClean="0"/>
              <a:t>Property</a:t>
            </a:r>
            <a:r>
              <a:rPr lang="en-US" dirty="0" smtClean="0"/>
              <a:t> </a:t>
            </a:r>
            <a:r>
              <a:rPr lang="zh-CN" altLang="en-US" dirty="0" smtClean="0"/>
              <a:t>过程以 </a:t>
            </a:r>
            <a:r>
              <a:rPr lang="en-US" b="1" dirty="0" smtClean="0"/>
              <a:t>Property </a:t>
            </a:r>
            <a:r>
              <a:rPr lang="en-US" b="1" dirty="0" err="1" smtClean="0"/>
              <a:t>Let</a:t>
            </a:r>
            <a:r>
              <a:rPr lang="en-US" dirty="0" err="1" smtClean="0"/>
              <a:t>、</a:t>
            </a:r>
            <a:r>
              <a:rPr lang="en-US" b="1" dirty="0" err="1" smtClean="0"/>
              <a:t>Property</a:t>
            </a:r>
            <a:r>
              <a:rPr lang="en-US" b="1" dirty="0" smtClean="0"/>
              <a:t> Get</a:t>
            </a:r>
            <a:r>
              <a:rPr lang="en-US" dirty="0" smtClean="0"/>
              <a:t>，</a:t>
            </a:r>
            <a:r>
              <a:rPr lang="zh-CN" altLang="en-US" dirty="0" smtClean="0"/>
              <a:t>或 </a:t>
            </a:r>
            <a:r>
              <a:rPr lang="en-US" b="1" dirty="0" smtClean="0"/>
              <a:t>Property Set</a:t>
            </a:r>
            <a:r>
              <a:rPr lang="en-US" dirty="0" smtClean="0"/>
              <a:t> </a:t>
            </a:r>
            <a:r>
              <a:rPr lang="zh-CN" altLang="en-US" dirty="0" smtClean="0"/>
              <a:t>语句开始，而以 </a:t>
            </a:r>
            <a:r>
              <a:rPr lang="en-US" b="1" dirty="0" smtClean="0"/>
              <a:t>End Property</a:t>
            </a:r>
            <a:r>
              <a:rPr lang="en-US" dirty="0" smtClean="0"/>
              <a:t> </a:t>
            </a:r>
            <a:r>
              <a:rPr lang="zh-CN" altLang="en-US" dirty="0" smtClean="0"/>
              <a:t>语句退出。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b="1" dirty="0" err="1" smtClean="0"/>
              <a:t>GoTo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/>
              <a:t>无条件地转移到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过程</a:t>
            </a:r>
            <a:r>
              <a:rPr lang="zh-CN" altLang="en-US" dirty="0" smtClean="0"/>
              <a:t>中指定的行。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b="1" dirty="0" err="1" smtClean="0"/>
              <a:t>GoTo</a:t>
            </a:r>
            <a:r>
              <a:rPr lang="zh-CN" altLang="en-US" dirty="0" smtClean="0"/>
              <a:t> </a:t>
            </a:r>
            <a:r>
              <a:rPr lang="en-US" altLang="zh-CN" i="1" dirty="0" smtClean="0"/>
              <a:t>line</a:t>
            </a:r>
            <a:endParaRPr lang="zh-CN" altLang="en-US" dirty="0" smtClean="0"/>
          </a:p>
          <a:p>
            <a:r>
              <a:rPr lang="zh-CN" altLang="en-US" dirty="0" smtClean="0"/>
              <a:t>必要的 </a:t>
            </a:r>
            <a:r>
              <a:rPr lang="en-US" altLang="zh-CN" i="1" dirty="0" smtClean="0"/>
              <a:t>line</a:t>
            </a:r>
            <a:r>
              <a:rPr lang="zh-CN" alt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参数</a:t>
            </a:r>
            <a:r>
              <a:rPr lang="zh-CN" altLang="en-US" dirty="0" smtClean="0"/>
              <a:t>可以是任意的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行标签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行号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b="1" dirty="0" smtClean="0"/>
              <a:t>行标签</a:t>
            </a:r>
            <a:endParaRPr lang="en-US" altLang="zh-CN" dirty="0" smtClean="0"/>
          </a:p>
          <a:p>
            <a:r>
              <a:rPr lang="zh-CN" altLang="en-US" dirty="0" smtClean="0"/>
              <a:t>行标签可以是任何字符的组合，以字母开头，以冒号 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:</a:t>
            </a:r>
            <a:r>
              <a:rPr lang="en-US" altLang="zh-CN" dirty="0" smtClean="0"/>
              <a:t>) </a:t>
            </a:r>
            <a:r>
              <a:rPr lang="zh-CN" altLang="en-US" dirty="0" smtClean="0"/>
              <a:t>结尾。行标签与大小写无关，必须从第一列开始。</a:t>
            </a:r>
            <a:endParaRPr lang="en-US" altLang="zh-CN" dirty="0" smtClean="0"/>
          </a:p>
          <a:p>
            <a:r>
              <a:rPr lang="zh-CN" altLang="en-US" b="1" dirty="0" smtClean="0"/>
              <a:t>行号</a:t>
            </a:r>
          </a:p>
          <a:p>
            <a:r>
              <a:rPr lang="zh-CN" altLang="en-US" dirty="0" smtClean="0"/>
              <a:t>用来识别一行代码。行号可以是任何数值的组合，在使用行号的模块内，该组合是唯一的。行号必须在从一列开始。</a:t>
            </a:r>
          </a:p>
          <a:p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en-US" altLang="zh-CN" b="1" dirty="0" err="1" smtClean="0"/>
              <a:t>GoTo</a:t>
            </a:r>
            <a:r>
              <a:rPr lang="zh-CN" altLang="en-US" dirty="0" smtClean="0"/>
              <a:t> 只能跳到</a:t>
            </a:r>
            <a:r>
              <a:rPr lang="zh-CN" altLang="en-US" u="sng" dirty="0" smtClean="0">
                <a:solidFill>
                  <a:srgbClr val="FF0000"/>
                </a:solidFill>
              </a:rPr>
              <a:t>它所在过程中</a:t>
            </a:r>
            <a:r>
              <a:rPr lang="zh-CN" altLang="en-US" dirty="0" smtClean="0"/>
              <a:t>的行。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太多的 </a:t>
            </a:r>
            <a:r>
              <a:rPr lang="en-US" altLang="zh-CN" b="1" dirty="0" err="1" smtClean="0"/>
              <a:t>GoTo</a:t>
            </a:r>
            <a:r>
              <a:rPr lang="zh-CN" altLang="en-US" dirty="0" smtClean="0"/>
              <a:t> 语句，会使程序代码不容易阅读及调试。尽可能使用结构化控制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语句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Do...Loop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For...Next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If...Then...Else</a:t>
            </a:r>
            <a:r>
              <a:rPr lang="zh-CN" altLang="en-US" dirty="0" smtClean="0"/>
              <a:t>、</a:t>
            </a:r>
            <a:r>
              <a:rPr lang="en-US" altLang="zh-CN" b="1" dirty="0" smtClean="0"/>
              <a:t>Select Case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Sub </a:t>
            </a:r>
            <a:r>
              <a:rPr lang="en-US" dirty="0" err="1" smtClean="0"/>
              <a:t>GotoStatementDemo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Dim Number, </a:t>
            </a:r>
            <a:r>
              <a:rPr lang="en-US" dirty="0" err="1" smtClean="0"/>
              <a:t>MyString</a:t>
            </a:r>
            <a:r>
              <a:rPr lang="en-US" dirty="0" smtClean="0"/>
              <a:t> </a:t>
            </a:r>
            <a:r>
              <a:rPr lang="zh-CN" altLang="en-US" dirty="0" smtClean="0"/>
              <a:t>’</a:t>
            </a:r>
            <a:r>
              <a:rPr lang="zh-CN" altLang="en-US" u="sng" dirty="0" smtClean="0"/>
              <a:t>变体型默认初值是空</a:t>
            </a:r>
            <a:endParaRPr lang="en-US" u="sng" dirty="0" smtClean="0"/>
          </a:p>
          <a:p>
            <a:r>
              <a:rPr lang="en-US" dirty="0" smtClean="0"/>
              <a:t>Number = 1 ' </a:t>
            </a:r>
            <a:r>
              <a:rPr lang="zh-CN" altLang="en-US" dirty="0" smtClean="0"/>
              <a:t>设置变量初始值。 </a:t>
            </a:r>
            <a:endParaRPr lang="en-US" altLang="zh-CN" dirty="0" smtClean="0"/>
          </a:p>
          <a:p>
            <a:r>
              <a:rPr lang="en-US" altLang="zh-CN" dirty="0" smtClean="0"/>
              <a:t>' </a:t>
            </a:r>
            <a:r>
              <a:rPr lang="zh-CN" altLang="en-US" dirty="0" smtClean="0"/>
              <a:t>判断 </a:t>
            </a:r>
            <a:r>
              <a:rPr lang="en-US" dirty="0" smtClean="0"/>
              <a:t>Number </a:t>
            </a:r>
            <a:r>
              <a:rPr lang="zh-CN" altLang="en-US" dirty="0" smtClean="0"/>
              <a:t>的值以决定要完成那一个程序区段（以“程序标签”来表式）。 </a:t>
            </a:r>
            <a:endParaRPr lang="en-US" altLang="zh-CN" dirty="0" smtClean="0"/>
          </a:p>
          <a:p>
            <a:r>
              <a:rPr lang="en-US" dirty="0" smtClean="0"/>
              <a:t>If Number = 1 Then </a:t>
            </a:r>
            <a:r>
              <a:rPr lang="en-US" dirty="0" err="1" smtClean="0"/>
              <a:t>GoTo</a:t>
            </a:r>
            <a:r>
              <a:rPr lang="en-US" dirty="0" smtClean="0"/>
              <a:t> Line1 Else </a:t>
            </a:r>
            <a:r>
              <a:rPr lang="en-US" dirty="0" err="1" smtClean="0"/>
              <a:t>GoTo</a:t>
            </a:r>
            <a:r>
              <a:rPr lang="en-US" dirty="0" smtClean="0"/>
              <a:t> Line2 </a:t>
            </a:r>
          </a:p>
          <a:p>
            <a:r>
              <a:rPr lang="en-US" dirty="0" smtClean="0"/>
              <a:t>Line1: </a:t>
            </a:r>
          </a:p>
          <a:p>
            <a:r>
              <a:rPr lang="en-US" baseline="0" dirty="0" smtClean="0"/>
              <a:t>    </a:t>
            </a:r>
            <a:r>
              <a:rPr lang="en-US" dirty="0" err="1" smtClean="0"/>
              <a:t>MyString</a:t>
            </a:r>
            <a:r>
              <a:rPr lang="en-US" dirty="0" smtClean="0"/>
              <a:t> = "Number equals 1"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GoTo</a:t>
            </a:r>
            <a:r>
              <a:rPr lang="en-US" dirty="0" smtClean="0"/>
              <a:t> </a:t>
            </a:r>
            <a:r>
              <a:rPr lang="en-US" dirty="0" err="1" smtClean="0"/>
              <a:t>LastLine</a:t>
            </a:r>
            <a:r>
              <a:rPr lang="en-US" dirty="0" smtClean="0"/>
              <a:t> ' </a:t>
            </a:r>
            <a:r>
              <a:rPr lang="zh-CN" altLang="en-US" dirty="0" smtClean="0"/>
              <a:t>完成最后一行。 </a:t>
            </a:r>
            <a:endParaRPr lang="en-US" altLang="zh-CN" dirty="0" smtClean="0"/>
          </a:p>
          <a:p>
            <a:r>
              <a:rPr lang="en-US" dirty="0" smtClean="0"/>
              <a:t>Line2: ' </a:t>
            </a:r>
            <a:r>
              <a:rPr lang="zh-CN" altLang="en-US" dirty="0" smtClean="0"/>
              <a:t>下列的语句根本不会被完成。 </a:t>
            </a:r>
            <a:endParaRPr lang="en-US" altLang="zh-CN" dirty="0" smtClean="0"/>
          </a:p>
          <a:p>
            <a:r>
              <a:rPr lang="en-US" dirty="0" smtClean="0"/>
              <a:t>    </a:t>
            </a:r>
            <a:r>
              <a:rPr lang="en-US" dirty="0" err="1" smtClean="0"/>
              <a:t>MyString</a:t>
            </a:r>
            <a:r>
              <a:rPr lang="en-US" dirty="0" smtClean="0"/>
              <a:t> = "Number equals 2" </a:t>
            </a:r>
          </a:p>
          <a:p>
            <a:r>
              <a:rPr lang="en-US" dirty="0" err="1" smtClean="0"/>
              <a:t>LastLine</a:t>
            </a:r>
            <a:r>
              <a:rPr lang="en-US" dirty="0" smtClean="0"/>
              <a:t>: 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Debug.Print</a:t>
            </a:r>
            <a:r>
              <a:rPr lang="en-US" dirty="0" smtClean="0"/>
              <a:t> </a:t>
            </a:r>
            <a:r>
              <a:rPr lang="en-US" dirty="0" err="1" smtClean="0"/>
              <a:t>MyString</a:t>
            </a:r>
            <a:r>
              <a:rPr lang="en-US" dirty="0" smtClean="0"/>
              <a:t> ' </a:t>
            </a:r>
            <a:r>
              <a:rPr lang="zh-CN" altLang="en-US" dirty="0" smtClean="0"/>
              <a:t>将“</a:t>
            </a:r>
            <a:r>
              <a:rPr lang="en-US" altLang="zh-CN" dirty="0" smtClean="0"/>
              <a:t>"</a:t>
            </a:r>
            <a:r>
              <a:rPr lang="en-US" dirty="0" smtClean="0"/>
              <a:t>Number equals 1"”</a:t>
            </a:r>
            <a:r>
              <a:rPr lang="zh-CN" altLang="en-US" dirty="0" smtClean="0"/>
              <a:t>显示在“立即”窗口。 </a:t>
            </a:r>
            <a:endParaRPr lang="en-US" altLang="zh-CN" dirty="0" smtClean="0"/>
          </a:p>
          <a:p>
            <a:r>
              <a:rPr lang="en-US" dirty="0" smtClean="0"/>
              <a:t>End Sub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模块是过程的集合，工程是程序中模块的集合。</a:t>
            </a:r>
            <a:endParaRPr lang="en-US" altLang="zh-CN" dirty="0" smtClean="0"/>
          </a:p>
          <a:p>
            <a:r>
              <a:rPr lang="zh-CN" altLang="en-US" dirty="0" smtClean="0"/>
              <a:t>一个模块可以包含多个过程，一个工程可以包含多个模块。</a:t>
            </a:r>
            <a:endParaRPr lang="en-US" altLang="zh-CN" dirty="0" smtClean="0"/>
          </a:p>
          <a:p>
            <a:r>
              <a:rPr lang="zh-CN" altLang="en-US" dirty="0" smtClean="0"/>
              <a:t>公共的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全局调用</a:t>
            </a:r>
            <a:endParaRPr lang="en-US" altLang="zh-CN" dirty="0" smtClean="0"/>
          </a:p>
          <a:p>
            <a:r>
              <a:rPr lang="zh-CN" altLang="en-US" dirty="0" smtClean="0"/>
              <a:t>私有的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内调用，</a:t>
            </a:r>
            <a:r>
              <a:rPr lang="zh-CN" altLang="en-US" u="sng" dirty="0" smtClean="0"/>
              <a:t>在同一模块中</a:t>
            </a:r>
            <a:endParaRPr lang="en-US" altLang="zh-CN" u="sng" dirty="0" smtClean="0"/>
          </a:p>
          <a:p>
            <a:endParaRPr lang="en-US" altLang="zh-CN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在</a:t>
            </a:r>
            <a:r>
              <a:rPr lang="en-US" altLang="zh-CN" dirty="0" smtClean="0"/>
              <a:t>VBA</a:t>
            </a:r>
            <a:r>
              <a:rPr lang="zh-CN" altLang="en-US" dirty="0" smtClean="0"/>
              <a:t>中，过程分为事件过程、属性过程和通用过程，</a:t>
            </a:r>
            <a:r>
              <a:rPr lang="en-US" altLang="zh-CN" dirty="0" smtClean="0"/>
              <a:t>(</a:t>
            </a:r>
            <a:r>
              <a:rPr lang="zh-CN" altLang="en-US" dirty="0" smtClean="0"/>
              <a:t>我们这里是指通用过程</a:t>
            </a:r>
            <a:r>
              <a:rPr lang="en-US" altLang="zh-CN" dirty="0" smtClean="0"/>
              <a:t>)</a:t>
            </a:r>
            <a:r>
              <a:rPr lang="zh-CN" altLang="en-US" dirty="0" smtClean="0"/>
              <a:t>通用过程分为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过程（函数）。</a:t>
            </a:r>
            <a:endParaRPr lang="en-US" altLang="zh-CN" dirty="0" smtClean="0"/>
          </a:p>
          <a:p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/>
              <a:t>VBA</a:t>
            </a:r>
            <a:r>
              <a:rPr lang="zh-CN" altLang="en-US" dirty="0" smtClean="0"/>
              <a:t>程序是由过程组成的。过程是程序中最小的逻辑单元，通常是完成某个相对独立的功能的代码集合。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任何程序代码都需要有存放之地，模块就是存放过程的容器。</a:t>
            </a:r>
            <a:endParaRPr lang="en-US" altLang="zh-CN" dirty="0" smtClean="0"/>
          </a:p>
          <a:p>
            <a:pPr marL="679450" lvl="2" indent="-363538">
              <a:buFont typeface="Wingdings" pitchFamily="2" charset="2"/>
              <a:buChar char="Ø"/>
            </a:pPr>
            <a:r>
              <a:rPr lang="zh-CN" altLang="en-US" sz="2200" dirty="0" smtClean="0">
                <a:solidFill>
                  <a:srgbClr val="FF0000"/>
                </a:solidFill>
              </a:rPr>
              <a:t>“插入”</a:t>
            </a:r>
            <a:r>
              <a:rPr lang="zh-CN" altLang="en-US" sz="2200" dirty="0" smtClean="0"/>
              <a:t>菜单下的</a:t>
            </a:r>
            <a:r>
              <a:rPr lang="zh-CN" altLang="en-US" sz="2200" dirty="0" smtClean="0">
                <a:solidFill>
                  <a:srgbClr val="FF0000"/>
                </a:solidFill>
              </a:rPr>
              <a:t>“模块”</a:t>
            </a:r>
            <a:r>
              <a:rPr lang="zh-CN" altLang="en-US" sz="2200" dirty="0" smtClean="0"/>
              <a:t>命令 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过程（函数）。</a:t>
            </a:r>
            <a:endParaRPr lang="en-US" altLang="zh-CN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将光标置于代码窗口，</a:t>
            </a:r>
            <a:endParaRPr lang="en-US" altLang="zh-CN" sz="2200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然后点击“插入”菜单下的“过程”命令 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过程（子程序）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没有任何返回值的一段程序。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</a:t>
            </a:r>
            <a:r>
              <a:rPr lang="en-US" altLang="zh-CN" sz="2200" dirty="0" smtClean="0"/>
              <a:t>Sub </a:t>
            </a:r>
            <a:r>
              <a:rPr lang="zh-CN" altLang="en-US" sz="2200" dirty="0" smtClean="0"/>
              <a:t>语句开头，以 </a:t>
            </a:r>
            <a:r>
              <a:rPr lang="en-US" altLang="zh-CN" sz="2200" dirty="0" smtClean="0"/>
              <a:t>End Sub </a:t>
            </a:r>
            <a:r>
              <a:rPr lang="zh-CN" altLang="en-US" sz="2200" dirty="0" smtClean="0"/>
              <a:t>语句结尾。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在</a:t>
            </a:r>
            <a:r>
              <a:rPr lang="en-US" altLang="zh-CN" sz="2200" dirty="0" smtClean="0"/>
              <a:t>VBA</a:t>
            </a:r>
            <a:r>
              <a:rPr lang="zh-CN" altLang="en-US" sz="2200" dirty="0" smtClean="0"/>
              <a:t>中响应事件的代码块都是</a:t>
            </a:r>
            <a:r>
              <a:rPr lang="en-US" altLang="zh-CN" sz="2200" dirty="0" smtClean="0"/>
              <a:t>Sub</a:t>
            </a:r>
            <a:r>
              <a:rPr lang="zh-CN" altLang="en-US" sz="2200" dirty="0" smtClean="0"/>
              <a:t>过程。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sz="2200" u="sng" dirty="0" smtClean="0">
                <a:solidFill>
                  <a:srgbClr val="00B050"/>
                </a:solidFill>
              </a:rPr>
              <a:t>Call</a:t>
            </a:r>
            <a:r>
              <a:rPr lang="zh-CN" altLang="en-US" sz="2200" u="sng" dirty="0" smtClean="0">
                <a:solidFill>
                  <a:srgbClr val="00B050"/>
                </a:solidFill>
              </a:rPr>
              <a:t>语句</a:t>
            </a:r>
            <a:r>
              <a:rPr lang="zh-CN" altLang="en-US" sz="2200" dirty="0" smtClean="0"/>
              <a:t>用来调用过程。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过程（函数）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用于建立用户自定义函数，可以有一个返回值。值可以是一个值或一个数组，</a:t>
            </a:r>
            <a:endParaRPr lang="en-US" altLang="zh-CN" sz="20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以 </a:t>
            </a:r>
            <a:r>
              <a:rPr lang="en-US" altLang="zh-CN" sz="2000" dirty="0" smtClean="0"/>
              <a:t>Function </a:t>
            </a:r>
            <a:r>
              <a:rPr lang="zh-CN" altLang="en-US" sz="2000" dirty="0" smtClean="0"/>
              <a:t>语句开始并以 </a:t>
            </a:r>
            <a:r>
              <a:rPr lang="en-US" altLang="zh-CN" sz="2000" dirty="0" smtClean="0"/>
              <a:t>End Function </a:t>
            </a:r>
            <a:r>
              <a:rPr lang="zh-CN" altLang="en-US" sz="2000" dirty="0" smtClean="0"/>
              <a:t>语句结束。</a:t>
            </a:r>
            <a:endParaRPr lang="en-US" altLang="zh-CN" sz="20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000" dirty="0" smtClean="0"/>
              <a:t>调用方法与</a:t>
            </a:r>
            <a:r>
              <a:rPr lang="en-US" altLang="zh-CN" sz="2000" dirty="0" smtClean="0"/>
              <a:t>Excel</a:t>
            </a:r>
            <a:r>
              <a:rPr lang="zh-CN" altLang="en-US" sz="2000" dirty="0" smtClean="0"/>
              <a:t>内部函数调用方法一致。</a:t>
            </a:r>
            <a:endParaRPr lang="en-US" altLang="zh-CN" sz="2000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Sub </a:t>
            </a:r>
            <a:r>
              <a:rPr lang="zh-CN" altLang="en-US" b="1" dirty="0" smtClean="0"/>
              <a:t>语句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请参阅</a:t>
            </a:r>
            <a:r>
              <a:rPr lang="zh-CN" altLang="en-US" dirty="0" smtClean="0"/>
              <a:t>    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示例</a:t>
            </a:r>
            <a:r>
              <a:rPr lang="zh-CN" altLang="en-US" dirty="0" smtClean="0"/>
              <a:t>     </a:t>
            </a:r>
            <a:r>
              <a:rPr lang="zh-CN" alt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特性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声明子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过程</a:t>
            </a:r>
            <a:r>
              <a:rPr lang="zh-CN" altLang="en-US" dirty="0" smtClean="0"/>
              <a:t>的名称，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参数</a:t>
            </a:r>
            <a:r>
              <a:rPr lang="zh-CN" altLang="en-US" dirty="0" smtClean="0"/>
              <a:t>，以及构成其主体的代码。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dirty="0" smtClean="0"/>
              <a:t>[</a:t>
            </a:r>
            <a:r>
              <a:rPr lang="en-US" b="1" dirty="0" smtClean="0"/>
              <a:t>Private</a:t>
            </a:r>
            <a:r>
              <a:rPr lang="en-US" dirty="0" smtClean="0"/>
              <a:t> | </a:t>
            </a:r>
            <a:r>
              <a:rPr lang="en-US" b="1" dirty="0" smtClean="0"/>
              <a:t>Public</a:t>
            </a:r>
            <a:r>
              <a:rPr lang="en-US" dirty="0" smtClean="0"/>
              <a:t> | </a:t>
            </a:r>
            <a:r>
              <a:rPr lang="en-US" b="1" dirty="0" smtClean="0"/>
              <a:t>Friend</a:t>
            </a:r>
            <a:r>
              <a:rPr lang="en-US" dirty="0" smtClean="0"/>
              <a:t>] [</a:t>
            </a:r>
            <a:r>
              <a:rPr lang="en-US" b="1" dirty="0" smtClean="0"/>
              <a:t>Static</a:t>
            </a:r>
            <a:r>
              <a:rPr lang="en-US" dirty="0" smtClean="0"/>
              <a:t>]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en-US" i="1" dirty="0" smtClean="0"/>
              <a:t>name</a:t>
            </a:r>
            <a:r>
              <a:rPr lang="en-US" dirty="0" smtClean="0"/>
              <a:t> [</a:t>
            </a:r>
            <a:r>
              <a:rPr lang="en-US" b="1" dirty="0" smtClean="0"/>
              <a:t>(</a:t>
            </a:r>
            <a:r>
              <a:rPr lang="en-US" i="1" dirty="0" err="1" smtClean="0"/>
              <a:t>arglist</a:t>
            </a:r>
            <a:r>
              <a:rPr lang="en-US" b="1" dirty="0" smtClean="0"/>
              <a:t>)</a:t>
            </a:r>
            <a:r>
              <a:rPr lang="en-US" dirty="0" smtClean="0"/>
              <a:t>] 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Sub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End Sub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语句的语法包含下面部分：</a:t>
            </a:r>
          </a:p>
          <a:p>
            <a:r>
              <a:rPr lang="en-US" altLang="zh-CN" b="1" dirty="0" smtClean="0"/>
              <a:t>Public</a:t>
            </a:r>
            <a:r>
              <a:rPr lang="zh-CN" altLang="en-US" dirty="0" smtClean="0"/>
              <a:t> 可选的。表示所有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模块</a:t>
            </a:r>
            <a:r>
              <a:rPr lang="zh-CN" altLang="en-US" dirty="0" smtClean="0"/>
              <a:t>的所有其它过程都可访问这个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过程。 如果在包含 </a:t>
            </a:r>
            <a:r>
              <a:rPr lang="en-US" altLang="zh-CN" b="1" dirty="0" smtClean="0"/>
              <a:t>Option Private</a:t>
            </a:r>
            <a:r>
              <a:rPr lang="zh-CN" altLang="en-US" dirty="0" smtClean="0"/>
              <a:t> 的模块中使用，则这个过程在该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工程</a:t>
            </a:r>
            <a:r>
              <a:rPr lang="zh-CN" altLang="en-US" dirty="0" smtClean="0"/>
              <a:t>外是不可使用的。 </a:t>
            </a:r>
            <a:r>
              <a:rPr lang="en-US" altLang="zh-CN" b="1" dirty="0" smtClean="0"/>
              <a:t>Private</a:t>
            </a:r>
            <a:r>
              <a:rPr lang="zh-CN" altLang="en-US" dirty="0" smtClean="0"/>
              <a:t> 可选的。表示只有在包含其声明的模块中的其它过程可以访问该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过程。 </a:t>
            </a:r>
            <a:endParaRPr lang="en-US" altLang="zh-CN" dirty="0" smtClean="0"/>
          </a:p>
          <a:p>
            <a:r>
              <a:rPr lang="en-US" altLang="zh-CN" b="1" dirty="0" smtClean="0"/>
              <a:t>Friend</a:t>
            </a:r>
            <a:r>
              <a:rPr lang="zh-CN" altLang="en-US" dirty="0" smtClean="0"/>
              <a:t> 可选的。只能在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类模块</a:t>
            </a:r>
            <a:r>
              <a:rPr lang="zh-CN" altLang="en-US" dirty="0" smtClean="0"/>
              <a:t>中使用。表示该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过程在整个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工程</a:t>
            </a:r>
            <a:r>
              <a:rPr lang="zh-CN" altLang="en-US" dirty="0" smtClean="0"/>
              <a:t>中都是可见的，但对对象实例的控制者是不可见的。 </a:t>
            </a:r>
            <a:endParaRPr lang="en-US" altLang="zh-CN" dirty="0" smtClean="0"/>
          </a:p>
          <a:p>
            <a:r>
              <a:rPr lang="en-US" altLang="zh-CN" b="1" dirty="0" smtClean="0"/>
              <a:t>Static</a:t>
            </a:r>
            <a:r>
              <a:rPr lang="zh-CN" altLang="en-US" dirty="0" smtClean="0"/>
              <a:t> 可选的。表示在调用之间</a:t>
            </a:r>
            <a:r>
              <a:rPr lang="zh-CN" altLang="en-US" u="sng" dirty="0" smtClean="0"/>
              <a:t>保留 </a:t>
            </a:r>
            <a:r>
              <a:rPr lang="en-US" altLang="zh-CN" b="1" u="sng" dirty="0" smtClean="0"/>
              <a:t>Sub</a:t>
            </a:r>
            <a:r>
              <a:rPr lang="zh-CN" altLang="en-US" u="sng" dirty="0" smtClean="0"/>
              <a:t> 过程的局部</a:t>
            </a:r>
            <a:r>
              <a:rPr lang="zh-CN" alt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变量</a:t>
            </a:r>
            <a:r>
              <a:rPr lang="zh-CN" altLang="en-US" dirty="0" smtClean="0"/>
              <a:t>的值。</a:t>
            </a:r>
            <a:r>
              <a:rPr lang="en-US" altLang="zh-CN" b="1" dirty="0" smtClean="0"/>
              <a:t>Static</a:t>
            </a:r>
            <a:r>
              <a:rPr lang="zh-CN" altLang="en-US" dirty="0" smtClean="0"/>
              <a:t> 属性对在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外声明的变量不会产生影响，即使过程中也使用了这些变量。 </a:t>
            </a:r>
            <a:endParaRPr lang="en-US" altLang="zh-CN" dirty="0" smtClean="0"/>
          </a:p>
          <a:p>
            <a:r>
              <a:rPr lang="en-US" altLang="zh-CN" i="1" dirty="0" smtClean="0"/>
              <a:t>name</a:t>
            </a:r>
            <a:r>
              <a:rPr lang="zh-CN" altLang="en-US" dirty="0" smtClean="0"/>
              <a:t> 必需的。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的名称；遵循标准的变量命名约定。 </a:t>
            </a:r>
            <a:endParaRPr lang="en-US" altLang="zh-CN" dirty="0" smtClean="0"/>
          </a:p>
          <a:p>
            <a:r>
              <a:rPr lang="en-US" altLang="zh-CN" i="1" dirty="0" err="1" smtClean="0"/>
              <a:t>arglist</a:t>
            </a:r>
            <a:r>
              <a:rPr lang="zh-CN" altLang="en-US" dirty="0" smtClean="0"/>
              <a:t> 可选的。代表在调用时要传递给 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过程的参数的变量列表。多个变量则用逗号隔开。 </a:t>
            </a:r>
            <a:endParaRPr lang="en-US" altLang="zh-CN" dirty="0" smtClean="0"/>
          </a:p>
          <a:p>
            <a:r>
              <a:rPr lang="en-US" altLang="zh-CN" i="1" dirty="0" smtClean="0"/>
              <a:t>statements</a:t>
            </a:r>
            <a:r>
              <a:rPr lang="zh-CN" altLang="en-US" dirty="0" smtClean="0"/>
              <a:t> 可选的。</a:t>
            </a:r>
            <a:r>
              <a:rPr lang="en-US" altLang="zh-CN" b="1" dirty="0" smtClean="0"/>
              <a:t>Sub</a:t>
            </a:r>
            <a:r>
              <a:rPr lang="zh-CN" altLang="en-US" dirty="0" smtClean="0"/>
              <a:t> 过程中所执行的任何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语句</a:t>
            </a:r>
            <a:r>
              <a:rPr lang="zh-CN" altLang="en-US" dirty="0" smtClean="0"/>
              <a:t>组。</a:t>
            </a:r>
            <a:endParaRPr lang="en-US" altLang="zh-CN" dirty="0" smtClean="0"/>
          </a:p>
          <a:p>
            <a:endParaRPr lang="en-US" altLang="zh-CN" b="1" dirty="0" smtClean="0"/>
          </a:p>
          <a:p>
            <a:r>
              <a:rPr lang="zh-CN" altLang="en-US" b="1" dirty="0" smtClean="0"/>
              <a:t>其中的 </a:t>
            </a:r>
            <a:r>
              <a:rPr lang="en-US" b="1" i="1" dirty="0" err="1" smtClean="0"/>
              <a:t>arglist</a:t>
            </a:r>
            <a:r>
              <a:rPr lang="en-US" b="1" dirty="0" smtClean="0"/>
              <a:t> </a:t>
            </a:r>
            <a:r>
              <a:rPr lang="zh-CN" altLang="en-US" b="1" dirty="0" smtClean="0"/>
              <a:t>参数的语法以及语法各个部分如下：</a:t>
            </a:r>
          </a:p>
          <a:p>
            <a:r>
              <a:rPr lang="en-US" altLang="zh-CN" dirty="0" smtClean="0"/>
              <a:t>[</a:t>
            </a:r>
            <a:r>
              <a:rPr lang="en-US" b="1" dirty="0" smtClean="0"/>
              <a:t>Optional</a:t>
            </a:r>
            <a:r>
              <a:rPr lang="en-US" dirty="0" smtClean="0"/>
              <a:t>] [</a:t>
            </a:r>
            <a:r>
              <a:rPr lang="en-US" b="1" dirty="0" err="1" smtClean="0"/>
              <a:t>ByVal</a:t>
            </a:r>
            <a:r>
              <a:rPr lang="en-US" dirty="0" smtClean="0"/>
              <a:t> | </a:t>
            </a:r>
            <a:r>
              <a:rPr lang="en-US" b="1" dirty="0" err="1" smtClean="0"/>
              <a:t>ByRef</a:t>
            </a:r>
            <a:r>
              <a:rPr lang="en-US" dirty="0" smtClean="0"/>
              <a:t>] [</a:t>
            </a:r>
            <a:r>
              <a:rPr lang="en-US" b="1" dirty="0" err="1" smtClean="0"/>
              <a:t>ParamArray</a:t>
            </a:r>
            <a:r>
              <a:rPr lang="en-US" dirty="0" smtClean="0"/>
              <a:t>] </a:t>
            </a:r>
            <a:r>
              <a:rPr lang="en-US" i="1" dirty="0" err="1" smtClean="0"/>
              <a:t>varname</a:t>
            </a:r>
            <a:r>
              <a:rPr lang="en-US" dirty="0" smtClean="0"/>
              <a:t>[</a:t>
            </a:r>
            <a:r>
              <a:rPr lang="en-US" b="1" dirty="0" smtClean="0"/>
              <a:t>( )</a:t>
            </a:r>
            <a:r>
              <a:rPr lang="en-US" dirty="0" smtClean="0"/>
              <a:t>] [</a:t>
            </a:r>
            <a:r>
              <a:rPr lang="en-US" b="1" dirty="0" smtClean="0"/>
              <a:t>As</a:t>
            </a:r>
            <a:r>
              <a:rPr lang="en-US" dirty="0" smtClean="0"/>
              <a:t> </a:t>
            </a:r>
            <a:r>
              <a:rPr lang="en-US" i="1" dirty="0" smtClean="0"/>
              <a:t>type</a:t>
            </a:r>
            <a:r>
              <a:rPr lang="en-US" dirty="0" smtClean="0"/>
              <a:t>] [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err="1" smtClean="0"/>
              <a:t>defaultvalue</a:t>
            </a:r>
            <a:r>
              <a:rPr lang="en-US" dirty="0" smtClean="0"/>
              <a:t>]</a:t>
            </a:r>
          </a:p>
          <a:p>
            <a:endParaRPr lang="en-US" altLang="zh-CN" dirty="0" smtClean="0"/>
          </a:p>
          <a:p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可选的。表示参数不是必需的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关键字</a:t>
            </a:r>
            <a:r>
              <a:rPr lang="zh-CN" altLang="en-US" dirty="0" smtClean="0"/>
              <a:t>。如果使用了该选项，则</a:t>
            </a:r>
            <a:r>
              <a:rPr lang="zh-CN" altLang="en-US" i="1" dirty="0" smtClean="0"/>
              <a:t> </a:t>
            </a:r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中的后续参数都必须是可选的，而且必须都使用 </a:t>
            </a:r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关键字声明。如果使用了</a:t>
            </a:r>
            <a:r>
              <a:rPr lang="zh-CN" altLang="en-US" b="1" dirty="0" smtClean="0"/>
              <a:t> </a:t>
            </a:r>
            <a:r>
              <a:rPr lang="en-US" b="1" dirty="0" err="1" smtClean="0"/>
              <a:t>ParamArray</a:t>
            </a:r>
            <a:r>
              <a:rPr lang="en-US" dirty="0" smtClean="0"/>
              <a:t>，</a:t>
            </a:r>
            <a:r>
              <a:rPr lang="zh-CN" altLang="en-US" dirty="0" smtClean="0"/>
              <a:t>则任何参数都不能使用 </a:t>
            </a:r>
            <a:r>
              <a:rPr lang="en-US" b="1" dirty="0" smtClean="0"/>
              <a:t>Optional</a:t>
            </a:r>
            <a:r>
              <a:rPr lang="en-US" dirty="0" smtClean="0"/>
              <a:t>。 </a:t>
            </a:r>
          </a:p>
          <a:p>
            <a:r>
              <a:rPr lang="en-US" b="1" dirty="0" err="1" smtClean="0"/>
              <a:t>ByVal</a:t>
            </a:r>
            <a:r>
              <a:rPr lang="en-US" dirty="0" smtClean="0"/>
              <a:t> </a:t>
            </a:r>
            <a:r>
              <a:rPr lang="zh-CN" altLang="en-US" dirty="0" smtClean="0"/>
              <a:t>可选的。表示该参数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5"/>
              </a:rPr>
              <a:t>按值</a:t>
            </a:r>
            <a:r>
              <a:rPr lang="zh-CN" altLang="en-US" dirty="0" smtClean="0"/>
              <a:t>传递。 </a:t>
            </a:r>
            <a:endParaRPr lang="en-US" altLang="zh-CN" dirty="0" smtClean="0"/>
          </a:p>
          <a:p>
            <a:r>
              <a:rPr lang="en-US" b="1" dirty="0" err="1" smtClean="0"/>
              <a:t>ByRef</a:t>
            </a:r>
            <a:r>
              <a:rPr lang="en-US" dirty="0" smtClean="0"/>
              <a:t> </a:t>
            </a:r>
            <a:r>
              <a:rPr lang="zh-CN" altLang="en-US" dirty="0" smtClean="0"/>
              <a:t>可选的。表示该参数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6"/>
              </a:rPr>
              <a:t>按地址</a:t>
            </a:r>
            <a:r>
              <a:rPr lang="zh-CN" altLang="en-US" dirty="0" smtClean="0"/>
              <a:t>传递。</a:t>
            </a:r>
            <a:r>
              <a:rPr lang="en-US" b="1" dirty="0" err="1" smtClean="0"/>
              <a:t>ByRef</a:t>
            </a:r>
            <a:r>
              <a:rPr lang="en-US" dirty="0" smtClean="0"/>
              <a:t> </a:t>
            </a:r>
            <a:r>
              <a:rPr lang="zh-CN" altLang="en-US" dirty="0" smtClean="0"/>
              <a:t>是 </a:t>
            </a:r>
            <a:r>
              <a:rPr lang="en-US" dirty="0" smtClean="0"/>
              <a:t>Visual Basic </a:t>
            </a:r>
            <a:r>
              <a:rPr lang="zh-CN" altLang="en-US" dirty="0" smtClean="0"/>
              <a:t>的缺省选项。 </a:t>
            </a:r>
            <a:endParaRPr lang="en-US" altLang="zh-CN" dirty="0" smtClean="0"/>
          </a:p>
          <a:p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可选的。只用于</a:t>
            </a:r>
            <a:r>
              <a:rPr lang="zh-CN" altLang="en-US" i="1" dirty="0" smtClean="0"/>
              <a:t> </a:t>
            </a:r>
            <a:r>
              <a:rPr lang="en-US" i="1" dirty="0" err="1" smtClean="0"/>
              <a:t>arglist</a:t>
            </a:r>
            <a:r>
              <a:rPr lang="en-US" dirty="0" smtClean="0"/>
              <a:t> </a:t>
            </a:r>
            <a:r>
              <a:rPr lang="zh-CN" altLang="en-US" dirty="0" smtClean="0"/>
              <a:t>的最后一个参数，指明最后这个参数是一个</a:t>
            </a:r>
            <a:r>
              <a:rPr lang="zh-CN" altLang="en-US" b="1" dirty="0" smtClean="0"/>
              <a:t> </a:t>
            </a:r>
            <a:r>
              <a:rPr lang="en-US" b="1" dirty="0" smtClean="0"/>
              <a:t>Variant </a:t>
            </a:r>
            <a:r>
              <a:rPr lang="zh-CN" altLang="en-US" dirty="0" smtClean="0"/>
              <a:t>元素的</a:t>
            </a:r>
            <a:r>
              <a:rPr lang="zh-CN" altLang="en-US" b="1" dirty="0" smtClean="0"/>
              <a:t> </a:t>
            </a:r>
            <a:r>
              <a:rPr lang="en-US" b="1" dirty="0" smtClean="0"/>
              <a:t>Optional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7"/>
              </a:rPr>
              <a:t>数组</a:t>
            </a:r>
            <a:r>
              <a:rPr lang="zh-CN" altLang="en-US" dirty="0" smtClean="0"/>
              <a:t>。使用 </a:t>
            </a:r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关键字可以提供任意数目的参数。</a:t>
            </a:r>
            <a:r>
              <a:rPr lang="en-US" b="1" dirty="0" err="1" smtClean="0"/>
              <a:t>ParamArray</a:t>
            </a:r>
            <a:r>
              <a:rPr lang="en-US" dirty="0" smtClean="0"/>
              <a:t> </a:t>
            </a:r>
            <a:r>
              <a:rPr lang="zh-CN" altLang="en-US" dirty="0" smtClean="0"/>
              <a:t>关键字不能与 </a:t>
            </a:r>
            <a:r>
              <a:rPr lang="en-US" b="1" dirty="0" err="1" smtClean="0"/>
              <a:t>ByVal</a:t>
            </a:r>
            <a:r>
              <a:rPr lang="en-US" dirty="0" err="1" smtClean="0"/>
              <a:t>，</a:t>
            </a:r>
            <a:r>
              <a:rPr lang="en-US" b="1" dirty="0" err="1" smtClean="0"/>
              <a:t>ByRef</a:t>
            </a:r>
            <a:r>
              <a:rPr lang="en-US" dirty="0" smtClean="0"/>
              <a:t>，</a:t>
            </a:r>
            <a:r>
              <a:rPr lang="zh-CN" altLang="en-US" dirty="0" smtClean="0"/>
              <a:t>或 </a:t>
            </a:r>
            <a:r>
              <a:rPr lang="en-US" b="1" dirty="0" smtClean="0"/>
              <a:t>Optional </a:t>
            </a:r>
            <a:r>
              <a:rPr lang="zh-CN" altLang="en-US" dirty="0" smtClean="0"/>
              <a:t>一起使用。 </a:t>
            </a:r>
            <a:endParaRPr lang="en-US" altLang="zh-CN" dirty="0" smtClean="0"/>
          </a:p>
          <a:p>
            <a:r>
              <a:rPr lang="en-US" i="1" dirty="0" err="1" smtClean="0"/>
              <a:t>varname</a:t>
            </a:r>
            <a:r>
              <a:rPr lang="en-US" dirty="0" smtClean="0"/>
              <a:t> </a:t>
            </a:r>
            <a:r>
              <a:rPr lang="zh-CN" altLang="en-US" dirty="0" smtClean="0"/>
              <a:t>必需的。代表参数的变量的名称；遵循标准的变量命名约定。 </a:t>
            </a:r>
            <a:endParaRPr lang="en-US" altLang="zh-CN" dirty="0" smtClean="0"/>
          </a:p>
          <a:p>
            <a:r>
              <a:rPr lang="en-US" i="1" dirty="0" smtClean="0"/>
              <a:t>type</a:t>
            </a:r>
            <a:r>
              <a:rPr lang="en-US" dirty="0" smtClean="0"/>
              <a:t> </a:t>
            </a:r>
            <a:r>
              <a:rPr lang="zh-CN" altLang="en-US" dirty="0" smtClean="0"/>
              <a:t>可选的。传递给该过程的参数的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8"/>
              </a:rPr>
              <a:t>数据类型</a:t>
            </a:r>
            <a:r>
              <a:rPr lang="zh-CN" altLang="en-US" dirty="0" smtClean="0"/>
              <a:t>，可以是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9"/>
              </a:rPr>
              <a:t>Byte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0"/>
              </a:rPr>
              <a:t>Boolean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1"/>
              </a:rPr>
              <a:t>Integer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2"/>
              </a:rPr>
              <a:t>Long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3"/>
              </a:rPr>
              <a:t>Currency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4"/>
              </a:rPr>
              <a:t>Single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5"/>
              </a:rPr>
              <a:t>Double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6"/>
              </a:rPr>
              <a:t>Decimal</a:t>
            </a:r>
            <a:r>
              <a:rPr lang="en-US" dirty="0" smtClean="0"/>
              <a:t>（</a:t>
            </a:r>
            <a:r>
              <a:rPr lang="zh-CN" altLang="en-US" dirty="0" smtClean="0"/>
              <a:t>目前尚不支持）、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7"/>
              </a:rPr>
              <a:t>Date</a:t>
            </a:r>
            <a:r>
              <a:rPr lang="en-US" dirty="0" err="1" smtClean="0"/>
              <a:t>、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8"/>
              </a:rPr>
              <a:t>String</a:t>
            </a:r>
            <a:r>
              <a:rPr lang="en-US" dirty="0" smtClean="0"/>
              <a:t>（</a:t>
            </a:r>
            <a:r>
              <a:rPr lang="zh-CN" altLang="en-US" dirty="0" smtClean="0"/>
              <a:t>只支持变长）、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9"/>
              </a:rPr>
              <a:t>Object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0"/>
              </a:rPr>
              <a:t>Variant</a:t>
            </a:r>
            <a:r>
              <a:rPr lang="en-US" dirty="0" smtClean="0"/>
              <a:t>。</a:t>
            </a:r>
            <a:r>
              <a:rPr lang="zh-CN" altLang="en-US" dirty="0" smtClean="0"/>
              <a:t>如果没有选择参数 </a:t>
            </a:r>
            <a:r>
              <a:rPr lang="en-US" b="1" dirty="0" smtClean="0"/>
              <a:t>Optional</a:t>
            </a:r>
            <a:r>
              <a:rPr lang="en-US" dirty="0" smtClean="0"/>
              <a:t>，</a:t>
            </a:r>
            <a:r>
              <a:rPr lang="zh-CN" altLang="en-US" dirty="0" smtClean="0"/>
              <a:t>则可以指定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1"/>
              </a:rPr>
              <a:t>用户定义类型</a:t>
            </a:r>
            <a:r>
              <a:rPr lang="zh-CN" altLang="en-US" dirty="0" smtClean="0"/>
              <a:t>，或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2"/>
              </a:rPr>
              <a:t>对象类型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i="1" dirty="0" err="1" smtClean="0"/>
              <a:t>defaultvalue</a:t>
            </a:r>
            <a:r>
              <a:rPr lang="en-US" dirty="0" smtClean="0"/>
              <a:t> </a:t>
            </a:r>
            <a:r>
              <a:rPr lang="zh-CN" altLang="en-US" dirty="0" smtClean="0"/>
              <a:t>可选的。任何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3"/>
              </a:rPr>
              <a:t>常数</a:t>
            </a:r>
            <a:r>
              <a:rPr lang="zh-CN" altLang="en-US" dirty="0" smtClean="0"/>
              <a:t>或常数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4"/>
              </a:rPr>
              <a:t>表达式</a:t>
            </a:r>
            <a:r>
              <a:rPr lang="zh-CN" altLang="en-US" dirty="0" smtClean="0"/>
              <a:t>。只对 </a:t>
            </a:r>
            <a:r>
              <a:rPr lang="en-US" b="1" dirty="0" smtClean="0"/>
              <a:t>Optional</a:t>
            </a:r>
            <a:r>
              <a:rPr lang="en-US" dirty="0" smtClean="0"/>
              <a:t> </a:t>
            </a:r>
            <a:r>
              <a:rPr lang="zh-CN" altLang="en-US" dirty="0" smtClean="0"/>
              <a:t>参数合法。如果类型为 </a:t>
            </a:r>
            <a:r>
              <a:rPr lang="en-US" b="1" dirty="0" smtClean="0"/>
              <a:t>Object</a:t>
            </a:r>
            <a:r>
              <a:rPr lang="en-US" dirty="0" smtClean="0"/>
              <a:t>，</a:t>
            </a:r>
            <a:r>
              <a:rPr lang="zh-CN" altLang="en-US" dirty="0" smtClean="0"/>
              <a:t>则显式的缺省值只能是 </a:t>
            </a:r>
            <a:r>
              <a:rPr lang="en-US" b="1" dirty="0" smtClean="0"/>
              <a:t>Nothing</a:t>
            </a:r>
            <a:r>
              <a:rPr 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rgbClr val="CC6600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rgbClr val="CC6600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so.com/link?url=http://baike.so.com/doc/6950961-7173362.html&amp;q=Pyramid&amp;ts=1476459463&amp;t=cf0608e0d233112c0a0616d3923ab94&amp;src=haoso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394595" cy="647700"/>
          </a:xfrm>
        </p:spPr>
        <p:txBody>
          <a:bodyPr/>
          <a:lstStyle/>
          <a:p>
            <a:r>
              <a:rPr lang="en-US" altLang="zh-CN" sz="3200" dirty="0" smtClean="0"/>
              <a:t>VBA</a:t>
            </a:r>
            <a:r>
              <a:rPr lang="zh-CN" altLang="en-US" sz="3200" dirty="0" smtClean="0"/>
              <a:t>过程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function</a:t>
            </a:r>
            <a:r>
              <a:rPr lang="zh-CN" altLang="en-US" sz="3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32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643602"/>
          </a:xfrm>
        </p:spPr>
        <p:txBody>
          <a:bodyPr>
            <a:normAutofit fontScale="92500" lnSpcReduction="20000"/>
          </a:bodyPr>
          <a:lstStyle/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/>
              <a:t>VBA</a:t>
            </a:r>
            <a:r>
              <a:rPr lang="zh-CN" altLang="en-US" dirty="0" smtClean="0"/>
              <a:t>程序是由过程组成的。</a:t>
            </a:r>
            <a:r>
              <a:rPr lang="zh-CN" altLang="en-US" dirty="0" smtClean="0">
                <a:solidFill>
                  <a:srgbClr val="00B050"/>
                </a:solidFill>
              </a:rPr>
              <a:t>过程是程序中最小的逻辑单元</a:t>
            </a:r>
            <a:r>
              <a:rPr lang="zh-CN" altLang="en-US" dirty="0" smtClean="0"/>
              <a:t>，通常是完成某个相对独立的功能的代码集合。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任何程序代码都需要有存放之地，模块就是存放过程的容器。</a:t>
            </a:r>
            <a:endParaRPr lang="en-US" altLang="zh-CN" dirty="0" smtClean="0"/>
          </a:p>
          <a:p>
            <a:pPr marL="679450" lvl="2" indent="-363538">
              <a:buFont typeface="Wingdings" pitchFamily="2" charset="2"/>
              <a:buChar char="Ø"/>
            </a:pPr>
            <a:r>
              <a:rPr lang="zh-CN" altLang="en-US" sz="2200" dirty="0" smtClean="0">
                <a:solidFill>
                  <a:srgbClr val="FF0000"/>
                </a:solidFill>
              </a:rPr>
              <a:t>“插入”</a:t>
            </a:r>
            <a:r>
              <a:rPr lang="zh-CN" altLang="en-US" sz="2200" dirty="0" smtClean="0"/>
              <a:t>菜单下的</a:t>
            </a:r>
            <a:r>
              <a:rPr lang="zh-CN" altLang="en-US" sz="2200" dirty="0" smtClean="0">
                <a:solidFill>
                  <a:srgbClr val="FF0000"/>
                </a:solidFill>
              </a:rPr>
              <a:t>“模块”</a:t>
            </a:r>
            <a:r>
              <a:rPr lang="zh-CN" altLang="en-US" sz="2200" dirty="0" smtClean="0"/>
              <a:t>命令 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过程分为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过程和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过程（函数）</a:t>
            </a:r>
            <a:endParaRPr lang="en-US" altLang="zh-CN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将光标置于代码窗口，</a:t>
            </a:r>
            <a:endParaRPr lang="en-US" altLang="zh-CN" sz="2200" dirty="0" smtClean="0"/>
          </a:p>
          <a:p>
            <a:pPr marL="679450" lvl="2" indent="-363538" algn="l">
              <a:lnSpc>
                <a:spcPct val="120000"/>
              </a:lnSpc>
              <a:buFont typeface="Wingdings" pitchFamily="2" charset="2"/>
              <a:buChar char="Ø"/>
            </a:pPr>
            <a:r>
              <a:rPr lang="zh-CN" altLang="en-US" sz="2200" dirty="0" smtClean="0"/>
              <a:t>然后点击“</a:t>
            </a:r>
            <a:r>
              <a:rPr lang="zh-CN" altLang="en-US" sz="2200" dirty="0" smtClean="0">
                <a:solidFill>
                  <a:srgbClr val="FF0000"/>
                </a:solidFill>
              </a:rPr>
              <a:t>插入</a:t>
            </a:r>
            <a:r>
              <a:rPr lang="zh-CN" altLang="en-US" sz="2200" dirty="0" smtClean="0"/>
              <a:t>”菜单下的“</a:t>
            </a:r>
            <a:r>
              <a:rPr lang="zh-CN" altLang="en-US" sz="2200" dirty="0" smtClean="0">
                <a:solidFill>
                  <a:srgbClr val="FF0000"/>
                </a:solidFill>
              </a:rPr>
              <a:t>过程</a:t>
            </a:r>
            <a:r>
              <a:rPr lang="zh-CN" altLang="en-US" sz="2200" dirty="0" smtClean="0"/>
              <a:t>”命令 </a:t>
            </a:r>
            <a:endParaRPr lang="en-US" altLang="zh-CN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过程（子程序）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没有任何返回值的一段程序。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</a:t>
            </a:r>
            <a:r>
              <a:rPr lang="en-US" altLang="zh-CN" sz="2200" dirty="0" smtClean="0">
                <a:solidFill>
                  <a:srgbClr val="0000CC"/>
                </a:solidFill>
              </a:rPr>
              <a:t>Sub</a:t>
            </a:r>
            <a:r>
              <a:rPr lang="en-US" altLang="zh-CN" sz="2200" dirty="0" smtClean="0"/>
              <a:t> </a:t>
            </a:r>
            <a:r>
              <a:rPr lang="zh-CN" altLang="en-US" sz="2200" dirty="0" smtClean="0"/>
              <a:t>语句开头，以 </a:t>
            </a:r>
            <a:r>
              <a:rPr lang="en-US" altLang="zh-CN" sz="2200" dirty="0" smtClean="0">
                <a:solidFill>
                  <a:srgbClr val="0000CC"/>
                </a:solidFill>
              </a:rPr>
              <a:t>End Sub </a:t>
            </a:r>
            <a:r>
              <a:rPr lang="zh-CN" altLang="en-US" sz="2200" dirty="0" smtClean="0"/>
              <a:t>语句结尾。</a:t>
            </a:r>
            <a:endParaRPr lang="en-US" altLang="zh-CN" sz="2200" dirty="0" smtClean="0"/>
          </a:p>
          <a:p>
            <a:pPr marL="363538" lvl="1" indent="-363538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过程（函数）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2100" dirty="0" smtClean="0"/>
              <a:t>用于建立用户自定义函数，可以有返回值（可以是一个</a:t>
            </a:r>
            <a:r>
              <a:rPr lang="zh-CN" altLang="en-US" sz="2100" dirty="0" smtClean="0">
                <a:solidFill>
                  <a:srgbClr val="FF0000"/>
                </a:solidFill>
              </a:rPr>
              <a:t>值或一个数组</a:t>
            </a:r>
            <a:r>
              <a:rPr lang="zh-CN" altLang="en-US" sz="2100" dirty="0" smtClean="0"/>
              <a:t>）。</a:t>
            </a:r>
            <a:endParaRPr lang="en-US" altLang="zh-CN" sz="21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以 </a:t>
            </a:r>
            <a:r>
              <a:rPr lang="en-US" altLang="zh-CN" sz="2200" dirty="0" smtClean="0">
                <a:solidFill>
                  <a:srgbClr val="0000CC"/>
                </a:solidFill>
              </a:rPr>
              <a:t>Function </a:t>
            </a:r>
            <a:r>
              <a:rPr lang="zh-CN" altLang="en-US" sz="2200" dirty="0" smtClean="0"/>
              <a:t>语句开始并以 </a:t>
            </a:r>
            <a:r>
              <a:rPr lang="en-US" altLang="zh-CN" sz="2200" dirty="0" smtClean="0">
                <a:solidFill>
                  <a:srgbClr val="0000CC"/>
                </a:solidFill>
              </a:rPr>
              <a:t>End Function </a:t>
            </a:r>
            <a:r>
              <a:rPr lang="zh-CN" altLang="en-US" sz="2200" dirty="0" smtClean="0"/>
              <a:t>语句结束。</a:t>
            </a:r>
            <a:endParaRPr lang="en-US" altLang="zh-CN" sz="2200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sz="2200" dirty="0" smtClean="0"/>
              <a:t>调用方法与</a:t>
            </a:r>
            <a:r>
              <a:rPr lang="en-US" altLang="zh-CN" sz="2200" dirty="0" smtClean="0"/>
              <a:t>Excel</a:t>
            </a:r>
            <a:r>
              <a:rPr lang="zh-CN" altLang="en-US" sz="2200" dirty="0" smtClean="0"/>
              <a:t>内部函数调用方法一致。</a:t>
            </a:r>
            <a:endParaRPr lang="en-US" altLang="zh-CN" sz="2200" dirty="0" smtClean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071678"/>
            <a:ext cx="2695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857232"/>
            <a:ext cx="8358246" cy="5357850"/>
          </a:xfrm>
        </p:spPr>
        <p:txBody>
          <a:bodyPr/>
          <a:lstStyle/>
          <a:p>
            <a:r>
              <a:rPr lang="zh-CN" altLang="en-US" dirty="0" smtClean="0"/>
              <a:t>语法</a:t>
            </a:r>
          </a:p>
          <a:p>
            <a:pPr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[</a:t>
            </a:r>
            <a:r>
              <a:rPr lang="en-US" dirty="0" smtClean="0">
                <a:solidFill>
                  <a:srgbClr val="0000CC"/>
                </a:solidFill>
              </a:rPr>
              <a:t>Private | Public | Friend] [Static] </a:t>
            </a:r>
            <a:r>
              <a:rPr lang="en-US" dirty="0" smtClean="0">
                <a:solidFill>
                  <a:srgbClr val="FF0000"/>
                </a:solidFill>
              </a:rPr>
              <a:t>Sub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00CC"/>
                </a:solidFill>
              </a:rPr>
              <a:t>name</a:t>
            </a:r>
            <a:r>
              <a:rPr lang="en-US" dirty="0" smtClean="0">
                <a:solidFill>
                  <a:srgbClr val="0000CC"/>
                </a:solidFill>
              </a:rPr>
              <a:t> [(</a:t>
            </a:r>
            <a:r>
              <a:rPr lang="en-US" i="1" dirty="0" err="1" smtClean="0">
                <a:solidFill>
                  <a:srgbClr val="0000CC"/>
                </a:solidFill>
              </a:rPr>
              <a:t>arglist</a:t>
            </a:r>
            <a:r>
              <a:rPr lang="en-US" dirty="0" smtClean="0">
                <a:solidFill>
                  <a:srgbClr val="0000CC"/>
                </a:solidFill>
              </a:rPr>
              <a:t>)] </a:t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>
                <a:solidFill>
                  <a:srgbClr val="0000CC"/>
                </a:solidFill>
              </a:rPr>
              <a:t>[Exit Sub]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End Sub</a:t>
            </a:r>
          </a:p>
          <a:p>
            <a:r>
              <a:rPr lang="zh-CN" altLang="en-US" dirty="0" smtClean="0"/>
              <a:t>说明：</a:t>
            </a:r>
            <a:endParaRPr lang="en-US" altLang="zh-CN" dirty="0" smtClean="0"/>
          </a:p>
          <a:p>
            <a:pPr lvl="1"/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name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过程名，不可少，同变量名命名规则。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sz="2000" i="1" dirty="0" err="1" smtClean="0">
                <a:solidFill>
                  <a:srgbClr val="0000CC"/>
                </a:solidFill>
              </a:rPr>
              <a:t>arglist</a:t>
            </a:r>
            <a:r>
              <a:rPr lang="en-US" sz="2000" i="1" dirty="0" smtClean="0">
                <a:solidFill>
                  <a:srgbClr val="0000CC"/>
                </a:solidFill>
              </a:rPr>
              <a:t> 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参数列表，可选的。多个参数用逗号隔开。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arglist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参数的语法详见幻灯片的备注页。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形参（定义时）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和实参（调用时主调函数给的参数值）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176213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函数调用时，实参向形参传递数据（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按地址</a:t>
            </a:r>
            <a:r>
              <a:rPr lang="en-US" altLang="zh-CN" sz="2000" dirty="0" err="1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ByRef</a:t>
            </a:r>
            <a:r>
              <a:rPr lang="en-US" altLang="zh-CN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默认</a:t>
            </a:r>
            <a:r>
              <a:rPr lang="en-US" altLang="zh-CN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，按值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ByVal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i="1" dirty="0" smtClean="0"/>
              <a:t>statements</a:t>
            </a:r>
            <a:r>
              <a:rPr lang="zh-CN" altLang="en-US" sz="2000" dirty="0" smtClean="0"/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可选的。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Sub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 过程中所执行的任何语句组。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过程语法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64360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1</a:t>
            </a:r>
            <a:r>
              <a:rPr lang="zh-CN" altLang="en-US" dirty="0" smtClean="0">
                <a:solidFill>
                  <a:srgbClr val="0000CC"/>
                </a:solidFill>
              </a:rPr>
              <a:t>：</a:t>
            </a:r>
            <a:r>
              <a:rPr lang="zh-CN" altLang="en-US" dirty="0" smtClean="0"/>
              <a:t>如何执行下面两个过程？按两次</a:t>
            </a:r>
            <a:r>
              <a:rPr lang="en-US" altLang="zh-CN" dirty="0" smtClean="0">
                <a:solidFill>
                  <a:srgbClr val="FF0000"/>
                </a:solidFill>
              </a:rPr>
              <a:t>F5</a:t>
            </a:r>
            <a:r>
              <a:rPr lang="zh-CN" altLang="en-US" dirty="0" smtClean="0"/>
              <a:t>键可以吗？</a:t>
            </a:r>
            <a:endParaRPr lang="en-US" altLang="zh-CN" dirty="0" smtClean="0"/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Sub </a:t>
            </a:r>
            <a:r>
              <a:rPr lang="en-US" altLang="zh-CN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dirty="0" smtClean="0">
                <a:solidFill>
                  <a:srgbClr val="FF0000"/>
                </a:solidFill>
              </a:rPr>
              <a:t>(</a:t>
            </a:r>
            <a:r>
              <a:rPr lang="en-US" altLang="zh-CN" dirty="0" err="1" smtClean="0">
                <a:solidFill>
                  <a:srgbClr val="FF0000"/>
                </a:solidFill>
              </a:rPr>
              <a:t>numbeeps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Dim counter As Long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For counter = 1 To </a:t>
            </a:r>
            <a:r>
              <a:rPr lang="en-US" altLang="zh-CN" dirty="0" err="1" smtClean="0">
                <a:solidFill>
                  <a:srgbClr val="0000CC"/>
                </a:solidFill>
              </a:rPr>
              <a:t>numbeeps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    </a:t>
            </a: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counter  </a:t>
            </a:r>
            <a:r>
              <a:rPr lang="en-US" altLang="zh-CN" sz="2200" dirty="0" smtClean="0">
                <a:solidFill>
                  <a:srgbClr val="006600"/>
                </a:solidFill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</a:rPr>
              <a:t>在立即窗口输出</a:t>
            </a:r>
            <a:r>
              <a:rPr lang="en-US" altLang="zh-CN" sz="2200" dirty="0" smtClean="0">
                <a:solidFill>
                  <a:srgbClr val="006600"/>
                </a:solidFill>
              </a:rPr>
              <a:t>counter</a:t>
            </a:r>
            <a:r>
              <a:rPr lang="zh-CN" altLang="en-US" sz="2200" dirty="0" smtClean="0">
                <a:solidFill>
                  <a:srgbClr val="006600"/>
                </a:solidFill>
              </a:rPr>
              <a:t>的值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    Beep   </a:t>
            </a:r>
            <a:r>
              <a:rPr lang="en-US" altLang="zh-CN" sz="2200" dirty="0" smtClean="0">
                <a:solidFill>
                  <a:srgbClr val="006600"/>
                </a:solidFill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</a:rPr>
              <a:t>蜂鸣器响一声</a:t>
            </a:r>
            <a:endParaRPr lang="en-US" altLang="zh-CN" sz="2200" dirty="0" smtClean="0">
              <a:solidFill>
                <a:srgbClr val="006600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Next counter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End Sub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Sub Message()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"</a:t>
            </a:r>
            <a:r>
              <a:rPr lang="zh-CN" altLang="en-US" dirty="0" smtClean="0">
                <a:solidFill>
                  <a:srgbClr val="0000CC"/>
                </a:solidFill>
              </a:rPr>
              <a:t>运行结束</a:t>
            </a:r>
            <a:r>
              <a:rPr lang="en-US" altLang="zh-CN" dirty="0" smtClean="0">
                <a:solidFill>
                  <a:srgbClr val="0000CC"/>
                </a:solidFill>
              </a:rPr>
              <a:t>!"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End Sub</a:t>
            </a:r>
          </a:p>
          <a:p>
            <a:pPr lvl="0" algn="l">
              <a:lnSpc>
                <a:spcPct val="120000"/>
              </a:lnSpc>
            </a:pPr>
            <a:r>
              <a:rPr lang="zh-CN" altLang="en-US" dirty="0" smtClean="0">
                <a:solidFill>
                  <a:srgbClr val="000000"/>
                </a:solidFill>
              </a:rPr>
              <a:t>说明：</a:t>
            </a:r>
            <a:r>
              <a:rPr lang="en-US" altLang="zh-CN" dirty="0" err="1" smtClean="0">
                <a:solidFill>
                  <a:srgbClr val="000000"/>
                </a:solidFill>
              </a:rPr>
              <a:t>MultiBeep</a:t>
            </a:r>
            <a:r>
              <a:rPr lang="zh-CN" altLang="en-US" dirty="0" smtClean="0">
                <a:solidFill>
                  <a:srgbClr val="000000"/>
                </a:solidFill>
              </a:rPr>
              <a:t>过程是有参过程，有参数的过程都不能直接使用</a:t>
            </a:r>
            <a:r>
              <a:rPr lang="en-US" altLang="zh-CN" dirty="0" smtClean="0">
                <a:solidFill>
                  <a:srgbClr val="000000"/>
                </a:solidFill>
              </a:rPr>
              <a:t>F5</a:t>
            </a:r>
            <a:r>
              <a:rPr lang="zh-CN" altLang="en-US" dirty="0" smtClean="0">
                <a:solidFill>
                  <a:srgbClr val="000000"/>
                </a:solidFill>
              </a:rPr>
              <a:t>键执行。这时，需要</a:t>
            </a:r>
            <a:r>
              <a:rPr lang="zh-CN" altLang="en-US" dirty="0" smtClean="0"/>
              <a:t>用</a:t>
            </a:r>
            <a:r>
              <a:rPr lang="en-US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r>
              <a:rPr lang="zh-CN" altLang="en-US" dirty="0" smtClean="0"/>
              <a:t>来调用过程。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 lvl="0" algn="l"/>
            <a:endParaRPr lang="en-US" altLang="zh-CN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语句调用示例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/>
          </a:bodyPr>
          <a:lstStyle/>
          <a:p>
            <a:pPr algn="l"/>
            <a:r>
              <a:rPr lang="zh-CN" altLang="en-US" sz="2000" dirty="0" smtClean="0"/>
              <a:t>新建一个过程，用</a:t>
            </a:r>
            <a:r>
              <a:rPr lang="en-US" altLang="zh-CN" sz="2000" dirty="0" smtClean="0"/>
              <a:t>Call</a:t>
            </a:r>
            <a:r>
              <a:rPr lang="zh-CN" altLang="en-US" sz="2000" dirty="0" smtClean="0"/>
              <a:t>语句调用</a:t>
            </a:r>
            <a:r>
              <a:rPr lang="en-US" altLang="zh-CN" sz="2000" dirty="0" err="1" smtClean="0"/>
              <a:t>MultiBeep</a:t>
            </a:r>
            <a:r>
              <a:rPr lang="zh-CN" altLang="en-US" sz="2000" dirty="0" smtClean="0"/>
              <a:t>过程和</a:t>
            </a:r>
            <a:r>
              <a:rPr lang="en-US" altLang="zh-CN" sz="2000" dirty="0" smtClean="0"/>
              <a:t>Message</a:t>
            </a:r>
            <a:r>
              <a:rPr lang="zh-CN" altLang="en-US" sz="2000" dirty="0" smtClean="0"/>
              <a:t>过程。</a:t>
            </a:r>
            <a:endParaRPr lang="en-US" altLang="zh-CN" sz="2000" dirty="0" smtClean="0"/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Sub Main( 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Call </a:t>
            </a:r>
            <a:r>
              <a:rPr lang="en-US" altLang="zh-CN" dirty="0" err="1" smtClean="0">
                <a:solidFill>
                  <a:srgbClr val="0000CC"/>
                </a:solidFill>
              </a:rPr>
              <a:t>MultiBeep</a:t>
            </a:r>
            <a:r>
              <a:rPr lang="en-US" altLang="zh-CN" dirty="0" smtClean="0">
                <a:solidFill>
                  <a:srgbClr val="0000CC"/>
                </a:solidFill>
              </a:rPr>
              <a:t>(5)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Call </a:t>
            </a:r>
            <a:r>
              <a:rPr lang="en-US" altLang="zh-CN" dirty="0" smtClean="0">
                <a:solidFill>
                  <a:srgbClr val="0000CC"/>
                </a:solidFill>
              </a:rPr>
              <a:t>Message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End Sub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执行流程：</a:t>
            </a:r>
            <a:r>
              <a:rPr lang="en-US" sz="20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(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名称任意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过程，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传递参数值 </a:t>
            </a: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给</a:t>
            </a:r>
            <a:r>
              <a:rPr lang="en-US" altLang="zh-CN" sz="2000" kern="1200" dirty="0" err="1" smtClean="0">
                <a:latin typeface="仿宋" pitchFamily="49" charset="-122"/>
                <a:ea typeface="仿宋" pitchFamily="49" charset="-122"/>
              </a:rPr>
              <a:t>numbeeps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然后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Message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Message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过程结束。</a:t>
            </a:r>
            <a:endParaRPr lang="en-US" altLang="zh-CN" sz="2000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省略</a:t>
            </a:r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的过程调用示例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en-US" sz="2000" dirty="0" smtClean="0"/>
              <a:t>也可以省略</a:t>
            </a:r>
            <a:r>
              <a:rPr lang="en-US" altLang="zh-CN" sz="2000" dirty="0" smtClean="0"/>
              <a:t>Call</a:t>
            </a:r>
            <a:r>
              <a:rPr lang="zh-CN" altLang="en-US" sz="2000" dirty="0" smtClean="0"/>
              <a:t>，调用</a:t>
            </a:r>
            <a:r>
              <a:rPr lang="en-US" altLang="zh-CN" sz="2000" dirty="0" err="1" smtClean="0"/>
              <a:t>MultiBeep</a:t>
            </a:r>
            <a:r>
              <a:rPr lang="zh-CN" altLang="en-US" sz="2000" dirty="0" smtClean="0"/>
              <a:t>过程和</a:t>
            </a:r>
            <a:r>
              <a:rPr lang="en-US" altLang="zh-CN" sz="2000" dirty="0" smtClean="0"/>
              <a:t>Message</a:t>
            </a:r>
            <a:r>
              <a:rPr lang="zh-CN" altLang="en-US" sz="2000" dirty="0" smtClean="0"/>
              <a:t>过程。</a:t>
            </a:r>
            <a:endParaRPr lang="en-US" altLang="zh-CN" sz="2000" dirty="0" smtClean="0"/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Sub Main2( ) 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FF0000"/>
                </a:solidFill>
              </a:rPr>
              <a:t>    </a:t>
            </a:r>
            <a:r>
              <a:rPr lang="en-US" altLang="zh-CN" sz="2600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sz="2600" dirty="0" smtClean="0">
                <a:solidFill>
                  <a:srgbClr val="FF0000"/>
                </a:solidFill>
              </a:rPr>
              <a:t>  (5)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Message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End Sub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Sub Main3( )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</a:t>
            </a:r>
            <a:r>
              <a:rPr lang="en-US" altLang="zh-CN" sz="2600" dirty="0" err="1" smtClean="0">
                <a:solidFill>
                  <a:srgbClr val="FF0000"/>
                </a:solidFill>
              </a:rPr>
              <a:t>MultiBeep</a:t>
            </a:r>
            <a:r>
              <a:rPr lang="en-US" altLang="zh-CN" sz="2600" dirty="0" smtClean="0">
                <a:solidFill>
                  <a:srgbClr val="FF0000"/>
                </a:solidFill>
              </a:rPr>
              <a:t> 5    ’</a:t>
            </a:r>
            <a:r>
              <a:rPr lang="zh-CN" altLang="en-US" sz="2600" dirty="0" smtClean="0">
                <a:solidFill>
                  <a:srgbClr val="FF0000"/>
                </a:solidFill>
              </a:rPr>
              <a:t>可以省略圆括号，多个参数也可以</a:t>
            </a:r>
            <a:endParaRPr lang="en-US" altLang="zh-CN" sz="2600" dirty="0" smtClean="0">
              <a:solidFill>
                <a:srgbClr val="FF0000"/>
              </a:solidFill>
            </a:endParaRP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    Message</a:t>
            </a:r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0000CC"/>
                </a:solidFill>
              </a:rPr>
              <a:t>End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0000"/>
                </a:solidFill>
              </a:rPr>
              <a:t>说明：</a:t>
            </a:r>
            <a:r>
              <a:rPr lang="en-US" sz="20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过程调用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过程，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传递参数值 </a:t>
            </a: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5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给</a:t>
            </a:r>
            <a:r>
              <a:rPr lang="en-US" altLang="zh-CN" sz="2000" kern="1200" dirty="0" err="1" smtClean="0">
                <a:latin typeface="仿宋" pitchFamily="49" charset="-122"/>
                <a:ea typeface="仿宋" pitchFamily="49" charset="-122"/>
              </a:rPr>
              <a:t>numbeeps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，运行</a:t>
            </a:r>
            <a:r>
              <a:rPr lang="en-US" altLang="zh-CN" sz="2000" dirty="0" err="1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MultiBeep</a:t>
            </a:r>
            <a:r>
              <a:rPr lang="zh-CN" altLang="en-US" sz="2000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过程后，返回</a:t>
            </a:r>
            <a:r>
              <a:rPr lang="en-US" sz="2000" kern="1200" dirty="0" smtClean="0">
                <a:latin typeface="仿宋" pitchFamily="49" charset="-122"/>
                <a:ea typeface="仿宋" pitchFamily="49" charset="-122"/>
              </a:rPr>
              <a:t>Main 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过程。</a:t>
            </a:r>
            <a:endParaRPr lang="en-US" altLang="zh-CN" sz="20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主程序被</a:t>
            </a:r>
            <a:r>
              <a:rPr lang="zh-CN" altLang="en-US" sz="2000" kern="12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挂起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，控制权转交子过程</a:t>
            </a:r>
            <a:r>
              <a:rPr lang="en-US" altLang="zh-CN" sz="2000" kern="1200" dirty="0" smtClean="0">
                <a:latin typeface="仿宋" pitchFamily="49" charset="-122"/>
                <a:ea typeface="仿宋" pitchFamily="49" charset="-122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Call</a:t>
            </a:r>
            <a:r>
              <a:rPr lang="zh-CN" altLang="en-US" dirty="0" smtClean="0">
                <a:solidFill>
                  <a:srgbClr val="FF0000"/>
                </a:solidFill>
              </a:rPr>
              <a:t>语句语法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en-US" sz="2600" dirty="0" smtClean="0"/>
              <a:t>语法：</a:t>
            </a:r>
            <a:endParaRPr lang="en-US" altLang="zh-CN" sz="2600" dirty="0" smtClean="0"/>
          </a:p>
          <a:p>
            <a:pPr lvl="1" algn="l">
              <a:buNone/>
            </a:pPr>
            <a:r>
              <a:rPr lang="en-US" altLang="zh-CN" sz="2600" dirty="0" smtClean="0">
                <a:solidFill>
                  <a:srgbClr val="FF0000"/>
                </a:solidFill>
              </a:rPr>
              <a:t>Call</a:t>
            </a:r>
            <a:r>
              <a:rPr lang="en-US" altLang="zh-CN" sz="2600" dirty="0" smtClean="0">
                <a:solidFill>
                  <a:srgbClr val="0000CC"/>
                </a:solidFill>
              </a:rPr>
              <a:t> </a:t>
            </a:r>
            <a:r>
              <a:rPr lang="zh-CN" altLang="en-US" sz="2600" i="1" dirty="0" smtClean="0">
                <a:solidFill>
                  <a:srgbClr val="0000CC"/>
                </a:solidFill>
              </a:rPr>
              <a:t>过程名 过程参数列表</a:t>
            </a:r>
            <a:r>
              <a:rPr lang="zh-CN" altLang="en-US" sz="2600" dirty="0" smtClean="0">
                <a:solidFill>
                  <a:srgbClr val="0000CC"/>
                </a:solidFill>
              </a:rPr>
              <a:t/>
            </a:r>
            <a:br>
              <a:rPr lang="zh-CN" altLang="en-US" sz="2600" dirty="0" smtClean="0">
                <a:solidFill>
                  <a:srgbClr val="0000CC"/>
                </a:solidFill>
              </a:rPr>
            </a:br>
            <a:endParaRPr lang="en-US" altLang="zh-CN" sz="2600" dirty="0" smtClean="0">
              <a:solidFill>
                <a:srgbClr val="0000CC"/>
              </a:solidFill>
            </a:endParaRPr>
          </a:p>
          <a:p>
            <a:pPr lvl="1" algn="l">
              <a:buNone/>
            </a:pPr>
            <a:r>
              <a:rPr lang="en-US" altLang="zh-CN" sz="2600" dirty="0" smtClean="0"/>
              <a:t>    Call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(5)</a:t>
            </a:r>
          </a:p>
          <a:p>
            <a:pPr lvl="1" algn="l">
              <a:buNone/>
            </a:pPr>
            <a:r>
              <a:rPr lang="en-US" altLang="zh-CN" sz="2600" dirty="0" smtClean="0"/>
              <a:t>  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  (5)</a:t>
            </a:r>
          </a:p>
          <a:p>
            <a:pPr lvl="1" algn="l">
              <a:buNone/>
            </a:pPr>
            <a:r>
              <a:rPr lang="en-US" altLang="zh-CN" sz="2600" dirty="0" smtClean="0"/>
              <a:t>    </a:t>
            </a:r>
            <a:r>
              <a:rPr lang="en-US" altLang="zh-CN" sz="2600" dirty="0" err="1" smtClean="0"/>
              <a:t>MultiBeep</a:t>
            </a:r>
            <a:r>
              <a:rPr lang="en-US" altLang="zh-CN" sz="2600" dirty="0" smtClean="0"/>
              <a:t>  5</a:t>
            </a:r>
          </a:p>
          <a:p>
            <a:pPr lvl="0" algn="l">
              <a:lnSpc>
                <a:spcPct val="120000"/>
              </a:lnSpc>
            </a:pPr>
            <a:r>
              <a:rPr lang="zh-CN" altLang="en-US" sz="2600" dirty="0" smtClean="0">
                <a:solidFill>
                  <a:srgbClr val="000000"/>
                </a:solidFill>
              </a:rPr>
              <a:t>说明：</a:t>
            </a:r>
            <a:r>
              <a:rPr lang="en-US" sz="2600" kern="1200" dirty="0" smtClean="0"/>
              <a:t> </a:t>
            </a: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：可选参数。如果使用了</a:t>
            </a: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，则过程参数列表必须加上括号，如</a:t>
            </a:r>
            <a:r>
              <a:rPr lang="en-US" altLang="zh-CN" sz="2200" dirty="0" smtClean="0">
                <a:solidFill>
                  <a:srgbClr val="FF0000"/>
                </a:solidFill>
              </a:rPr>
              <a:t>Call  </a:t>
            </a:r>
            <a:r>
              <a:rPr lang="en-US" altLang="zh-CN" sz="2200" dirty="0" err="1" smtClean="0">
                <a:solidFill>
                  <a:srgbClr val="0000CC"/>
                </a:solidFill>
              </a:rPr>
              <a:t>MultiBeep</a:t>
            </a:r>
            <a:r>
              <a:rPr lang="en-US" altLang="zh-CN" sz="2200" dirty="0" smtClean="0">
                <a:solidFill>
                  <a:srgbClr val="0000CC"/>
                </a:solidFill>
              </a:rPr>
              <a:t>(5)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如果省略了</a:t>
            </a:r>
            <a:r>
              <a:rPr lang="en-US" altLang="zh-CN" sz="2200" kern="1200" dirty="0" smtClean="0">
                <a:latin typeface="仿宋" pitchFamily="49" charset="-122"/>
                <a:ea typeface="仿宋" pitchFamily="49" charset="-122"/>
              </a:rPr>
              <a:t>Call</a:t>
            </a: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，则过程参数列表的括号可加可不加，过程名后有空格（自动添加）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过程名：不可缺少</a:t>
            </a:r>
            <a:endParaRPr lang="en-US" altLang="zh-CN" sz="2200" kern="1200" dirty="0" smtClean="0">
              <a:latin typeface="仿宋" pitchFamily="49" charset="-122"/>
              <a:ea typeface="仿宋" pitchFamily="49" charset="-122"/>
            </a:endParaRPr>
          </a:p>
          <a:p>
            <a:pPr lvl="1" algn="l">
              <a:lnSpc>
                <a:spcPct val="12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200" kern="1200" dirty="0" smtClean="0">
                <a:latin typeface="仿宋" pitchFamily="49" charset="-122"/>
                <a:ea typeface="仿宋" pitchFamily="49" charset="-122"/>
              </a:rPr>
              <a:t>过程参数列表： 过程在定义的时候规定的参数</a:t>
            </a:r>
            <a:endParaRPr lang="en-US" sz="2200" kern="12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928694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2</a:t>
            </a:r>
            <a:r>
              <a:rPr lang="zh-CN" altLang="en-US" dirty="0" smtClean="0">
                <a:solidFill>
                  <a:srgbClr val="0000CC"/>
                </a:solidFill>
              </a:rPr>
              <a:t>：</a:t>
            </a:r>
            <a:r>
              <a:rPr lang="zh-CN" altLang="en-US" dirty="0" smtClean="0"/>
              <a:t>调用过程，计算每种货品的销售总价，缺少单价或件数时，给出提示。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4669705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4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行，运行程序，计算出总价为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60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6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行，运行程序，提示“数据不全，无法计算！”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57224" y="1857364"/>
            <a:ext cx="5429288" cy="2699313"/>
            <a:chOff x="857224" y="1857364"/>
            <a:chExt cx="5429288" cy="269931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857364"/>
              <a:ext cx="5357850" cy="26993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椭圆 8"/>
            <p:cNvSpPr/>
            <p:nvPr/>
          </p:nvSpPr>
          <p:spPr bwMode="auto">
            <a:xfrm>
              <a:off x="5357818" y="3071810"/>
              <a:ext cx="928694" cy="42862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示例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：货品的销售总价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142844" y="928670"/>
            <a:ext cx="8215402" cy="4714892"/>
          </a:xfrm>
        </p:spPr>
        <p:txBody>
          <a:bodyPr/>
          <a:lstStyle/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Sub main_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2()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Dim v As Integer, c As Integer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 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声明变量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v = 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2).value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获得单价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 = 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3)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获得件数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heji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v, c         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调用子过程计算总价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000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heji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(a, b)            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声明子过程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Dim p As Integer  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声明总价变量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If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 = 0 Or b = 0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Then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是否缺少数据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"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数据不全，无法计算！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"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缺少数据则给出提示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Sub             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出错，退出子过程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End If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p = a * b                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计算总价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4) = p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写入单元格</a:t>
            </a:r>
          </a:p>
          <a:p>
            <a:pPr marL="450850" lvl="1" indent="-35560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endParaRPr lang="zh-CN" altLang="en-US" dirty="0"/>
          </a:p>
        </p:txBody>
      </p:sp>
      <p:grpSp>
        <p:nvGrpSpPr>
          <p:cNvPr id="9" name="组合 4"/>
          <p:cNvGrpSpPr>
            <a:grpSpLocks/>
          </p:cNvGrpSpPr>
          <p:nvPr/>
        </p:nvGrpSpPr>
        <p:grpSpPr bwMode="auto">
          <a:xfrm>
            <a:off x="6143636" y="943047"/>
            <a:ext cx="2714644" cy="3343209"/>
            <a:chOff x="214290" y="6086502"/>
            <a:chExt cx="2714661" cy="3344278"/>
          </a:xfrm>
        </p:grpSpPr>
        <p:pic>
          <p:nvPicPr>
            <p:cNvPr id="1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1928823" y="801595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标注 8"/>
            <p:cNvSpPr>
              <a:spLocks noChangeArrowheads="1"/>
            </p:cNvSpPr>
            <p:nvPr/>
          </p:nvSpPr>
          <p:spPr bwMode="auto">
            <a:xfrm>
              <a:off x="214290" y="6086502"/>
              <a:ext cx="2643223" cy="1857981"/>
            </a:xfrm>
            <a:prstGeom prst="wedgeRectCallout">
              <a:avLst>
                <a:gd name="adj1" fmla="val 24677"/>
                <a:gd name="adj2" fmla="val 5720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注意：</a:t>
              </a:r>
              <a:endParaRPr lang="en-US" altLang="zh-CN" sz="20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Cells(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行号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,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列号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)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表示相应的单元格</a:t>
              </a:r>
              <a:endParaRPr lang="en-US" altLang="zh-CN" sz="20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err="1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Selection.Row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表示选中行的行号</a:t>
              </a:r>
              <a:endParaRPr lang="en-US" altLang="zh-CN" sz="20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9144032" cy="471489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示例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rgbClr val="0000CC"/>
                </a:solidFill>
              </a:rPr>
              <a:t>输出数字回文塔，要求定义和调用子过程</a:t>
            </a:r>
            <a:r>
              <a:rPr lang="en-US" altLang="zh-CN" dirty="0" smtClean="0">
                <a:solidFill>
                  <a:srgbClr val="0000CC"/>
                </a:solidFill>
              </a:rPr>
              <a:t>Pyramid(n)</a:t>
            </a:r>
            <a:r>
              <a:rPr lang="zh-CN" altLang="en-US" dirty="0" smtClean="0">
                <a:solidFill>
                  <a:srgbClr val="0000CC"/>
                </a:solidFill>
              </a:rPr>
              <a:t>，它的功能是输出一个有</a:t>
            </a:r>
            <a:r>
              <a:rPr lang="en-US" altLang="zh-CN" dirty="0" smtClean="0">
                <a:solidFill>
                  <a:srgbClr val="0000CC"/>
                </a:solidFill>
              </a:rPr>
              <a:t>n</a:t>
            </a:r>
            <a:r>
              <a:rPr lang="zh-CN" altLang="en-US" dirty="0" smtClean="0">
                <a:solidFill>
                  <a:srgbClr val="0000CC"/>
                </a:solidFill>
              </a:rPr>
              <a:t>行的回文塔图形。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zh-CN" altLang="en-US" dirty="0" smtClean="0"/>
              <a:t>共有两个过程：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main_Pyramid</a:t>
            </a:r>
            <a:r>
              <a:rPr lang="en-US" altLang="zh-CN" dirty="0" smtClean="0"/>
              <a:t>( )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Pyramid(n)</a:t>
            </a:r>
          </a:p>
          <a:p>
            <a:pPr lvl="1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要求在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main_Pyramid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过程中输入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n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值，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然后调用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过程中使用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循环嵌套结构实现算法，并在相应的工作表中输出对应的数字回文塔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endParaRPr lang="zh-CN" altLang="en-US" dirty="0"/>
          </a:p>
        </p:txBody>
      </p:sp>
      <p:pic>
        <p:nvPicPr>
          <p:cNvPr id="6146" name="Picture 2" descr="https://p.ssl.qhimg.com/dmsmfl/120_115_/t01d4ac64b6b6ccff7b.jpg?size=268x20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1857364"/>
            <a:ext cx="1143000" cy="1095376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000504"/>
            <a:ext cx="6496577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358246" cy="585789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main_Pyramid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Dim n As Long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n =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InputBox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("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请输入回文塔层数：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", "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回文塔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")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Pyramid (n)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Sub Pyramid(n As Long)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Dim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Long, j As Long, k As Long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For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= 1 To n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j = n -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For k = 1 To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sz="20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j = j + 1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Worksheets(4).Cells(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j) = k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Next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For k =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- 1 To 1 Step -1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j = j + 1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Worksheets(4).Cells(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j) = k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Next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Next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Sub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第一部分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开发平台概述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基础知识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第三部分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示例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延时测试</a:t>
            </a:r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首先创建一个名为“延时”的过程，</a:t>
            </a:r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该过程根据传递的参数来决定程序延时的长度；</a:t>
            </a:r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然后再创建一个调用“延时”过程的过程。</a:t>
            </a: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共有两个过程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lvl="1"/>
            <a:r>
              <a:rPr lang="zh-CN" altLang="en-US" dirty="0" smtClean="0"/>
              <a:t>延时</a:t>
            </a:r>
            <a:r>
              <a:rPr lang="en-US" altLang="zh-CN" dirty="0" smtClean="0"/>
              <a:t>( </a:t>
            </a:r>
            <a:r>
              <a:rPr lang="en-US" altLang="zh-CN" dirty="0" err="1" smtClean="0"/>
              <a:t>ByVal</a:t>
            </a:r>
            <a:r>
              <a:rPr lang="en-US" altLang="zh-CN" dirty="0" smtClean="0"/>
              <a:t>  </a:t>
            </a:r>
            <a:r>
              <a:rPr lang="en-US" altLang="zh-CN" dirty="0" err="1" smtClean="0"/>
              <a:t>DelayTime</a:t>
            </a:r>
            <a:r>
              <a:rPr lang="en-US" altLang="zh-CN" dirty="0" smtClean="0"/>
              <a:t>  As  Integer )</a:t>
            </a:r>
          </a:p>
          <a:p>
            <a:pPr lvl="1"/>
            <a:r>
              <a:rPr lang="zh-CN" altLang="en-US" dirty="0" smtClean="0"/>
              <a:t>测试延时</a:t>
            </a:r>
            <a:r>
              <a:rPr lang="en-US" altLang="zh-CN" dirty="0" smtClean="0"/>
              <a:t>(  )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572164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延时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ByVal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DelayTime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As Integer)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Dim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NewTime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As Long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NewTime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= Timer +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DelayTime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Do While Timer &lt;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NewTime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Loop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测试延时</a:t>
            </a:r>
            <a:r>
              <a:rPr lang="en-US" altLang="zh-CN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(  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Dim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As Integer</a:t>
            </a:r>
          </a:p>
          <a:p>
            <a:pPr algn="l"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= Val(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InputBox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(“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开始测试延时程序，请输入延时的秒数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", _</a:t>
            </a:r>
            <a:br>
              <a:rPr lang="en-US" altLang="zh-CN" dirty="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"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延时测试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", 1))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延时 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"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已延时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" &amp;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&amp; "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秒。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End Sub</a:t>
            </a:r>
            <a:endParaRPr lang="zh-CN" altLang="en-US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过程创建与调用示例</a:t>
            </a:r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286412"/>
          </a:xfrm>
        </p:spPr>
        <p:txBody>
          <a:bodyPr/>
          <a:lstStyle/>
          <a:p>
            <a:r>
              <a:rPr lang="zh-CN" altLang="en-US" dirty="0" smtClean="0"/>
              <a:t>语法</a:t>
            </a:r>
          </a:p>
          <a:p>
            <a:pPr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[</a:t>
            </a:r>
            <a:r>
              <a:rPr lang="en-US" sz="2000" dirty="0" smtClean="0">
                <a:solidFill>
                  <a:srgbClr val="0000CC"/>
                </a:solidFill>
              </a:rPr>
              <a:t>Private | Public | Friend] [Static] </a:t>
            </a: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0000CC"/>
                </a:solidFill>
              </a:rPr>
              <a:t>name</a:t>
            </a:r>
            <a:r>
              <a:rPr lang="en-US" dirty="0" smtClean="0">
                <a:solidFill>
                  <a:srgbClr val="0000CC"/>
                </a:solidFill>
              </a:rPr>
              <a:t> [(</a:t>
            </a:r>
            <a:r>
              <a:rPr lang="en-US" i="1" dirty="0" err="1" smtClean="0">
                <a:solidFill>
                  <a:srgbClr val="0000CC"/>
                </a:solidFill>
              </a:rPr>
              <a:t>arglist</a:t>
            </a:r>
            <a:r>
              <a:rPr lang="en-US" dirty="0" smtClean="0">
                <a:solidFill>
                  <a:srgbClr val="0000CC"/>
                </a:solidFill>
              </a:rPr>
              <a:t>)] </a:t>
            </a:r>
            <a:r>
              <a:rPr lang="en-US" dirty="0" smtClean="0">
                <a:solidFill>
                  <a:srgbClr val="FF0000"/>
                </a:solidFill>
              </a:rPr>
              <a:t>[As </a:t>
            </a:r>
            <a:r>
              <a:rPr lang="en-US" i="1" dirty="0" smtClean="0">
                <a:solidFill>
                  <a:srgbClr val="FF0000"/>
                </a:solidFill>
              </a:rPr>
              <a:t>type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i="1" dirty="0" smtClean="0">
                <a:solidFill>
                  <a:srgbClr val="FF0000"/>
                </a:solidFill>
              </a:rPr>
              <a:t>name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i="1" dirty="0" smtClean="0">
                <a:solidFill>
                  <a:srgbClr val="FF0000"/>
                </a:solidFill>
              </a:rPr>
              <a:t>expression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CC"/>
                </a:solidFill>
              </a:rPr>
              <a:t>[Exit Fu</a:t>
            </a:r>
            <a:r>
              <a:rPr lang="en-US" altLang="zh-CN" dirty="0" smtClean="0">
                <a:solidFill>
                  <a:srgbClr val="0000CC"/>
                </a:solidFill>
              </a:rPr>
              <a:t>nction</a:t>
            </a:r>
            <a:r>
              <a:rPr lang="en-US" dirty="0" smtClean="0">
                <a:solidFill>
                  <a:srgbClr val="0000CC"/>
                </a:solidFill>
              </a:rPr>
              <a:t>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End </a:t>
            </a:r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与</a:t>
            </a:r>
            <a:r>
              <a:rPr lang="en-US" altLang="zh-CN" dirty="0" smtClean="0"/>
              <a:t>Sub</a:t>
            </a:r>
            <a:r>
              <a:rPr lang="zh-CN" altLang="en-US" dirty="0" smtClean="0"/>
              <a:t>的区别：</a:t>
            </a:r>
            <a:endParaRPr lang="en-US" altLang="zh-CN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  <a:cs typeface="+mn-cs"/>
              </a:rPr>
              <a:t>[As </a:t>
            </a:r>
            <a:r>
              <a:rPr lang="en-US" sz="2000" i="1" dirty="0" smtClean="0">
                <a:solidFill>
                  <a:srgbClr val="FF0000"/>
                </a:solidFill>
                <a:cs typeface="+mn-cs"/>
              </a:rPr>
              <a:t>type</a:t>
            </a:r>
            <a:r>
              <a:rPr lang="en-US" sz="2000" dirty="0" smtClean="0">
                <a:solidFill>
                  <a:srgbClr val="FF0000"/>
                </a:solidFill>
                <a:cs typeface="+mn-cs"/>
              </a:rPr>
              <a:t>]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定义函数返回值的类型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[</a:t>
            </a:r>
            <a:r>
              <a:rPr lang="en-US" sz="2000" i="1" dirty="0" smtClean="0">
                <a:solidFill>
                  <a:srgbClr val="FF0000"/>
                </a:solidFill>
              </a:rPr>
              <a:t>name</a:t>
            </a:r>
            <a:r>
              <a:rPr lang="en-US" sz="2000" dirty="0" smtClean="0">
                <a:solidFill>
                  <a:srgbClr val="FF0000"/>
                </a:solidFill>
              </a:rPr>
              <a:t> = </a:t>
            </a:r>
            <a:r>
              <a:rPr lang="en-US" sz="2000" i="1" dirty="0" smtClean="0">
                <a:solidFill>
                  <a:srgbClr val="FF0000"/>
                </a:solidFill>
              </a:rPr>
              <a:t>expression</a:t>
            </a:r>
            <a:r>
              <a:rPr lang="en-US" sz="2000" dirty="0" smtClean="0">
                <a:solidFill>
                  <a:srgbClr val="FF0000"/>
                </a:solidFill>
              </a:rPr>
              <a:t>]</a:t>
            </a:r>
            <a:r>
              <a:rPr lang="en-US" sz="2000" i="1" dirty="0" smtClean="0">
                <a:solidFill>
                  <a:srgbClr val="0000CC"/>
                </a:solidFill>
              </a:rPr>
              <a:t> 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通过赋值，得到函数的返回值。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2" indent="-292100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若没有赋值，则默认</a:t>
            </a:r>
            <a:r>
              <a:rPr lang="zh-CN" altLang="en-US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返回</a:t>
            </a:r>
            <a:r>
              <a:rPr lang="en-US" altLang="zh-CN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0(</a:t>
            </a:r>
            <a:r>
              <a:rPr lang="zh-CN" altLang="en-US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数值函数</a:t>
            </a:r>
            <a:r>
              <a:rPr lang="en-US" altLang="zh-CN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，空字符串（字符串函数）或者</a:t>
            </a:r>
            <a:r>
              <a:rPr lang="en-US" altLang="zh-CN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Empty</a:t>
            </a:r>
            <a:r>
              <a:rPr lang="zh-CN" altLang="en-US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Variant</a:t>
            </a:r>
            <a:r>
              <a:rPr lang="zh-CN" altLang="en-US" sz="200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变体函数）</a:t>
            </a:r>
            <a:endParaRPr lang="en-US" altLang="zh-CN" sz="2000" dirty="0" smtClean="0">
              <a:solidFill>
                <a:srgbClr val="00B050"/>
              </a:solidFill>
              <a:latin typeface="仿宋" pitchFamily="49" charset="-122"/>
              <a:ea typeface="仿宋" pitchFamily="49" charset="-122"/>
            </a:endParaRPr>
          </a:p>
          <a:p>
            <a:pPr lvl="1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过程</a:t>
            </a:r>
            <a:r>
              <a:rPr lang="en-US" altLang="zh-CN" dirty="0" smtClean="0">
                <a:solidFill>
                  <a:srgbClr val="FF0000"/>
                </a:solidFill>
              </a:rPr>
              <a:t>(</a:t>
            </a:r>
            <a:r>
              <a:rPr lang="zh-CN" altLang="en-US" dirty="0" smtClean="0">
                <a:solidFill>
                  <a:srgbClr val="FF0000"/>
                </a:solidFill>
              </a:rPr>
              <a:t>函数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  <a:r>
              <a:rPr lang="zh-CN" altLang="en-US" dirty="0" smtClean="0">
                <a:solidFill>
                  <a:srgbClr val="FF0000"/>
                </a:solidFill>
              </a:rPr>
              <a:t>语法</a:t>
            </a:r>
            <a:endParaRPr lang="zh-CN" altLang="en-US" dirty="0"/>
          </a:p>
        </p:txBody>
      </p: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6000760" y="2000240"/>
            <a:ext cx="2714644" cy="3343209"/>
            <a:chOff x="214290" y="6086502"/>
            <a:chExt cx="2714661" cy="3344278"/>
          </a:xfrm>
        </p:grpSpPr>
        <p:pic>
          <p:nvPicPr>
            <p:cNvPr id="5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1928823" y="801595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标注 8"/>
            <p:cNvSpPr>
              <a:spLocks noChangeArrowheads="1"/>
            </p:cNvSpPr>
            <p:nvPr/>
          </p:nvSpPr>
          <p:spPr bwMode="auto">
            <a:xfrm>
              <a:off x="214290" y="6086502"/>
              <a:ext cx="2643223" cy="1857981"/>
            </a:xfrm>
            <a:prstGeom prst="wedgeRectCallout">
              <a:avLst>
                <a:gd name="adj1" fmla="val 24677"/>
                <a:gd name="adj2" fmla="val 5720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注意：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name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函数名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err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arglist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参数列表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name = expression</a:t>
              </a:r>
            </a:p>
            <a:p>
              <a:pPr marL="273050"/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函数名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=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表达式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1406" y="928670"/>
            <a:ext cx="8358246" cy="471489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</a:t>
            </a:r>
            <a:r>
              <a:rPr lang="en-US" altLang="zh-CN" dirty="0" smtClean="0">
                <a:solidFill>
                  <a:srgbClr val="0000CC"/>
                </a:solidFill>
              </a:rPr>
              <a:t>5</a:t>
            </a:r>
            <a:r>
              <a:rPr lang="zh-CN" altLang="en-US" sz="2000" dirty="0" smtClean="0">
                <a:solidFill>
                  <a:srgbClr val="0000CC"/>
                </a:solidFill>
              </a:rPr>
              <a:t>：</a:t>
            </a:r>
            <a:r>
              <a:rPr lang="zh-CN" altLang="en-US" sz="2000" dirty="0" smtClean="0">
                <a:solidFill>
                  <a:srgbClr val="000000"/>
                </a:solidFill>
              </a:rPr>
              <a:t>通过函数提取单元格中夹在文字中的数字，根据这些数字计算每种货品的总价。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函数示例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4143380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00CC"/>
                </a:solidFill>
              </a:rPr>
              <a:t>点击第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3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行，运行程序，计算出总价为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900</a:t>
            </a:r>
          </a:p>
          <a:p>
            <a:pPr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00CC"/>
                </a:solidFill>
              </a:rPr>
              <a:t>第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4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，</a:t>
            </a:r>
            <a:r>
              <a:rPr lang="en-US" altLang="zh-CN" sz="2400" b="1" dirty="0" smtClean="0">
                <a:solidFill>
                  <a:srgbClr val="0000CC"/>
                </a:solidFill>
              </a:rPr>
              <a:t>5</a:t>
            </a:r>
            <a:r>
              <a:rPr lang="zh-CN" altLang="en-US" sz="2400" b="1" dirty="0" smtClean="0">
                <a:solidFill>
                  <a:srgbClr val="0000CC"/>
                </a:solidFill>
              </a:rPr>
              <a:t>行类似计算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grpSp>
        <p:nvGrpSpPr>
          <p:cNvPr id="9" name="组合 4"/>
          <p:cNvGrpSpPr>
            <a:grpSpLocks/>
          </p:cNvGrpSpPr>
          <p:nvPr/>
        </p:nvGrpSpPr>
        <p:grpSpPr bwMode="auto">
          <a:xfrm>
            <a:off x="142844" y="5143512"/>
            <a:ext cx="9001156" cy="1414399"/>
            <a:chOff x="-1071602" y="5900659"/>
            <a:chExt cx="9001213" cy="1414851"/>
          </a:xfrm>
        </p:grpSpPr>
        <p:pic>
          <p:nvPicPr>
            <p:cNvPr id="1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 r="12500"/>
            <a:stretch>
              <a:fillRect/>
            </a:stretch>
          </p:blipFill>
          <p:spPr bwMode="auto">
            <a:xfrm flipH="1">
              <a:off x="6929483" y="5900681"/>
              <a:ext cx="1000128" cy="1414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标注 8"/>
            <p:cNvSpPr>
              <a:spLocks noChangeArrowheads="1"/>
            </p:cNvSpPr>
            <p:nvPr/>
          </p:nvSpPr>
          <p:spPr bwMode="auto">
            <a:xfrm>
              <a:off x="-1071602" y="5900659"/>
              <a:ext cx="7786791" cy="1357779"/>
            </a:xfrm>
            <a:prstGeom prst="wedgeRectCallout">
              <a:avLst>
                <a:gd name="adj1" fmla="val 51844"/>
                <a:gd name="adj2" fmla="val -9657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内置函数：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sz="2000" b="1" dirty="0" err="1" smtClean="0">
                  <a:solidFill>
                    <a:srgbClr val="0000CC"/>
                  </a:solidFill>
                </a:rPr>
                <a:t>IsNumeric</a:t>
              </a:r>
              <a:r>
                <a:rPr lang="en-US" sz="2000" b="1" dirty="0" smtClean="0">
                  <a:solidFill>
                    <a:srgbClr val="0000CC"/>
                  </a:solidFill>
                </a:rPr>
                <a:t>(</a:t>
              </a:r>
              <a:r>
                <a:rPr lang="en-US" sz="2000" i="1" dirty="0" smtClean="0">
                  <a:solidFill>
                    <a:srgbClr val="0000CC"/>
                  </a:solidFill>
                </a:rPr>
                <a:t>expression</a:t>
              </a:r>
              <a:r>
                <a:rPr lang="en-US" sz="2000" b="1" dirty="0" smtClean="0">
                  <a:solidFill>
                    <a:srgbClr val="0000CC"/>
                  </a:solidFill>
                </a:rPr>
                <a:t>)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判断参数是不是数字，返回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True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或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False</a:t>
              </a: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rgbClr val="0000CC"/>
                  </a:solidFill>
                </a:rPr>
                <a:t>Mid</a:t>
              </a:r>
              <a:r>
                <a:rPr lang="en-US" sz="2000" dirty="0" smtClean="0">
                  <a:solidFill>
                    <a:srgbClr val="0000CC"/>
                  </a:solidFill>
                </a:rPr>
                <a:t>(</a:t>
              </a:r>
              <a:r>
                <a:rPr lang="en-US" sz="2000" b="1" i="1" dirty="0" smtClean="0">
                  <a:solidFill>
                    <a:srgbClr val="0000CC"/>
                  </a:solidFill>
                </a:rPr>
                <a:t>string</a:t>
              </a:r>
              <a:r>
                <a:rPr lang="en-US" sz="2000" dirty="0" smtClean="0">
                  <a:solidFill>
                    <a:srgbClr val="0000CC"/>
                  </a:solidFill>
                </a:rPr>
                <a:t>, </a:t>
              </a:r>
              <a:r>
                <a:rPr lang="en-US" sz="2000" b="1" i="1" dirty="0" smtClean="0">
                  <a:solidFill>
                    <a:srgbClr val="0000CC"/>
                  </a:solidFill>
                </a:rPr>
                <a:t>start</a:t>
              </a:r>
              <a:r>
                <a:rPr lang="en-US" sz="2000" dirty="0" smtClean="0">
                  <a:solidFill>
                    <a:srgbClr val="0000CC"/>
                  </a:solidFill>
                </a:rPr>
                <a:t>[, </a:t>
              </a:r>
              <a:r>
                <a:rPr lang="en-US" altLang="zh-CN" sz="2000" dirty="0" smtClean="0">
                  <a:solidFill>
                    <a:srgbClr val="0000CC"/>
                  </a:solidFill>
                </a:rPr>
                <a:t>n</a:t>
              </a:r>
              <a:r>
                <a:rPr lang="en-US" sz="2000" dirty="0" smtClean="0">
                  <a:solidFill>
                    <a:srgbClr val="0000CC"/>
                  </a:solidFill>
                </a:rPr>
                <a:t>])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返回字符串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string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从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start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开始向右长度为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n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的子字符串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1472" y="1714488"/>
            <a:ext cx="5705475" cy="2352675"/>
            <a:chOff x="419031" y="1638271"/>
            <a:chExt cx="5705475" cy="2352675"/>
          </a:xfrm>
        </p:grpSpPr>
        <p:pic>
          <p:nvPicPr>
            <p:cNvPr id="22529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031" y="1638271"/>
              <a:ext cx="5705475" cy="23526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椭圆 4"/>
            <p:cNvSpPr/>
            <p:nvPr/>
          </p:nvSpPr>
          <p:spPr bwMode="auto">
            <a:xfrm>
              <a:off x="4705311" y="2638403"/>
              <a:ext cx="1143008" cy="42862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786842" cy="52864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main_getNum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()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Dim a As Integer, b As Integer 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声明变量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 =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getNumber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Cells(</a:t>
            </a:r>
            <a:r>
              <a:rPr lang="en-US" altLang="zh-CN" sz="2000" dirty="0" err="1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, 1)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调用函数获得货品件数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b =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getNumber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Cells(</a:t>
            </a:r>
            <a:r>
              <a:rPr lang="en-US" altLang="zh-CN" sz="2000" dirty="0" err="1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, 2)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调用函数获得单价值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Cells(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Selection.Row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3) = a * b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相乘得到总价并写入单元格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Function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getNumber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(g As String)  As Integer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声明函数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Dim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Integer                            	   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声明变量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For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1 To Len(g)                            	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遍历文字中所有字符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If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IsNumeric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Mid(g,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, 1)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 Then          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判断当前字符是否为数字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getNumber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getNumber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&amp; Mid(g,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, 1)  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是数字则拼装数字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If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Next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Function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000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Len(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str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求字符串长度</a:t>
            </a:r>
            <a:endParaRPr lang="en-US" altLang="zh-CN" sz="2000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&amp;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允许拼装数字</a:t>
            </a:r>
            <a:endParaRPr lang="en-US" altLang="zh-CN" sz="2000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货品名称有数字，会出错</a:t>
            </a:r>
            <a:endParaRPr lang="zh-CN" altLang="en-US" sz="2000" dirty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Function</a:t>
            </a:r>
            <a:r>
              <a:rPr lang="zh-CN" altLang="en-US" dirty="0" smtClean="0">
                <a:solidFill>
                  <a:srgbClr val="FF0000"/>
                </a:solidFill>
              </a:rPr>
              <a:t>函数 示例</a:t>
            </a:r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285720" y="1714488"/>
          <a:ext cx="8497887" cy="3718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96987"/>
                <a:gridCol w="1511300"/>
                <a:gridCol w="2016125"/>
                <a:gridCol w="2016125"/>
                <a:gridCol w="1657350"/>
              </a:tblGrid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Abs(N)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与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相同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的绝对值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Abs(-4*4)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16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Cos(N)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的余弦值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Cos(0)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7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Exp(N)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</a:t>
                      </a: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e</a:t>
                      </a:r>
                      <a:r>
                        <a:rPr kumimoji="0" lang="en-US" altLang="zh-CN" sz="2000" b="1" u="none" strike="noStrike" cap="none" normalizeH="0" baseline="30000" dirty="0" err="1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的指数值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Exp(1)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2.71828182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659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Fix(N)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去掉小数点取整</a:t>
                      </a:r>
                      <a:endParaRPr kumimoji="0" lang="en-US" altLang="zh-CN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趋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0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取整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Fix(5.78)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Fix(-5.78)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-5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659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Double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返回不大于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的最大整数</a:t>
                      </a:r>
                      <a:endParaRPr kumimoji="0" lang="en-US" altLang="zh-CN" sz="2000" b="1" u="none" strike="noStrike" cap="none" normalizeH="0" baseline="0" dirty="0" smtClean="0">
                        <a:ln>
                          <a:noFill/>
                        </a:ln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向下取整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(5.78)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</a:t>
                      </a: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(-5.78)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-6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常用内部函数</a:t>
            </a:r>
            <a:endParaRPr lang="zh-CN" altLang="en-US" sz="3200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数学函数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50330" cy="46024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5516"/>
                <a:gridCol w="1556196"/>
                <a:gridCol w="2251823"/>
                <a:gridCol w="2357454"/>
                <a:gridCol w="1249341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Trim(S)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左右两边空格字符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Trim(“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   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LTrim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左边空格字符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LTrim(“  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RTrim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去掉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右边空格字符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RTrim(“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    ”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Left(S,N)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左边截取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Left(“Hello”,2)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“He”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Rigth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(S,N)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右边截取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Rigth(“Hello”,2)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“lo”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Len(S)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测试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的字符个数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Len(“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中国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-China”)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 smtClean="0"/>
              <a:t>常用内部函数</a:t>
            </a:r>
            <a:endParaRPr lang="zh-CN" altLang="en-US" sz="3200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字符串函数（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0" y="1643050"/>
          <a:ext cx="9144000" cy="4572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95600"/>
                <a:gridCol w="1626208"/>
                <a:gridCol w="2169415"/>
                <a:gridCol w="2169415"/>
                <a:gridCol w="1783362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Mid(S,N1[,N2])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从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中第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个字符开始截取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Mid(“Computer”,4,3)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Mid(“Computer”,4)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“put” “puter”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Space(N)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产生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个空格字符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中”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+Space(2)+“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国”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  国”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Ucase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的小写字母改为大写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Ucase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(“Visual”)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“VISUAL”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Lcase(S)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的大写字母改为小写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Lcase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(“Visual”)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“visual”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String(N,S)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重复输出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个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String(5,”*”)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“*****”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字符串函数（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86874" cy="39624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41093"/>
                <a:gridCol w="1562695"/>
                <a:gridCol w="2084687"/>
                <a:gridCol w="2369638"/>
                <a:gridCol w="1428761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Asc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给出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首字符的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ASCII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码值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Asc(“ASDC”)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65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Chr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给出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ASCII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码值是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的字符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Chr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(97)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“a”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将数字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转换为字符型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(-234)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“-234”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Val(S)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Double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将数字字符串转换为数字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Val(“-234”)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Val(“12AB”)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-234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CDate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将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转为日期型表达式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CDate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(“3-15-2011”)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2011-3-15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转换函数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214281" y="1669216"/>
          <a:ext cx="8678894" cy="31089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93210"/>
                <a:gridCol w="1149997"/>
                <a:gridCol w="2071702"/>
                <a:gridCol w="2833952"/>
                <a:gridCol w="1130033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Day(D|S)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返回月中第几天（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1~31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Day(“2002-5-20”)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Month(D|S)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返回一年中第几个月（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1~12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Month (“2002-5-20”)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WeekDay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(D|S)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Integer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返回是星期几（星期日为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，依此类推）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WeekDay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(#2002-5-20#)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日期函数（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 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的字符集、关键字和标识符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的数据类型 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常量和变量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运算符与表达式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流程控制语句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CC"/>
                </a:solidFill>
              </a:rPr>
              <a:t>VBA</a:t>
            </a:r>
            <a:r>
              <a:rPr lang="zh-CN" altLang="en-US" kern="1200" dirty="0" smtClean="0">
                <a:solidFill>
                  <a:srgbClr val="0000CC"/>
                </a:solidFill>
              </a:rPr>
              <a:t>过程</a:t>
            </a:r>
            <a:endParaRPr lang="en-US" altLang="zh-CN" kern="1200" dirty="0" smtClean="0">
              <a:solidFill>
                <a:srgbClr val="0000CC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rgbClr val="0000CC"/>
                </a:solidFill>
              </a:rPr>
              <a:t>常用内部函数</a:t>
            </a:r>
            <a:endParaRPr lang="en-US" altLang="zh-CN" kern="1200" dirty="0" smtClean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(5)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77" name="Group 3257"/>
          <p:cNvGraphicFramePr>
            <a:graphicFrameLocks noGrp="1"/>
          </p:cNvGraphicFramePr>
          <p:nvPr/>
        </p:nvGraphicFramePr>
        <p:xfrm>
          <a:off x="142845" y="1669216"/>
          <a:ext cx="8750330" cy="418479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5516"/>
                <a:gridCol w="1093375"/>
                <a:gridCol w="2286016"/>
                <a:gridCol w="2328839"/>
                <a:gridCol w="1706584"/>
              </a:tblGrid>
              <a:tr h="34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函数名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函数值类型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功能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示   例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返回值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</a:tr>
              <a:tr h="34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Now()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返回系统日期和时间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Now()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03-4-16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10:48:22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Time()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Timer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计时器，取秒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返回系统时间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Time()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Time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10:48:22</a:t>
                      </a:r>
                    </a:p>
                  </a:txBody>
                  <a:tcPr horzOverflow="overflow"/>
                </a:tc>
              </a:tr>
              <a:tr h="64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Date()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返回系统日期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Date()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或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03-4-16</a:t>
                      </a:r>
                    </a:p>
                  </a:txBody>
                  <a:tcPr horzOverflow="overflow"/>
                </a:tc>
              </a:tr>
              <a:tr h="6213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MonthName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(N)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String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返回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指的月份名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MonthName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(Month(Date()))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四月”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42942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日期函数（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50072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Function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函数创建与调用（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计算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1!+2!+…+10!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，要求定义并调用函数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fact(n)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计算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n!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，函数类型是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double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在过程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main_fact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( 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中使用循环语句多次调用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fact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函数，并将每次的函数返回值相加。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最后输出累加和。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4037913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）</a:t>
            </a:r>
            <a:endParaRPr lang="en-US" altLang="zh-CN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注意：请将作业代码复制到“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你的学号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周作业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.txt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”文件中，并提交到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电子作业系统的平时小作业板块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请在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10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月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23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前提交，迟交影响成绩。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本周提交作业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solidFill>
            <a:srgbClr val="FF7C80"/>
          </a:solidFill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Haste makes </a:t>
            </a:r>
            <a:r>
              <a:rPr lang="en-US" sz="48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waste.</a:t>
            </a:r>
            <a:endParaRPr lang="zh-CN" altLang="en-US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14353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练习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>
                <a:solidFill>
                  <a:srgbClr val="0000CC"/>
                </a:solidFill>
              </a:rPr>
              <a:t>输出数字回文塔，要求定义和调用子过程</a:t>
            </a:r>
            <a:r>
              <a:rPr lang="en-US" altLang="zh-CN" dirty="0" smtClean="0">
                <a:solidFill>
                  <a:srgbClr val="0000CC"/>
                </a:solidFill>
              </a:rPr>
              <a:t>Pyramid(n)</a:t>
            </a:r>
            <a:r>
              <a:rPr lang="zh-CN" altLang="en-US" dirty="0" smtClean="0">
                <a:solidFill>
                  <a:srgbClr val="0000CC"/>
                </a:solidFill>
              </a:rPr>
              <a:t>，它的功能是输出一个有</a:t>
            </a:r>
            <a:r>
              <a:rPr lang="en-US" altLang="zh-CN" dirty="0" smtClean="0">
                <a:solidFill>
                  <a:srgbClr val="0000CC"/>
                </a:solidFill>
              </a:rPr>
              <a:t>n</a:t>
            </a:r>
            <a:r>
              <a:rPr lang="zh-CN" altLang="en-US" dirty="0" smtClean="0">
                <a:solidFill>
                  <a:srgbClr val="0000CC"/>
                </a:solidFill>
              </a:rPr>
              <a:t>行的回文塔图形。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例如：</a:t>
            </a:r>
            <a:r>
              <a:rPr lang="en-US" altLang="zh-CN" dirty="0" smtClean="0"/>
              <a:t> Pyramid(5)</a:t>
            </a:r>
            <a:r>
              <a:rPr lang="zh-CN" altLang="en-US" dirty="0" smtClean="0"/>
              <a:t>的输出形式如下图：</a:t>
            </a:r>
            <a:endParaRPr lang="en-US" altLang="zh-CN" dirty="0" smtClean="0"/>
          </a:p>
          <a:p>
            <a:r>
              <a:rPr lang="zh-CN" altLang="en-US" dirty="0" smtClean="0"/>
              <a:t>共有两个过程：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main_Pyramid</a:t>
            </a:r>
            <a:r>
              <a:rPr lang="en-US" altLang="zh-CN" dirty="0" smtClean="0"/>
              <a:t>( )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Pyramid(n)</a:t>
            </a:r>
          </a:p>
          <a:p>
            <a:pPr lvl="1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要求在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main_Pyramid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过程中输入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n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值，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然后调用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过程，输出对应的图形。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Pyramid(n)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过程中使用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循环嵌套结构实现算法，并在立即窗口输出回文塔图形。（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Debug.print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）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Debug.print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使用的有关说明见下张幻灯片：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823355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不用的旧幻灯片：</a:t>
            </a:r>
            <a:r>
              <a:rPr lang="en-US" altLang="zh-CN" dirty="0" smtClean="0">
                <a:solidFill>
                  <a:srgbClr val="FF0000"/>
                </a:solidFill>
              </a:rPr>
              <a:t>Sub</a:t>
            </a:r>
            <a:r>
              <a:rPr lang="zh-CN" altLang="en-US" dirty="0" smtClean="0">
                <a:solidFill>
                  <a:srgbClr val="FF0000"/>
                </a:solidFill>
              </a:rPr>
              <a:t>过程创建与调用课堂练习</a:t>
            </a:r>
            <a:endParaRPr lang="zh-CN" alt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1928802"/>
            <a:ext cx="1619257" cy="138474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Debug.print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zh-CN" altLang="en-US" sz="2000" dirty="0" smtClean="0"/>
              <a:t>使用</a:t>
            </a:r>
            <a:r>
              <a:rPr lang="zh-CN" altLang="en-US" sz="2000" dirty="0" smtClean="0">
                <a:solidFill>
                  <a:srgbClr val="FF0000"/>
                </a:solidFill>
              </a:rPr>
              <a:t>分号</a:t>
            </a:r>
            <a:r>
              <a:rPr lang="en-US" altLang="zh-CN" sz="2000" dirty="0" smtClean="0">
                <a:solidFill>
                  <a:srgbClr val="FF0000"/>
                </a:solidFill>
              </a:rPr>
              <a:t>;</a:t>
            </a:r>
            <a:r>
              <a:rPr lang="zh-CN" altLang="en-US" sz="2000" dirty="0" smtClean="0"/>
              <a:t>直接将插入点定位在上一个被显示的字符之后。</a:t>
            </a:r>
          </a:p>
          <a:p>
            <a:pPr lvl="1"/>
            <a:r>
              <a:rPr lang="zh-CN" altLang="en-US" sz="2000" dirty="0" smtClean="0"/>
              <a:t>省略分号</a:t>
            </a:r>
            <a:r>
              <a:rPr lang="en-US" altLang="zh-CN" sz="2000" dirty="0" smtClean="0"/>
              <a:t>; </a:t>
            </a:r>
            <a:r>
              <a:rPr lang="zh-CN" altLang="en-US" sz="2000" dirty="0" smtClean="0"/>
              <a:t>则</a:t>
            </a:r>
            <a:r>
              <a:rPr lang="zh-CN" altLang="en-US" sz="2000" dirty="0" smtClean="0">
                <a:solidFill>
                  <a:srgbClr val="0000CC"/>
                </a:solidFill>
              </a:rPr>
              <a:t>在下一行显示</a:t>
            </a:r>
            <a:r>
              <a:rPr lang="zh-CN" altLang="en-US" sz="2000" dirty="0" smtClean="0"/>
              <a:t>下一字符。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例如：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" ";</a:t>
            </a:r>
          </a:p>
          <a:p>
            <a:pPr lvl="1"/>
            <a:r>
              <a:rPr lang="zh-CN" altLang="en-US" sz="2000" dirty="0" smtClean="0"/>
              <a:t>输出显示一个空格，下一个显示字符紧跟在空格后面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r>
              <a:rPr lang="en-US" altLang="zh-CN" dirty="0" smtClean="0">
                <a:solidFill>
                  <a:srgbClr val="0000CC"/>
                </a:solidFill>
              </a:rPr>
              <a:t> "" &amp; k;</a:t>
            </a:r>
          </a:p>
          <a:p>
            <a:pPr lvl="1"/>
            <a:r>
              <a:rPr lang="zh-CN" altLang="en-US" sz="2000" dirty="0" smtClean="0"/>
              <a:t>输出显示数字字符</a:t>
            </a:r>
            <a:r>
              <a:rPr lang="en-US" altLang="zh-CN" sz="2000" dirty="0" smtClean="0"/>
              <a:t>k</a:t>
            </a:r>
            <a:r>
              <a:rPr lang="zh-CN" altLang="en-US" sz="2000" dirty="0" smtClean="0"/>
              <a:t>，下一个显示字符紧跟在</a:t>
            </a:r>
            <a:r>
              <a:rPr lang="en-US" altLang="zh-CN" sz="2000" dirty="0" smtClean="0"/>
              <a:t>k</a:t>
            </a:r>
            <a:r>
              <a:rPr lang="zh-CN" altLang="en-US" sz="2000" dirty="0" smtClean="0"/>
              <a:t>后面</a:t>
            </a:r>
            <a:endParaRPr lang="en-US" altLang="zh-CN" sz="2000" dirty="0" smtClean="0"/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Debug.Print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sz="2000" dirty="0" smtClean="0"/>
              <a:t>回车换行，到下一行显示输出</a:t>
            </a:r>
            <a:endParaRPr lang="en-US" altLang="zh-CN" sz="20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108975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不用的旧幻灯片： </a:t>
            </a:r>
            <a:r>
              <a:rPr lang="en-US" altLang="zh-CN" dirty="0" err="1" smtClean="0">
                <a:solidFill>
                  <a:srgbClr val="FF0000"/>
                </a:solidFill>
              </a:rPr>
              <a:t>Debug.print</a:t>
            </a:r>
            <a:r>
              <a:rPr lang="zh-CN" altLang="en-US" dirty="0" smtClean="0">
                <a:solidFill>
                  <a:srgbClr val="FF0000"/>
                </a:solidFill>
              </a:rPr>
              <a:t>的有关说明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4925" y="333375"/>
            <a:ext cx="6537339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不用的旧幻灯片：</a:t>
            </a:r>
            <a:r>
              <a:rPr lang="zh-CN" altLang="en-US" dirty="0" smtClean="0"/>
              <a:t>常用内部函数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>
          <a:xfrm>
            <a:off x="428596" y="1071546"/>
            <a:ext cx="8229600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35401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Shell</a:t>
            </a:r>
            <a:r>
              <a:rPr lang="zh-CN" altLang="en-US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函数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85786" y="1571612"/>
            <a:ext cx="806770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2400" b="1" dirty="0" smtClean="0">
                <a:latin typeface="+mn-ea"/>
              </a:rPr>
              <a:t>Shell</a:t>
            </a:r>
            <a:r>
              <a:rPr kumimoji="1" lang="zh-CN" altLang="zh-CN" sz="2400" b="1" dirty="0">
                <a:latin typeface="+mn-ea"/>
              </a:rPr>
              <a:t>函数可以调用(执行)磁盘上已保存</a:t>
            </a:r>
            <a:r>
              <a:rPr kumimoji="1" lang="zh-CN" altLang="zh-CN" sz="2400" b="1" dirty="0" smtClean="0">
                <a:latin typeface="+mn-ea"/>
              </a:rPr>
              <a:t>的可</a:t>
            </a:r>
            <a:r>
              <a:rPr kumimoji="1" lang="zh-CN" altLang="zh-CN" sz="2400" b="1" dirty="0">
                <a:latin typeface="+mn-ea"/>
              </a:rPr>
              <a:t>执行</a:t>
            </a:r>
            <a:r>
              <a:rPr kumimoji="1" lang="zh-CN" altLang="zh-CN" sz="2400" b="1" dirty="0" smtClean="0">
                <a:latin typeface="+mn-ea"/>
              </a:rPr>
              <a:t>文件</a:t>
            </a:r>
            <a:r>
              <a:rPr kumimoji="1" lang="zh-CN" altLang="en-US" sz="2400" b="1" dirty="0" smtClean="0">
                <a:latin typeface="+mn-ea"/>
              </a:rPr>
              <a:t>（</a:t>
            </a:r>
            <a:r>
              <a:rPr kumimoji="1" lang="zh-CN" altLang="zh-CN" sz="2400" b="1" dirty="0" smtClean="0">
                <a:latin typeface="+mn-ea"/>
              </a:rPr>
              <a:t>扩展名</a:t>
            </a:r>
            <a:r>
              <a:rPr kumimoji="1" lang="zh-CN" altLang="zh-CN" sz="2400" b="1" dirty="0">
                <a:latin typeface="+mn-ea"/>
              </a:rPr>
              <a:t>必须是 .COM</a:t>
            </a:r>
            <a:r>
              <a:rPr kumimoji="1" lang="zh-CN" altLang="en-US" sz="2400" b="1" dirty="0">
                <a:latin typeface="+mn-ea"/>
              </a:rPr>
              <a:t>、</a:t>
            </a:r>
            <a:r>
              <a:rPr kumimoji="1" lang="en-US" altLang="zh-CN" sz="2400" b="1" dirty="0">
                <a:latin typeface="+mn-ea"/>
              </a:rPr>
              <a:t>.EXE</a:t>
            </a:r>
            <a:r>
              <a:rPr kumimoji="1" lang="zh-CN" altLang="en-US" sz="2400" b="1" dirty="0">
                <a:latin typeface="+mn-ea"/>
              </a:rPr>
              <a:t>、</a:t>
            </a:r>
            <a:r>
              <a:rPr kumimoji="1" lang="en-US" altLang="zh-CN" sz="2400" b="1" dirty="0">
                <a:latin typeface="+mn-ea"/>
              </a:rPr>
              <a:t>.</a:t>
            </a:r>
            <a:r>
              <a:rPr kumimoji="1" lang="en-US" altLang="zh-CN" sz="2400" b="1" dirty="0" smtClean="0">
                <a:latin typeface="+mn-ea"/>
              </a:rPr>
              <a:t>BAT</a:t>
            </a:r>
            <a:r>
              <a:rPr kumimoji="1" lang="zh-CN" altLang="en-US" sz="2400" b="1" dirty="0" smtClean="0">
                <a:latin typeface="+mn-ea"/>
              </a:rPr>
              <a:t>）。</a:t>
            </a:r>
            <a:endParaRPr kumimoji="1" lang="zh-CN" altLang="en-US" sz="2400" b="1" dirty="0">
              <a:latin typeface="+mn-ea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33400" y="2428868"/>
            <a:ext cx="81105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【</a:t>
            </a:r>
            <a:r>
              <a:rPr kumimoji="1" lang="zh-CN" altLang="en-US" sz="2400" dirty="0">
                <a:latin typeface="黑体" pitchFamily="2" charset="-122"/>
                <a:ea typeface="黑体" pitchFamily="2" charset="-122"/>
              </a:rPr>
              <a:t>格式</a:t>
            </a: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】</a:t>
            </a:r>
            <a:r>
              <a:rPr kumimoji="1"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r>
              <a:rPr kumimoji="1" lang="en-US" altLang="en-US" sz="2400" b="1" dirty="0">
                <a:solidFill>
                  <a:srgbClr val="FF0000"/>
                </a:solidFill>
                <a:latin typeface="+mn-ea"/>
              </a:rPr>
              <a:t>Shell</a:t>
            </a:r>
            <a:r>
              <a:rPr kumimoji="1" lang="en-US" altLang="en-US" sz="2400" b="1" dirty="0">
                <a:latin typeface="+mn-ea"/>
              </a:rPr>
              <a:t> </a:t>
            </a:r>
            <a:r>
              <a:rPr kumimoji="1" lang="en-US" altLang="en-US" sz="2400" b="1" dirty="0">
                <a:solidFill>
                  <a:srgbClr val="0000CC"/>
                </a:solidFill>
                <a:latin typeface="+mn-ea"/>
              </a:rPr>
              <a:t>(“</a:t>
            </a:r>
            <a:r>
              <a:rPr kumimoji="1" lang="zh-CN" altLang="en-US" sz="2400" b="1" dirty="0">
                <a:solidFill>
                  <a:srgbClr val="0000CC"/>
                </a:solidFill>
                <a:latin typeface="+mn-ea"/>
              </a:rPr>
              <a:t>命令文件名”</a:t>
            </a:r>
            <a:r>
              <a:rPr kumimoji="1" lang="en-US" altLang="zh-CN" sz="2400" b="1" dirty="0">
                <a:solidFill>
                  <a:srgbClr val="0000CC"/>
                </a:solidFill>
                <a:latin typeface="+mn-ea"/>
              </a:rPr>
              <a:t>[</a:t>
            </a:r>
            <a:r>
              <a:rPr kumimoji="1" lang="zh-CN" altLang="en-US" sz="2400" b="1" dirty="0">
                <a:solidFill>
                  <a:srgbClr val="0000CC"/>
                </a:solidFill>
                <a:latin typeface="+mn-ea"/>
              </a:rPr>
              <a:t>，窗体模式</a:t>
            </a:r>
            <a:r>
              <a:rPr kumimoji="1" lang="en-US" altLang="zh-CN" sz="2400" b="1" dirty="0">
                <a:solidFill>
                  <a:srgbClr val="0000CC"/>
                </a:solidFill>
                <a:latin typeface="+mn-ea"/>
              </a:rPr>
              <a:t>])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19146" y="2899848"/>
            <a:ext cx="81962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【</a:t>
            </a:r>
            <a:r>
              <a:rPr kumimoji="1" lang="zh-CN" altLang="en-US" sz="2400" dirty="0">
                <a:latin typeface="黑体" pitchFamily="2" charset="-122"/>
                <a:ea typeface="黑体" pitchFamily="2" charset="-122"/>
              </a:rPr>
              <a:t>说明</a:t>
            </a:r>
            <a:r>
              <a:rPr kumimoji="1" lang="en-US" altLang="zh-CN" sz="2400" dirty="0">
                <a:solidFill>
                  <a:srgbClr val="FF0000"/>
                </a:solidFill>
                <a:latin typeface="宋体" charset="-122"/>
              </a:rPr>
              <a:t>】</a:t>
            </a:r>
            <a:r>
              <a:rPr kumimoji="1" lang="en-US" altLang="zh-CN" sz="2400" dirty="0">
                <a:latin typeface="黑体" pitchFamily="2" charset="-122"/>
                <a:ea typeface="黑体" pitchFamily="2" charset="-122"/>
              </a:rPr>
              <a:t> </a:t>
            </a:r>
            <a:endParaRPr kumimoji="1" lang="en-US" altLang="zh-CN" sz="2400" dirty="0" smtClean="0">
              <a:latin typeface="黑体" pitchFamily="2" charset="-122"/>
              <a:ea typeface="黑体" pitchFamily="2" charset="-122"/>
            </a:endParaRPr>
          </a:p>
          <a:p>
            <a:pPr lvl="1" indent="266700"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90000"/>
              <a:buFont typeface="Wingdings" pitchFamily="2" charset="2"/>
              <a:buChar char="l"/>
            </a:pP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&lt;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命令文件名</a:t>
            </a: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&gt;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必须是全名，包括盘符、路径、主文件名、扩展名</a:t>
            </a:r>
            <a:endParaRPr kumimoji="1" lang="en-US" altLang="zh-CN" sz="2000" b="1" dirty="0" smtClean="0">
              <a:latin typeface="仿宋" pitchFamily="49" charset="-122"/>
              <a:ea typeface="仿宋" pitchFamily="49" charset="-122"/>
            </a:endParaRPr>
          </a:p>
          <a:p>
            <a:pPr lvl="1" indent="266700"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90000"/>
              <a:buFont typeface="Wingdings" pitchFamily="2" charset="2"/>
              <a:buChar char="l"/>
            </a:pP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[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窗体模式</a:t>
            </a:r>
            <a:r>
              <a:rPr kumimoji="1" lang="en-US" altLang="zh-CN" sz="2000" b="1" dirty="0" smtClean="0">
                <a:latin typeface="仿宋" pitchFamily="49" charset="-122"/>
                <a:ea typeface="仿宋" pitchFamily="49" charset="-122"/>
              </a:rPr>
              <a:t>]</a:t>
            </a:r>
            <a:r>
              <a:rPr kumimoji="1" lang="zh-CN" altLang="en-US" sz="2000" b="1" dirty="0" smtClean="0">
                <a:latin typeface="仿宋" pitchFamily="49" charset="-122"/>
                <a:ea typeface="仿宋" pitchFamily="49" charset="-122"/>
              </a:rPr>
              <a:t>是可选项，取不同的值，打开的窗体模式不同。</a:t>
            </a:r>
            <a:endParaRPr kumimoji="1" lang="en-US" altLang="zh-CN" sz="2000" b="1" dirty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对象：应用程序</a:t>
            </a:r>
            <a:r>
              <a:rPr lang="en-US" altLang="zh-CN" dirty="0" smtClean="0"/>
              <a:t>Application,</a:t>
            </a:r>
            <a:r>
              <a:rPr lang="zh-CN" altLang="en-US" dirty="0" smtClean="0"/>
              <a:t>工作簿</a:t>
            </a:r>
            <a:r>
              <a:rPr lang="en-US" altLang="zh-CN" dirty="0" smtClean="0"/>
              <a:t>Workbook</a:t>
            </a:r>
            <a:r>
              <a:rPr lang="zh-CN" altLang="en-US" dirty="0" smtClean="0"/>
              <a:t>，工作表</a:t>
            </a:r>
            <a:r>
              <a:rPr lang="en-US" altLang="zh-CN" dirty="0" smtClean="0"/>
              <a:t>Worksheet</a:t>
            </a:r>
            <a:r>
              <a:rPr lang="zh-CN" altLang="en-US" dirty="0" smtClean="0"/>
              <a:t>，单元格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，图标</a:t>
            </a:r>
            <a:r>
              <a:rPr lang="en-US" altLang="zh-CN" dirty="0" smtClean="0"/>
              <a:t>Chart</a:t>
            </a:r>
            <a:r>
              <a:rPr lang="zh-CN" altLang="en-US" dirty="0" smtClean="0"/>
              <a:t>，窗体</a:t>
            </a:r>
            <a:r>
              <a:rPr lang="en-US" altLang="zh-CN" dirty="0" err="1" smtClean="0"/>
              <a:t>userform</a:t>
            </a:r>
            <a:endParaRPr lang="en-US" altLang="zh-CN" dirty="0" smtClean="0"/>
          </a:p>
          <a:p>
            <a:r>
              <a:rPr lang="en-US" altLang="zh-CN" dirty="0" smtClean="0"/>
              <a:t>Range(“A1”)   </a:t>
            </a:r>
            <a:r>
              <a:rPr lang="zh-CN" altLang="en-US" dirty="0" smtClean="0"/>
              <a:t>或</a:t>
            </a:r>
            <a:r>
              <a:rPr lang="en-US" altLang="zh-CN" dirty="0" smtClean="0"/>
              <a:t>Cells(1,1)    A1</a:t>
            </a:r>
            <a:r>
              <a:rPr lang="zh-CN" altLang="en-US" dirty="0" smtClean="0"/>
              <a:t>单元格</a:t>
            </a:r>
            <a:endParaRPr lang="en-US" altLang="zh-CN" dirty="0" smtClean="0"/>
          </a:p>
          <a:p>
            <a:r>
              <a:rPr lang="zh-CN" altLang="en-US" dirty="0" smtClean="0"/>
              <a:t>每个对象可以是其他对象组成部分或由其他对象组成</a:t>
            </a:r>
            <a:endParaRPr lang="en-US" altLang="zh-CN" dirty="0" smtClean="0"/>
          </a:p>
          <a:p>
            <a:r>
              <a:rPr lang="zh-CN" altLang="en-US" dirty="0" smtClean="0"/>
              <a:t>对象有：属性，方法，事件三个要素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对象的属性</a:t>
            </a:r>
            <a:endParaRPr lang="en-US" altLang="zh-CN" dirty="0" smtClean="0"/>
          </a:p>
          <a:p>
            <a:r>
              <a:rPr lang="zh-CN" altLang="en-US" dirty="0" smtClean="0"/>
              <a:t>引用：对象名</a:t>
            </a:r>
            <a:r>
              <a:rPr lang="en-US" altLang="zh-CN" dirty="0" smtClean="0"/>
              <a:t>.</a:t>
            </a:r>
            <a:r>
              <a:rPr lang="zh-CN" altLang="en-US" dirty="0" smtClean="0"/>
              <a:t>属性</a:t>
            </a:r>
            <a:endParaRPr lang="en-US" altLang="zh-CN" dirty="0" smtClean="0"/>
          </a:p>
          <a:p>
            <a:r>
              <a:rPr lang="zh-CN" altLang="en-US" dirty="0" smtClean="0"/>
              <a:t>例如：</a:t>
            </a:r>
            <a:r>
              <a:rPr lang="en-US" altLang="zh-CN" dirty="0" smtClean="0"/>
              <a:t>Range(“A1”).value</a:t>
            </a:r>
          </a:p>
          <a:p>
            <a:r>
              <a:rPr lang="zh-CN" altLang="en-US" dirty="0" smtClean="0"/>
              <a:t>设置对象的属性：对象名</a:t>
            </a:r>
            <a:r>
              <a:rPr lang="en-US" altLang="zh-CN" dirty="0" smtClean="0"/>
              <a:t>.</a:t>
            </a:r>
            <a:r>
              <a:rPr lang="zh-CN" altLang="en-US" dirty="0" smtClean="0"/>
              <a:t>属性</a:t>
            </a:r>
            <a:r>
              <a:rPr lang="en-US" altLang="zh-CN" dirty="0" smtClean="0"/>
              <a:t>=</a:t>
            </a:r>
            <a:r>
              <a:rPr lang="zh-CN" altLang="en-US" dirty="0" smtClean="0"/>
              <a:t>属性值</a:t>
            </a:r>
            <a:endParaRPr lang="en-US" altLang="zh-CN" dirty="0" smtClean="0"/>
          </a:p>
          <a:p>
            <a:r>
              <a:rPr lang="zh-CN" altLang="en-US" dirty="0" smtClean="0"/>
              <a:t>例如：</a:t>
            </a:r>
            <a:r>
              <a:rPr lang="en-US" altLang="zh-CN" dirty="0" smtClean="0"/>
              <a:t> Range(“A1”).value</a:t>
            </a:r>
          </a:p>
          <a:p>
            <a:r>
              <a:rPr lang="zh-CN" altLang="en-US" dirty="0" smtClean="0"/>
              <a:t>读取对象属性：变量</a:t>
            </a:r>
            <a:r>
              <a:rPr lang="en-US" altLang="zh-CN" dirty="0" smtClean="0"/>
              <a:t>=</a:t>
            </a:r>
            <a:r>
              <a:rPr lang="zh-CN" altLang="en-US" dirty="0" smtClean="0"/>
              <a:t>对象名</a:t>
            </a:r>
            <a:r>
              <a:rPr lang="en-US" altLang="zh-CN" dirty="0" smtClean="0"/>
              <a:t>.</a:t>
            </a:r>
            <a:r>
              <a:rPr lang="zh-CN" altLang="en-US" dirty="0" smtClean="0"/>
              <a:t>属性</a:t>
            </a:r>
            <a:endParaRPr lang="en-US" altLang="zh-CN" dirty="0" smtClean="0"/>
          </a:p>
          <a:p>
            <a:r>
              <a:rPr lang="zh-CN" altLang="en-US" dirty="0" smtClean="0"/>
              <a:t>例如：</a:t>
            </a:r>
            <a:r>
              <a:rPr lang="en-US" altLang="zh-CN" dirty="0" smtClean="0"/>
              <a:t>a=Range(“A1”).value</a:t>
            </a:r>
          </a:p>
          <a:p>
            <a:r>
              <a:rPr lang="zh-CN" altLang="en-US" dirty="0" smtClean="0"/>
              <a:t>例如：</a:t>
            </a:r>
            <a:r>
              <a:rPr lang="en-US" altLang="zh-CN" dirty="0" smtClean="0"/>
              <a:t>If Range(“A1”).value&gt;5 Then …</a:t>
            </a:r>
          </a:p>
          <a:p>
            <a:r>
              <a:rPr lang="zh-CN" altLang="en-US" dirty="0" smtClean="0"/>
              <a:t>例如在立即窗口：</a:t>
            </a:r>
            <a:r>
              <a:rPr lang="en-US" altLang="zh-CN" dirty="0" err="1" smtClean="0"/>
              <a:t>Msgbox</a:t>
            </a:r>
            <a:r>
              <a:rPr lang="en-US" altLang="zh-CN" smtClean="0"/>
              <a:t> Worksheets(1).name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对象的属性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方法：对象上执行某个动作</a:t>
            </a:r>
            <a:endParaRPr lang="en-US" altLang="zh-CN" dirty="0" smtClean="0"/>
          </a:p>
          <a:p>
            <a:r>
              <a:rPr lang="zh-CN" altLang="en-US" dirty="0" smtClean="0"/>
              <a:t>引用方法：对象名</a:t>
            </a:r>
            <a:r>
              <a:rPr lang="en-US" altLang="zh-CN" dirty="0" smtClean="0"/>
              <a:t>.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r>
              <a:rPr lang="zh-CN" altLang="en-US" dirty="0" smtClean="0"/>
              <a:t>例如：</a:t>
            </a:r>
            <a:r>
              <a:rPr lang="en-US" altLang="zh-CN" dirty="0" smtClean="0"/>
              <a:t>Range(“A1”).Select</a:t>
            </a:r>
          </a:p>
          <a:p>
            <a:r>
              <a:rPr lang="en-US" altLang="zh-CN" dirty="0" smtClean="0"/>
              <a:t>Range(“</a:t>
            </a:r>
            <a:r>
              <a:rPr lang="en-US" altLang="zh-CN" dirty="0" smtClean="0"/>
              <a:t>A1:D10”).</a:t>
            </a:r>
            <a:r>
              <a:rPr lang="en-US" altLang="zh-CN" dirty="0" smtClean="0"/>
              <a:t>Select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用</a:t>
            </a:r>
            <a:r>
              <a:rPr lang="en-US" altLang="zh-CN" dirty="0" err="1" smtClean="0"/>
              <a:t>Ctrl+J</a:t>
            </a:r>
            <a:r>
              <a:rPr lang="zh-CN" altLang="en-US" dirty="0" smtClean="0"/>
              <a:t>可以分辨究竟是属性还是方法</a:t>
            </a:r>
            <a:endParaRPr lang="en-US" altLang="zh-CN" dirty="0" smtClean="0"/>
          </a:p>
          <a:p>
            <a:r>
              <a:rPr lang="zh-CN" altLang="en-US" dirty="0" smtClean="0"/>
              <a:t>卡片</a:t>
            </a:r>
            <a:r>
              <a:rPr lang="zh-CN" altLang="en-US" dirty="0" smtClean="0"/>
              <a:t>状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属性</a:t>
            </a:r>
            <a:endParaRPr lang="en-US" altLang="zh-CN" dirty="0" smtClean="0"/>
          </a:p>
          <a:p>
            <a:r>
              <a:rPr lang="zh-CN" altLang="en-US" dirty="0" smtClean="0"/>
              <a:t>绿色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对象的方法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事件是对象可以辨认的动作：双击、进入工作表等</a:t>
            </a:r>
            <a:endParaRPr lang="en-US" altLang="zh-CN" dirty="0" smtClean="0"/>
          </a:p>
          <a:p>
            <a:r>
              <a:rPr lang="zh-CN" altLang="en-US" dirty="0" smtClean="0"/>
              <a:t>可以编写</a:t>
            </a:r>
            <a:r>
              <a:rPr lang="zh-CN" altLang="en-US" dirty="0" smtClean="0"/>
              <a:t>程序实现事件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工程资源管理器</a:t>
            </a:r>
            <a:r>
              <a:rPr lang="en-US" altLang="zh-CN" dirty="0" smtClean="0"/>
              <a:t>-&gt;worksheet-&gt;Active</a:t>
            </a:r>
            <a:r>
              <a:rPr lang="zh-CN" altLang="en-US" dirty="0" smtClean="0"/>
              <a:t>事件</a:t>
            </a:r>
            <a:endParaRPr lang="en-US" altLang="zh-CN" dirty="0" smtClean="0"/>
          </a:p>
          <a:p>
            <a:r>
              <a:rPr lang="zh-CN" altLang="en-US" dirty="0" smtClean="0"/>
              <a:t>代码框上方有事件选项</a:t>
            </a:r>
            <a:endParaRPr lang="en-US" altLang="zh-CN" dirty="0" smtClean="0"/>
          </a:p>
          <a:p>
            <a:r>
              <a:rPr lang="zh-CN" altLang="en-US" smtClean="0"/>
              <a:t>遇到</a:t>
            </a:r>
            <a:r>
              <a:rPr lang="zh-CN" altLang="en-US" smtClean="0"/>
              <a:t>事件</a:t>
            </a:r>
            <a:r>
              <a:rPr lang="zh-CN" altLang="en-US" smtClean="0"/>
              <a:t>时才激发过程！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对象的</a:t>
            </a:r>
            <a:r>
              <a:rPr lang="zh-CN" altLang="en-US" dirty="0" smtClean="0"/>
              <a:t>事件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流程控制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选择结构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If...Then...Else</a:t>
            </a:r>
            <a:endParaRPr lang="zh-CN" altLang="en-US" dirty="0" smtClean="0"/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Select ... Case</a:t>
            </a:r>
          </a:p>
          <a:p>
            <a:r>
              <a:rPr lang="zh-CN" altLang="en-US" dirty="0" smtClean="0">
                <a:solidFill>
                  <a:srgbClr val="0000CC"/>
                </a:solidFill>
              </a:rPr>
              <a:t>循环结构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Do…Loop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/>
              <a:t>For…Next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Each… in … Next</a:t>
            </a:r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>
                <a:solidFill>
                  <a:srgbClr val="0000CC"/>
                </a:solidFill>
                <a:cs typeface="+mn-cs"/>
              </a:rPr>
              <a:t>其他控制语句</a:t>
            </a:r>
            <a:endParaRPr lang="en-US" altLang="zh-CN" dirty="0" smtClean="0">
              <a:solidFill>
                <a:srgbClr val="0000CC"/>
              </a:solidFill>
              <a:cs typeface="+mn-cs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With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smtClean="0">
                <a:solidFill>
                  <a:srgbClr val="FF0000"/>
                </a:solidFill>
              </a:rPr>
              <a:t>Exit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With</a:t>
            </a:r>
            <a:r>
              <a:rPr lang="zh-CN" altLang="en-US" dirty="0" smtClean="0"/>
              <a:t>语句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715040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作用：在一个单一对象上执行一系列的语句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 dirty="0" smtClean="0"/>
              <a:t>语法</a:t>
            </a:r>
            <a:endParaRPr lang="zh-CN" altLang="en-US" sz="2400" dirty="0" smtClean="0"/>
          </a:p>
          <a:p>
            <a:pPr lvl="2" algn="l">
              <a:buNone/>
            </a:pPr>
            <a:r>
              <a:rPr 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With</a:t>
            </a: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i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对象</a:t>
            </a: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r>
              <a:rPr 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</a:p>
          <a:p>
            <a:pPr lvl="2">
              <a:buNone/>
            </a:pPr>
            <a:r>
              <a:rPr 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End With</a:t>
            </a:r>
          </a:p>
          <a:p>
            <a:r>
              <a:rPr lang="zh-CN" altLang="en-US" dirty="0" smtClean="0"/>
              <a:t>说明</a:t>
            </a:r>
          </a:p>
          <a:p>
            <a:pPr lvl="1"/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语句可对某个对象执行多条语句，而不用重复引用对象的名称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例如，要改变一个对象的多个</a:t>
            </a:r>
            <a:r>
              <a:rPr lang="zh-CN" altLang="en-US" sz="2000" kern="1200" dirty="0" smtClean="0">
                <a:latin typeface="仿宋" pitchFamily="49" charset="-122"/>
                <a:ea typeface="仿宋" pitchFamily="49" charset="-122"/>
              </a:rPr>
              <a:t>属性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，只需引用对象一次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然后在 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结构中加上各属性的赋值语句，而不必在每个属性赋值时都引用对象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不能用一个 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语句来设置多个不同的对象</a:t>
            </a:r>
            <a:endParaRPr lang="en-US" altLang="zh-CN" sz="2000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itchFamily="49" charset="-122"/>
                <a:ea typeface="仿宋" pitchFamily="49" charset="-122"/>
              </a:rPr>
              <a:t>With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itchFamily="49" charset="-122"/>
                <a:ea typeface="仿宋" pitchFamily="49" charset="-122"/>
              </a:rPr>
              <a:t>语句可以嵌套以实现对多个对象的操作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仿宋" pitchFamily="49" charset="-122"/>
              <a:ea typeface="仿宋" pitchFamily="49" charset="-122"/>
            </a:endParaRPr>
          </a:p>
          <a:p>
            <a:pPr lvl="2"/>
            <a:r>
              <a:rPr lang="zh-CN" altLang="en-US" sz="1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itchFamily="49" charset="-122"/>
                <a:ea typeface="仿宋" pitchFamily="49" charset="-122"/>
              </a:rPr>
              <a:t>使用时注意事项见备注页</a:t>
            </a:r>
            <a:endParaRPr lang="en-US" sz="1900" dirty="0" smtClean="0">
              <a:solidFill>
                <a:schemeClr val="tx1">
                  <a:lumMod val="65000"/>
                  <a:lumOff val="35000"/>
                </a:schemeClr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With</a:t>
            </a:r>
            <a:r>
              <a:rPr lang="zh-CN" altLang="en-US" dirty="0" smtClean="0">
                <a:solidFill>
                  <a:srgbClr val="FF0000"/>
                </a:solidFill>
              </a:rPr>
              <a:t>语句示例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214974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>
                <a:latin typeface="+mn-ea"/>
              </a:rPr>
              <a:t>使用</a:t>
            </a:r>
            <a:r>
              <a:rPr lang="en-US" altLang="zh-CN" dirty="0" smtClean="0">
                <a:latin typeface="+mn-ea"/>
              </a:rPr>
              <a:t>With</a:t>
            </a:r>
            <a:r>
              <a:rPr lang="zh-CN" altLang="en-US" dirty="0" smtClean="0">
                <a:latin typeface="+mn-ea"/>
              </a:rPr>
              <a:t>语句更改选中单元格的填充色和文字样式，表示强调</a:t>
            </a:r>
            <a:endParaRPr lang="en-US" altLang="zh-CN" dirty="0" smtClean="0">
              <a:latin typeface="+mn-ea"/>
            </a:endParaRP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设置对象属性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()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With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Selection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.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Font.Bold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True         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设置文字为加粗样式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Font.Size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15              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设置文字大小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Font.Name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"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隶书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"    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 '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设置文字字体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      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Font.Italic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True          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设置文字为倾斜样式</a:t>
            </a:r>
          </a:p>
          <a:p>
            <a:pPr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  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Interior.Color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RGB(255, 255, 0)</a:t>
            </a:r>
            <a:r>
              <a:rPr lang="en-US" altLang="zh-CN" sz="19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19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设置单元格填充颜色为黄色</a:t>
            </a:r>
            <a:endParaRPr lang="zh-CN" altLang="en-US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End With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End Sub</a:t>
            </a:r>
            <a:endParaRPr lang="zh-CN" altLang="en-US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Exit </a:t>
            </a:r>
            <a:r>
              <a:rPr lang="zh-CN" altLang="en-US" dirty="0" smtClean="0"/>
              <a:t>语句</a:t>
            </a:r>
            <a:endParaRPr lang="en-US" altLang="zh-CN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71406" y="928670"/>
            <a:ext cx="9072594" cy="5715040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作用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退出 </a:t>
            </a:r>
            <a:r>
              <a:rPr lang="en-US" dirty="0" smtClean="0">
                <a:latin typeface="微软雅黑" pitchFamily="34" charset="-122"/>
                <a:ea typeface="微软雅黑" pitchFamily="34" charset="-122"/>
              </a:rPr>
              <a:t>Do...</a:t>
            </a:r>
            <a:r>
              <a:rPr lang="en-US" dirty="0" err="1" smtClean="0">
                <a:latin typeface="微软雅黑" pitchFamily="34" charset="-122"/>
                <a:ea typeface="微软雅黑" pitchFamily="34" charset="-122"/>
              </a:rPr>
              <a:t>Loop、For</a:t>
            </a:r>
            <a:r>
              <a:rPr lang="en-US" dirty="0" smtClean="0">
                <a:latin typeface="微软雅黑" pitchFamily="34" charset="-122"/>
                <a:ea typeface="微软雅黑" pitchFamily="34" charset="-122"/>
              </a:rPr>
              <a:t>...</a:t>
            </a:r>
            <a:r>
              <a:rPr lang="en-US" dirty="0" err="1" smtClean="0">
                <a:latin typeface="微软雅黑" pitchFamily="34" charset="-122"/>
                <a:ea typeface="微软雅黑" pitchFamily="34" charset="-122"/>
              </a:rPr>
              <a:t>Next、Function、Sub</a:t>
            </a:r>
            <a:r>
              <a:rPr lang="en-US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或 </a:t>
            </a:r>
            <a:r>
              <a:rPr lang="en-US" dirty="0" smtClean="0">
                <a:latin typeface="微软雅黑" pitchFamily="34" charset="-122"/>
                <a:ea typeface="微软雅黑" pitchFamily="34" charset="-122"/>
              </a:rPr>
              <a:t>Property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代码块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,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通常和条件判断配合使用 </a:t>
            </a:r>
          </a:p>
          <a:p>
            <a:r>
              <a:rPr lang="zh-CN" altLang="en-US" sz="2400" b="1" dirty="0" smtClean="0"/>
              <a:t>语法：</a:t>
            </a:r>
            <a:endParaRPr lang="zh-CN" altLang="en-US" sz="2400" dirty="0" smtClean="0"/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Do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For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Function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Property </a:t>
            </a:r>
          </a:p>
          <a:p>
            <a:pPr lvl="2">
              <a:buNone/>
            </a:pPr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Sub </a:t>
            </a:r>
          </a:p>
          <a:p>
            <a:r>
              <a:rPr lang="zh-CN" altLang="en-US" dirty="0" smtClean="0"/>
              <a:t>说明：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不要将 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Exit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语句与 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语句搞混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Exit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表示强制退出，并不说明一个结构的终止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表示结束一个过程或块，如 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With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if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End Sub</a:t>
            </a:r>
            <a:endParaRPr lang="zh-CN" altLang="en-US" sz="20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Goto</a:t>
            </a:r>
            <a:r>
              <a:rPr lang="en-US" altLang="zh-CN" dirty="0" smtClean="0"/>
              <a:t> </a:t>
            </a:r>
            <a:r>
              <a:rPr lang="zh-CN" altLang="en-US" dirty="0" smtClean="0"/>
              <a:t>语句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71504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作用：无条件地转移到</a:t>
            </a:r>
            <a:r>
              <a:rPr lang="zh-CN" altLang="en-US" kern="1200" dirty="0" smtClean="0">
                <a:latin typeface="微软雅黑" pitchFamily="34" charset="-122"/>
                <a:ea typeface="微软雅黑" pitchFamily="34" charset="-122"/>
              </a:rPr>
              <a:t>过程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中指定的行</a:t>
            </a:r>
          </a:p>
          <a:p>
            <a:r>
              <a:rPr lang="zh-CN" altLang="en-US" sz="2400" b="1" dirty="0" smtClean="0"/>
              <a:t>语法：</a:t>
            </a:r>
            <a:endParaRPr lang="zh-CN" altLang="en-US" sz="2400" dirty="0" smtClean="0"/>
          </a:p>
          <a:p>
            <a:pPr lvl="2" algn="l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GoTo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i="1" dirty="0" smtClean="0">
                <a:solidFill>
                  <a:srgbClr val="0000CC"/>
                </a:solidFill>
              </a:rPr>
              <a:t>line</a:t>
            </a:r>
          </a:p>
          <a:p>
            <a:r>
              <a:rPr lang="zh-CN" altLang="en-US" dirty="0" smtClean="0"/>
              <a:t>说明：</a:t>
            </a:r>
          </a:p>
          <a:p>
            <a:pPr lvl="1"/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line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参数可以是任意的行标签或行号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en-US" altLang="zh-CN" sz="2000" dirty="0" err="1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GoTo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只能跳到它所在过程中的行</a:t>
            </a: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太多的 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GoTo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语句，会使程序代码不容易阅读及调试，</a:t>
            </a:r>
            <a:r>
              <a:rPr lang="zh-CN" altLang="en-US" sz="2000" u="sng" dirty="0" smtClean="0">
                <a:latin typeface="仿宋" pitchFamily="49" charset="-122"/>
                <a:ea typeface="仿宋" pitchFamily="49" charset="-122"/>
              </a:rPr>
              <a:t>尽可能使用结构化控制语句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FF0000"/>
                </a:solidFill>
              </a:rPr>
              <a:t>Goto</a:t>
            </a:r>
            <a:r>
              <a:rPr lang="zh-CN" altLang="en-US" dirty="0" smtClean="0">
                <a:solidFill>
                  <a:srgbClr val="FF0000"/>
                </a:solidFill>
              </a:rPr>
              <a:t>语句示例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5721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GotoStatementDemo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() 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	Dim Number,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MyString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	Number = 1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	If Number = 1 Then 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Line1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Else 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Line2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Line1: 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	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MyString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= "Number equals 1"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	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GoTo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LastLine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Line2:       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‘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下行语句根本不会执行</a:t>
            </a:r>
          </a:p>
          <a:p>
            <a:pPr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MyString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= "Number equals 2" </a:t>
            </a:r>
          </a:p>
          <a:p>
            <a:pPr>
              <a:buNone/>
            </a:pP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LastLine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: 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	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Debug.Print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MyString</a:t>
            </a:r>
            <a:endParaRPr lang="zh-CN" altLang="en-US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End Sub </a:t>
            </a:r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7" name="右弧形箭头 6"/>
          <p:cNvSpPr/>
          <p:nvPr/>
        </p:nvSpPr>
        <p:spPr bwMode="auto">
          <a:xfrm>
            <a:off x="5143504" y="3929066"/>
            <a:ext cx="785818" cy="1428760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2488"/>
              </a:spcBef>
              <a:spcAft>
                <a:spcPts val="2488"/>
              </a:spcAft>
              <a:buClrTx/>
              <a:buSzTx/>
              <a:buFontTx/>
              <a:buNone/>
              <a:tabLst/>
            </a:pPr>
            <a:endParaRPr kumimoji="1" lang="zh-CN" altLang="en-US" sz="2000" b="1" i="0" u="none" strike="noStrike" cap="none" normalizeH="0" baseline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" name="矩形标注 7"/>
          <p:cNvSpPr/>
          <p:nvPr/>
        </p:nvSpPr>
        <p:spPr bwMode="auto">
          <a:xfrm>
            <a:off x="1428728" y="2714621"/>
            <a:ext cx="2928958" cy="357190"/>
          </a:xfrm>
          <a:prstGeom prst="wedgeRectCallout">
            <a:avLst>
              <a:gd name="adj1" fmla="val -62970"/>
              <a:gd name="adj2" fmla="val 27883"/>
            </a:avLst>
          </a:prstGeom>
          <a:solidFill>
            <a:srgbClr val="FFFF00"/>
          </a:solidFill>
          <a:ln w="9525" cap="flat" cmpd="sng" algn="ctr">
            <a:solidFill>
              <a:srgbClr val="CC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ts val="2488"/>
              </a:spcBef>
              <a:spcAft>
                <a:spcPts val="2488"/>
              </a:spcAft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行标签，不能数字开头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</TotalTime>
  <Words>4629</Words>
  <Application>Microsoft Office PowerPoint</Application>
  <PresentationFormat>全屏显示(4:3)</PresentationFormat>
  <Paragraphs>838</Paragraphs>
  <Slides>39</Slides>
  <Notes>28</Notes>
  <HiddenSlides>3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whu_cs_Lj</vt:lpstr>
      <vt:lpstr>Excel VBA 程序设计</vt:lpstr>
      <vt:lpstr>主要内容</vt:lpstr>
      <vt:lpstr>第二部分  VBA基础知识(5)</vt:lpstr>
      <vt:lpstr>VBA流程控制</vt:lpstr>
      <vt:lpstr>With语句</vt:lpstr>
      <vt:lpstr>With语句示例</vt:lpstr>
      <vt:lpstr>Exit 语句</vt:lpstr>
      <vt:lpstr>Goto 语句</vt:lpstr>
      <vt:lpstr>Goto语句示例</vt:lpstr>
      <vt:lpstr>VBA过程（sub 、function）</vt:lpstr>
      <vt:lpstr>Sub过程语法</vt:lpstr>
      <vt:lpstr>Sub过程示例</vt:lpstr>
      <vt:lpstr>Call语句调用示例</vt:lpstr>
      <vt:lpstr>省略Call的过程调用示例</vt:lpstr>
      <vt:lpstr>Call语句语法</vt:lpstr>
      <vt:lpstr>Sub过程创建与调用示例2</vt:lpstr>
      <vt:lpstr>示例2：货品的销售总价</vt:lpstr>
      <vt:lpstr>Sub过程创建与调用示例</vt:lpstr>
      <vt:lpstr>Sub过程创建与调用示例3</vt:lpstr>
      <vt:lpstr>Sub过程创建与调用示例</vt:lpstr>
      <vt:lpstr>Sub过程创建与调用示例4</vt:lpstr>
      <vt:lpstr>Function过程(函数)语法</vt:lpstr>
      <vt:lpstr>Function函数示例</vt:lpstr>
      <vt:lpstr>Function函数 示例5</vt:lpstr>
      <vt:lpstr>常用内部函数</vt:lpstr>
      <vt:lpstr>常用内部函数</vt:lpstr>
      <vt:lpstr>常用内部函数</vt:lpstr>
      <vt:lpstr>常用内部函数</vt:lpstr>
      <vt:lpstr>常用内部函数</vt:lpstr>
      <vt:lpstr>常用内部函数</vt:lpstr>
      <vt:lpstr>本周提交作业</vt:lpstr>
      <vt:lpstr>幻灯片 32</vt:lpstr>
      <vt:lpstr>不用的旧幻灯片：Sub过程创建与调用课堂练习</vt:lpstr>
      <vt:lpstr>不用的旧幻灯片： Debug.print的有关说明</vt:lpstr>
      <vt:lpstr>不用的旧幻灯片：常用内部函数</vt:lpstr>
      <vt:lpstr>VBA对象模型</vt:lpstr>
      <vt:lpstr>对象的属性 </vt:lpstr>
      <vt:lpstr>对象的方法</vt:lpstr>
      <vt:lpstr>对象的事件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walkinnet</cp:lastModifiedBy>
  <cp:revision>256</cp:revision>
  <dcterms:created xsi:type="dcterms:W3CDTF">2016-03-11T07:48:24Z</dcterms:created>
  <dcterms:modified xsi:type="dcterms:W3CDTF">2016-10-15T02:34:06Z</dcterms:modified>
</cp:coreProperties>
</file>