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diagrams/colors22.xml" ContentType="application/vnd.openxmlformats-officedocument.drawingml.diagramColors+xml"/>
  <Override PartName="/ppt/slides/slide36.xml" ContentType="application/vnd.openxmlformats-officedocument.presentationml.slide+xml"/>
  <Override PartName="/ppt/diagrams/colors11.xml" ContentType="application/vnd.openxmlformats-officedocument.drawingml.diagramColors+xml"/>
  <Override PartName="/ppt/notesSlides/notesSlide38.xml" ContentType="application/vnd.openxmlformats-officedocument.presentationml.notesSlide+xml"/>
  <Override PartName="/ppt/diagrams/data24.xml" ContentType="application/vnd.openxmlformats-officedocument.drawingml.diagramData+xml"/>
  <Override PartName="/ppt/slides/slide25.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diagrams/quickStyle17.xml" ContentType="application/vnd.openxmlformats-officedocument.drawingml.diagramStyle+xml"/>
  <Override PartName="/ppt/tableStyles.xml" ContentType="application/vnd.openxmlformats-officedocument.presentationml.tableStyles+xml"/>
  <Override PartName="/ppt/diagrams/layout17.xml" ContentType="application/vnd.openxmlformats-officedocument.drawingml.diagramLayout+xml"/>
  <Override PartName="/ppt/notesSlides/notesSlide4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diagrams/quickStyle20.xml" ContentType="application/vnd.openxmlformats-officedocument.drawingml.diagramStyle+xml"/>
  <Override PartName="/ppt/diagrams/colors4.xml" ContentType="application/vnd.openxmlformats-officedocument.drawingml.diagramColors+xml"/>
  <Override PartName="/ppt/diagrams/colors16.xml" ContentType="application/vnd.openxmlformats-officedocument.drawingml.diagramColors+xml"/>
  <Override PartName="/ppt/diagrams/data18.xml" ContentType="application/vnd.openxmlformats-officedocument.drawingml.diagramData+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layout20.xml" ContentType="application/vnd.openxmlformats-officedocument.drawingml.diagramLayout+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diagrams/data14.xml" ContentType="application/vnd.openxmlformats-officedocument.drawingml.diagramData+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Override PartName="/ppt/notesSlides/notesSlide28.xml" ContentType="application/vnd.openxmlformats-officedocument.presentationml.notesSlide+xml"/>
  <Override PartName="/ppt/diagrams/data21.xml" ContentType="application/vnd.openxmlformats-officedocument.drawingml.diagramData+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diagrams/layout6.xml" ContentType="application/vnd.openxmlformats-officedocument.drawingml.diagramLayout+xml"/>
  <Override PartName="/ppt/diagrams/data10.xml" ContentType="application/vnd.openxmlformats-officedocument.drawingml.diagramData+xml"/>
  <Override PartName="/ppt/notesSlides/notesSlide35.xml" ContentType="application/vnd.openxmlformats-officedocument.presentationml.notesSlide+xml"/>
  <Override PartName="/ppt/diagrams/quickStyle18.xml" ContentType="application/vnd.openxmlformats-officedocument.drawingml.diagramStyl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layout18.xml" ContentType="application/vnd.openxmlformats-officedocument.drawingml.diagramLayout+xml"/>
  <Override PartName="/ppt/notesSlides/notesSlide42.xml" ContentType="application/vnd.openxmlformats-officedocument.presentationml.notesSlide+xml"/>
  <Override PartName="/ppt/diagrams/quickStyle25.xml" ContentType="application/vnd.openxmlformats-officedocument.drawingml.diagramStyl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diagrams/layout2.xml" ContentType="application/vnd.openxmlformats-officedocument.drawingml.diagramLayout+xml"/>
  <Override PartName="/ppt/notesSlides/notesSlide31.xml" ContentType="application/vnd.openxmlformats-officedocument.presentationml.notesSlide+xml"/>
  <Override PartName="/ppt/diagrams/layout25.xml" ContentType="application/vnd.openxmlformats-officedocument.drawingml.diagramLayout+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layout14.xml" ContentType="application/vnd.openxmlformats-officedocument.drawingml.diagramLayout+xml"/>
  <Override PartName="/ppt/diagrams/colors17.xml" ContentType="application/vnd.openxmlformats-officedocument.drawingml.diagramColors+xml"/>
  <Override PartName="/ppt/diagrams/quickStyle21.xml" ContentType="application/vnd.openxmlformats-officedocument.drawingml.diagramStyle+xml"/>
  <Override PartName="/ppt/slides/slide49.xml" ContentType="application/vnd.openxmlformats-officedocument.presentationml.slide+xml"/>
  <Override PartName="/ppt/notesSlides/notesSlide4.xml" ContentType="application/vnd.openxmlformats-officedocument.presentationml.notesSlide+xml"/>
  <Override PartName="/ppt/diagrams/data19.xml" ContentType="application/vnd.openxmlformats-officedocument.drawingml.diagramData+xml"/>
  <Override PartName="/ppt/diagrams/layout21.xml" ContentType="application/vnd.openxmlformats-officedocument.drawingml.diagramLayout+xml"/>
  <Override PartName="/ppt/diagrams/colors24.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diagrams/data26.xml" ContentType="application/vnd.openxmlformats-officedocument.drawingml.diagramData+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diagrams/data15.xml" ContentType="application/vnd.openxmlformats-officedocument.drawingml.diagramData+xml"/>
  <Override PartName="/ppt/diagrams/colors20.xml" ContentType="application/vnd.openxmlformats-officedocument.drawingml.diagramColor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Default Extension="xls" ContentType="application/vnd.ms-excel"/>
  <Override PartName="/ppt/notesSlides/notesSlide18.xml" ContentType="application/vnd.openxmlformats-officedocument.presentationml.notesSlide+xml"/>
  <Override PartName="/ppt/diagrams/data11.xml" ContentType="application/vnd.openxmlformats-officedocument.drawingml.diagramData+xml"/>
  <Override PartName="/ppt/notesSlides/notesSlide36.xml" ContentType="application/vnd.openxmlformats-officedocument.presentationml.notesSlide+xml"/>
  <Override PartName="/ppt/diagrams/quickStyle19.xml" ContentType="application/vnd.openxmlformats-officedocument.drawingml.diagramStyle+xml"/>
  <Override PartName="/ppt/diagrams/data22.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diagrams/layout7.xml" ContentType="application/vnd.openxmlformats-officedocument.drawingml.diagramLayout+xml"/>
  <Override PartName="/ppt/diagrams/data8.xml" ContentType="application/vnd.openxmlformats-officedocument.drawingml.diagramData+xml"/>
  <Override PartName="/ppt/notesSlides/notesSlide43.xml" ContentType="application/vnd.openxmlformats-officedocument.presentationml.notesSlide+xml"/>
  <Override PartName="/ppt/diagrams/quickStyle26.xml" ContentType="application/vnd.openxmlformats-officedocument.drawingml.diagramStyl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diagrams/quickStyle15.xml" ContentType="application/vnd.openxmlformats-officedocument.drawingml.diagramStyle+xml"/>
  <Override PartName="/ppt/diagrams/layout19.xml" ContentType="application/vnd.openxmlformats-officedocument.drawingml.diagramLayout+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layout3.xml" ContentType="application/vnd.openxmlformats-officedocument.drawingml.diagramLayout+xml"/>
  <Override PartName="/ppt/diagrams/data4.xml" ContentType="application/vnd.openxmlformats-officedocument.drawingml.diagramData+xml"/>
  <Override PartName="/ppt/diagrams/layout15.xml" ContentType="application/vnd.openxmlformats-officedocument.drawingml.diagramLayout+xml"/>
  <Override PartName="/ppt/diagrams/quickStyle22.xml" ContentType="application/vnd.openxmlformats-officedocument.drawingml.diagramStyle+xml"/>
  <Override PartName="/ppt/diagrams/layout26.xml" ContentType="application/vnd.openxmlformats-officedocument.drawingml.diagramLayout+xml"/>
  <Override PartName="/ppt/notesSlides/notesSlide10.xml" ContentType="application/vnd.openxmlformats-officedocument.presentationml.notesSlide+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colors18.xml" ContentType="application/vnd.openxmlformats-officedocument.drawingml.diagramColor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layout11.xml" ContentType="application/vnd.openxmlformats-officedocument.drawingml.diagramLayout+xml"/>
  <Override PartName="/ppt/diagrams/colors14.xml" ContentType="application/vnd.openxmlformats-officedocument.drawingml.diagramColors+xml"/>
  <Override PartName="/ppt/diagrams/layout22.xml" ContentType="application/vnd.openxmlformats-officedocument.drawingml.diagramLayout+xml"/>
  <Override PartName="/ppt/diagrams/colors25.xml" ContentType="application/vnd.openxmlformats-officedocument.drawingml.diagramColor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diagrams/colors10.xml" ContentType="application/vnd.openxmlformats-officedocument.drawingml.diagramColors+xml"/>
  <Override PartName="/ppt/diagrams/colors21.xml" ContentType="application/vnd.openxmlformats-officedocument.drawingml.diagramColors+xml"/>
  <Override PartName="/ppt/diagrams/data23.xml" ContentType="application/vnd.openxmlformats-officedocument.drawingml.diagramData+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Default Extension="wav" ContentType="audio/wav"/>
  <Override PartName="/ppt/notesSlides/notesSlide26.xml" ContentType="application/vnd.openxmlformats-officedocument.presentationml.notesSlide+xml"/>
  <Override PartName="/ppt/diagrams/data9.xml" ContentType="application/vnd.openxmlformats-officedocument.drawingml.diagramData+xml"/>
  <Override PartName="/ppt/diagrams/quickStyle16.xml" ContentType="application/vnd.openxmlformats-officedocument.drawingml.diagramStyl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diagrams/layout4.xml" ContentType="application/vnd.openxmlformats-officedocument.drawingml.diagramLayout+xml"/>
  <Override PartName="/ppt/notesSlides/notesSlide33.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layout16.xml" ContentType="application/vnd.openxmlformats-officedocument.drawingml.diagramLayout+xml"/>
  <Override PartName="/ppt/notesSlides/notesSlide40.xml" ContentType="application/vnd.openxmlformats-officedocument.presentationml.notesSlide+xml"/>
  <Override PartName="/ppt/diagrams/colors19.xml" ContentType="application/vnd.openxmlformats-officedocument.drawingml.diagramColors+xml"/>
  <Override PartName="/ppt/diagrams/quickStyle23.xml" ContentType="application/vnd.openxmlformats-officedocument.drawingml.diagramStyle+xml"/>
  <Override PartName="/ppt/notesSlides/notesSlide6.xml" ContentType="application/vnd.openxmlformats-officedocument.presentationml.notesSlide+xml"/>
  <Override PartName="/ppt/diagrams/layout23.xml" ContentType="application/vnd.openxmlformats-officedocument.drawingml.diagramLayout+xml"/>
  <Override PartName="/ppt/diagrams/colors26.xml" ContentType="application/vnd.openxmlformats-officedocument.drawingml.diagramColors+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slides/slide29.xml" ContentType="application/vnd.openxmlformats-officedocument.presentationml.slide+xml"/>
  <Override PartName="/ppt/diagrams/data17.xml" ContentType="application/vnd.openxmlformats-officedocument.drawingml.diagramData+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diagrams/data20.xml" ContentType="application/vnd.openxmlformats-officedocument.drawingml.diagramData+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diagrams/layout5.xml" ContentType="application/vnd.openxmlformats-officedocument.drawingml.diagramLayout+xml"/>
  <Override PartName="/ppt/diagrams/data6.xml" ContentType="application/vnd.openxmlformats-officedocument.drawingml.diagramData+xml"/>
  <Override PartName="/ppt/diagrams/quickStyle24.xml" ContentType="application/vnd.openxmlformats-officedocument.drawingml.diagramStyle+xml"/>
  <Override PartName="/ppt/notesSlides/notesSlide12.xml" ContentType="application/vnd.openxmlformats-officedocument.presentationml.notesSlide+xml"/>
  <Override PartName="/ppt/diagrams/colors8.xml" ContentType="application/vnd.openxmlformats-officedocument.drawingml.diagramColors+xml"/>
  <Override PartName="/ppt/diagrams/quickStyle13.xml" ContentType="application/vnd.openxmlformats-officedocument.drawingml.diagramStyle+xml"/>
  <Override PartName="/ppt/diagrams/layout13.xml" ContentType="application/vnd.openxmlformats-officedocument.drawingml.diagramLayout+xml"/>
  <Override PartName="/ppt/diagrams/layout24.xml" ContentType="application/vnd.openxmlformats-officedocument.drawingml.diagramLayout+xml"/>
  <Override PartName="/ppt/slides/slide9.xml" ContentType="application/vnd.openxmlformats-officedocument.presentationml.slide+xml"/>
  <Override PartName="/ppt/viewProps.xml" ContentType="application/vnd.openxmlformats-officedocument.presentationml.viewProps+xml"/>
  <Override PartName="/ppt/diagrams/quickStyle7.xml" ContentType="application/vnd.openxmlformats-officedocument.drawingml.diagramStyle+xml"/>
  <Override PartName="/ppt/slides/slide48.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diagrams/colors12.xml" ContentType="application/vnd.openxmlformats-officedocument.drawingml.diagramColors+xml"/>
  <Override PartName="/ppt/diagrams/colors23.xml" ContentType="application/vnd.openxmlformats-officedocument.drawingml.diagramColors+xml"/>
  <Override PartName="/ppt/diagrams/data25.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3">
  <p:sldMasterIdLst>
    <p:sldMasterId id="2147483672" r:id="rId1"/>
  </p:sldMasterIdLst>
  <p:notesMasterIdLst>
    <p:notesMasterId r:id="rId60"/>
  </p:notesMasterIdLst>
  <p:sldIdLst>
    <p:sldId id="288" r:id="rId2"/>
    <p:sldId id="293" r:id="rId3"/>
    <p:sldId id="266" r:id="rId4"/>
    <p:sldId id="267" r:id="rId5"/>
    <p:sldId id="292" r:id="rId6"/>
    <p:sldId id="257" r:id="rId7"/>
    <p:sldId id="258" r:id="rId8"/>
    <p:sldId id="294" r:id="rId9"/>
    <p:sldId id="295" r:id="rId10"/>
    <p:sldId id="334" r:id="rId11"/>
    <p:sldId id="335" r:id="rId12"/>
    <p:sldId id="272" r:id="rId13"/>
    <p:sldId id="271" r:id="rId14"/>
    <p:sldId id="296" r:id="rId15"/>
    <p:sldId id="336" r:id="rId16"/>
    <p:sldId id="337" r:id="rId17"/>
    <p:sldId id="338" r:id="rId18"/>
    <p:sldId id="277" r:id="rId19"/>
    <p:sldId id="278" r:id="rId20"/>
    <p:sldId id="279" r:id="rId21"/>
    <p:sldId id="280" r:id="rId22"/>
    <p:sldId id="301" r:id="rId23"/>
    <p:sldId id="302" r:id="rId24"/>
    <p:sldId id="333" r:id="rId25"/>
    <p:sldId id="287" r:id="rId26"/>
    <p:sldId id="306" r:id="rId27"/>
    <p:sldId id="307" r:id="rId28"/>
    <p:sldId id="309" r:id="rId29"/>
    <p:sldId id="304" r:id="rId30"/>
    <p:sldId id="310" r:id="rId31"/>
    <p:sldId id="311" r:id="rId32"/>
    <p:sldId id="312" r:id="rId33"/>
    <p:sldId id="339" r:id="rId34"/>
    <p:sldId id="340" r:id="rId35"/>
    <p:sldId id="315" r:id="rId36"/>
    <p:sldId id="316" r:id="rId37"/>
    <p:sldId id="332" r:id="rId38"/>
    <p:sldId id="318" r:id="rId39"/>
    <p:sldId id="331" r:id="rId40"/>
    <p:sldId id="329" r:id="rId41"/>
    <p:sldId id="330" r:id="rId42"/>
    <p:sldId id="342" r:id="rId43"/>
    <p:sldId id="343" r:id="rId44"/>
    <p:sldId id="344" r:id="rId45"/>
    <p:sldId id="341" r:id="rId46"/>
    <p:sldId id="317" r:id="rId47"/>
    <p:sldId id="319" r:id="rId48"/>
    <p:sldId id="320" r:id="rId49"/>
    <p:sldId id="322" r:id="rId50"/>
    <p:sldId id="321" r:id="rId51"/>
    <p:sldId id="323" r:id="rId52"/>
    <p:sldId id="324" r:id="rId53"/>
    <p:sldId id="325" r:id="rId54"/>
    <p:sldId id="326" r:id="rId55"/>
    <p:sldId id="261" r:id="rId56"/>
    <p:sldId id="327" r:id="rId57"/>
    <p:sldId id="328" r:id="rId58"/>
    <p:sldId id="291" r:id="rId5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8000"/>
    <a:srgbClr val="800000"/>
    <a:srgbClr val="FFB7FF"/>
    <a:srgbClr val="547E00"/>
    <a:srgbClr val="000000"/>
    <a:srgbClr val="FFCC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41729" autoAdjust="0"/>
  </p:normalViewPr>
  <p:slideViewPr>
    <p:cSldViewPr>
      <p:cViewPr>
        <p:scale>
          <a:sx n="73" d="100"/>
          <a:sy n="73" d="100"/>
        </p:scale>
        <p:origin x="-1392" y="816"/>
      </p:cViewPr>
      <p:guideLst>
        <p:guide orient="horz" pos="2160"/>
        <p:guide pos="2880"/>
      </p:guideLst>
    </p:cSldViewPr>
  </p:slideViewPr>
  <p:notesTextViewPr>
    <p:cViewPr>
      <p:scale>
        <a:sx n="100" d="100"/>
        <a:sy n="100" d="100"/>
      </p:scale>
      <p:origin x="0" y="1626"/>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iagrams/_rels/data10.xml.rels><?xml version="1.0" encoding="UTF-8" standalone="yes"?>
<Relationships xmlns="http://schemas.openxmlformats.org/package/2006/relationships"><Relationship Id="rId1" Type="http://schemas.openxmlformats.org/officeDocument/2006/relationships/image" Target="../media/image39.png"/></Relationships>
</file>

<file path=ppt/diagrams/_rels/data11.xml.rels><?xml version="1.0" encoding="UTF-8" standalone="yes"?>
<Relationships xmlns="http://schemas.openxmlformats.org/package/2006/relationships"><Relationship Id="rId1" Type="http://schemas.openxmlformats.org/officeDocument/2006/relationships/image" Target="../media/image39.png"/></Relationships>
</file>

<file path=ppt/diagrams/_rels/data12.xml.rels><?xml version="1.0" encoding="UTF-8" standalone="yes"?>
<Relationships xmlns="http://schemas.openxmlformats.org/package/2006/relationships"><Relationship Id="rId1" Type="http://schemas.openxmlformats.org/officeDocument/2006/relationships/image" Target="../media/image39.png"/></Relationships>
</file>

<file path=ppt/diagrams/_rels/data13.xml.rels><?xml version="1.0" encoding="UTF-8" standalone="yes"?>
<Relationships xmlns="http://schemas.openxmlformats.org/package/2006/relationships"><Relationship Id="rId1" Type="http://schemas.openxmlformats.org/officeDocument/2006/relationships/image" Target="../media/image39.png"/></Relationships>
</file>

<file path=ppt/diagrams/_rels/data15.xml.rels><?xml version="1.0" encoding="UTF-8" standalone="yes"?>
<Relationships xmlns="http://schemas.openxmlformats.org/package/2006/relationships"><Relationship Id="rId1" Type="http://schemas.openxmlformats.org/officeDocument/2006/relationships/image" Target="../media/image39.png"/></Relationships>
</file>

<file path=ppt/diagrams/_rels/data16.xml.rels><?xml version="1.0" encoding="UTF-8" standalone="yes"?>
<Relationships xmlns="http://schemas.openxmlformats.org/package/2006/relationships"><Relationship Id="rId1" Type="http://schemas.openxmlformats.org/officeDocument/2006/relationships/image" Target="../media/image39.png"/></Relationships>
</file>

<file path=ppt/diagrams/_rels/data17.xml.rels><?xml version="1.0" encoding="UTF-8" standalone="yes"?>
<Relationships xmlns="http://schemas.openxmlformats.org/package/2006/relationships"><Relationship Id="rId1" Type="http://schemas.openxmlformats.org/officeDocument/2006/relationships/image" Target="../media/image39.png"/></Relationships>
</file>

<file path=ppt/diagrams/_rels/data18.xml.rels><?xml version="1.0" encoding="UTF-8" standalone="yes"?>
<Relationships xmlns="http://schemas.openxmlformats.org/package/2006/relationships"><Relationship Id="rId1" Type="http://schemas.openxmlformats.org/officeDocument/2006/relationships/image" Target="../media/image39.png"/></Relationships>
</file>

<file path=ppt/diagrams/_rels/data19.xml.rels><?xml version="1.0" encoding="UTF-8" standalone="yes"?>
<Relationships xmlns="http://schemas.openxmlformats.org/package/2006/relationships"><Relationship Id="rId1" Type="http://schemas.openxmlformats.org/officeDocument/2006/relationships/image" Target="../media/image39.png"/></Relationships>
</file>

<file path=ppt/diagrams/_rels/data20.xml.rels><?xml version="1.0" encoding="UTF-8" standalone="yes"?>
<Relationships xmlns="http://schemas.openxmlformats.org/package/2006/relationships"><Relationship Id="rId1" Type="http://schemas.openxmlformats.org/officeDocument/2006/relationships/image" Target="../media/image39.png"/></Relationships>
</file>

<file path=ppt/diagrams/_rels/data21.xml.rels><?xml version="1.0" encoding="UTF-8" standalone="yes"?>
<Relationships xmlns="http://schemas.openxmlformats.org/package/2006/relationships"><Relationship Id="rId1" Type="http://schemas.openxmlformats.org/officeDocument/2006/relationships/image" Target="../media/image39.png"/></Relationships>
</file>

<file path=ppt/diagrams/_rels/data22.xml.rels><?xml version="1.0" encoding="UTF-8" standalone="yes"?>
<Relationships xmlns="http://schemas.openxmlformats.org/package/2006/relationships"><Relationship Id="rId1" Type="http://schemas.openxmlformats.org/officeDocument/2006/relationships/image" Target="../media/image39.png"/></Relationships>
</file>

<file path=ppt/diagrams/_rels/data23.xml.rels><?xml version="1.0" encoding="UTF-8" standalone="yes"?>
<Relationships xmlns="http://schemas.openxmlformats.org/package/2006/relationships"><Relationship Id="rId1" Type="http://schemas.openxmlformats.org/officeDocument/2006/relationships/image" Target="../media/image39.png"/></Relationships>
</file>

<file path=ppt/diagrams/_rels/data25.xml.rels><?xml version="1.0" encoding="UTF-8" standalone="yes"?>
<Relationships xmlns="http://schemas.openxmlformats.org/package/2006/relationships"><Relationship Id="rId1" Type="http://schemas.openxmlformats.org/officeDocument/2006/relationships/image" Target="../media/image39.png"/></Relationships>
</file>

<file path=ppt/diagrams/_rels/data26.xml.rels><?xml version="1.0" encoding="UTF-8" standalone="yes"?>
<Relationships xmlns="http://schemas.openxmlformats.org/package/2006/relationships"><Relationship Id="rId1" Type="http://schemas.openxmlformats.org/officeDocument/2006/relationships/image" Target="../media/image39.png"/></Relationships>
</file>

<file path=ppt/diagrams/_rels/data3.xml.rels><?xml version="1.0" encoding="UTF-8" standalone="yes"?>
<Relationships xmlns="http://schemas.openxmlformats.org/package/2006/relationships"><Relationship Id="rId1" Type="http://schemas.openxmlformats.org/officeDocument/2006/relationships/image" Target="../media/image39.png"/></Relationships>
</file>

<file path=ppt/diagrams/_rels/data4.xml.rels><?xml version="1.0" encoding="UTF-8" standalone="yes"?>
<Relationships xmlns="http://schemas.openxmlformats.org/package/2006/relationships"><Relationship Id="rId1" Type="http://schemas.openxmlformats.org/officeDocument/2006/relationships/image" Target="../media/image39.png"/></Relationships>
</file>

<file path=ppt/diagrams/_rels/data7.xml.rels><?xml version="1.0" encoding="UTF-8" standalone="yes"?>
<Relationships xmlns="http://schemas.openxmlformats.org/package/2006/relationships"><Relationship Id="rId1" Type="http://schemas.openxmlformats.org/officeDocument/2006/relationships/image" Target="../media/image39.png"/></Relationships>
</file>

<file path=ppt/diagrams/_rels/data9.xml.rels><?xml version="1.0" encoding="UTF-8" standalone="yes"?>
<Relationships xmlns="http://schemas.openxmlformats.org/package/2006/relationships"><Relationship Id="rId1" Type="http://schemas.openxmlformats.org/officeDocument/2006/relationships/image" Target="../media/image39.png"/></Relationships>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87168D2-48B2-461F-AE1B-AB3078162AC2}" type="doc">
      <dgm:prSet loTypeId="urn:microsoft.com/office/officeart/2005/8/layout/vList5" loCatId="list" qsTypeId="urn:microsoft.com/office/officeart/2005/8/quickstyle/simple1" qsCatId="simple" csTypeId="urn:microsoft.com/office/officeart/2005/8/colors/accent2_4" csCatId="accent2" phldr="1"/>
      <dgm:spPr/>
      <dgm:t>
        <a:bodyPr/>
        <a:lstStyle/>
        <a:p>
          <a:endParaRPr lang="zh-CN" altLang="en-US"/>
        </a:p>
      </dgm:t>
    </dgm:pt>
    <dgm:pt modelId="{B4C2E1A0-11C4-4D40-8745-8818E2A876D8}">
      <dgm:prSet phldrT="[文本]"/>
      <dgm:spPr/>
      <dgm:t>
        <a:bodyPr/>
        <a:lstStyle/>
        <a:p>
          <a:r>
            <a:rPr lang="en-US" altLang="zh-CN" b="1" dirty="0" smtClean="0"/>
            <a:t>Ctrl+1 </a:t>
          </a:r>
          <a:endParaRPr lang="zh-CN" altLang="en-US" dirty="0"/>
        </a:p>
      </dgm:t>
    </dgm:pt>
    <dgm:pt modelId="{0E476F8B-CBA7-49B7-8599-6A734C41644E}" type="parTrans" cxnId="{A081053B-B668-4CC7-963F-94D9E83E3678}">
      <dgm:prSet/>
      <dgm:spPr/>
      <dgm:t>
        <a:bodyPr/>
        <a:lstStyle/>
        <a:p>
          <a:endParaRPr lang="zh-CN" altLang="en-US"/>
        </a:p>
      </dgm:t>
    </dgm:pt>
    <dgm:pt modelId="{1454036C-2050-47C2-8EFD-80F891811B89}" type="sibTrans" cxnId="{A081053B-B668-4CC7-963F-94D9E83E3678}">
      <dgm:prSet/>
      <dgm:spPr/>
      <dgm:t>
        <a:bodyPr/>
        <a:lstStyle/>
        <a:p>
          <a:endParaRPr lang="zh-CN" altLang="en-US"/>
        </a:p>
      </dgm:t>
    </dgm:pt>
    <dgm:pt modelId="{34CF328B-68E9-40B1-BFF4-F159BD569D62}">
      <dgm:prSet phldrT="[文本]"/>
      <dgm:spPr/>
      <dgm:t>
        <a:bodyPr/>
        <a:lstStyle/>
        <a:p>
          <a:r>
            <a:rPr lang="zh-CN" altLang="en-US" b="1" dirty="0" smtClean="0"/>
            <a:t>“设置单元格格式”的快捷键</a:t>
          </a:r>
          <a:endParaRPr lang="zh-CN" altLang="en-US" dirty="0"/>
        </a:p>
      </dgm:t>
    </dgm:pt>
    <dgm:pt modelId="{AFD6F3CC-FB9C-4FE3-94EE-36E045693113}" type="parTrans" cxnId="{9461E2FA-BD76-4EA1-8B4D-9E386AB1E943}">
      <dgm:prSet/>
      <dgm:spPr/>
      <dgm:t>
        <a:bodyPr/>
        <a:lstStyle/>
        <a:p>
          <a:endParaRPr lang="zh-CN" altLang="en-US"/>
        </a:p>
      </dgm:t>
    </dgm:pt>
    <dgm:pt modelId="{DED8A32F-37A2-420F-BC94-548F9CE5359A}" type="sibTrans" cxnId="{9461E2FA-BD76-4EA1-8B4D-9E386AB1E943}">
      <dgm:prSet/>
      <dgm:spPr/>
      <dgm:t>
        <a:bodyPr/>
        <a:lstStyle/>
        <a:p>
          <a:endParaRPr lang="zh-CN" altLang="en-US"/>
        </a:p>
      </dgm:t>
    </dgm:pt>
    <dgm:pt modelId="{92985156-C527-447F-B13C-6C65494D9BB5}" type="pres">
      <dgm:prSet presAssocID="{887168D2-48B2-461F-AE1B-AB3078162AC2}" presName="Name0" presStyleCnt="0">
        <dgm:presLayoutVars>
          <dgm:dir/>
          <dgm:animLvl val="lvl"/>
          <dgm:resizeHandles val="exact"/>
        </dgm:presLayoutVars>
      </dgm:prSet>
      <dgm:spPr/>
      <dgm:t>
        <a:bodyPr/>
        <a:lstStyle/>
        <a:p>
          <a:endParaRPr lang="zh-CN" altLang="en-US"/>
        </a:p>
      </dgm:t>
    </dgm:pt>
    <dgm:pt modelId="{9E7D196B-4FEE-4053-B4F1-47E8A9364D34}" type="pres">
      <dgm:prSet presAssocID="{B4C2E1A0-11C4-4D40-8745-8818E2A876D8}" presName="linNode" presStyleCnt="0"/>
      <dgm:spPr/>
    </dgm:pt>
    <dgm:pt modelId="{C5EE185F-616A-42E1-B6A4-036B1F88B6A7}" type="pres">
      <dgm:prSet presAssocID="{B4C2E1A0-11C4-4D40-8745-8818E2A876D8}" presName="parentText" presStyleLbl="node1" presStyleIdx="0" presStyleCnt="1">
        <dgm:presLayoutVars>
          <dgm:chMax val="1"/>
          <dgm:bulletEnabled val="1"/>
        </dgm:presLayoutVars>
      </dgm:prSet>
      <dgm:spPr/>
      <dgm:t>
        <a:bodyPr/>
        <a:lstStyle/>
        <a:p>
          <a:endParaRPr lang="zh-CN" altLang="en-US"/>
        </a:p>
      </dgm:t>
    </dgm:pt>
    <dgm:pt modelId="{64BC7412-0288-45AA-AAF9-B3621B0D7ACB}" type="pres">
      <dgm:prSet presAssocID="{B4C2E1A0-11C4-4D40-8745-8818E2A876D8}" presName="descendantText" presStyleLbl="alignAccFollowNode1" presStyleIdx="0" presStyleCnt="1">
        <dgm:presLayoutVars>
          <dgm:bulletEnabled val="1"/>
        </dgm:presLayoutVars>
      </dgm:prSet>
      <dgm:spPr/>
      <dgm:t>
        <a:bodyPr/>
        <a:lstStyle/>
        <a:p>
          <a:endParaRPr lang="zh-CN" altLang="en-US"/>
        </a:p>
      </dgm:t>
    </dgm:pt>
  </dgm:ptLst>
  <dgm:cxnLst>
    <dgm:cxn modelId="{A081053B-B668-4CC7-963F-94D9E83E3678}" srcId="{887168D2-48B2-461F-AE1B-AB3078162AC2}" destId="{B4C2E1A0-11C4-4D40-8745-8818E2A876D8}" srcOrd="0" destOrd="0" parTransId="{0E476F8B-CBA7-49B7-8599-6A734C41644E}" sibTransId="{1454036C-2050-47C2-8EFD-80F891811B89}"/>
    <dgm:cxn modelId="{B2296CC0-87F4-4642-B0F4-B50A40411891}" type="presOf" srcId="{B4C2E1A0-11C4-4D40-8745-8818E2A876D8}" destId="{C5EE185F-616A-42E1-B6A4-036B1F88B6A7}" srcOrd="0" destOrd="0" presId="urn:microsoft.com/office/officeart/2005/8/layout/vList5"/>
    <dgm:cxn modelId="{378D0995-C2DE-47E8-A4A1-3B63A769230B}" type="presOf" srcId="{887168D2-48B2-461F-AE1B-AB3078162AC2}" destId="{92985156-C527-447F-B13C-6C65494D9BB5}" srcOrd="0" destOrd="0" presId="urn:microsoft.com/office/officeart/2005/8/layout/vList5"/>
    <dgm:cxn modelId="{9461E2FA-BD76-4EA1-8B4D-9E386AB1E943}" srcId="{B4C2E1A0-11C4-4D40-8745-8818E2A876D8}" destId="{34CF328B-68E9-40B1-BFF4-F159BD569D62}" srcOrd="0" destOrd="0" parTransId="{AFD6F3CC-FB9C-4FE3-94EE-36E045693113}" sibTransId="{DED8A32F-37A2-420F-BC94-548F9CE5359A}"/>
    <dgm:cxn modelId="{D84948D8-84EF-48E7-A843-A77466C3E6B9}" type="presOf" srcId="{34CF328B-68E9-40B1-BFF4-F159BD569D62}" destId="{64BC7412-0288-45AA-AAF9-B3621B0D7ACB}" srcOrd="0" destOrd="0" presId="urn:microsoft.com/office/officeart/2005/8/layout/vList5"/>
    <dgm:cxn modelId="{B83078B8-1CE0-44E0-827A-843E7D90FD3F}" type="presParOf" srcId="{92985156-C527-447F-B13C-6C65494D9BB5}" destId="{9E7D196B-4FEE-4053-B4F1-47E8A9364D34}" srcOrd="0" destOrd="0" presId="urn:microsoft.com/office/officeart/2005/8/layout/vList5"/>
    <dgm:cxn modelId="{138C2FDC-6228-42A7-A7E2-12F21D19235D}" type="presParOf" srcId="{9E7D196B-4FEE-4053-B4F1-47E8A9364D34}" destId="{C5EE185F-616A-42E1-B6A4-036B1F88B6A7}" srcOrd="0" destOrd="0" presId="urn:microsoft.com/office/officeart/2005/8/layout/vList5"/>
    <dgm:cxn modelId="{2F57DC38-B0DE-4AC7-8DD5-1D75609EC2B4}" type="presParOf" srcId="{9E7D196B-4FEE-4053-B4F1-47E8A9364D34}" destId="{64BC7412-0288-45AA-AAF9-B3621B0D7ACB}" srcOrd="1" destOrd="0" presId="urn:microsoft.com/office/officeart/2005/8/layout/vList5"/>
  </dgm:cxnLst>
  <dgm:bg/>
  <dgm:whole/>
</dgm:dataModel>
</file>

<file path=ppt/diagrams/data10.xml><?xml version="1.0" encoding="utf-8"?>
<dgm:dataModel xmlns:dgm="http://schemas.openxmlformats.org/drawingml/2006/diagram" xmlns:a="http://schemas.openxmlformats.org/drawingml/2006/main">
  <dgm:ptLst>
    <dgm:pt modelId="{F78FB740-7794-463F-8A72-CEDF7193DDC7}" type="doc">
      <dgm:prSet loTypeId="urn:microsoft.com/office/officeart/2005/8/layout/vList4" loCatId="list" qsTypeId="urn:microsoft.com/office/officeart/2005/8/quickstyle/simple2" qsCatId="simple" csTypeId="urn:microsoft.com/office/officeart/2005/8/colors/accent2_2" csCatId="accent2" phldr="1"/>
      <dgm:spPr/>
      <dgm:t>
        <a:bodyPr/>
        <a:lstStyle/>
        <a:p>
          <a:endParaRPr lang="zh-CN" altLang="en-US"/>
        </a:p>
      </dgm:t>
    </dgm:pt>
    <dgm:pt modelId="{25BF189B-FB3A-4564-961D-CBBC8B40D130}">
      <dgm:prSet phldrT="[文本]" custT="1"/>
      <dgm:spPr>
        <a:solidFill>
          <a:srgbClr val="92D050"/>
        </a:solidFill>
      </dgm:spPr>
      <dgm:t>
        <a:bodyPr/>
        <a:lstStyle/>
        <a:p>
          <a:r>
            <a:rPr lang="zh-CN" altLang="en-US" sz="2400" b="0"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ea"/>
              <a:ea typeface="+mj-ea"/>
            </a:rPr>
            <a:t>不能运行宏的情况及解决方案</a:t>
          </a:r>
        </a:p>
      </dgm:t>
    </dgm:pt>
    <dgm:pt modelId="{5960F2AF-659F-4FC8-BD07-567A4935DA25}" type="par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8610867C-6484-402C-AD98-7EC2DAE01D54}" type="sib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4781E29D-D90B-4B8A-B76E-0E31FA082C3A}" type="pres">
      <dgm:prSet presAssocID="{F78FB740-7794-463F-8A72-CEDF7193DDC7}" presName="linear" presStyleCnt="0">
        <dgm:presLayoutVars>
          <dgm:dir/>
          <dgm:resizeHandles val="exact"/>
        </dgm:presLayoutVars>
      </dgm:prSet>
      <dgm:spPr/>
      <dgm:t>
        <a:bodyPr/>
        <a:lstStyle/>
        <a:p>
          <a:endParaRPr lang="zh-CN" altLang="en-US"/>
        </a:p>
      </dgm:t>
    </dgm:pt>
    <dgm:pt modelId="{92E49789-DAB3-4B12-8681-F4E0AB4DF63D}" type="pres">
      <dgm:prSet presAssocID="{25BF189B-FB3A-4564-961D-CBBC8B40D130}" presName="comp" presStyleCnt="0"/>
      <dgm:spPr/>
    </dgm:pt>
    <dgm:pt modelId="{D20D531D-4BDA-438F-A15A-40F2AD3BEF3B}" type="pres">
      <dgm:prSet presAssocID="{25BF189B-FB3A-4564-961D-CBBC8B40D130}" presName="box" presStyleLbl="node1" presStyleIdx="0" presStyleCnt="1"/>
      <dgm:spPr/>
      <dgm:t>
        <a:bodyPr/>
        <a:lstStyle/>
        <a:p>
          <a:endParaRPr lang="zh-CN" altLang="en-US"/>
        </a:p>
      </dgm:t>
    </dgm:pt>
    <dgm:pt modelId="{7DCDF222-64A2-4C07-87F2-793D44D978FB}" type="pres">
      <dgm:prSet presAssocID="{25BF189B-FB3A-4564-961D-CBBC8B40D130}" presName="img" presStyleLbl="fgImgPlace1" presStyleIdx="0" presStyleCnt="1" custScaleX="59373" custLinFactNeighborX="1"/>
      <dgm:spPr>
        <a:blipFill rotWithShape="0">
          <a:blip xmlns:r="http://schemas.openxmlformats.org/officeDocument/2006/relationships" r:embed="rId1"/>
          <a:stretch>
            <a:fillRect/>
          </a:stretch>
        </a:blipFill>
      </dgm:spPr>
    </dgm:pt>
    <dgm:pt modelId="{095E31DA-1758-4D5F-A13C-0A0E1E3223A4}" type="pres">
      <dgm:prSet presAssocID="{25BF189B-FB3A-4564-961D-CBBC8B40D130}" presName="text" presStyleLbl="node1" presStyleIdx="0" presStyleCnt="1">
        <dgm:presLayoutVars>
          <dgm:bulletEnabled val="1"/>
        </dgm:presLayoutVars>
      </dgm:prSet>
      <dgm:spPr/>
      <dgm:t>
        <a:bodyPr/>
        <a:lstStyle/>
        <a:p>
          <a:endParaRPr lang="zh-CN" altLang="en-US"/>
        </a:p>
      </dgm:t>
    </dgm:pt>
  </dgm:ptLst>
  <dgm:cxnLst>
    <dgm:cxn modelId="{0780CE05-1AB5-41B6-ADC7-062B6CEF6B21}" type="presOf" srcId="{25BF189B-FB3A-4564-961D-CBBC8B40D130}" destId="{D20D531D-4BDA-438F-A15A-40F2AD3BEF3B}" srcOrd="0" destOrd="0" presId="urn:microsoft.com/office/officeart/2005/8/layout/vList4"/>
    <dgm:cxn modelId="{CE958033-C722-4FB5-B0A4-F14C8FFBF881}" type="presOf" srcId="{F78FB740-7794-463F-8A72-CEDF7193DDC7}" destId="{4781E29D-D90B-4B8A-B76E-0E31FA082C3A}" srcOrd="0" destOrd="0" presId="urn:microsoft.com/office/officeart/2005/8/layout/vList4"/>
    <dgm:cxn modelId="{AE128BF7-D24A-4B8C-89EF-5E6A2034C490}" srcId="{F78FB740-7794-463F-8A72-CEDF7193DDC7}" destId="{25BF189B-FB3A-4564-961D-CBBC8B40D130}" srcOrd="0" destOrd="0" parTransId="{5960F2AF-659F-4FC8-BD07-567A4935DA25}" sibTransId="{8610867C-6484-402C-AD98-7EC2DAE01D54}"/>
    <dgm:cxn modelId="{2F42FA0A-4498-4622-B09D-1278B1EB8087}" type="presOf" srcId="{25BF189B-FB3A-4564-961D-CBBC8B40D130}" destId="{095E31DA-1758-4D5F-A13C-0A0E1E3223A4}" srcOrd="1" destOrd="0" presId="urn:microsoft.com/office/officeart/2005/8/layout/vList4"/>
    <dgm:cxn modelId="{6B400BE0-0327-4E2A-B208-B751D53A3C49}" type="presParOf" srcId="{4781E29D-D90B-4B8A-B76E-0E31FA082C3A}" destId="{92E49789-DAB3-4B12-8681-F4E0AB4DF63D}" srcOrd="0" destOrd="0" presId="urn:microsoft.com/office/officeart/2005/8/layout/vList4"/>
    <dgm:cxn modelId="{9517F19F-83C1-4259-9016-F06BD7A814B9}" type="presParOf" srcId="{92E49789-DAB3-4B12-8681-F4E0AB4DF63D}" destId="{D20D531D-4BDA-438F-A15A-40F2AD3BEF3B}" srcOrd="0" destOrd="0" presId="urn:microsoft.com/office/officeart/2005/8/layout/vList4"/>
    <dgm:cxn modelId="{E5C86570-F8DC-426F-B2C2-AC3D1D155E44}" type="presParOf" srcId="{92E49789-DAB3-4B12-8681-F4E0AB4DF63D}" destId="{7DCDF222-64A2-4C07-87F2-793D44D978FB}" srcOrd="1" destOrd="0" presId="urn:microsoft.com/office/officeart/2005/8/layout/vList4"/>
    <dgm:cxn modelId="{0CF25F94-68E9-4BB3-9CA8-0C76160ED231}" type="presParOf" srcId="{92E49789-DAB3-4B12-8681-F4E0AB4DF63D}" destId="{095E31DA-1758-4D5F-A13C-0A0E1E3223A4}" srcOrd="2" destOrd="0" presId="urn:microsoft.com/office/officeart/2005/8/layout/vList4"/>
  </dgm:cxnLst>
  <dgm:bg/>
  <dgm:whole/>
</dgm:dataModel>
</file>

<file path=ppt/diagrams/data11.xml><?xml version="1.0" encoding="utf-8"?>
<dgm:dataModel xmlns:dgm="http://schemas.openxmlformats.org/drawingml/2006/diagram" xmlns:a="http://schemas.openxmlformats.org/drawingml/2006/main">
  <dgm:ptLst>
    <dgm:pt modelId="{F78FB740-7794-463F-8A72-CEDF7193DDC7}" type="doc">
      <dgm:prSet loTypeId="urn:microsoft.com/office/officeart/2005/8/layout/vList4" loCatId="list" qsTypeId="urn:microsoft.com/office/officeart/2005/8/quickstyle/simple2" qsCatId="simple" csTypeId="urn:microsoft.com/office/officeart/2005/8/colors/accent2_2" csCatId="accent2" phldr="1"/>
      <dgm:spPr/>
      <dgm:t>
        <a:bodyPr/>
        <a:lstStyle/>
        <a:p>
          <a:endParaRPr lang="zh-CN" altLang="en-US"/>
        </a:p>
      </dgm:t>
    </dgm:pt>
    <dgm:pt modelId="{25BF189B-FB3A-4564-961D-CBBC8B40D130}">
      <dgm:prSet phldrT="[文本]" custT="1"/>
      <dgm:spPr>
        <a:solidFill>
          <a:srgbClr val="92D050"/>
        </a:solidFill>
      </dgm:spPr>
      <dgm:t>
        <a:bodyPr/>
        <a:lstStyle/>
        <a:p>
          <a:r>
            <a:rPr lang="zh-CN" altLang="en-US" sz="2400" b="0"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ea"/>
              <a:ea typeface="+mj-ea"/>
            </a:rPr>
            <a:t>不能运行宏的情况及解决方案</a:t>
          </a:r>
        </a:p>
      </dgm:t>
    </dgm:pt>
    <dgm:pt modelId="{5960F2AF-659F-4FC8-BD07-567A4935DA25}" type="par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8610867C-6484-402C-AD98-7EC2DAE01D54}" type="sib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4781E29D-D90B-4B8A-B76E-0E31FA082C3A}" type="pres">
      <dgm:prSet presAssocID="{F78FB740-7794-463F-8A72-CEDF7193DDC7}" presName="linear" presStyleCnt="0">
        <dgm:presLayoutVars>
          <dgm:dir/>
          <dgm:resizeHandles val="exact"/>
        </dgm:presLayoutVars>
      </dgm:prSet>
      <dgm:spPr/>
      <dgm:t>
        <a:bodyPr/>
        <a:lstStyle/>
        <a:p>
          <a:endParaRPr lang="zh-CN" altLang="en-US"/>
        </a:p>
      </dgm:t>
    </dgm:pt>
    <dgm:pt modelId="{92E49789-DAB3-4B12-8681-F4E0AB4DF63D}" type="pres">
      <dgm:prSet presAssocID="{25BF189B-FB3A-4564-961D-CBBC8B40D130}" presName="comp" presStyleCnt="0"/>
      <dgm:spPr/>
    </dgm:pt>
    <dgm:pt modelId="{D20D531D-4BDA-438F-A15A-40F2AD3BEF3B}" type="pres">
      <dgm:prSet presAssocID="{25BF189B-FB3A-4564-961D-CBBC8B40D130}" presName="box" presStyleLbl="node1" presStyleIdx="0" presStyleCnt="1" custLinFactNeighborY="12500"/>
      <dgm:spPr/>
      <dgm:t>
        <a:bodyPr/>
        <a:lstStyle/>
        <a:p>
          <a:endParaRPr lang="zh-CN" altLang="en-US"/>
        </a:p>
      </dgm:t>
    </dgm:pt>
    <dgm:pt modelId="{7DCDF222-64A2-4C07-87F2-793D44D978FB}" type="pres">
      <dgm:prSet presAssocID="{25BF189B-FB3A-4564-961D-CBBC8B40D130}" presName="img" presStyleLbl="fgImgPlace1" presStyleIdx="0" presStyleCnt="1" custScaleX="59373" custLinFactNeighborX="1"/>
      <dgm:spPr>
        <a:blipFill rotWithShape="0">
          <a:blip xmlns:r="http://schemas.openxmlformats.org/officeDocument/2006/relationships" r:embed="rId1"/>
          <a:stretch>
            <a:fillRect/>
          </a:stretch>
        </a:blipFill>
      </dgm:spPr>
    </dgm:pt>
    <dgm:pt modelId="{095E31DA-1758-4D5F-A13C-0A0E1E3223A4}" type="pres">
      <dgm:prSet presAssocID="{25BF189B-FB3A-4564-961D-CBBC8B40D130}" presName="text" presStyleLbl="node1" presStyleIdx="0" presStyleCnt="1">
        <dgm:presLayoutVars>
          <dgm:bulletEnabled val="1"/>
        </dgm:presLayoutVars>
      </dgm:prSet>
      <dgm:spPr/>
      <dgm:t>
        <a:bodyPr/>
        <a:lstStyle/>
        <a:p>
          <a:endParaRPr lang="zh-CN" altLang="en-US"/>
        </a:p>
      </dgm:t>
    </dgm:pt>
  </dgm:ptLst>
  <dgm:cxnLst>
    <dgm:cxn modelId="{39859247-3EB4-4228-A5B7-AF975019BF9B}" type="presOf" srcId="{F78FB740-7794-463F-8A72-CEDF7193DDC7}" destId="{4781E29D-D90B-4B8A-B76E-0E31FA082C3A}" srcOrd="0" destOrd="0" presId="urn:microsoft.com/office/officeart/2005/8/layout/vList4"/>
    <dgm:cxn modelId="{AE128BF7-D24A-4B8C-89EF-5E6A2034C490}" srcId="{F78FB740-7794-463F-8A72-CEDF7193DDC7}" destId="{25BF189B-FB3A-4564-961D-CBBC8B40D130}" srcOrd="0" destOrd="0" parTransId="{5960F2AF-659F-4FC8-BD07-567A4935DA25}" sibTransId="{8610867C-6484-402C-AD98-7EC2DAE01D54}"/>
    <dgm:cxn modelId="{6752B4FA-AE94-4490-B644-F356E5DAD155}" type="presOf" srcId="{25BF189B-FB3A-4564-961D-CBBC8B40D130}" destId="{095E31DA-1758-4D5F-A13C-0A0E1E3223A4}" srcOrd="1" destOrd="0" presId="urn:microsoft.com/office/officeart/2005/8/layout/vList4"/>
    <dgm:cxn modelId="{A5A53EEA-39E4-4815-BD93-1D58203383EC}" type="presOf" srcId="{25BF189B-FB3A-4564-961D-CBBC8B40D130}" destId="{D20D531D-4BDA-438F-A15A-40F2AD3BEF3B}" srcOrd="0" destOrd="0" presId="urn:microsoft.com/office/officeart/2005/8/layout/vList4"/>
    <dgm:cxn modelId="{F72DAFA6-4685-4F18-9B9D-99D7346BB431}" type="presParOf" srcId="{4781E29D-D90B-4B8A-B76E-0E31FA082C3A}" destId="{92E49789-DAB3-4B12-8681-F4E0AB4DF63D}" srcOrd="0" destOrd="0" presId="urn:microsoft.com/office/officeart/2005/8/layout/vList4"/>
    <dgm:cxn modelId="{A2C05B1A-CEF3-4F4C-9147-06E083C8434F}" type="presParOf" srcId="{92E49789-DAB3-4B12-8681-F4E0AB4DF63D}" destId="{D20D531D-4BDA-438F-A15A-40F2AD3BEF3B}" srcOrd="0" destOrd="0" presId="urn:microsoft.com/office/officeart/2005/8/layout/vList4"/>
    <dgm:cxn modelId="{CD7471BA-70D9-4A22-9AC3-1A8A53C0C9A1}" type="presParOf" srcId="{92E49789-DAB3-4B12-8681-F4E0AB4DF63D}" destId="{7DCDF222-64A2-4C07-87F2-793D44D978FB}" srcOrd="1" destOrd="0" presId="urn:microsoft.com/office/officeart/2005/8/layout/vList4"/>
    <dgm:cxn modelId="{F2A774A2-BEB9-48E2-89B1-889D983E52B4}" type="presParOf" srcId="{92E49789-DAB3-4B12-8681-F4E0AB4DF63D}" destId="{095E31DA-1758-4D5F-A13C-0A0E1E3223A4}" srcOrd="2" destOrd="0" presId="urn:microsoft.com/office/officeart/2005/8/layout/vList4"/>
  </dgm:cxnLst>
  <dgm:bg/>
  <dgm:whole/>
</dgm:dataModel>
</file>

<file path=ppt/diagrams/data12.xml><?xml version="1.0" encoding="utf-8"?>
<dgm:dataModel xmlns:dgm="http://schemas.openxmlformats.org/drawingml/2006/diagram" xmlns:a="http://schemas.openxmlformats.org/drawingml/2006/main">
  <dgm:ptLst>
    <dgm:pt modelId="{F78FB740-7794-463F-8A72-CEDF7193DDC7}" type="doc">
      <dgm:prSet loTypeId="urn:microsoft.com/office/officeart/2005/8/layout/vList4" loCatId="list" qsTypeId="urn:microsoft.com/office/officeart/2005/8/quickstyle/simple4" qsCatId="simple" csTypeId="urn:microsoft.com/office/officeart/2005/8/colors/accent2_2" csCatId="accent2" phldr="1"/>
      <dgm:spPr/>
      <dgm:t>
        <a:bodyPr/>
        <a:lstStyle/>
        <a:p>
          <a:endParaRPr lang="zh-CN" altLang="en-US"/>
        </a:p>
      </dgm:t>
    </dgm:pt>
    <dgm:pt modelId="{25BF189B-FB3A-4564-961D-CBBC8B40D130}">
      <dgm:prSet phldrT="[文本]" custT="1"/>
      <dgm:spPr/>
      <dgm:t>
        <a:bodyPr/>
        <a:lstStyle/>
        <a:p>
          <a:r>
            <a:rPr lang="zh-CN" altLang="en-US" sz="2400" b="0" cap="none" spc="0" dirty="0" smtClean="0">
              <a:ln w="10160">
                <a:solidFill>
                  <a:schemeClr val="accent1"/>
                </a:solidFill>
                <a:prstDash val="solid"/>
              </a:ln>
              <a:solidFill>
                <a:srgbClr val="FFFFFF"/>
              </a:solidFill>
              <a:effectLst>
                <a:outerShdw blurRad="38100" dist="32000" dir="5400000" algn="tl">
                  <a:srgbClr val="000000">
                    <a:alpha val="30000"/>
                  </a:srgbClr>
                </a:outerShdw>
              </a:effectLst>
              <a:latin typeface="+mj-ea"/>
              <a:ea typeface="+mj-ea"/>
            </a:rPr>
            <a:t>引例：制作工资条</a:t>
          </a:r>
          <a:endParaRPr lang="zh-CN" altLang="en-US" sz="2400" b="0" cap="none" spc="0" dirty="0">
            <a:ln w="10160">
              <a:solidFill>
                <a:schemeClr val="accent1"/>
              </a:solidFill>
              <a:prstDash val="solid"/>
            </a:ln>
            <a:solidFill>
              <a:srgbClr val="FFFFFF"/>
            </a:solidFill>
            <a:effectLst>
              <a:outerShdw blurRad="38100" dist="32000" dir="5400000" algn="tl">
                <a:srgbClr val="000000">
                  <a:alpha val="30000"/>
                </a:srgbClr>
              </a:outerShdw>
            </a:effectLst>
            <a:latin typeface="+mj-ea"/>
            <a:ea typeface="+mj-ea"/>
          </a:endParaRPr>
        </a:p>
      </dgm:t>
    </dgm:pt>
    <dgm:pt modelId="{5960F2AF-659F-4FC8-BD07-567A4935DA25}" type="par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8610867C-6484-402C-AD98-7EC2DAE01D54}" type="sib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4781E29D-D90B-4B8A-B76E-0E31FA082C3A}" type="pres">
      <dgm:prSet presAssocID="{F78FB740-7794-463F-8A72-CEDF7193DDC7}" presName="linear" presStyleCnt="0">
        <dgm:presLayoutVars>
          <dgm:dir/>
          <dgm:resizeHandles val="exact"/>
        </dgm:presLayoutVars>
      </dgm:prSet>
      <dgm:spPr/>
      <dgm:t>
        <a:bodyPr/>
        <a:lstStyle/>
        <a:p>
          <a:endParaRPr lang="zh-CN" altLang="en-US"/>
        </a:p>
      </dgm:t>
    </dgm:pt>
    <dgm:pt modelId="{92E49789-DAB3-4B12-8681-F4E0AB4DF63D}" type="pres">
      <dgm:prSet presAssocID="{25BF189B-FB3A-4564-961D-CBBC8B40D130}" presName="comp" presStyleCnt="0"/>
      <dgm:spPr/>
    </dgm:pt>
    <dgm:pt modelId="{D20D531D-4BDA-438F-A15A-40F2AD3BEF3B}" type="pres">
      <dgm:prSet presAssocID="{25BF189B-FB3A-4564-961D-CBBC8B40D130}" presName="box" presStyleLbl="node1" presStyleIdx="0" presStyleCnt="1"/>
      <dgm:spPr/>
      <dgm:t>
        <a:bodyPr/>
        <a:lstStyle/>
        <a:p>
          <a:endParaRPr lang="zh-CN" altLang="en-US"/>
        </a:p>
      </dgm:t>
    </dgm:pt>
    <dgm:pt modelId="{7DCDF222-64A2-4C07-87F2-793D44D978FB}" type="pres">
      <dgm:prSet presAssocID="{25BF189B-FB3A-4564-961D-CBBC8B40D130}" presName="img" presStyleLbl="fgImgPlace1" presStyleIdx="0" presStyleCnt="1" custScaleX="59373" custLinFactNeighborX="1"/>
      <dgm:spPr>
        <a:blipFill rotWithShape="0">
          <a:blip xmlns:r="http://schemas.openxmlformats.org/officeDocument/2006/relationships" r:embed="rId1"/>
          <a:stretch>
            <a:fillRect/>
          </a:stretch>
        </a:blipFill>
      </dgm:spPr>
    </dgm:pt>
    <dgm:pt modelId="{095E31DA-1758-4D5F-A13C-0A0E1E3223A4}" type="pres">
      <dgm:prSet presAssocID="{25BF189B-FB3A-4564-961D-CBBC8B40D130}" presName="text" presStyleLbl="node1" presStyleIdx="0" presStyleCnt="1">
        <dgm:presLayoutVars>
          <dgm:bulletEnabled val="1"/>
        </dgm:presLayoutVars>
      </dgm:prSet>
      <dgm:spPr/>
      <dgm:t>
        <a:bodyPr/>
        <a:lstStyle/>
        <a:p>
          <a:endParaRPr lang="zh-CN" altLang="en-US"/>
        </a:p>
      </dgm:t>
    </dgm:pt>
  </dgm:ptLst>
  <dgm:cxnLst>
    <dgm:cxn modelId="{149D884D-2F2B-42A3-AA1C-C24D56567CCD}" type="presOf" srcId="{25BF189B-FB3A-4564-961D-CBBC8B40D130}" destId="{095E31DA-1758-4D5F-A13C-0A0E1E3223A4}" srcOrd="1" destOrd="0" presId="urn:microsoft.com/office/officeart/2005/8/layout/vList4"/>
    <dgm:cxn modelId="{BBA60A7C-A7E2-4580-8BBF-99104433C702}" type="presOf" srcId="{25BF189B-FB3A-4564-961D-CBBC8B40D130}" destId="{D20D531D-4BDA-438F-A15A-40F2AD3BEF3B}" srcOrd="0" destOrd="0" presId="urn:microsoft.com/office/officeart/2005/8/layout/vList4"/>
    <dgm:cxn modelId="{AE128BF7-D24A-4B8C-89EF-5E6A2034C490}" srcId="{F78FB740-7794-463F-8A72-CEDF7193DDC7}" destId="{25BF189B-FB3A-4564-961D-CBBC8B40D130}" srcOrd="0" destOrd="0" parTransId="{5960F2AF-659F-4FC8-BD07-567A4935DA25}" sibTransId="{8610867C-6484-402C-AD98-7EC2DAE01D54}"/>
    <dgm:cxn modelId="{5FB55B6B-4CA4-4588-9C37-5210D42FC46C}" type="presOf" srcId="{F78FB740-7794-463F-8A72-CEDF7193DDC7}" destId="{4781E29D-D90B-4B8A-B76E-0E31FA082C3A}" srcOrd="0" destOrd="0" presId="urn:microsoft.com/office/officeart/2005/8/layout/vList4"/>
    <dgm:cxn modelId="{4AFAA4F5-2A11-4921-AF4B-29D9CB4A0569}" type="presParOf" srcId="{4781E29D-D90B-4B8A-B76E-0E31FA082C3A}" destId="{92E49789-DAB3-4B12-8681-F4E0AB4DF63D}" srcOrd="0" destOrd="0" presId="urn:microsoft.com/office/officeart/2005/8/layout/vList4"/>
    <dgm:cxn modelId="{C236319E-A17B-47F0-BDA3-6CE832BF9713}" type="presParOf" srcId="{92E49789-DAB3-4B12-8681-F4E0AB4DF63D}" destId="{D20D531D-4BDA-438F-A15A-40F2AD3BEF3B}" srcOrd="0" destOrd="0" presId="urn:microsoft.com/office/officeart/2005/8/layout/vList4"/>
    <dgm:cxn modelId="{E19AF9DA-F764-4C44-9590-4298D25C5049}" type="presParOf" srcId="{92E49789-DAB3-4B12-8681-F4E0AB4DF63D}" destId="{7DCDF222-64A2-4C07-87F2-793D44D978FB}" srcOrd="1" destOrd="0" presId="urn:microsoft.com/office/officeart/2005/8/layout/vList4"/>
    <dgm:cxn modelId="{C5ED4BDF-EF29-4DD3-9290-EA02E39351A6}" type="presParOf" srcId="{92E49789-DAB3-4B12-8681-F4E0AB4DF63D}" destId="{095E31DA-1758-4D5F-A13C-0A0E1E3223A4}" srcOrd="2" destOrd="0" presId="urn:microsoft.com/office/officeart/2005/8/layout/vList4"/>
  </dgm:cxnLst>
  <dgm:bg/>
  <dgm:whole/>
</dgm:dataModel>
</file>

<file path=ppt/diagrams/data13.xml><?xml version="1.0" encoding="utf-8"?>
<dgm:dataModel xmlns:dgm="http://schemas.openxmlformats.org/drawingml/2006/diagram" xmlns:a="http://schemas.openxmlformats.org/drawingml/2006/main">
  <dgm:ptLst>
    <dgm:pt modelId="{F78FB740-7794-463F-8A72-CEDF7193DDC7}" type="doc">
      <dgm:prSet loTypeId="urn:microsoft.com/office/officeart/2005/8/layout/vList4" loCatId="list" qsTypeId="urn:microsoft.com/office/officeart/2005/8/quickstyle/simple2" qsCatId="simple" csTypeId="urn:microsoft.com/office/officeart/2005/8/colors/accent2_2" csCatId="accent2" phldr="1"/>
      <dgm:spPr/>
      <dgm:t>
        <a:bodyPr/>
        <a:lstStyle/>
        <a:p>
          <a:endParaRPr lang="zh-CN" altLang="en-US"/>
        </a:p>
      </dgm:t>
    </dgm:pt>
    <dgm:pt modelId="{25BF189B-FB3A-4564-961D-CBBC8B40D130}">
      <dgm:prSet phldrT="[文本]" custT="1"/>
      <dgm:spPr/>
      <dgm:t>
        <a:bodyPr/>
        <a:lstStyle/>
        <a:p>
          <a:r>
            <a:rPr lang="zh-CN" altLang="en-US" sz="2400" b="0" cap="none" spc="0" dirty="0" smtClean="0">
              <a:ln w="10160">
                <a:prstDash val="solid"/>
              </a:ln>
              <a:effectLst>
                <a:outerShdw blurRad="38100" dist="32000" dir="5400000" algn="tl">
                  <a:srgbClr val="000000">
                    <a:alpha val="30000"/>
                  </a:srgbClr>
                </a:outerShdw>
              </a:effectLst>
              <a:latin typeface="+mj-ea"/>
              <a:ea typeface="+mj-ea"/>
            </a:rPr>
            <a:t>录制宏（生成工资条）的步骤</a:t>
          </a:r>
          <a:endParaRPr lang="zh-CN" altLang="en-US" sz="2400" b="0" cap="none" spc="0" dirty="0">
            <a:ln w="10160">
              <a:prstDash val="solid"/>
            </a:ln>
            <a:effectLst>
              <a:outerShdw blurRad="38100" dist="32000" dir="5400000" algn="tl">
                <a:srgbClr val="000000">
                  <a:alpha val="30000"/>
                </a:srgbClr>
              </a:outerShdw>
            </a:effectLst>
            <a:latin typeface="+mj-ea"/>
            <a:ea typeface="+mj-ea"/>
          </a:endParaRPr>
        </a:p>
      </dgm:t>
    </dgm:pt>
    <dgm:pt modelId="{5960F2AF-659F-4FC8-BD07-567A4935DA25}" type="par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8610867C-6484-402C-AD98-7EC2DAE01D54}" type="sib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4781E29D-D90B-4B8A-B76E-0E31FA082C3A}" type="pres">
      <dgm:prSet presAssocID="{F78FB740-7794-463F-8A72-CEDF7193DDC7}" presName="linear" presStyleCnt="0">
        <dgm:presLayoutVars>
          <dgm:dir/>
          <dgm:resizeHandles val="exact"/>
        </dgm:presLayoutVars>
      </dgm:prSet>
      <dgm:spPr/>
      <dgm:t>
        <a:bodyPr/>
        <a:lstStyle/>
        <a:p>
          <a:endParaRPr lang="zh-CN" altLang="en-US"/>
        </a:p>
      </dgm:t>
    </dgm:pt>
    <dgm:pt modelId="{92E49789-DAB3-4B12-8681-F4E0AB4DF63D}" type="pres">
      <dgm:prSet presAssocID="{25BF189B-FB3A-4564-961D-CBBC8B40D130}" presName="comp" presStyleCnt="0"/>
      <dgm:spPr/>
    </dgm:pt>
    <dgm:pt modelId="{D20D531D-4BDA-438F-A15A-40F2AD3BEF3B}" type="pres">
      <dgm:prSet presAssocID="{25BF189B-FB3A-4564-961D-CBBC8B40D130}" presName="box" presStyleLbl="node1" presStyleIdx="0" presStyleCnt="1"/>
      <dgm:spPr/>
      <dgm:t>
        <a:bodyPr/>
        <a:lstStyle/>
        <a:p>
          <a:endParaRPr lang="zh-CN" altLang="en-US"/>
        </a:p>
      </dgm:t>
    </dgm:pt>
    <dgm:pt modelId="{7DCDF222-64A2-4C07-87F2-793D44D978FB}" type="pres">
      <dgm:prSet presAssocID="{25BF189B-FB3A-4564-961D-CBBC8B40D130}" presName="img" presStyleLbl="fgImgPlace1" presStyleIdx="0" presStyleCnt="1" custScaleX="59373" custLinFactNeighborX="1"/>
      <dgm:spPr>
        <a:blipFill rotWithShape="0">
          <a:blip xmlns:r="http://schemas.openxmlformats.org/officeDocument/2006/relationships" r:embed="rId1"/>
          <a:stretch>
            <a:fillRect/>
          </a:stretch>
        </a:blipFill>
      </dgm:spPr>
    </dgm:pt>
    <dgm:pt modelId="{095E31DA-1758-4D5F-A13C-0A0E1E3223A4}" type="pres">
      <dgm:prSet presAssocID="{25BF189B-FB3A-4564-961D-CBBC8B40D130}" presName="text" presStyleLbl="node1" presStyleIdx="0" presStyleCnt="1">
        <dgm:presLayoutVars>
          <dgm:bulletEnabled val="1"/>
        </dgm:presLayoutVars>
      </dgm:prSet>
      <dgm:spPr/>
      <dgm:t>
        <a:bodyPr/>
        <a:lstStyle/>
        <a:p>
          <a:endParaRPr lang="zh-CN" altLang="en-US"/>
        </a:p>
      </dgm:t>
    </dgm:pt>
  </dgm:ptLst>
  <dgm:cxnLst>
    <dgm:cxn modelId="{E98CFC9F-F8FF-47BE-8036-4FFD55193177}" type="presOf" srcId="{25BF189B-FB3A-4564-961D-CBBC8B40D130}" destId="{095E31DA-1758-4D5F-A13C-0A0E1E3223A4}" srcOrd="1" destOrd="0" presId="urn:microsoft.com/office/officeart/2005/8/layout/vList4"/>
    <dgm:cxn modelId="{AE128BF7-D24A-4B8C-89EF-5E6A2034C490}" srcId="{F78FB740-7794-463F-8A72-CEDF7193DDC7}" destId="{25BF189B-FB3A-4564-961D-CBBC8B40D130}" srcOrd="0" destOrd="0" parTransId="{5960F2AF-659F-4FC8-BD07-567A4935DA25}" sibTransId="{8610867C-6484-402C-AD98-7EC2DAE01D54}"/>
    <dgm:cxn modelId="{C21AADD0-8B56-4DF8-BD6E-39B294476997}" type="presOf" srcId="{25BF189B-FB3A-4564-961D-CBBC8B40D130}" destId="{D20D531D-4BDA-438F-A15A-40F2AD3BEF3B}" srcOrd="0" destOrd="0" presId="urn:microsoft.com/office/officeart/2005/8/layout/vList4"/>
    <dgm:cxn modelId="{83D4A1D3-F1A9-4FD5-B94E-C6C2456CF0F9}" type="presOf" srcId="{F78FB740-7794-463F-8A72-CEDF7193DDC7}" destId="{4781E29D-D90B-4B8A-B76E-0E31FA082C3A}" srcOrd="0" destOrd="0" presId="urn:microsoft.com/office/officeart/2005/8/layout/vList4"/>
    <dgm:cxn modelId="{16FC9C6A-06D3-4AE5-9AB2-011EA88C0641}" type="presParOf" srcId="{4781E29D-D90B-4B8A-B76E-0E31FA082C3A}" destId="{92E49789-DAB3-4B12-8681-F4E0AB4DF63D}" srcOrd="0" destOrd="0" presId="urn:microsoft.com/office/officeart/2005/8/layout/vList4"/>
    <dgm:cxn modelId="{74BCCC1E-9392-48A3-B8BB-F4A5B3B7F111}" type="presParOf" srcId="{92E49789-DAB3-4B12-8681-F4E0AB4DF63D}" destId="{D20D531D-4BDA-438F-A15A-40F2AD3BEF3B}" srcOrd="0" destOrd="0" presId="urn:microsoft.com/office/officeart/2005/8/layout/vList4"/>
    <dgm:cxn modelId="{839C0EEA-933C-433D-8B5F-6ACB4E6E3EE8}" type="presParOf" srcId="{92E49789-DAB3-4B12-8681-F4E0AB4DF63D}" destId="{7DCDF222-64A2-4C07-87F2-793D44D978FB}" srcOrd="1" destOrd="0" presId="urn:microsoft.com/office/officeart/2005/8/layout/vList4"/>
    <dgm:cxn modelId="{0C1C892D-F445-46E6-8EE0-BF0B3471D3D5}" type="presParOf" srcId="{92E49789-DAB3-4B12-8681-F4E0AB4DF63D}" destId="{095E31DA-1758-4D5F-A13C-0A0E1E3223A4}" srcOrd="2" destOrd="0" presId="urn:microsoft.com/office/officeart/2005/8/layout/vList4"/>
  </dgm:cxnLst>
  <dgm:bg/>
  <dgm:whole/>
</dgm:dataModel>
</file>

<file path=ppt/diagrams/data14.xml><?xml version="1.0" encoding="utf-8"?>
<dgm:dataModel xmlns:dgm="http://schemas.openxmlformats.org/drawingml/2006/diagram" xmlns:a="http://schemas.openxmlformats.org/drawingml/2006/main">
  <dgm:ptLst>
    <dgm:pt modelId="{779B5F47-F7ED-440B-9070-DEAE2B35FF5D}" type="doc">
      <dgm:prSet loTypeId="urn:microsoft.com/office/officeart/2005/8/layout/process2" loCatId="process" qsTypeId="urn:microsoft.com/office/officeart/2005/8/quickstyle/simple1" qsCatId="simple" csTypeId="urn:microsoft.com/office/officeart/2005/8/colors/colorful5" csCatId="colorful" phldr="1"/>
      <dgm:spPr/>
    </dgm:pt>
    <dgm:pt modelId="{83E30DA8-AA82-4DBC-9874-883921431E46}">
      <dgm:prSet phldrT="[文本]" custT="1"/>
      <dgm:spPr/>
      <dgm:t>
        <a:bodyPr/>
        <a:lstStyle/>
        <a:p>
          <a:r>
            <a:rPr lang="zh-CN" altLang="en-US" sz="2400" b="1" dirty="0" smtClean="0">
              <a:solidFill>
                <a:srgbClr val="000000"/>
              </a:solidFill>
            </a:rPr>
            <a:t>打开工作簿文件，选择要制作工资条的工作表</a:t>
          </a:r>
          <a:endParaRPr lang="zh-CN" altLang="en-US" sz="2400" b="1" dirty="0">
            <a:solidFill>
              <a:srgbClr val="000000"/>
            </a:solidFill>
          </a:endParaRPr>
        </a:p>
      </dgm:t>
    </dgm:pt>
    <dgm:pt modelId="{ABA35EF1-2351-49D8-A213-7BF40003E2EA}" type="parTrans" cxnId="{02C42305-A916-48E3-87E3-49D5B0828CCD}">
      <dgm:prSet/>
      <dgm:spPr/>
      <dgm:t>
        <a:bodyPr/>
        <a:lstStyle/>
        <a:p>
          <a:endParaRPr lang="zh-CN" altLang="en-US" sz="2400" b="1"/>
        </a:p>
      </dgm:t>
    </dgm:pt>
    <dgm:pt modelId="{2EEB0399-4F30-41A2-8180-B9D14E10BAF8}" type="sibTrans" cxnId="{02C42305-A916-48E3-87E3-49D5B0828CCD}">
      <dgm:prSet custT="1"/>
      <dgm:spPr/>
      <dgm:t>
        <a:bodyPr/>
        <a:lstStyle/>
        <a:p>
          <a:endParaRPr lang="zh-CN" altLang="en-US" sz="2400" b="1"/>
        </a:p>
      </dgm:t>
    </dgm:pt>
    <dgm:pt modelId="{70CD5665-8E8E-451D-9369-1A9AC540FDEE}">
      <dgm:prSet phldrT="[文本]" custT="1"/>
      <dgm:spPr/>
      <dgm:t>
        <a:bodyPr/>
        <a:lstStyle/>
        <a:p>
          <a:r>
            <a:rPr lang="zh-CN" altLang="en-US" sz="2400" b="1" dirty="0" smtClean="0"/>
            <a:t>点击</a:t>
          </a:r>
          <a:r>
            <a:rPr lang="en-US" altLang="zh-CN" sz="2400" b="1" dirty="0" smtClean="0"/>
            <a:t>A1</a:t>
          </a:r>
          <a:r>
            <a:rPr lang="zh-CN" altLang="en-US" sz="2400" b="1" dirty="0" smtClean="0"/>
            <a:t>，开始录制宏</a:t>
          </a:r>
          <a:r>
            <a:rPr lang="zh-CN" altLang="en-US" sz="2400" b="1" dirty="0" smtClean="0">
              <a:solidFill>
                <a:srgbClr val="FFFF00"/>
              </a:solidFill>
            </a:rPr>
            <a:t>（具体步骤在下一页）</a:t>
          </a:r>
          <a:endParaRPr lang="zh-CN" altLang="en-US" sz="2400" b="1" dirty="0">
            <a:solidFill>
              <a:srgbClr val="FFFF00"/>
            </a:solidFill>
          </a:endParaRPr>
        </a:p>
      </dgm:t>
    </dgm:pt>
    <dgm:pt modelId="{332A2115-B6F9-42BF-8E65-0C1C5766F1C8}" type="parTrans" cxnId="{344EE263-A99B-44F6-8C04-238A81215249}">
      <dgm:prSet/>
      <dgm:spPr/>
      <dgm:t>
        <a:bodyPr/>
        <a:lstStyle/>
        <a:p>
          <a:endParaRPr lang="zh-CN" altLang="en-US" sz="2400" b="1"/>
        </a:p>
      </dgm:t>
    </dgm:pt>
    <dgm:pt modelId="{B6C33489-FF83-46F9-81B4-16573C3202B4}" type="sibTrans" cxnId="{344EE263-A99B-44F6-8C04-238A81215249}">
      <dgm:prSet custT="1"/>
      <dgm:spPr/>
      <dgm:t>
        <a:bodyPr/>
        <a:lstStyle/>
        <a:p>
          <a:endParaRPr lang="zh-CN" altLang="en-US" sz="2400" b="1"/>
        </a:p>
      </dgm:t>
    </dgm:pt>
    <dgm:pt modelId="{409FD14A-82AD-46EF-A3C3-0B57F72F0878}">
      <dgm:prSet phldrT="[文本]" custT="1"/>
      <dgm:spPr/>
      <dgm:t>
        <a:bodyPr/>
        <a:lstStyle/>
        <a:p>
          <a:r>
            <a:rPr lang="zh-CN" altLang="en-US" sz="2400" b="1" dirty="0" smtClean="0"/>
            <a:t>停止录制宏</a:t>
          </a:r>
          <a:endParaRPr lang="zh-CN" altLang="en-US" sz="2400" b="1" dirty="0"/>
        </a:p>
      </dgm:t>
    </dgm:pt>
    <dgm:pt modelId="{FC1D638F-30A2-4014-B0EA-33FC88F00A3B}" type="parTrans" cxnId="{07B437D1-5BFD-4FC5-9665-6EC99F84B0C8}">
      <dgm:prSet/>
      <dgm:spPr/>
      <dgm:t>
        <a:bodyPr/>
        <a:lstStyle/>
        <a:p>
          <a:endParaRPr lang="zh-CN" altLang="en-US" sz="2400" b="1"/>
        </a:p>
      </dgm:t>
    </dgm:pt>
    <dgm:pt modelId="{90561AEB-2699-43BA-B981-ED9DAF49664D}" type="sibTrans" cxnId="{07B437D1-5BFD-4FC5-9665-6EC99F84B0C8}">
      <dgm:prSet/>
      <dgm:spPr/>
      <dgm:t>
        <a:bodyPr/>
        <a:lstStyle/>
        <a:p>
          <a:endParaRPr lang="zh-CN" altLang="en-US" sz="2400" b="1"/>
        </a:p>
      </dgm:t>
    </dgm:pt>
    <dgm:pt modelId="{60116CA2-FEE4-498A-B102-9518630E4916}">
      <dgm:prSet phldrT="[文本]" custT="1"/>
      <dgm:spPr/>
      <dgm:t>
        <a:bodyPr/>
        <a:lstStyle/>
        <a:p>
          <a:r>
            <a:rPr lang="zh-CN" altLang="en-US" sz="2400" b="1" dirty="0" smtClean="0">
              <a:solidFill>
                <a:srgbClr val="000000"/>
              </a:solidFill>
            </a:rPr>
            <a:t>“开发工具”</a:t>
          </a:r>
          <a:r>
            <a:rPr lang="en-US" altLang="zh-CN" sz="2400" b="1" dirty="0" smtClean="0">
              <a:solidFill>
                <a:srgbClr val="000000"/>
              </a:solidFill>
            </a:rPr>
            <a:t>/</a:t>
          </a:r>
          <a:r>
            <a:rPr lang="zh-CN" altLang="en-US" sz="2400" b="1" dirty="0" smtClean="0">
              <a:solidFill>
                <a:srgbClr val="000000"/>
              </a:solidFill>
            </a:rPr>
            <a:t>点“</a:t>
          </a:r>
          <a:r>
            <a:rPr lang="zh-CN" altLang="en-US" sz="2400" b="1" dirty="0" smtClean="0">
              <a:solidFill>
                <a:srgbClr val="FF0000"/>
              </a:solidFill>
            </a:rPr>
            <a:t>使用相对引用</a:t>
          </a:r>
          <a:r>
            <a:rPr lang="zh-CN" altLang="en-US" sz="2400" b="1" dirty="0" smtClean="0">
              <a:solidFill>
                <a:srgbClr val="000000"/>
              </a:solidFill>
            </a:rPr>
            <a:t>”、“录制宏”</a:t>
          </a:r>
          <a:endParaRPr lang="zh-CN" altLang="en-US" sz="2400" b="1" dirty="0">
            <a:solidFill>
              <a:srgbClr val="000000"/>
            </a:solidFill>
          </a:endParaRPr>
        </a:p>
      </dgm:t>
    </dgm:pt>
    <dgm:pt modelId="{E05D8AB5-2B32-4121-95D9-20ED8A128B85}" type="parTrans" cxnId="{A86BE4CB-9992-4E04-9755-87136930F483}">
      <dgm:prSet/>
      <dgm:spPr/>
      <dgm:t>
        <a:bodyPr/>
        <a:lstStyle/>
        <a:p>
          <a:endParaRPr lang="zh-CN" altLang="en-US" sz="2400" b="1"/>
        </a:p>
      </dgm:t>
    </dgm:pt>
    <dgm:pt modelId="{C3C00351-3803-4F4D-8694-B8FB928DCE64}" type="sibTrans" cxnId="{A86BE4CB-9992-4E04-9755-87136930F483}">
      <dgm:prSet custT="1"/>
      <dgm:spPr/>
      <dgm:t>
        <a:bodyPr/>
        <a:lstStyle/>
        <a:p>
          <a:endParaRPr lang="zh-CN" altLang="en-US" sz="2400" b="1"/>
        </a:p>
      </dgm:t>
    </dgm:pt>
    <dgm:pt modelId="{8FAFD4B8-62F4-4165-B673-C57AE8421A57}">
      <dgm:prSet phldrT="[文本]" custT="1"/>
      <dgm:spPr/>
      <dgm:t>
        <a:bodyPr/>
        <a:lstStyle/>
        <a:p>
          <a:r>
            <a:rPr lang="zh-CN" altLang="en-US" sz="2400" b="1" dirty="0" smtClean="0">
              <a:solidFill>
                <a:srgbClr val="000000"/>
              </a:solidFill>
            </a:rPr>
            <a:t>宏名“制作工资条”，快捷键“</a:t>
          </a:r>
          <a:r>
            <a:rPr lang="en-US" altLang="zh-CN" sz="2400" b="1" dirty="0" err="1" smtClean="0">
              <a:solidFill>
                <a:srgbClr val="000000"/>
              </a:solidFill>
            </a:rPr>
            <a:t>Ctrl+r</a:t>
          </a:r>
          <a:r>
            <a:rPr lang="zh-CN" altLang="en-US" sz="2400" b="1" dirty="0" smtClean="0">
              <a:solidFill>
                <a:srgbClr val="000000"/>
              </a:solidFill>
            </a:rPr>
            <a:t>”</a:t>
          </a:r>
          <a:endParaRPr lang="zh-CN" altLang="en-US" sz="2400" b="1" dirty="0">
            <a:solidFill>
              <a:srgbClr val="000000"/>
            </a:solidFill>
          </a:endParaRPr>
        </a:p>
      </dgm:t>
    </dgm:pt>
    <dgm:pt modelId="{1A9D2B1C-7E39-4295-A956-09CC56DCA226}" type="parTrans" cxnId="{5D83C534-067A-4D7A-A9B1-F6AC45DC1756}">
      <dgm:prSet/>
      <dgm:spPr/>
      <dgm:t>
        <a:bodyPr/>
        <a:lstStyle/>
        <a:p>
          <a:endParaRPr lang="zh-CN" altLang="en-US" sz="2400" b="1"/>
        </a:p>
      </dgm:t>
    </dgm:pt>
    <dgm:pt modelId="{8C5F83D9-F042-43F2-9CDB-57BE44AEB2D7}" type="sibTrans" cxnId="{5D83C534-067A-4D7A-A9B1-F6AC45DC1756}">
      <dgm:prSet custT="1"/>
      <dgm:spPr/>
      <dgm:t>
        <a:bodyPr/>
        <a:lstStyle/>
        <a:p>
          <a:endParaRPr lang="zh-CN" altLang="en-US" sz="2400" b="1"/>
        </a:p>
      </dgm:t>
    </dgm:pt>
    <dgm:pt modelId="{C302E5E1-E89D-4A59-86D0-F089C34ABD04}" type="pres">
      <dgm:prSet presAssocID="{779B5F47-F7ED-440B-9070-DEAE2B35FF5D}" presName="linearFlow" presStyleCnt="0">
        <dgm:presLayoutVars>
          <dgm:resizeHandles val="exact"/>
        </dgm:presLayoutVars>
      </dgm:prSet>
      <dgm:spPr/>
    </dgm:pt>
    <dgm:pt modelId="{ED0CA55D-3B00-46F0-B9A3-96B9C6E74EF8}" type="pres">
      <dgm:prSet presAssocID="{83E30DA8-AA82-4DBC-9874-883921431E46}" presName="node" presStyleLbl="node1" presStyleIdx="0" presStyleCnt="5" custScaleX="408953">
        <dgm:presLayoutVars>
          <dgm:bulletEnabled val="1"/>
        </dgm:presLayoutVars>
      </dgm:prSet>
      <dgm:spPr/>
      <dgm:t>
        <a:bodyPr/>
        <a:lstStyle/>
        <a:p>
          <a:endParaRPr lang="zh-CN" altLang="en-US"/>
        </a:p>
      </dgm:t>
    </dgm:pt>
    <dgm:pt modelId="{8EB77DCD-72F7-4A58-A278-C876BABEE7D3}" type="pres">
      <dgm:prSet presAssocID="{2EEB0399-4F30-41A2-8180-B9D14E10BAF8}" presName="sibTrans" presStyleLbl="sibTrans2D1" presStyleIdx="0" presStyleCnt="4"/>
      <dgm:spPr/>
      <dgm:t>
        <a:bodyPr/>
        <a:lstStyle/>
        <a:p>
          <a:endParaRPr lang="zh-CN" altLang="en-US"/>
        </a:p>
      </dgm:t>
    </dgm:pt>
    <dgm:pt modelId="{9CE69AD2-F819-422E-B0BD-0A9A4627B841}" type="pres">
      <dgm:prSet presAssocID="{2EEB0399-4F30-41A2-8180-B9D14E10BAF8}" presName="connectorText" presStyleLbl="sibTrans2D1" presStyleIdx="0" presStyleCnt="4"/>
      <dgm:spPr/>
      <dgm:t>
        <a:bodyPr/>
        <a:lstStyle/>
        <a:p>
          <a:endParaRPr lang="zh-CN" altLang="en-US"/>
        </a:p>
      </dgm:t>
    </dgm:pt>
    <dgm:pt modelId="{F908605C-29EC-4294-9DB7-F7951F3B6CF0}" type="pres">
      <dgm:prSet presAssocID="{60116CA2-FEE4-498A-B102-9518630E4916}" presName="node" presStyleLbl="node1" presStyleIdx="1" presStyleCnt="5" custScaleX="404192">
        <dgm:presLayoutVars>
          <dgm:bulletEnabled val="1"/>
        </dgm:presLayoutVars>
      </dgm:prSet>
      <dgm:spPr/>
      <dgm:t>
        <a:bodyPr/>
        <a:lstStyle/>
        <a:p>
          <a:endParaRPr lang="zh-CN" altLang="en-US"/>
        </a:p>
      </dgm:t>
    </dgm:pt>
    <dgm:pt modelId="{5BC21A7A-62CD-4AD4-A65E-E8E36F1158FE}" type="pres">
      <dgm:prSet presAssocID="{C3C00351-3803-4F4D-8694-B8FB928DCE64}" presName="sibTrans" presStyleLbl="sibTrans2D1" presStyleIdx="1" presStyleCnt="4"/>
      <dgm:spPr/>
      <dgm:t>
        <a:bodyPr/>
        <a:lstStyle/>
        <a:p>
          <a:endParaRPr lang="zh-CN" altLang="en-US"/>
        </a:p>
      </dgm:t>
    </dgm:pt>
    <dgm:pt modelId="{FAD94971-FA34-4402-99F0-2C3374DED8E0}" type="pres">
      <dgm:prSet presAssocID="{C3C00351-3803-4F4D-8694-B8FB928DCE64}" presName="connectorText" presStyleLbl="sibTrans2D1" presStyleIdx="1" presStyleCnt="4"/>
      <dgm:spPr/>
      <dgm:t>
        <a:bodyPr/>
        <a:lstStyle/>
        <a:p>
          <a:endParaRPr lang="zh-CN" altLang="en-US"/>
        </a:p>
      </dgm:t>
    </dgm:pt>
    <dgm:pt modelId="{582FFF10-566E-41D8-9480-D73D5D4AAD71}" type="pres">
      <dgm:prSet presAssocID="{8FAFD4B8-62F4-4165-B673-C57AE8421A57}" presName="node" presStyleLbl="node1" presStyleIdx="2" presStyleCnt="5" custScaleX="404192">
        <dgm:presLayoutVars>
          <dgm:bulletEnabled val="1"/>
        </dgm:presLayoutVars>
      </dgm:prSet>
      <dgm:spPr/>
      <dgm:t>
        <a:bodyPr/>
        <a:lstStyle/>
        <a:p>
          <a:endParaRPr lang="zh-CN" altLang="en-US"/>
        </a:p>
      </dgm:t>
    </dgm:pt>
    <dgm:pt modelId="{E2BB0488-DC2E-4787-970B-0892F719FF9B}" type="pres">
      <dgm:prSet presAssocID="{8C5F83D9-F042-43F2-9CDB-57BE44AEB2D7}" presName="sibTrans" presStyleLbl="sibTrans2D1" presStyleIdx="2" presStyleCnt="4"/>
      <dgm:spPr/>
      <dgm:t>
        <a:bodyPr/>
        <a:lstStyle/>
        <a:p>
          <a:endParaRPr lang="zh-CN" altLang="en-US"/>
        </a:p>
      </dgm:t>
    </dgm:pt>
    <dgm:pt modelId="{158D433A-4A3E-4BEC-9E16-1C3AEE53BEB0}" type="pres">
      <dgm:prSet presAssocID="{8C5F83D9-F042-43F2-9CDB-57BE44AEB2D7}" presName="connectorText" presStyleLbl="sibTrans2D1" presStyleIdx="2" presStyleCnt="4"/>
      <dgm:spPr/>
      <dgm:t>
        <a:bodyPr/>
        <a:lstStyle/>
        <a:p>
          <a:endParaRPr lang="zh-CN" altLang="en-US"/>
        </a:p>
      </dgm:t>
    </dgm:pt>
    <dgm:pt modelId="{2D5AD0F9-32A3-4B71-A15C-5127C807EBDC}" type="pres">
      <dgm:prSet presAssocID="{70CD5665-8E8E-451D-9369-1A9AC540FDEE}" presName="node" presStyleLbl="node1" presStyleIdx="3" presStyleCnt="5" custScaleX="408953">
        <dgm:presLayoutVars>
          <dgm:bulletEnabled val="1"/>
        </dgm:presLayoutVars>
      </dgm:prSet>
      <dgm:spPr/>
      <dgm:t>
        <a:bodyPr/>
        <a:lstStyle/>
        <a:p>
          <a:endParaRPr lang="zh-CN" altLang="en-US"/>
        </a:p>
      </dgm:t>
    </dgm:pt>
    <dgm:pt modelId="{BE456C85-E5BB-412C-AD5D-C17DA1DE25A5}" type="pres">
      <dgm:prSet presAssocID="{B6C33489-FF83-46F9-81B4-16573C3202B4}" presName="sibTrans" presStyleLbl="sibTrans2D1" presStyleIdx="3" presStyleCnt="4"/>
      <dgm:spPr/>
      <dgm:t>
        <a:bodyPr/>
        <a:lstStyle/>
        <a:p>
          <a:endParaRPr lang="zh-CN" altLang="en-US"/>
        </a:p>
      </dgm:t>
    </dgm:pt>
    <dgm:pt modelId="{A3891124-44B8-44C0-9611-8070221FCBE7}" type="pres">
      <dgm:prSet presAssocID="{B6C33489-FF83-46F9-81B4-16573C3202B4}" presName="connectorText" presStyleLbl="sibTrans2D1" presStyleIdx="3" presStyleCnt="4"/>
      <dgm:spPr/>
      <dgm:t>
        <a:bodyPr/>
        <a:lstStyle/>
        <a:p>
          <a:endParaRPr lang="zh-CN" altLang="en-US"/>
        </a:p>
      </dgm:t>
    </dgm:pt>
    <dgm:pt modelId="{F4227C2F-70B1-4F7C-B85C-423B93C43E98}" type="pres">
      <dgm:prSet presAssocID="{409FD14A-82AD-46EF-A3C3-0B57F72F0878}" presName="node" presStyleLbl="node1" presStyleIdx="4" presStyleCnt="5" custScaleX="408953">
        <dgm:presLayoutVars>
          <dgm:bulletEnabled val="1"/>
        </dgm:presLayoutVars>
      </dgm:prSet>
      <dgm:spPr/>
      <dgm:t>
        <a:bodyPr/>
        <a:lstStyle/>
        <a:p>
          <a:endParaRPr lang="zh-CN" altLang="en-US"/>
        </a:p>
      </dgm:t>
    </dgm:pt>
  </dgm:ptLst>
  <dgm:cxnLst>
    <dgm:cxn modelId="{EF995FDF-DFEB-488D-8B9E-451B86382B36}" type="presOf" srcId="{B6C33489-FF83-46F9-81B4-16573C3202B4}" destId="{A3891124-44B8-44C0-9611-8070221FCBE7}" srcOrd="1" destOrd="0" presId="urn:microsoft.com/office/officeart/2005/8/layout/process2"/>
    <dgm:cxn modelId="{344EE263-A99B-44F6-8C04-238A81215249}" srcId="{779B5F47-F7ED-440B-9070-DEAE2B35FF5D}" destId="{70CD5665-8E8E-451D-9369-1A9AC540FDEE}" srcOrd="3" destOrd="0" parTransId="{332A2115-B6F9-42BF-8E65-0C1C5766F1C8}" sibTransId="{B6C33489-FF83-46F9-81B4-16573C3202B4}"/>
    <dgm:cxn modelId="{088AAD31-A5D6-4312-B963-9046911FED82}" type="presOf" srcId="{B6C33489-FF83-46F9-81B4-16573C3202B4}" destId="{BE456C85-E5BB-412C-AD5D-C17DA1DE25A5}" srcOrd="0" destOrd="0" presId="urn:microsoft.com/office/officeart/2005/8/layout/process2"/>
    <dgm:cxn modelId="{A86BE4CB-9992-4E04-9755-87136930F483}" srcId="{779B5F47-F7ED-440B-9070-DEAE2B35FF5D}" destId="{60116CA2-FEE4-498A-B102-9518630E4916}" srcOrd="1" destOrd="0" parTransId="{E05D8AB5-2B32-4121-95D9-20ED8A128B85}" sibTransId="{C3C00351-3803-4F4D-8694-B8FB928DCE64}"/>
    <dgm:cxn modelId="{5D83C534-067A-4D7A-A9B1-F6AC45DC1756}" srcId="{779B5F47-F7ED-440B-9070-DEAE2B35FF5D}" destId="{8FAFD4B8-62F4-4165-B673-C57AE8421A57}" srcOrd="2" destOrd="0" parTransId="{1A9D2B1C-7E39-4295-A956-09CC56DCA226}" sibTransId="{8C5F83D9-F042-43F2-9CDB-57BE44AEB2D7}"/>
    <dgm:cxn modelId="{1EEC3E4A-45C2-4A1C-A45D-0879BC0CC0CF}" type="presOf" srcId="{2EEB0399-4F30-41A2-8180-B9D14E10BAF8}" destId="{9CE69AD2-F819-422E-B0BD-0A9A4627B841}" srcOrd="1" destOrd="0" presId="urn:microsoft.com/office/officeart/2005/8/layout/process2"/>
    <dgm:cxn modelId="{07B437D1-5BFD-4FC5-9665-6EC99F84B0C8}" srcId="{779B5F47-F7ED-440B-9070-DEAE2B35FF5D}" destId="{409FD14A-82AD-46EF-A3C3-0B57F72F0878}" srcOrd="4" destOrd="0" parTransId="{FC1D638F-30A2-4014-B0EA-33FC88F00A3B}" sibTransId="{90561AEB-2699-43BA-B981-ED9DAF49664D}"/>
    <dgm:cxn modelId="{25FFC7B3-67E7-4E5F-8A11-78A6192CB53E}" type="presOf" srcId="{60116CA2-FEE4-498A-B102-9518630E4916}" destId="{F908605C-29EC-4294-9DB7-F7951F3B6CF0}" srcOrd="0" destOrd="0" presId="urn:microsoft.com/office/officeart/2005/8/layout/process2"/>
    <dgm:cxn modelId="{3A7F016E-5281-494D-8577-6AECDC5A8355}" type="presOf" srcId="{C3C00351-3803-4F4D-8694-B8FB928DCE64}" destId="{FAD94971-FA34-4402-99F0-2C3374DED8E0}" srcOrd="1" destOrd="0" presId="urn:microsoft.com/office/officeart/2005/8/layout/process2"/>
    <dgm:cxn modelId="{77F77E75-DAC1-483C-9D61-A38560164EC8}" type="presOf" srcId="{70CD5665-8E8E-451D-9369-1A9AC540FDEE}" destId="{2D5AD0F9-32A3-4B71-A15C-5127C807EBDC}" srcOrd="0" destOrd="0" presId="urn:microsoft.com/office/officeart/2005/8/layout/process2"/>
    <dgm:cxn modelId="{02C42305-A916-48E3-87E3-49D5B0828CCD}" srcId="{779B5F47-F7ED-440B-9070-DEAE2B35FF5D}" destId="{83E30DA8-AA82-4DBC-9874-883921431E46}" srcOrd="0" destOrd="0" parTransId="{ABA35EF1-2351-49D8-A213-7BF40003E2EA}" sibTransId="{2EEB0399-4F30-41A2-8180-B9D14E10BAF8}"/>
    <dgm:cxn modelId="{91B9AB54-B4C7-4003-A3CB-D0BFD454B391}" type="presOf" srcId="{409FD14A-82AD-46EF-A3C3-0B57F72F0878}" destId="{F4227C2F-70B1-4F7C-B85C-423B93C43E98}" srcOrd="0" destOrd="0" presId="urn:microsoft.com/office/officeart/2005/8/layout/process2"/>
    <dgm:cxn modelId="{6688F79C-B9C0-407D-B34A-7FFBC826E91A}" type="presOf" srcId="{83E30DA8-AA82-4DBC-9874-883921431E46}" destId="{ED0CA55D-3B00-46F0-B9A3-96B9C6E74EF8}" srcOrd="0" destOrd="0" presId="urn:microsoft.com/office/officeart/2005/8/layout/process2"/>
    <dgm:cxn modelId="{4964B741-B5E9-4028-BB97-1AF8D94DDFE9}" type="presOf" srcId="{8FAFD4B8-62F4-4165-B673-C57AE8421A57}" destId="{582FFF10-566E-41D8-9480-D73D5D4AAD71}" srcOrd="0" destOrd="0" presId="urn:microsoft.com/office/officeart/2005/8/layout/process2"/>
    <dgm:cxn modelId="{3C4BEBA7-1A50-4F35-9BB5-8C983E7245B3}" type="presOf" srcId="{C3C00351-3803-4F4D-8694-B8FB928DCE64}" destId="{5BC21A7A-62CD-4AD4-A65E-E8E36F1158FE}" srcOrd="0" destOrd="0" presId="urn:microsoft.com/office/officeart/2005/8/layout/process2"/>
    <dgm:cxn modelId="{1FFB5CCE-D306-42C5-8B56-568C7B2AD1F8}" type="presOf" srcId="{8C5F83D9-F042-43F2-9CDB-57BE44AEB2D7}" destId="{E2BB0488-DC2E-4787-970B-0892F719FF9B}" srcOrd="0" destOrd="0" presId="urn:microsoft.com/office/officeart/2005/8/layout/process2"/>
    <dgm:cxn modelId="{B6CC3CE8-B464-48F7-BE77-6524A998F4B2}" type="presOf" srcId="{8C5F83D9-F042-43F2-9CDB-57BE44AEB2D7}" destId="{158D433A-4A3E-4BEC-9E16-1C3AEE53BEB0}" srcOrd="1" destOrd="0" presId="urn:microsoft.com/office/officeart/2005/8/layout/process2"/>
    <dgm:cxn modelId="{C85D4C65-B27D-43FB-BA93-7D0F284CF069}" type="presOf" srcId="{2EEB0399-4F30-41A2-8180-B9D14E10BAF8}" destId="{8EB77DCD-72F7-4A58-A278-C876BABEE7D3}" srcOrd="0" destOrd="0" presId="urn:microsoft.com/office/officeart/2005/8/layout/process2"/>
    <dgm:cxn modelId="{9F390B30-3534-4657-82BB-03BAA878E053}" type="presOf" srcId="{779B5F47-F7ED-440B-9070-DEAE2B35FF5D}" destId="{C302E5E1-E89D-4A59-86D0-F089C34ABD04}" srcOrd="0" destOrd="0" presId="urn:microsoft.com/office/officeart/2005/8/layout/process2"/>
    <dgm:cxn modelId="{165F283B-0F43-4FC1-A5B3-AD6570837C40}" type="presParOf" srcId="{C302E5E1-E89D-4A59-86D0-F089C34ABD04}" destId="{ED0CA55D-3B00-46F0-B9A3-96B9C6E74EF8}" srcOrd="0" destOrd="0" presId="urn:microsoft.com/office/officeart/2005/8/layout/process2"/>
    <dgm:cxn modelId="{77C89E82-7EFD-4DBB-BCB5-3F412CA12B31}" type="presParOf" srcId="{C302E5E1-E89D-4A59-86D0-F089C34ABD04}" destId="{8EB77DCD-72F7-4A58-A278-C876BABEE7D3}" srcOrd="1" destOrd="0" presId="urn:microsoft.com/office/officeart/2005/8/layout/process2"/>
    <dgm:cxn modelId="{DE9B5F41-973B-401B-9C94-D85A003888B6}" type="presParOf" srcId="{8EB77DCD-72F7-4A58-A278-C876BABEE7D3}" destId="{9CE69AD2-F819-422E-B0BD-0A9A4627B841}" srcOrd="0" destOrd="0" presId="urn:microsoft.com/office/officeart/2005/8/layout/process2"/>
    <dgm:cxn modelId="{822CB49A-BF76-438C-A94D-CE86EFFD9554}" type="presParOf" srcId="{C302E5E1-E89D-4A59-86D0-F089C34ABD04}" destId="{F908605C-29EC-4294-9DB7-F7951F3B6CF0}" srcOrd="2" destOrd="0" presId="urn:microsoft.com/office/officeart/2005/8/layout/process2"/>
    <dgm:cxn modelId="{473987D9-1FC7-4A0F-8ADD-51FADBBEBBBC}" type="presParOf" srcId="{C302E5E1-E89D-4A59-86D0-F089C34ABD04}" destId="{5BC21A7A-62CD-4AD4-A65E-E8E36F1158FE}" srcOrd="3" destOrd="0" presId="urn:microsoft.com/office/officeart/2005/8/layout/process2"/>
    <dgm:cxn modelId="{FDBCDBDC-F1B7-4A6F-A3B0-5746500C59DB}" type="presParOf" srcId="{5BC21A7A-62CD-4AD4-A65E-E8E36F1158FE}" destId="{FAD94971-FA34-4402-99F0-2C3374DED8E0}" srcOrd="0" destOrd="0" presId="urn:microsoft.com/office/officeart/2005/8/layout/process2"/>
    <dgm:cxn modelId="{5107C55C-6446-4CC6-9F62-FC0C726D6651}" type="presParOf" srcId="{C302E5E1-E89D-4A59-86D0-F089C34ABD04}" destId="{582FFF10-566E-41D8-9480-D73D5D4AAD71}" srcOrd="4" destOrd="0" presId="urn:microsoft.com/office/officeart/2005/8/layout/process2"/>
    <dgm:cxn modelId="{A4308BB6-2E67-4A3D-8F0E-0787F60343A8}" type="presParOf" srcId="{C302E5E1-E89D-4A59-86D0-F089C34ABD04}" destId="{E2BB0488-DC2E-4787-970B-0892F719FF9B}" srcOrd="5" destOrd="0" presId="urn:microsoft.com/office/officeart/2005/8/layout/process2"/>
    <dgm:cxn modelId="{742221D2-EC29-43FA-BEAE-269143142876}" type="presParOf" srcId="{E2BB0488-DC2E-4787-970B-0892F719FF9B}" destId="{158D433A-4A3E-4BEC-9E16-1C3AEE53BEB0}" srcOrd="0" destOrd="0" presId="urn:microsoft.com/office/officeart/2005/8/layout/process2"/>
    <dgm:cxn modelId="{58D59402-167B-439D-99EE-4D5D0BEAFCD9}" type="presParOf" srcId="{C302E5E1-E89D-4A59-86D0-F089C34ABD04}" destId="{2D5AD0F9-32A3-4B71-A15C-5127C807EBDC}" srcOrd="6" destOrd="0" presId="urn:microsoft.com/office/officeart/2005/8/layout/process2"/>
    <dgm:cxn modelId="{630A923D-3012-437A-B520-4CB601D347BA}" type="presParOf" srcId="{C302E5E1-E89D-4A59-86D0-F089C34ABD04}" destId="{BE456C85-E5BB-412C-AD5D-C17DA1DE25A5}" srcOrd="7" destOrd="0" presId="urn:microsoft.com/office/officeart/2005/8/layout/process2"/>
    <dgm:cxn modelId="{CD9EB4BB-4FF2-425E-83EF-3CE8E57B402A}" type="presParOf" srcId="{BE456C85-E5BB-412C-AD5D-C17DA1DE25A5}" destId="{A3891124-44B8-44C0-9611-8070221FCBE7}" srcOrd="0" destOrd="0" presId="urn:microsoft.com/office/officeart/2005/8/layout/process2"/>
    <dgm:cxn modelId="{70AFF772-8068-4491-9BC4-1C56F908D9D3}" type="presParOf" srcId="{C302E5E1-E89D-4A59-86D0-F089C34ABD04}" destId="{F4227C2F-70B1-4F7C-B85C-423B93C43E98}" srcOrd="8" destOrd="0" presId="urn:microsoft.com/office/officeart/2005/8/layout/process2"/>
  </dgm:cxnLst>
  <dgm:bg/>
  <dgm:whole/>
</dgm:dataModel>
</file>

<file path=ppt/diagrams/data15.xml><?xml version="1.0" encoding="utf-8"?>
<dgm:dataModel xmlns:dgm="http://schemas.openxmlformats.org/drawingml/2006/diagram" xmlns:a="http://schemas.openxmlformats.org/drawingml/2006/main">
  <dgm:ptLst>
    <dgm:pt modelId="{F78FB740-7794-463F-8A72-CEDF7193DDC7}" type="doc">
      <dgm:prSet loTypeId="urn:microsoft.com/office/officeart/2005/8/layout/vList4" loCatId="list" qsTypeId="urn:microsoft.com/office/officeart/2005/8/quickstyle/simple2" qsCatId="simple" csTypeId="urn:microsoft.com/office/officeart/2005/8/colors/accent2_2" csCatId="accent2" phldr="1"/>
      <dgm:spPr/>
      <dgm:t>
        <a:bodyPr/>
        <a:lstStyle/>
        <a:p>
          <a:endParaRPr lang="zh-CN" altLang="en-US"/>
        </a:p>
      </dgm:t>
    </dgm:pt>
    <dgm:pt modelId="{25BF189B-FB3A-4564-961D-CBBC8B40D130}">
      <dgm:prSet phldrT="[文本]" custT="1"/>
      <dgm:spPr>
        <a:solidFill>
          <a:srgbClr val="FFB7FF"/>
        </a:solidFill>
      </dgm:spPr>
      <dgm:t>
        <a:bodyPr/>
        <a:lstStyle/>
        <a:p>
          <a:r>
            <a:rPr lang="zh-CN" altLang="en-US" sz="2400" b="0" cap="none" spc="0" dirty="0" smtClean="0">
              <a:ln w="10160">
                <a:prstDash val="solid"/>
              </a:ln>
              <a:solidFill>
                <a:schemeClr val="tx1"/>
              </a:solidFill>
              <a:effectLst>
                <a:outerShdw blurRad="38100" dist="32000" dir="5400000" algn="tl">
                  <a:srgbClr val="000000">
                    <a:alpha val="30000"/>
                  </a:srgbClr>
                </a:outerShdw>
              </a:effectLst>
              <a:latin typeface="+mj-ea"/>
              <a:ea typeface="+mj-ea"/>
            </a:rPr>
            <a:t>开始录制宏的具体操作</a:t>
          </a:r>
          <a:endParaRPr lang="zh-CN" altLang="en-US" sz="2400" b="0" cap="none" spc="0" dirty="0">
            <a:ln w="10160">
              <a:prstDash val="solid"/>
            </a:ln>
            <a:solidFill>
              <a:schemeClr val="tx1"/>
            </a:solidFill>
            <a:effectLst>
              <a:outerShdw blurRad="38100" dist="32000" dir="5400000" algn="tl">
                <a:srgbClr val="000000">
                  <a:alpha val="30000"/>
                </a:srgbClr>
              </a:outerShdw>
            </a:effectLst>
            <a:latin typeface="+mj-ea"/>
            <a:ea typeface="+mj-ea"/>
          </a:endParaRPr>
        </a:p>
      </dgm:t>
    </dgm:pt>
    <dgm:pt modelId="{5960F2AF-659F-4FC8-BD07-567A4935DA25}" type="par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8610867C-6484-402C-AD98-7EC2DAE01D54}" type="sib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4781E29D-D90B-4B8A-B76E-0E31FA082C3A}" type="pres">
      <dgm:prSet presAssocID="{F78FB740-7794-463F-8A72-CEDF7193DDC7}" presName="linear" presStyleCnt="0">
        <dgm:presLayoutVars>
          <dgm:dir/>
          <dgm:resizeHandles val="exact"/>
        </dgm:presLayoutVars>
      </dgm:prSet>
      <dgm:spPr/>
      <dgm:t>
        <a:bodyPr/>
        <a:lstStyle/>
        <a:p>
          <a:endParaRPr lang="zh-CN" altLang="en-US"/>
        </a:p>
      </dgm:t>
    </dgm:pt>
    <dgm:pt modelId="{92E49789-DAB3-4B12-8681-F4E0AB4DF63D}" type="pres">
      <dgm:prSet presAssocID="{25BF189B-FB3A-4564-961D-CBBC8B40D130}" presName="comp" presStyleCnt="0"/>
      <dgm:spPr/>
    </dgm:pt>
    <dgm:pt modelId="{D20D531D-4BDA-438F-A15A-40F2AD3BEF3B}" type="pres">
      <dgm:prSet presAssocID="{25BF189B-FB3A-4564-961D-CBBC8B40D130}" presName="box" presStyleLbl="node1" presStyleIdx="0" presStyleCnt="1"/>
      <dgm:spPr/>
      <dgm:t>
        <a:bodyPr/>
        <a:lstStyle/>
        <a:p>
          <a:endParaRPr lang="zh-CN" altLang="en-US"/>
        </a:p>
      </dgm:t>
    </dgm:pt>
    <dgm:pt modelId="{7DCDF222-64A2-4C07-87F2-793D44D978FB}" type="pres">
      <dgm:prSet presAssocID="{25BF189B-FB3A-4564-961D-CBBC8B40D130}" presName="img" presStyleLbl="fgImgPlace1" presStyleIdx="0" presStyleCnt="1" custScaleX="59373" custLinFactNeighborX="1"/>
      <dgm:spPr>
        <a:blipFill rotWithShape="0">
          <a:blip xmlns:r="http://schemas.openxmlformats.org/officeDocument/2006/relationships" r:embed="rId1"/>
          <a:stretch>
            <a:fillRect/>
          </a:stretch>
        </a:blipFill>
      </dgm:spPr>
    </dgm:pt>
    <dgm:pt modelId="{095E31DA-1758-4D5F-A13C-0A0E1E3223A4}" type="pres">
      <dgm:prSet presAssocID="{25BF189B-FB3A-4564-961D-CBBC8B40D130}" presName="text" presStyleLbl="node1" presStyleIdx="0" presStyleCnt="1">
        <dgm:presLayoutVars>
          <dgm:bulletEnabled val="1"/>
        </dgm:presLayoutVars>
      </dgm:prSet>
      <dgm:spPr/>
      <dgm:t>
        <a:bodyPr/>
        <a:lstStyle/>
        <a:p>
          <a:endParaRPr lang="zh-CN" altLang="en-US"/>
        </a:p>
      </dgm:t>
    </dgm:pt>
  </dgm:ptLst>
  <dgm:cxnLst>
    <dgm:cxn modelId="{27771D6F-EE4F-46A0-B413-D515196F7AEB}" type="presOf" srcId="{F78FB740-7794-463F-8A72-CEDF7193DDC7}" destId="{4781E29D-D90B-4B8A-B76E-0E31FA082C3A}" srcOrd="0" destOrd="0" presId="urn:microsoft.com/office/officeart/2005/8/layout/vList4"/>
    <dgm:cxn modelId="{E073DA24-A09E-40A9-BBA1-4AB20BBE94C4}" type="presOf" srcId="{25BF189B-FB3A-4564-961D-CBBC8B40D130}" destId="{D20D531D-4BDA-438F-A15A-40F2AD3BEF3B}" srcOrd="0" destOrd="0" presId="urn:microsoft.com/office/officeart/2005/8/layout/vList4"/>
    <dgm:cxn modelId="{AE128BF7-D24A-4B8C-89EF-5E6A2034C490}" srcId="{F78FB740-7794-463F-8A72-CEDF7193DDC7}" destId="{25BF189B-FB3A-4564-961D-CBBC8B40D130}" srcOrd="0" destOrd="0" parTransId="{5960F2AF-659F-4FC8-BD07-567A4935DA25}" sibTransId="{8610867C-6484-402C-AD98-7EC2DAE01D54}"/>
    <dgm:cxn modelId="{7514407D-3BE9-4AA6-BBF0-DDAEDAAB12B5}" type="presOf" srcId="{25BF189B-FB3A-4564-961D-CBBC8B40D130}" destId="{095E31DA-1758-4D5F-A13C-0A0E1E3223A4}" srcOrd="1" destOrd="0" presId="urn:microsoft.com/office/officeart/2005/8/layout/vList4"/>
    <dgm:cxn modelId="{83AAA86C-01E5-443C-BB58-AEB36D772009}" type="presParOf" srcId="{4781E29D-D90B-4B8A-B76E-0E31FA082C3A}" destId="{92E49789-DAB3-4B12-8681-F4E0AB4DF63D}" srcOrd="0" destOrd="0" presId="urn:microsoft.com/office/officeart/2005/8/layout/vList4"/>
    <dgm:cxn modelId="{C66036D9-B49C-4872-B897-99EF749FA910}" type="presParOf" srcId="{92E49789-DAB3-4B12-8681-F4E0AB4DF63D}" destId="{D20D531D-4BDA-438F-A15A-40F2AD3BEF3B}" srcOrd="0" destOrd="0" presId="urn:microsoft.com/office/officeart/2005/8/layout/vList4"/>
    <dgm:cxn modelId="{5964CE01-18BD-4DDC-BFAD-0AE6FF423D46}" type="presParOf" srcId="{92E49789-DAB3-4B12-8681-F4E0AB4DF63D}" destId="{7DCDF222-64A2-4C07-87F2-793D44D978FB}" srcOrd="1" destOrd="0" presId="urn:microsoft.com/office/officeart/2005/8/layout/vList4"/>
    <dgm:cxn modelId="{BBBF2C90-73FE-456E-91F4-9C35491E874D}" type="presParOf" srcId="{92E49789-DAB3-4B12-8681-F4E0AB4DF63D}" destId="{095E31DA-1758-4D5F-A13C-0A0E1E3223A4}" srcOrd="2" destOrd="0" presId="urn:microsoft.com/office/officeart/2005/8/layout/vList4"/>
  </dgm:cxnLst>
  <dgm:bg/>
  <dgm:whole/>
</dgm:dataModel>
</file>

<file path=ppt/diagrams/data16.xml><?xml version="1.0" encoding="utf-8"?>
<dgm:dataModel xmlns:dgm="http://schemas.openxmlformats.org/drawingml/2006/diagram" xmlns:a="http://schemas.openxmlformats.org/drawingml/2006/main">
  <dgm:ptLst>
    <dgm:pt modelId="{F78FB740-7794-463F-8A72-CEDF7193DDC7}" type="doc">
      <dgm:prSet loTypeId="urn:microsoft.com/office/officeart/2005/8/layout/vList4" loCatId="list" qsTypeId="urn:microsoft.com/office/officeart/2005/8/quickstyle/simple2" qsCatId="simple" csTypeId="urn:microsoft.com/office/officeart/2005/8/colors/accent2_2" csCatId="accent2" phldr="1"/>
      <dgm:spPr/>
      <dgm:t>
        <a:bodyPr/>
        <a:lstStyle/>
        <a:p>
          <a:endParaRPr lang="zh-CN" altLang="en-US"/>
        </a:p>
      </dgm:t>
    </dgm:pt>
    <dgm:pt modelId="{25BF189B-FB3A-4564-961D-CBBC8B40D130}">
      <dgm:prSet phldrT="[文本]" custT="1"/>
      <dgm:spPr>
        <a:solidFill>
          <a:schemeClr val="accent1">
            <a:lumMod val="40000"/>
            <a:lumOff val="60000"/>
          </a:schemeClr>
        </a:solidFill>
      </dgm:spPr>
      <dgm:t>
        <a:bodyPr/>
        <a:lstStyle/>
        <a:p>
          <a:r>
            <a:rPr lang="zh-CN" altLang="en-US" sz="2400" b="0" cap="none" spc="0" dirty="0" smtClean="0">
              <a:ln w="10160">
                <a:prstDash val="solid"/>
              </a:ln>
              <a:solidFill>
                <a:schemeClr val="tx1"/>
              </a:solidFill>
              <a:effectLst>
                <a:outerShdw blurRad="38100" dist="32000" dir="5400000" algn="tl">
                  <a:srgbClr val="000000">
                    <a:alpha val="30000"/>
                  </a:srgbClr>
                </a:outerShdw>
              </a:effectLst>
              <a:latin typeface="+mj-ea"/>
              <a:ea typeface="+mj-ea"/>
            </a:rPr>
            <a:t>查看录制的宏代码</a:t>
          </a:r>
          <a:endParaRPr lang="zh-CN" altLang="en-US" sz="2400" b="0" cap="none" spc="0" dirty="0">
            <a:ln w="10160">
              <a:prstDash val="solid"/>
            </a:ln>
            <a:solidFill>
              <a:schemeClr val="tx1"/>
            </a:solidFill>
            <a:effectLst>
              <a:outerShdw blurRad="38100" dist="32000" dir="5400000" algn="tl">
                <a:srgbClr val="000000">
                  <a:alpha val="30000"/>
                </a:srgbClr>
              </a:outerShdw>
            </a:effectLst>
            <a:latin typeface="+mj-ea"/>
            <a:ea typeface="+mj-ea"/>
          </a:endParaRPr>
        </a:p>
      </dgm:t>
    </dgm:pt>
    <dgm:pt modelId="{5960F2AF-659F-4FC8-BD07-567A4935DA25}" type="par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8610867C-6484-402C-AD98-7EC2DAE01D54}" type="sib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4781E29D-D90B-4B8A-B76E-0E31FA082C3A}" type="pres">
      <dgm:prSet presAssocID="{F78FB740-7794-463F-8A72-CEDF7193DDC7}" presName="linear" presStyleCnt="0">
        <dgm:presLayoutVars>
          <dgm:dir/>
          <dgm:resizeHandles val="exact"/>
        </dgm:presLayoutVars>
      </dgm:prSet>
      <dgm:spPr/>
      <dgm:t>
        <a:bodyPr/>
        <a:lstStyle/>
        <a:p>
          <a:endParaRPr lang="zh-CN" altLang="en-US"/>
        </a:p>
      </dgm:t>
    </dgm:pt>
    <dgm:pt modelId="{92E49789-DAB3-4B12-8681-F4E0AB4DF63D}" type="pres">
      <dgm:prSet presAssocID="{25BF189B-FB3A-4564-961D-CBBC8B40D130}" presName="comp" presStyleCnt="0"/>
      <dgm:spPr/>
    </dgm:pt>
    <dgm:pt modelId="{D20D531D-4BDA-438F-A15A-40F2AD3BEF3B}" type="pres">
      <dgm:prSet presAssocID="{25BF189B-FB3A-4564-961D-CBBC8B40D130}" presName="box" presStyleLbl="node1" presStyleIdx="0" presStyleCnt="1"/>
      <dgm:spPr/>
      <dgm:t>
        <a:bodyPr/>
        <a:lstStyle/>
        <a:p>
          <a:endParaRPr lang="zh-CN" altLang="en-US"/>
        </a:p>
      </dgm:t>
    </dgm:pt>
    <dgm:pt modelId="{7DCDF222-64A2-4C07-87F2-793D44D978FB}" type="pres">
      <dgm:prSet presAssocID="{25BF189B-FB3A-4564-961D-CBBC8B40D130}" presName="img" presStyleLbl="fgImgPlace1" presStyleIdx="0" presStyleCnt="1" custScaleX="59373" custLinFactNeighborX="1"/>
      <dgm:spPr>
        <a:blipFill rotWithShape="0">
          <a:blip xmlns:r="http://schemas.openxmlformats.org/officeDocument/2006/relationships" r:embed="rId1"/>
          <a:stretch>
            <a:fillRect/>
          </a:stretch>
        </a:blipFill>
      </dgm:spPr>
    </dgm:pt>
    <dgm:pt modelId="{095E31DA-1758-4D5F-A13C-0A0E1E3223A4}" type="pres">
      <dgm:prSet presAssocID="{25BF189B-FB3A-4564-961D-CBBC8B40D130}" presName="text" presStyleLbl="node1" presStyleIdx="0" presStyleCnt="1">
        <dgm:presLayoutVars>
          <dgm:bulletEnabled val="1"/>
        </dgm:presLayoutVars>
      </dgm:prSet>
      <dgm:spPr/>
      <dgm:t>
        <a:bodyPr/>
        <a:lstStyle/>
        <a:p>
          <a:endParaRPr lang="zh-CN" altLang="en-US"/>
        </a:p>
      </dgm:t>
    </dgm:pt>
  </dgm:ptLst>
  <dgm:cxnLst>
    <dgm:cxn modelId="{EC7DAD4B-69C6-471D-BB7F-057FE36D19D3}" type="presOf" srcId="{25BF189B-FB3A-4564-961D-CBBC8B40D130}" destId="{095E31DA-1758-4D5F-A13C-0A0E1E3223A4}" srcOrd="1" destOrd="0" presId="urn:microsoft.com/office/officeart/2005/8/layout/vList4"/>
    <dgm:cxn modelId="{AE128BF7-D24A-4B8C-89EF-5E6A2034C490}" srcId="{F78FB740-7794-463F-8A72-CEDF7193DDC7}" destId="{25BF189B-FB3A-4564-961D-CBBC8B40D130}" srcOrd="0" destOrd="0" parTransId="{5960F2AF-659F-4FC8-BD07-567A4935DA25}" sibTransId="{8610867C-6484-402C-AD98-7EC2DAE01D54}"/>
    <dgm:cxn modelId="{14E231B8-5020-4669-B3F2-DCD15E9C0C2B}" type="presOf" srcId="{F78FB740-7794-463F-8A72-CEDF7193DDC7}" destId="{4781E29D-D90B-4B8A-B76E-0E31FA082C3A}" srcOrd="0" destOrd="0" presId="urn:microsoft.com/office/officeart/2005/8/layout/vList4"/>
    <dgm:cxn modelId="{5FC278B8-B817-4174-8262-722A3EE9B505}" type="presOf" srcId="{25BF189B-FB3A-4564-961D-CBBC8B40D130}" destId="{D20D531D-4BDA-438F-A15A-40F2AD3BEF3B}" srcOrd="0" destOrd="0" presId="urn:microsoft.com/office/officeart/2005/8/layout/vList4"/>
    <dgm:cxn modelId="{25BB6C83-2869-4EB9-84A8-88D2B2094EB0}" type="presParOf" srcId="{4781E29D-D90B-4B8A-B76E-0E31FA082C3A}" destId="{92E49789-DAB3-4B12-8681-F4E0AB4DF63D}" srcOrd="0" destOrd="0" presId="urn:microsoft.com/office/officeart/2005/8/layout/vList4"/>
    <dgm:cxn modelId="{9D2B78C6-A06E-4B24-AB9F-98D8BA213B47}" type="presParOf" srcId="{92E49789-DAB3-4B12-8681-F4E0AB4DF63D}" destId="{D20D531D-4BDA-438F-A15A-40F2AD3BEF3B}" srcOrd="0" destOrd="0" presId="urn:microsoft.com/office/officeart/2005/8/layout/vList4"/>
    <dgm:cxn modelId="{F1BBD5AA-4D4C-448F-9B8F-8F6E46957E15}" type="presParOf" srcId="{92E49789-DAB3-4B12-8681-F4E0AB4DF63D}" destId="{7DCDF222-64A2-4C07-87F2-793D44D978FB}" srcOrd="1" destOrd="0" presId="urn:microsoft.com/office/officeart/2005/8/layout/vList4"/>
    <dgm:cxn modelId="{868312D5-8F78-4D90-9F0F-88528ED23817}" type="presParOf" srcId="{92E49789-DAB3-4B12-8681-F4E0AB4DF63D}" destId="{095E31DA-1758-4D5F-A13C-0A0E1E3223A4}" srcOrd="2" destOrd="0" presId="urn:microsoft.com/office/officeart/2005/8/layout/vList4"/>
  </dgm:cxnLst>
  <dgm:bg/>
  <dgm:whole/>
</dgm:dataModel>
</file>

<file path=ppt/diagrams/data17.xml><?xml version="1.0" encoding="utf-8"?>
<dgm:dataModel xmlns:dgm="http://schemas.openxmlformats.org/drawingml/2006/diagram" xmlns:a="http://schemas.openxmlformats.org/drawingml/2006/main">
  <dgm:ptLst>
    <dgm:pt modelId="{F78FB740-7794-463F-8A72-CEDF7193DDC7}" type="doc">
      <dgm:prSet loTypeId="urn:microsoft.com/office/officeart/2005/8/layout/vList4" loCatId="list" qsTypeId="urn:microsoft.com/office/officeart/2005/8/quickstyle/simple2" qsCatId="simple" csTypeId="urn:microsoft.com/office/officeart/2005/8/colors/accent2_2" csCatId="accent2" phldr="1"/>
      <dgm:spPr/>
      <dgm:t>
        <a:bodyPr/>
        <a:lstStyle/>
        <a:p>
          <a:endParaRPr lang="zh-CN" altLang="en-US"/>
        </a:p>
      </dgm:t>
    </dgm:pt>
    <dgm:pt modelId="{25BF189B-FB3A-4564-961D-CBBC8B40D130}">
      <dgm:prSet phldrT="[文本]" custT="1"/>
      <dgm:spPr>
        <a:solidFill>
          <a:srgbClr val="FFC000"/>
        </a:solidFill>
      </dgm:spPr>
      <dgm:t>
        <a:bodyPr/>
        <a:lstStyle/>
        <a:p>
          <a:r>
            <a:rPr lang="zh-CN" altLang="en-US" sz="2400" b="0" cap="none" spc="0" dirty="0" smtClean="0">
              <a:ln w="10160">
                <a:prstDash val="solid"/>
              </a:ln>
              <a:solidFill>
                <a:schemeClr val="tx1"/>
              </a:solidFill>
              <a:effectLst>
                <a:outerShdw blurRad="38100" dist="32000" dir="5400000" algn="tl">
                  <a:srgbClr val="000000">
                    <a:alpha val="30000"/>
                  </a:srgbClr>
                </a:outerShdw>
              </a:effectLst>
              <a:latin typeface="+mj-ea"/>
              <a:ea typeface="+mj-ea"/>
            </a:rPr>
            <a:t>执行宏</a:t>
          </a:r>
          <a:endParaRPr lang="zh-CN" altLang="en-US" sz="2400" b="0" cap="none" spc="0" dirty="0">
            <a:ln w="10160">
              <a:prstDash val="solid"/>
            </a:ln>
            <a:solidFill>
              <a:schemeClr val="tx1"/>
            </a:solidFill>
            <a:effectLst>
              <a:outerShdw blurRad="38100" dist="32000" dir="5400000" algn="tl">
                <a:srgbClr val="000000">
                  <a:alpha val="30000"/>
                </a:srgbClr>
              </a:outerShdw>
            </a:effectLst>
            <a:latin typeface="+mj-ea"/>
            <a:ea typeface="+mj-ea"/>
          </a:endParaRPr>
        </a:p>
      </dgm:t>
    </dgm:pt>
    <dgm:pt modelId="{5960F2AF-659F-4FC8-BD07-567A4935DA25}" type="par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8610867C-6484-402C-AD98-7EC2DAE01D54}" type="sib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4781E29D-D90B-4B8A-B76E-0E31FA082C3A}" type="pres">
      <dgm:prSet presAssocID="{F78FB740-7794-463F-8A72-CEDF7193DDC7}" presName="linear" presStyleCnt="0">
        <dgm:presLayoutVars>
          <dgm:dir/>
          <dgm:resizeHandles val="exact"/>
        </dgm:presLayoutVars>
      </dgm:prSet>
      <dgm:spPr/>
      <dgm:t>
        <a:bodyPr/>
        <a:lstStyle/>
        <a:p>
          <a:endParaRPr lang="zh-CN" altLang="en-US"/>
        </a:p>
      </dgm:t>
    </dgm:pt>
    <dgm:pt modelId="{92E49789-DAB3-4B12-8681-F4E0AB4DF63D}" type="pres">
      <dgm:prSet presAssocID="{25BF189B-FB3A-4564-961D-CBBC8B40D130}" presName="comp" presStyleCnt="0"/>
      <dgm:spPr/>
    </dgm:pt>
    <dgm:pt modelId="{D20D531D-4BDA-438F-A15A-40F2AD3BEF3B}" type="pres">
      <dgm:prSet presAssocID="{25BF189B-FB3A-4564-961D-CBBC8B40D130}" presName="box" presStyleLbl="node1" presStyleIdx="0" presStyleCnt="1"/>
      <dgm:spPr/>
      <dgm:t>
        <a:bodyPr/>
        <a:lstStyle/>
        <a:p>
          <a:endParaRPr lang="zh-CN" altLang="en-US"/>
        </a:p>
      </dgm:t>
    </dgm:pt>
    <dgm:pt modelId="{7DCDF222-64A2-4C07-87F2-793D44D978FB}" type="pres">
      <dgm:prSet presAssocID="{25BF189B-FB3A-4564-961D-CBBC8B40D130}" presName="img" presStyleLbl="fgImgPlace1" presStyleIdx="0" presStyleCnt="1" custScaleX="59373" custLinFactNeighborX="1"/>
      <dgm:spPr>
        <a:blipFill rotWithShape="0">
          <a:blip xmlns:r="http://schemas.openxmlformats.org/officeDocument/2006/relationships" r:embed="rId1"/>
          <a:stretch>
            <a:fillRect/>
          </a:stretch>
        </a:blipFill>
      </dgm:spPr>
    </dgm:pt>
    <dgm:pt modelId="{095E31DA-1758-4D5F-A13C-0A0E1E3223A4}" type="pres">
      <dgm:prSet presAssocID="{25BF189B-FB3A-4564-961D-CBBC8B40D130}" presName="text" presStyleLbl="node1" presStyleIdx="0" presStyleCnt="1">
        <dgm:presLayoutVars>
          <dgm:bulletEnabled val="1"/>
        </dgm:presLayoutVars>
      </dgm:prSet>
      <dgm:spPr/>
      <dgm:t>
        <a:bodyPr/>
        <a:lstStyle/>
        <a:p>
          <a:endParaRPr lang="zh-CN" altLang="en-US"/>
        </a:p>
      </dgm:t>
    </dgm:pt>
  </dgm:ptLst>
  <dgm:cxnLst>
    <dgm:cxn modelId="{AE128BF7-D24A-4B8C-89EF-5E6A2034C490}" srcId="{F78FB740-7794-463F-8A72-CEDF7193DDC7}" destId="{25BF189B-FB3A-4564-961D-CBBC8B40D130}" srcOrd="0" destOrd="0" parTransId="{5960F2AF-659F-4FC8-BD07-567A4935DA25}" sibTransId="{8610867C-6484-402C-AD98-7EC2DAE01D54}"/>
    <dgm:cxn modelId="{B305FF8D-68A5-4017-9575-C27F0ED29198}" type="presOf" srcId="{25BF189B-FB3A-4564-961D-CBBC8B40D130}" destId="{D20D531D-4BDA-438F-A15A-40F2AD3BEF3B}" srcOrd="0" destOrd="0" presId="urn:microsoft.com/office/officeart/2005/8/layout/vList4"/>
    <dgm:cxn modelId="{F22BC293-ADB9-4D16-A5F7-7F2369D944A6}" type="presOf" srcId="{25BF189B-FB3A-4564-961D-CBBC8B40D130}" destId="{095E31DA-1758-4D5F-A13C-0A0E1E3223A4}" srcOrd="1" destOrd="0" presId="urn:microsoft.com/office/officeart/2005/8/layout/vList4"/>
    <dgm:cxn modelId="{C58ABF28-1BE9-4B73-96AF-3F1877CFEF3B}" type="presOf" srcId="{F78FB740-7794-463F-8A72-CEDF7193DDC7}" destId="{4781E29D-D90B-4B8A-B76E-0E31FA082C3A}" srcOrd="0" destOrd="0" presId="urn:microsoft.com/office/officeart/2005/8/layout/vList4"/>
    <dgm:cxn modelId="{BD641C0A-680A-4BC0-8619-BF010DAD9BCC}" type="presParOf" srcId="{4781E29D-D90B-4B8A-B76E-0E31FA082C3A}" destId="{92E49789-DAB3-4B12-8681-F4E0AB4DF63D}" srcOrd="0" destOrd="0" presId="urn:microsoft.com/office/officeart/2005/8/layout/vList4"/>
    <dgm:cxn modelId="{48CC99E0-69FC-4837-8567-456C7F1A0374}" type="presParOf" srcId="{92E49789-DAB3-4B12-8681-F4E0AB4DF63D}" destId="{D20D531D-4BDA-438F-A15A-40F2AD3BEF3B}" srcOrd="0" destOrd="0" presId="urn:microsoft.com/office/officeart/2005/8/layout/vList4"/>
    <dgm:cxn modelId="{7BAE7ABC-B5B0-40CE-B4B0-40E30498C4E1}" type="presParOf" srcId="{92E49789-DAB3-4B12-8681-F4E0AB4DF63D}" destId="{7DCDF222-64A2-4C07-87F2-793D44D978FB}" srcOrd="1" destOrd="0" presId="urn:microsoft.com/office/officeart/2005/8/layout/vList4"/>
    <dgm:cxn modelId="{BC99C4C3-01A0-4397-A5BA-91CF0916ADAF}" type="presParOf" srcId="{92E49789-DAB3-4B12-8681-F4E0AB4DF63D}" destId="{095E31DA-1758-4D5F-A13C-0A0E1E3223A4}" srcOrd="2" destOrd="0" presId="urn:microsoft.com/office/officeart/2005/8/layout/vList4"/>
  </dgm:cxnLst>
  <dgm:bg/>
  <dgm:whole/>
</dgm:dataModel>
</file>

<file path=ppt/diagrams/data18.xml><?xml version="1.0" encoding="utf-8"?>
<dgm:dataModel xmlns:dgm="http://schemas.openxmlformats.org/drawingml/2006/diagram" xmlns:a="http://schemas.openxmlformats.org/drawingml/2006/main">
  <dgm:ptLst>
    <dgm:pt modelId="{F78FB740-7794-463F-8A72-CEDF7193DDC7}" type="doc">
      <dgm:prSet loTypeId="urn:microsoft.com/office/officeart/2005/8/layout/vList4" loCatId="list" qsTypeId="urn:microsoft.com/office/officeart/2005/8/quickstyle/simple2" qsCatId="simple" csTypeId="urn:microsoft.com/office/officeart/2005/8/colors/accent2_2" csCatId="accent2" phldr="1"/>
      <dgm:spPr/>
      <dgm:t>
        <a:bodyPr/>
        <a:lstStyle/>
        <a:p>
          <a:endParaRPr lang="zh-CN" altLang="en-US"/>
        </a:p>
      </dgm:t>
    </dgm:pt>
    <dgm:pt modelId="{25BF189B-FB3A-4564-961D-CBBC8B40D130}">
      <dgm:prSet phldrT="[文本]" custT="1"/>
      <dgm:spPr>
        <a:solidFill>
          <a:srgbClr val="FFC000"/>
        </a:solidFill>
      </dgm:spPr>
      <dgm:t>
        <a:bodyPr/>
        <a:lstStyle/>
        <a:p>
          <a:r>
            <a:rPr lang="zh-CN" altLang="en-US" sz="2400" b="0" cap="none" spc="0" dirty="0" smtClean="0">
              <a:ln w="10160">
                <a:prstDash val="solid"/>
              </a:ln>
              <a:solidFill>
                <a:schemeClr val="tx1"/>
              </a:solidFill>
              <a:effectLst>
                <a:outerShdw blurRad="38100" dist="32000" dir="5400000" algn="tl">
                  <a:srgbClr val="000000">
                    <a:alpha val="30000"/>
                  </a:srgbClr>
                </a:outerShdw>
              </a:effectLst>
              <a:latin typeface="+mj-ea"/>
              <a:ea typeface="+mj-ea"/>
            </a:rPr>
            <a:t>保存含有宏的工作簿文件</a:t>
          </a:r>
          <a:endParaRPr lang="zh-CN" altLang="en-US" sz="2400" b="0" cap="none" spc="0" dirty="0">
            <a:ln w="10160">
              <a:prstDash val="solid"/>
            </a:ln>
            <a:solidFill>
              <a:schemeClr val="tx1"/>
            </a:solidFill>
            <a:effectLst>
              <a:outerShdw blurRad="38100" dist="32000" dir="5400000" algn="tl">
                <a:srgbClr val="000000">
                  <a:alpha val="30000"/>
                </a:srgbClr>
              </a:outerShdw>
            </a:effectLst>
            <a:latin typeface="+mj-ea"/>
            <a:ea typeface="+mj-ea"/>
          </a:endParaRPr>
        </a:p>
      </dgm:t>
    </dgm:pt>
    <dgm:pt modelId="{5960F2AF-659F-4FC8-BD07-567A4935DA25}" type="par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8610867C-6484-402C-AD98-7EC2DAE01D54}" type="sib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4781E29D-D90B-4B8A-B76E-0E31FA082C3A}" type="pres">
      <dgm:prSet presAssocID="{F78FB740-7794-463F-8A72-CEDF7193DDC7}" presName="linear" presStyleCnt="0">
        <dgm:presLayoutVars>
          <dgm:dir/>
          <dgm:resizeHandles val="exact"/>
        </dgm:presLayoutVars>
      </dgm:prSet>
      <dgm:spPr/>
      <dgm:t>
        <a:bodyPr/>
        <a:lstStyle/>
        <a:p>
          <a:endParaRPr lang="zh-CN" altLang="en-US"/>
        </a:p>
      </dgm:t>
    </dgm:pt>
    <dgm:pt modelId="{92E49789-DAB3-4B12-8681-F4E0AB4DF63D}" type="pres">
      <dgm:prSet presAssocID="{25BF189B-FB3A-4564-961D-CBBC8B40D130}" presName="comp" presStyleCnt="0"/>
      <dgm:spPr/>
    </dgm:pt>
    <dgm:pt modelId="{D20D531D-4BDA-438F-A15A-40F2AD3BEF3B}" type="pres">
      <dgm:prSet presAssocID="{25BF189B-FB3A-4564-961D-CBBC8B40D130}" presName="box" presStyleLbl="node1" presStyleIdx="0" presStyleCnt="1"/>
      <dgm:spPr/>
      <dgm:t>
        <a:bodyPr/>
        <a:lstStyle/>
        <a:p>
          <a:endParaRPr lang="zh-CN" altLang="en-US"/>
        </a:p>
      </dgm:t>
    </dgm:pt>
    <dgm:pt modelId="{7DCDF222-64A2-4C07-87F2-793D44D978FB}" type="pres">
      <dgm:prSet presAssocID="{25BF189B-FB3A-4564-961D-CBBC8B40D130}" presName="img" presStyleLbl="fgImgPlace1" presStyleIdx="0" presStyleCnt="1" custScaleX="59373" custLinFactNeighborX="1"/>
      <dgm:spPr>
        <a:blipFill rotWithShape="0">
          <a:blip xmlns:r="http://schemas.openxmlformats.org/officeDocument/2006/relationships" r:embed="rId1"/>
          <a:stretch>
            <a:fillRect/>
          </a:stretch>
        </a:blipFill>
      </dgm:spPr>
    </dgm:pt>
    <dgm:pt modelId="{095E31DA-1758-4D5F-A13C-0A0E1E3223A4}" type="pres">
      <dgm:prSet presAssocID="{25BF189B-FB3A-4564-961D-CBBC8B40D130}" presName="text" presStyleLbl="node1" presStyleIdx="0" presStyleCnt="1">
        <dgm:presLayoutVars>
          <dgm:bulletEnabled val="1"/>
        </dgm:presLayoutVars>
      </dgm:prSet>
      <dgm:spPr/>
      <dgm:t>
        <a:bodyPr/>
        <a:lstStyle/>
        <a:p>
          <a:endParaRPr lang="zh-CN" altLang="en-US"/>
        </a:p>
      </dgm:t>
    </dgm:pt>
  </dgm:ptLst>
  <dgm:cxnLst>
    <dgm:cxn modelId="{AE128BF7-D24A-4B8C-89EF-5E6A2034C490}" srcId="{F78FB740-7794-463F-8A72-CEDF7193DDC7}" destId="{25BF189B-FB3A-4564-961D-CBBC8B40D130}" srcOrd="0" destOrd="0" parTransId="{5960F2AF-659F-4FC8-BD07-567A4935DA25}" sibTransId="{8610867C-6484-402C-AD98-7EC2DAE01D54}"/>
    <dgm:cxn modelId="{3ED98314-68C3-4670-833C-CBB18206BA56}" type="presOf" srcId="{25BF189B-FB3A-4564-961D-CBBC8B40D130}" destId="{095E31DA-1758-4D5F-A13C-0A0E1E3223A4}" srcOrd="1" destOrd="0" presId="urn:microsoft.com/office/officeart/2005/8/layout/vList4"/>
    <dgm:cxn modelId="{48C9E8AC-1BCD-4D82-826B-AEA1C5F2BE54}" type="presOf" srcId="{F78FB740-7794-463F-8A72-CEDF7193DDC7}" destId="{4781E29D-D90B-4B8A-B76E-0E31FA082C3A}" srcOrd="0" destOrd="0" presId="urn:microsoft.com/office/officeart/2005/8/layout/vList4"/>
    <dgm:cxn modelId="{B888DEF8-1585-4918-8851-E93AF3622FCA}" type="presOf" srcId="{25BF189B-FB3A-4564-961D-CBBC8B40D130}" destId="{D20D531D-4BDA-438F-A15A-40F2AD3BEF3B}" srcOrd="0" destOrd="0" presId="urn:microsoft.com/office/officeart/2005/8/layout/vList4"/>
    <dgm:cxn modelId="{7D2F40B3-CAB6-43AD-8531-2BE8FFF4509A}" type="presParOf" srcId="{4781E29D-D90B-4B8A-B76E-0E31FA082C3A}" destId="{92E49789-DAB3-4B12-8681-F4E0AB4DF63D}" srcOrd="0" destOrd="0" presId="urn:microsoft.com/office/officeart/2005/8/layout/vList4"/>
    <dgm:cxn modelId="{15EBA246-E686-4D3D-9D26-627E56B66EF8}" type="presParOf" srcId="{92E49789-DAB3-4B12-8681-F4E0AB4DF63D}" destId="{D20D531D-4BDA-438F-A15A-40F2AD3BEF3B}" srcOrd="0" destOrd="0" presId="urn:microsoft.com/office/officeart/2005/8/layout/vList4"/>
    <dgm:cxn modelId="{AC2AC2AF-F27A-409F-9C3E-C1F46ED81FC3}" type="presParOf" srcId="{92E49789-DAB3-4B12-8681-F4E0AB4DF63D}" destId="{7DCDF222-64A2-4C07-87F2-793D44D978FB}" srcOrd="1" destOrd="0" presId="urn:microsoft.com/office/officeart/2005/8/layout/vList4"/>
    <dgm:cxn modelId="{03F33961-385E-4B7C-AE5A-F6A6C30A6E83}" type="presParOf" srcId="{92E49789-DAB3-4B12-8681-F4E0AB4DF63D}" destId="{095E31DA-1758-4D5F-A13C-0A0E1E3223A4}" srcOrd="2" destOrd="0" presId="urn:microsoft.com/office/officeart/2005/8/layout/vList4"/>
  </dgm:cxnLst>
  <dgm:bg/>
  <dgm:whole/>
</dgm:dataModel>
</file>

<file path=ppt/diagrams/data19.xml><?xml version="1.0" encoding="utf-8"?>
<dgm:dataModel xmlns:dgm="http://schemas.openxmlformats.org/drawingml/2006/diagram" xmlns:a="http://schemas.openxmlformats.org/drawingml/2006/main">
  <dgm:ptLst>
    <dgm:pt modelId="{F78FB740-7794-463F-8A72-CEDF7193DDC7}" type="doc">
      <dgm:prSet loTypeId="urn:microsoft.com/office/officeart/2005/8/layout/vList4" loCatId="list" qsTypeId="urn:microsoft.com/office/officeart/2005/8/quickstyle/simple2" qsCatId="simple" csTypeId="urn:microsoft.com/office/officeart/2005/8/colors/accent2_2" csCatId="accent2" phldr="1"/>
      <dgm:spPr/>
      <dgm:t>
        <a:bodyPr/>
        <a:lstStyle/>
        <a:p>
          <a:endParaRPr lang="zh-CN" altLang="en-US"/>
        </a:p>
      </dgm:t>
    </dgm:pt>
    <dgm:pt modelId="{25BF189B-FB3A-4564-961D-CBBC8B40D130}">
      <dgm:prSet phldrT="[文本]" custT="1"/>
      <dgm:spPr>
        <a:solidFill>
          <a:srgbClr val="547E00"/>
        </a:solidFill>
      </dgm:spPr>
      <dgm:t>
        <a:bodyPr/>
        <a:lstStyle/>
        <a:p>
          <a:r>
            <a:rPr lang="zh-CN" altLang="en-US" sz="2400" b="0" cap="none" spc="0" dirty="0" smtClean="0">
              <a:ln w="10160">
                <a:prstDash val="solid"/>
              </a:ln>
              <a:effectLst>
                <a:outerShdw blurRad="38100" dist="32000" dir="5400000" algn="tl">
                  <a:srgbClr val="000000">
                    <a:alpha val="30000"/>
                  </a:srgbClr>
                </a:outerShdw>
              </a:effectLst>
              <a:latin typeface="+mj-ea"/>
              <a:ea typeface="+mj-ea"/>
            </a:rPr>
            <a:t>将宏指定给按钮</a:t>
          </a:r>
          <a:endParaRPr lang="zh-CN" altLang="en-US" sz="2400" b="0" cap="none" spc="0" dirty="0">
            <a:ln w="10160">
              <a:prstDash val="solid"/>
            </a:ln>
            <a:effectLst>
              <a:outerShdw blurRad="38100" dist="32000" dir="5400000" algn="tl">
                <a:srgbClr val="000000">
                  <a:alpha val="30000"/>
                </a:srgbClr>
              </a:outerShdw>
            </a:effectLst>
            <a:latin typeface="+mj-ea"/>
            <a:ea typeface="+mj-ea"/>
          </a:endParaRPr>
        </a:p>
      </dgm:t>
    </dgm:pt>
    <dgm:pt modelId="{5960F2AF-659F-4FC8-BD07-567A4935DA25}" type="par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8610867C-6484-402C-AD98-7EC2DAE01D54}" type="sib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4781E29D-D90B-4B8A-B76E-0E31FA082C3A}" type="pres">
      <dgm:prSet presAssocID="{F78FB740-7794-463F-8A72-CEDF7193DDC7}" presName="linear" presStyleCnt="0">
        <dgm:presLayoutVars>
          <dgm:dir/>
          <dgm:resizeHandles val="exact"/>
        </dgm:presLayoutVars>
      </dgm:prSet>
      <dgm:spPr/>
      <dgm:t>
        <a:bodyPr/>
        <a:lstStyle/>
        <a:p>
          <a:endParaRPr lang="zh-CN" altLang="en-US"/>
        </a:p>
      </dgm:t>
    </dgm:pt>
    <dgm:pt modelId="{92E49789-DAB3-4B12-8681-F4E0AB4DF63D}" type="pres">
      <dgm:prSet presAssocID="{25BF189B-FB3A-4564-961D-CBBC8B40D130}" presName="comp" presStyleCnt="0"/>
      <dgm:spPr/>
    </dgm:pt>
    <dgm:pt modelId="{D20D531D-4BDA-438F-A15A-40F2AD3BEF3B}" type="pres">
      <dgm:prSet presAssocID="{25BF189B-FB3A-4564-961D-CBBC8B40D130}" presName="box" presStyleLbl="node1" presStyleIdx="0" presStyleCnt="1"/>
      <dgm:spPr/>
      <dgm:t>
        <a:bodyPr/>
        <a:lstStyle/>
        <a:p>
          <a:endParaRPr lang="zh-CN" altLang="en-US"/>
        </a:p>
      </dgm:t>
    </dgm:pt>
    <dgm:pt modelId="{7DCDF222-64A2-4C07-87F2-793D44D978FB}" type="pres">
      <dgm:prSet presAssocID="{25BF189B-FB3A-4564-961D-CBBC8B40D130}" presName="img" presStyleLbl="fgImgPlace1" presStyleIdx="0" presStyleCnt="1" custScaleX="59373" custLinFactNeighborX="1"/>
      <dgm:spPr>
        <a:blipFill rotWithShape="0">
          <a:blip xmlns:r="http://schemas.openxmlformats.org/officeDocument/2006/relationships" r:embed="rId1"/>
          <a:stretch>
            <a:fillRect/>
          </a:stretch>
        </a:blipFill>
      </dgm:spPr>
    </dgm:pt>
    <dgm:pt modelId="{095E31DA-1758-4D5F-A13C-0A0E1E3223A4}" type="pres">
      <dgm:prSet presAssocID="{25BF189B-FB3A-4564-961D-CBBC8B40D130}" presName="text" presStyleLbl="node1" presStyleIdx="0" presStyleCnt="1">
        <dgm:presLayoutVars>
          <dgm:bulletEnabled val="1"/>
        </dgm:presLayoutVars>
      </dgm:prSet>
      <dgm:spPr/>
      <dgm:t>
        <a:bodyPr/>
        <a:lstStyle/>
        <a:p>
          <a:endParaRPr lang="zh-CN" altLang="en-US"/>
        </a:p>
      </dgm:t>
    </dgm:pt>
  </dgm:ptLst>
  <dgm:cxnLst>
    <dgm:cxn modelId="{8E867417-7F5D-4C2A-B772-5B2E0286BCFB}" type="presOf" srcId="{25BF189B-FB3A-4564-961D-CBBC8B40D130}" destId="{D20D531D-4BDA-438F-A15A-40F2AD3BEF3B}" srcOrd="0" destOrd="0" presId="urn:microsoft.com/office/officeart/2005/8/layout/vList4"/>
    <dgm:cxn modelId="{09A52775-262D-41B2-94AC-74E51CE75DBF}" type="presOf" srcId="{25BF189B-FB3A-4564-961D-CBBC8B40D130}" destId="{095E31DA-1758-4D5F-A13C-0A0E1E3223A4}" srcOrd="1" destOrd="0" presId="urn:microsoft.com/office/officeart/2005/8/layout/vList4"/>
    <dgm:cxn modelId="{AE128BF7-D24A-4B8C-89EF-5E6A2034C490}" srcId="{F78FB740-7794-463F-8A72-CEDF7193DDC7}" destId="{25BF189B-FB3A-4564-961D-CBBC8B40D130}" srcOrd="0" destOrd="0" parTransId="{5960F2AF-659F-4FC8-BD07-567A4935DA25}" sibTransId="{8610867C-6484-402C-AD98-7EC2DAE01D54}"/>
    <dgm:cxn modelId="{767F4188-A3B8-4B6B-85BE-22BA2106E538}" type="presOf" srcId="{F78FB740-7794-463F-8A72-CEDF7193DDC7}" destId="{4781E29D-D90B-4B8A-B76E-0E31FA082C3A}" srcOrd="0" destOrd="0" presId="urn:microsoft.com/office/officeart/2005/8/layout/vList4"/>
    <dgm:cxn modelId="{51C4CD8C-526B-43EB-86CD-2B6761D3715A}" type="presParOf" srcId="{4781E29D-D90B-4B8A-B76E-0E31FA082C3A}" destId="{92E49789-DAB3-4B12-8681-F4E0AB4DF63D}" srcOrd="0" destOrd="0" presId="urn:microsoft.com/office/officeart/2005/8/layout/vList4"/>
    <dgm:cxn modelId="{234D3525-559E-4C05-8ED0-7A69A4F6CA31}" type="presParOf" srcId="{92E49789-DAB3-4B12-8681-F4E0AB4DF63D}" destId="{D20D531D-4BDA-438F-A15A-40F2AD3BEF3B}" srcOrd="0" destOrd="0" presId="urn:microsoft.com/office/officeart/2005/8/layout/vList4"/>
    <dgm:cxn modelId="{7BB344CD-BAF6-4765-B0EF-0D20F9B4BC01}" type="presParOf" srcId="{92E49789-DAB3-4B12-8681-F4E0AB4DF63D}" destId="{7DCDF222-64A2-4C07-87F2-793D44D978FB}" srcOrd="1" destOrd="0" presId="urn:microsoft.com/office/officeart/2005/8/layout/vList4"/>
    <dgm:cxn modelId="{47855BFF-F177-4D77-8B26-52BCDAAC4342}" type="presParOf" srcId="{92E49789-DAB3-4B12-8681-F4E0AB4DF63D}" destId="{095E31DA-1758-4D5F-A13C-0A0E1E3223A4}" srcOrd="2" destOrd="0" presId="urn:microsoft.com/office/officeart/2005/8/layout/vList4"/>
  </dgm:cxnLst>
  <dgm:bg>
    <a:solidFill>
      <a:srgbClr val="FFB7FF"/>
    </a:solidFill>
  </dgm:bg>
  <dgm:whole>
    <a:ln>
      <a:solidFill>
        <a:srgbClr val="FFB7FF"/>
      </a:solidFill>
    </a:ln>
  </dgm:whole>
</dgm:dataModel>
</file>

<file path=ppt/diagrams/data2.xml><?xml version="1.0" encoding="utf-8"?>
<dgm:dataModel xmlns:dgm="http://schemas.openxmlformats.org/drawingml/2006/diagram" xmlns:a="http://schemas.openxmlformats.org/drawingml/2006/main">
  <dgm:ptLst>
    <dgm:pt modelId="{887168D2-48B2-461F-AE1B-AB3078162AC2}" type="doc">
      <dgm:prSet loTypeId="urn:microsoft.com/office/officeart/2005/8/layout/vList5" loCatId="list" qsTypeId="urn:microsoft.com/office/officeart/2005/8/quickstyle/simple1" qsCatId="simple" csTypeId="urn:microsoft.com/office/officeart/2005/8/colors/accent2_4" csCatId="accent2" phldr="1"/>
      <dgm:spPr/>
      <dgm:t>
        <a:bodyPr/>
        <a:lstStyle/>
        <a:p>
          <a:endParaRPr lang="zh-CN" altLang="en-US"/>
        </a:p>
      </dgm:t>
    </dgm:pt>
    <dgm:pt modelId="{B4C2E1A0-11C4-4D40-8745-8818E2A876D8}">
      <dgm:prSet phldrT="[文本]"/>
      <dgm:spPr/>
      <dgm:t>
        <a:bodyPr/>
        <a:lstStyle/>
        <a:p>
          <a:r>
            <a:rPr lang="en-US" altLang="zh-CN" b="1" dirty="0" smtClean="0"/>
            <a:t>Ctrl+1 </a:t>
          </a:r>
          <a:endParaRPr lang="zh-CN" altLang="en-US" dirty="0"/>
        </a:p>
      </dgm:t>
    </dgm:pt>
    <dgm:pt modelId="{0E476F8B-CBA7-49B7-8599-6A734C41644E}" type="parTrans" cxnId="{A081053B-B668-4CC7-963F-94D9E83E3678}">
      <dgm:prSet/>
      <dgm:spPr/>
      <dgm:t>
        <a:bodyPr/>
        <a:lstStyle/>
        <a:p>
          <a:endParaRPr lang="zh-CN" altLang="en-US"/>
        </a:p>
      </dgm:t>
    </dgm:pt>
    <dgm:pt modelId="{1454036C-2050-47C2-8EFD-80F891811B89}" type="sibTrans" cxnId="{A081053B-B668-4CC7-963F-94D9E83E3678}">
      <dgm:prSet/>
      <dgm:spPr/>
      <dgm:t>
        <a:bodyPr/>
        <a:lstStyle/>
        <a:p>
          <a:endParaRPr lang="zh-CN" altLang="en-US"/>
        </a:p>
      </dgm:t>
    </dgm:pt>
    <dgm:pt modelId="{34CF328B-68E9-40B1-BFF4-F159BD569D62}">
      <dgm:prSet phldrT="[文本]"/>
      <dgm:spPr/>
      <dgm:t>
        <a:bodyPr/>
        <a:lstStyle/>
        <a:p>
          <a:r>
            <a:rPr lang="zh-CN" altLang="en-US" b="1" dirty="0" smtClean="0"/>
            <a:t>“设置单元格格式”的快捷键</a:t>
          </a:r>
          <a:endParaRPr lang="zh-CN" altLang="en-US" dirty="0"/>
        </a:p>
      </dgm:t>
    </dgm:pt>
    <dgm:pt modelId="{AFD6F3CC-FB9C-4FE3-94EE-36E045693113}" type="parTrans" cxnId="{9461E2FA-BD76-4EA1-8B4D-9E386AB1E943}">
      <dgm:prSet/>
      <dgm:spPr/>
      <dgm:t>
        <a:bodyPr/>
        <a:lstStyle/>
        <a:p>
          <a:endParaRPr lang="zh-CN" altLang="en-US"/>
        </a:p>
      </dgm:t>
    </dgm:pt>
    <dgm:pt modelId="{DED8A32F-37A2-420F-BC94-548F9CE5359A}" type="sibTrans" cxnId="{9461E2FA-BD76-4EA1-8B4D-9E386AB1E943}">
      <dgm:prSet/>
      <dgm:spPr/>
      <dgm:t>
        <a:bodyPr/>
        <a:lstStyle/>
        <a:p>
          <a:endParaRPr lang="zh-CN" altLang="en-US"/>
        </a:p>
      </dgm:t>
    </dgm:pt>
    <dgm:pt modelId="{92985156-C527-447F-B13C-6C65494D9BB5}" type="pres">
      <dgm:prSet presAssocID="{887168D2-48B2-461F-AE1B-AB3078162AC2}" presName="Name0" presStyleCnt="0">
        <dgm:presLayoutVars>
          <dgm:dir/>
          <dgm:animLvl val="lvl"/>
          <dgm:resizeHandles val="exact"/>
        </dgm:presLayoutVars>
      </dgm:prSet>
      <dgm:spPr/>
      <dgm:t>
        <a:bodyPr/>
        <a:lstStyle/>
        <a:p>
          <a:endParaRPr lang="zh-CN" altLang="en-US"/>
        </a:p>
      </dgm:t>
    </dgm:pt>
    <dgm:pt modelId="{9E7D196B-4FEE-4053-B4F1-47E8A9364D34}" type="pres">
      <dgm:prSet presAssocID="{B4C2E1A0-11C4-4D40-8745-8818E2A876D8}" presName="linNode" presStyleCnt="0"/>
      <dgm:spPr/>
    </dgm:pt>
    <dgm:pt modelId="{C5EE185F-616A-42E1-B6A4-036B1F88B6A7}" type="pres">
      <dgm:prSet presAssocID="{B4C2E1A0-11C4-4D40-8745-8818E2A876D8}" presName="parentText" presStyleLbl="node1" presStyleIdx="0" presStyleCnt="1">
        <dgm:presLayoutVars>
          <dgm:chMax val="1"/>
          <dgm:bulletEnabled val="1"/>
        </dgm:presLayoutVars>
      </dgm:prSet>
      <dgm:spPr/>
      <dgm:t>
        <a:bodyPr/>
        <a:lstStyle/>
        <a:p>
          <a:endParaRPr lang="zh-CN" altLang="en-US"/>
        </a:p>
      </dgm:t>
    </dgm:pt>
    <dgm:pt modelId="{64BC7412-0288-45AA-AAF9-B3621B0D7ACB}" type="pres">
      <dgm:prSet presAssocID="{B4C2E1A0-11C4-4D40-8745-8818E2A876D8}" presName="descendantText" presStyleLbl="alignAccFollowNode1" presStyleIdx="0" presStyleCnt="1">
        <dgm:presLayoutVars>
          <dgm:bulletEnabled val="1"/>
        </dgm:presLayoutVars>
      </dgm:prSet>
      <dgm:spPr/>
      <dgm:t>
        <a:bodyPr/>
        <a:lstStyle/>
        <a:p>
          <a:endParaRPr lang="zh-CN" altLang="en-US"/>
        </a:p>
      </dgm:t>
    </dgm:pt>
  </dgm:ptLst>
  <dgm:cxnLst>
    <dgm:cxn modelId="{9461E2FA-BD76-4EA1-8B4D-9E386AB1E943}" srcId="{B4C2E1A0-11C4-4D40-8745-8818E2A876D8}" destId="{34CF328B-68E9-40B1-BFF4-F159BD569D62}" srcOrd="0" destOrd="0" parTransId="{AFD6F3CC-FB9C-4FE3-94EE-36E045693113}" sibTransId="{DED8A32F-37A2-420F-BC94-548F9CE5359A}"/>
    <dgm:cxn modelId="{781DE7E3-88F6-46BD-B3E5-D8C60AA23336}" type="presOf" srcId="{887168D2-48B2-461F-AE1B-AB3078162AC2}" destId="{92985156-C527-447F-B13C-6C65494D9BB5}" srcOrd="0" destOrd="0" presId="urn:microsoft.com/office/officeart/2005/8/layout/vList5"/>
    <dgm:cxn modelId="{A081053B-B668-4CC7-963F-94D9E83E3678}" srcId="{887168D2-48B2-461F-AE1B-AB3078162AC2}" destId="{B4C2E1A0-11C4-4D40-8745-8818E2A876D8}" srcOrd="0" destOrd="0" parTransId="{0E476F8B-CBA7-49B7-8599-6A734C41644E}" sibTransId="{1454036C-2050-47C2-8EFD-80F891811B89}"/>
    <dgm:cxn modelId="{C6F08F55-DB4C-4E17-89D8-DC15ABFC5AD4}" type="presOf" srcId="{B4C2E1A0-11C4-4D40-8745-8818E2A876D8}" destId="{C5EE185F-616A-42E1-B6A4-036B1F88B6A7}" srcOrd="0" destOrd="0" presId="urn:microsoft.com/office/officeart/2005/8/layout/vList5"/>
    <dgm:cxn modelId="{B9ED19DC-5251-4BE6-9728-D4A05678AF5E}" type="presOf" srcId="{34CF328B-68E9-40B1-BFF4-F159BD569D62}" destId="{64BC7412-0288-45AA-AAF9-B3621B0D7ACB}" srcOrd="0" destOrd="0" presId="urn:microsoft.com/office/officeart/2005/8/layout/vList5"/>
    <dgm:cxn modelId="{033D55D8-F8EE-4000-ACA0-4DCE8D728433}" type="presParOf" srcId="{92985156-C527-447F-B13C-6C65494D9BB5}" destId="{9E7D196B-4FEE-4053-B4F1-47E8A9364D34}" srcOrd="0" destOrd="0" presId="urn:microsoft.com/office/officeart/2005/8/layout/vList5"/>
    <dgm:cxn modelId="{CDD6FD93-3229-43D9-BD35-E5A936AC20CA}" type="presParOf" srcId="{9E7D196B-4FEE-4053-B4F1-47E8A9364D34}" destId="{C5EE185F-616A-42E1-B6A4-036B1F88B6A7}" srcOrd="0" destOrd="0" presId="urn:microsoft.com/office/officeart/2005/8/layout/vList5"/>
    <dgm:cxn modelId="{87A66CAE-46F2-4591-9BF3-B72E8483EC20}" type="presParOf" srcId="{9E7D196B-4FEE-4053-B4F1-47E8A9364D34}" destId="{64BC7412-0288-45AA-AAF9-B3621B0D7ACB}" srcOrd="1" destOrd="0" presId="urn:microsoft.com/office/officeart/2005/8/layout/vList5"/>
  </dgm:cxnLst>
  <dgm:bg/>
  <dgm:whole/>
</dgm:dataModel>
</file>

<file path=ppt/diagrams/data20.xml><?xml version="1.0" encoding="utf-8"?>
<dgm:dataModel xmlns:dgm="http://schemas.openxmlformats.org/drawingml/2006/diagram" xmlns:a="http://schemas.openxmlformats.org/drawingml/2006/main">
  <dgm:ptLst>
    <dgm:pt modelId="{F78FB740-7794-463F-8A72-CEDF7193DDC7}" type="doc">
      <dgm:prSet loTypeId="urn:microsoft.com/office/officeart/2005/8/layout/vList4" loCatId="list" qsTypeId="urn:microsoft.com/office/officeart/2005/8/quickstyle/simple2" qsCatId="simple" csTypeId="urn:microsoft.com/office/officeart/2005/8/colors/accent2_2" csCatId="accent2" phldr="1"/>
      <dgm:spPr/>
      <dgm:t>
        <a:bodyPr/>
        <a:lstStyle/>
        <a:p>
          <a:endParaRPr lang="zh-CN" altLang="en-US"/>
        </a:p>
      </dgm:t>
    </dgm:pt>
    <dgm:pt modelId="{25BF189B-FB3A-4564-961D-CBBC8B40D130}">
      <dgm:prSet phldrT="[文本]" custT="1"/>
      <dgm:spPr>
        <a:solidFill>
          <a:schemeClr val="accent6">
            <a:lumMod val="75000"/>
          </a:schemeClr>
        </a:solidFill>
      </dgm:spPr>
      <dgm:t>
        <a:bodyPr/>
        <a:lstStyle/>
        <a:p>
          <a:r>
            <a:rPr lang="zh-CN" altLang="en-US" sz="2400" b="0" cap="none" spc="0" dirty="0" smtClean="0">
              <a:ln w="10160">
                <a:prstDash val="solid"/>
              </a:ln>
              <a:effectLst>
                <a:outerShdw blurRad="38100" dist="32000" dir="5400000" algn="tl">
                  <a:srgbClr val="000000">
                    <a:alpha val="30000"/>
                  </a:srgbClr>
                </a:outerShdw>
              </a:effectLst>
              <a:latin typeface="+mj-ea"/>
              <a:ea typeface="+mj-ea"/>
            </a:rPr>
            <a:t>录制宏代码的缺陷</a:t>
          </a:r>
          <a:endParaRPr lang="zh-CN" altLang="en-US" sz="2400" b="0" cap="none" spc="0" dirty="0">
            <a:ln w="10160">
              <a:prstDash val="solid"/>
            </a:ln>
            <a:effectLst>
              <a:outerShdw blurRad="38100" dist="32000" dir="5400000" algn="tl">
                <a:srgbClr val="000000">
                  <a:alpha val="30000"/>
                </a:srgbClr>
              </a:outerShdw>
            </a:effectLst>
            <a:latin typeface="+mj-ea"/>
            <a:ea typeface="+mj-ea"/>
          </a:endParaRPr>
        </a:p>
      </dgm:t>
    </dgm:pt>
    <dgm:pt modelId="{5960F2AF-659F-4FC8-BD07-567A4935DA25}" type="par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8610867C-6484-402C-AD98-7EC2DAE01D54}" type="sib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4781E29D-D90B-4B8A-B76E-0E31FA082C3A}" type="pres">
      <dgm:prSet presAssocID="{F78FB740-7794-463F-8A72-CEDF7193DDC7}" presName="linear" presStyleCnt="0">
        <dgm:presLayoutVars>
          <dgm:dir/>
          <dgm:resizeHandles val="exact"/>
        </dgm:presLayoutVars>
      </dgm:prSet>
      <dgm:spPr/>
      <dgm:t>
        <a:bodyPr/>
        <a:lstStyle/>
        <a:p>
          <a:endParaRPr lang="zh-CN" altLang="en-US"/>
        </a:p>
      </dgm:t>
    </dgm:pt>
    <dgm:pt modelId="{92E49789-DAB3-4B12-8681-F4E0AB4DF63D}" type="pres">
      <dgm:prSet presAssocID="{25BF189B-FB3A-4564-961D-CBBC8B40D130}" presName="comp" presStyleCnt="0"/>
      <dgm:spPr/>
    </dgm:pt>
    <dgm:pt modelId="{D20D531D-4BDA-438F-A15A-40F2AD3BEF3B}" type="pres">
      <dgm:prSet presAssocID="{25BF189B-FB3A-4564-961D-CBBC8B40D130}" presName="box" presStyleLbl="node1" presStyleIdx="0" presStyleCnt="1"/>
      <dgm:spPr/>
      <dgm:t>
        <a:bodyPr/>
        <a:lstStyle/>
        <a:p>
          <a:endParaRPr lang="zh-CN" altLang="en-US"/>
        </a:p>
      </dgm:t>
    </dgm:pt>
    <dgm:pt modelId="{7DCDF222-64A2-4C07-87F2-793D44D978FB}" type="pres">
      <dgm:prSet presAssocID="{25BF189B-FB3A-4564-961D-CBBC8B40D130}" presName="img" presStyleLbl="fgImgPlace1" presStyleIdx="0" presStyleCnt="1" custScaleX="59373" custLinFactNeighborX="1"/>
      <dgm:spPr>
        <a:blipFill rotWithShape="0">
          <a:blip xmlns:r="http://schemas.openxmlformats.org/officeDocument/2006/relationships" r:embed="rId1"/>
          <a:stretch>
            <a:fillRect/>
          </a:stretch>
        </a:blipFill>
      </dgm:spPr>
    </dgm:pt>
    <dgm:pt modelId="{095E31DA-1758-4D5F-A13C-0A0E1E3223A4}" type="pres">
      <dgm:prSet presAssocID="{25BF189B-FB3A-4564-961D-CBBC8B40D130}" presName="text" presStyleLbl="node1" presStyleIdx="0" presStyleCnt="1">
        <dgm:presLayoutVars>
          <dgm:bulletEnabled val="1"/>
        </dgm:presLayoutVars>
      </dgm:prSet>
      <dgm:spPr/>
      <dgm:t>
        <a:bodyPr/>
        <a:lstStyle/>
        <a:p>
          <a:endParaRPr lang="zh-CN" altLang="en-US"/>
        </a:p>
      </dgm:t>
    </dgm:pt>
  </dgm:ptLst>
  <dgm:cxnLst>
    <dgm:cxn modelId="{79EFAD15-10F5-4146-8FA7-B11B099B01EC}" type="presOf" srcId="{F78FB740-7794-463F-8A72-CEDF7193DDC7}" destId="{4781E29D-D90B-4B8A-B76E-0E31FA082C3A}" srcOrd="0" destOrd="0" presId="urn:microsoft.com/office/officeart/2005/8/layout/vList4"/>
    <dgm:cxn modelId="{AE128BF7-D24A-4B8C-89EF-5E6A2034C490}" srcId="{F78FB740-7794-463F-8A72-CEDF7193DDC7}" destId="{25BF189B-FB3A-4564-961D-CBBC8B40D130}" srcOrd="0" destOrd="0" parTransId="{5960F2AF-659F-4FC8-BD07-567A4935DA25}" sibTransId="{8610867C-6484-402C-AD98-7EC2DAE01D54}"/>
    <dgm:cxn modelId="{DDEA4F1D-C3BD-4E08-AF4E-7DF19D8857B9}" type="presOf" srcId="{25BF189B-FB3A-4564-961D-CBBC8B40D130}" destId="{D20D531D-4BDA-438F-A15A-40F2AD3BEF3B}" srcOrd="0" destOrd="0" presId="urn:microsoft.com/office/officeart/2005/8/layout/vList4"/>
    <dgm:cxn modelId="{234EEF41-45AB-4C20-980B-7E5B2B0E91E6}" type="presOf" srcId="{25BF189B-FB3A-4564-961D-CBBC8B40D130}" destId="{095E31DA-1758-4D5F-A13C-0A0E1E3223A4}" srcOrd="1" destOrd="0" presId="urn:microsoft.com/office/officeart/2005/8/layout/vList4"/>
    <dgm:cxn modelId="{6C90F8E1-B42B-4AFE-9510-476CC0064AC4}" type="presParOf" srcId="{4781E29D-D90B-4B8A-B76E-0E31FA082C3A}" destId="{92E49789-DAB3-4B12-8681-F4E0AB4DF63D}" srcOrd="0" destOrd="0" presId="urn:microsoft.com/office/officeart/2005/8/layout/vList4"/>
    <dgm:cxn modelId="{725A678A-924C-4B9A-8D4A-F76FF4A4E84B}" type="presParOf" srcId="{92E49789-DAB3-4B12-8681-F4E0AB4DF63D}" destId="{D20D531D-4BDA-438F-A15A-40F2AD3BEF3B}" srcOrd="0" destOrd="0" presId="urn:microsoft.com/office/officeart/2005/8/layout/vList4"/>
    <dgm:cxn modelId="{1CA9CDFD-4C67-4869-8517-CCE74EA4B6A7}" type="presParOf" srcId="{92E49789-DAB3-4B12-8681-F4E0AB4DF63D}" destId="{7DCDF222-64A2-4C07-87F2-793D44D978FB}" srcOrd="1" destOrd="0" presId="urn:microsoft.com/office/officeart/2005/8/layout/vList4"/>
    <dgm:cxn modelId="{C590DEF3-815D-44C1-8151-6DD10CF1D124}" type="presParOf" srcId="{92E49789-DAB3-4B12-8681-F4E0AB4DF63D}" destId="{095E31DA-1758-4D5F-A13C-0A0E1E3223A4}" srcOrd="2" destOrd="0" presId="urn:microsoft.com/office/officeart/2005/8/layout/vList4"/>
  </dgm:cxnLst>
  <dgm:bg>
    <a:solidFill>
      <a:srgbClr val="FFB7FF"/>
    </a:solidFill>
  </dgm:bg>
  <dgm:whole>
    <a:ln>
      <a:solidFill>
        <a:srgbClr val="FFB7FF"/>
      </a:solidFill>
    </a:ln>
  </dgm:whole>
</dgm:dataModel>
</file>

<file path=ppt/diagrams/data21.xml><?xml version="1.0" encoding="utf-8"?>
<dgm:dataModel xmlns:dgm="http://schemas.openxmlformats.org/drawingml/2006/diagram" xmlns:a="http://schemas.openxmlformats.org/drawingml/2006/main">
  <dgm:ptLst>
    <dgm:pt modelId="{F78FB740-7794-463F-8A72-CEDF7193DDC7}" type="doc">
      <dgm:prSet loTypeId="urn:microsoft.com/office/officeart/2005/8/layout/vList4" loCatId="list" qsTypeId="urn:microsoft.com/office/officeart/2005/8/quickstyle/simple2" qsCatId="simple" csTypeId="urn:microsoft.com/office/officeart/2005/8/colors/accent2_2" csCatId="accent2" phldr="1"/>
      <dgm:spPr/>
      <dgm:t>
        <a:bodyPr/>
        <a:lstStyle/>
        <a:p>
          <a:endParaRPr lang="zh-CN" altLang="en-US"/>
        </a:p>
      </dgm:t>
    </dgm:pt>
    <dgm:pt modelId="{25BF189B-FB3A-4564-961D-CBBC8B40D130}">
      <dgm:prSet phldrT="[文本]" custT="1"/>
      <dgm:spPr>
        <a:solidFill>
          <a:schemeClr val="accent1">
            <a:lumMod val="40000"/>
            <a:lumOff val="60000"/>
          </a:schemeClr>
        </a:solidFill>
      </dgm:spPr>
      <dgm:t>
        <a:bodyPr/>
        <a:lstStyle/>
        <a:p>
          <a:r>
            <a:rPr lang="zh-CN" altLang="en-US" sz="2400" b="0" cap="none" spc="0" dirty="0" smtClean="0">
              <a:ln w="10160">
                <a:prstDash val="solid"/>
              </a:ln>
              <a:solidFill>
                <a:srgbClr val="002060"/>
              </a:solidFill>
              <a:effectLst>
                <a:outerShdw blurRad="38100" dist="32000" dir="5400000" algn="tl">
                  <a:srgbClr val="000000">
                    <a:alpha val="30000"/>
                  </a:srgbClr>
                </a:outerShdw>
              </a:effectLst>
              <a:latin typeface="+mj-ea"/>
              <a:ea typeface="+mj-ea"/>
            </a:rPr>
            <a:t>如何提高效率？</a:t>
          </a:r>
          <a:endParaRPr lang="zh-CN" altLang="en-US" sz="2400" b="0" cap="none" spc="0" dirty="0">
            <a:ln w="10160">
              <a:prstDash val="solid"/>
            </a:ln>
            <a:solidFill>
              <a:srgbClr val="002060"/>
            </a:solidFill>
            <a:effectLst>
              <a:outerShdw blurRad="38100" dist="32000" dir="5400000" algn="tl">
                <a:srgbClr val="000000">
                  <a:alpha val="30000"/>
                </a:srgbClr>
              </a:outerShdw>
            </a:effectLst>
            <a:latin typeface="+mj-ea"/>
            <a:ea typeface="+mj-ea"/>
          </a:endParaRPr>
        </a:p>
      </dgm:t>
    </dgm:pt>
    <dgm:pt modelId="{5960F2AF-659F-4FC8-BD07-567A4935DA25}" type="par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8610867C-6484-402C-AD98-7EC2DAE01D54}" type="sib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4781E29D-D90B-4B8A-B76E-0E31FA082C3A}" type="pres">
      <dgm:prSet presAssocID="{F78FB740-7794-463F-8A72-CEDF7193DDC7}" presName="linear" presStyleCnt="0">
        <dgm:presLayoutVars>
          <dgm:dir/>
          <dgm:resizeHandles val="exact"/>
        </dgm:presLayoutVars>
      </dgm:prSet>
      <dgm:spPr/>
      <dgm:t>
        <a:bodyPr/>
        <a:lstStyle/>
        <a:p>
          <a:endParaRPr lang="zh-CN" altLang="en-US"/>
        </a:p>
      </dgm:t>
    </dgm:pt>
    <dgm:pt modelId="{92E49789-DAB3-4B12-8681-F4E0AB4DF63D}" type="pres">
      <dgm:prSet presAssocID="{25BF189B-FB3A-4564-961D-CBBC8B40D130}" presName="comp" presStyleCnt="0"/>
      <dgm:spPr/>
    </dgm:pt>
    <dgm:pt modelId="{D20D531D-4BDA-438F-A15A-40F2AD3BEF3B}" type="pres">
      <dgm:prSet presAssocID="{25BF189B-FB3A-4564-961D-CBBC8B40D130}" presName="box" presStyleLbl="node1" presStyleIdx="0" presStyleCnt="1"/>
      <dgm:spPr/>
      <dgm:t>
        <a:bodyPr/>
        <a:lstStyle/>
        <a:p>
          <a:endParaRPr lang="zh-CN" altLang="en-US"/>
        </a:p>
      </dgm:t>
    </dgm:pt>
    <dgm:pt modelId="{7DCDF222-64A2-4C07-87F2-793D44D978FB}" type="pres">
      <dgm:prSet presAssocID="{25BF189B-FB3A-4564-961D-CBBC8B40D130}" presName="img" presStyleLbl="fgImgPlace1" presStyleIdx="0" presStyleCnt="1" custScaleX="59373" custLinFactNeighborX="1"/>
      <dgm:spPr>
        <a:blipFill rotWithShape="0">
          <a:blip xmlns:r="http://schemas.openxmlformats.org/officeDocument/2006/relationships" r:embed="rId1"/>
          <a:stretch>
            <a:fillRect/>
          </a:stretch>
        </a:blipFill>
      </dgm:spPr>
    </dgm:pt>
    <dgm:pt modelId="{095E31DA-1758-4D5F-A13C-0A0E1E3223A4}" type="pres">
      <dgm:prSet presAssocID="{25BF189B-FB3A-4564-961D-CBBC8B40D130}" presName="text" presStyleLbl="node1" presStyleIdx="0" presStyleCnt="1">
        <dgm:presLayoutVars>
          <dgm:bulletEnabled val="1"/>
        </dgm:presLayoutVars>
      </dgm:prSet>
      <dgm:spPr/>
      <dgm:t>
        <a:bodyPr/>
        <a:lstStyle/>
        <a:p>
          <a:endParaRPr lang="zh-CN" altLang="en-US"/>
        </a:p>
      </dgm:t>
    </dgm:pt>
  </dgm:ptLst>
  <dgm:cxnLst>
    <dgm:cxn modelId="{AC524027-FDA7-4012-9A85-4E036D755BC9}" type="presOf" srcId="{25BF189B-FB3A-4564-961D-CBBC8B40D130}" destId="{095E31DA-1758-4D5F-A13C-0A0E1E3223A4}" srcOrd="1" destOrd="0" presId="urn:microsoft.com/office/officeart/2005/8/layout/vList4"/>
    <dgm:cxn modelId="{AE128BF7-D24A-4B8C-89EF-5E6A2034C490}" srcId="{F78FB740-7794-463F-8A72-CEDF7193DDC7}" destId="{25BF189B-FB3A-4564-961D-CBBC8B40D130}" srcOrd="0" destOrd="0" parTransId="{5960F2AF-659F-4FC8-BD07-567A4935DA25}" sibTransId="{8610867C-6484-402C-AD98-7EC2DAE01D54}"/>
    <dgm:cxn modelId="{A3238B8D-3E69-44B8-A667-AB457E9F8E21}" type="presOf" srcId="{25BF189B-FB3A-4564-961D-CBBC8B40D130}" destId="{D20D531D-4BDA-438F-A15A-40F2AD3BEF3B}" srcOrd="0" destOrd="0" presId="urn:microsoft.com/office/officeart/2005/8/layout/vList4"/>
    <dgm:cxn modelId="{F7233E55-B4EA-461E-B0CE-3003426F902A}" type="presOf" srcId="{F78FB740-7794-463F-8A72-CEDF7193DDC7}" destId="{4781E29D-D90B-4B8A-B76E-0E31FA082C3A}" srcOrd="0" destOrd="0" presId="urn:microsoft.com/office/officeart/2005/8/layout/vList4"/>
    <dgm:cxn modelId="{E9C5F89C-7B4F-48B6-8CEF-9F113945FA2A}" type="presParOf" srcId="{4781E29D-D90B-4B8A-B76E-0E31FA082C3A}" destId="{92E49789-DAB3-4B12-8681-F4E0AB4DF63D}" srcOrd="0" destOrd="0" presId="urn:microsoft.com/office/officeart/2005/8/layout/vList4"/>
    <dgm:cxn modelId="{A0A98597-F29F-4A49-95AA-6AC7DB2BFB9E}" type="presParOf" srcId="{92E49789-DAB3-4B12-8681-F4E0AB4DF63D}" destId="{D20D531D-4BDA-438F-A15A-40F2AD3BEF3B}" srcOrd="0" destOrd="0" presId="urn:microsoft.com/office/officeart/2005/8/layout/vList4"/>
    <dgm:cxn modelId="{A4E4EA69-675F-4B40-B755-50522F7D7133}" type="presParOf" srcId="{92E49789-DAB3-4B12-8681-F4E0AB4DF63D}" destId="{7DCDF222-64A2-4C07-87F2-793D44D978FB}" srcOrd="1" destOrd="0" presId="urn:microsoft.com/office/officeart/2005/8/layout/vList4"/>
    <dgm:cxn modelId="{BDA439E6-3553-4B9E-A260-0A87AA8894B7}" type="presParOf" srcId="{92E49789-DAB3-4B12-8681-F4E0AB4DF63D}" destId="{095E31DA-1758-4D5F-A13C-0A0E1E3223A4}" srcOrd="2" destOrd="0" presId="urn:microsoft.com/office/officeart/2005/8/layout/vList4"/>
  </dgm:cxnLst>
  <dgm:bg>
    <a:solidFill>
      <a:schemeClr val="accent1">
        <a:lumMod val="40000"/>
        <a:lumOff val="60000"/>
      </a:schemeClr>
    </a:solidFill>
  </dgm:bg>
  <dgm:whole>
    <a:ln>
      <a:solidFill>
        <a:srgbClr val="FFB7FF"/>
      </a:solidFill>
    </a:ln>
  </dgm:whole>
</dgm:dataModel>
</file>

<file path=ppt/diagrams/data22.xml><?xml version="1.0" encoding="utf-8"?>
<dgm:dataModel xmlns:dgm="http://schemas.openxmlformats.org/drawingml/2006/diagram" xmlns:a="http://schemas.openxmlformats.org/drawingml/2006/main">
  <dgm:ptLst>
    <dgm:pt modelId="{F78FB740-7794-463F-8A72-CEDF7193DDC7}" type="doc">
      <dgm:prSet loTypeId="urn:microsoft.com/office/officeart/2005/8/layout/vList4" loCatId="list" qsTypeId="urn:microsoft.com/office/officeart/2005/8/quickstyle/simple2" qsCatId="simple" csTypeId="urn:microsoft.com/office/officeart/2005/8/colors/accent2_2" csCatId="accent2" phldr="1"/>
      <dgm:spPr/>
      <dgm:t>
        <a:bodyPr/>
        <a:lstStyle/>
        <a:p>
          <a:endParaRPr lang="zh-CN" altLang="en-US"/>
        </a:p>
      </dgm:t>
    </dgm:pt>
    <dgm:pt modelId="{25BF189B-FB3A-4564-961D-CBBC8B40D130}">
      <dgm:prSet phldrT="[文本]" custT="1"/>
      <dgm:spPr>
        <a:solidFill>
          <a:srgbClr val="FFB7FF"/>
        </a:solidFill>
      </dgm:spPr>
      <dgm:t>
        <a:bodyPr/>
        <a:lstStyle/>
        <a:p>
          <a:r>
            <a:rPr kumimoji="1" lang="zh-CN" altLang="en-US" sz="2400" b="1" dirty="0" smtClean="0">
              <a:solidFill>
                <a:srgbClr val="FF0000"/>
              </a:solidFill>
            </a:rPr>
            <a:t>用</a:t>
          </a:r>
          <a:r>
            <a:rPr kumimoji="1" lang="en-US" altLang="zh-CN" sz="2400" b="1" dirty="0" smtClean="0">
              <a:solidFill>
                <a:srgbClr val="FF0000"/>
              </a:solidFill>
            </a:rPr>
            <a:t>VBA</a:t>
          </a:r>
          <a:r>
            <a:rPr kumimoji="1" lang="zh-CN" altLang="en-US" sz="2400" b="1" dirty="0" smtClean="0">
              <a:solidFill>
                <a:srgbClr val="FF0000"/>
              </a:solidFill>
            </a:rPr>
            <a:t>改写宏代码</a:t>
          </a:r>
          <a:endParaRPr lang="zh-CN" altLang="en-US" sz="2400" b="0" cap="none" spc="0" dirty="0">
            <a:ln w="10160">
              <a:prstDash val="solid"/>
            </a:ln>
            <a:effectLst>
              <a:outerShdw blurRad="38100" dist="32000" dir="5400000" algn="tl">
                <a:srgbClr val="000000">
                  <a:alpha val="30000"/>
                </a:srgbClr>
              </a:outerShdw>
            </a:effectLst>
            <a:latin typeface="+mj-ea"/>
            <a:ea typeface="+mj-ea"/>
          </a:endParaRPr>
        </a:p>
      </dgm:t>
    </dgm:pt>
    <dgm:pt modelId="{5960F2AF-659F-4FC8-BD07-567A4935DA25}" type="par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8610867C-6484-402C-AD98-7EC2DAE01D54}" type="sib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4781E29D-D90B-4B8A-B76E-0E31FA082C3A}" type="pres">
      <dgm:prSet presAssocID="{F78FB740-7794-463F-8A72-CEDF7193DDC7}" presName="linear" presStyleCnt="0">
        <dgm:presLayoutVars>
          <dgm:dir/>
          <dgm:resizeHandles val="exact"/>
        </dgm:presLayoutVars>
      </dgm:prSet>
      <dgm:spPr/>
      <dgm:t>
        <a:bodyPr/>
        <a:lstStyle/>
        <a:p>
          <a:endParaRPr lang="zh-CN" altLang="en-US"/>
        </a:p>
      </dgm:t>
    </dgm:pt>
    <dgm:pt modelId="{92E49789-DAB3-4B12-8681-F4E0AB4DF63D}" type="pres">
      <dgm:prSet presAssocID="{25BF189B-FB3A-4564-961D-CBBC8B40D130}" presName="comp" presStyleCnt="0"/>
      <dgm:spPr/>
    </dgm:pt>
    <dgm:pt modelId="{D20D531D-4BDA-438F-A15A-40F2AD3BEF3B}" type="pres">
      <dgm:prSet presAssocID="{25BF189B-FB3A-4564-961D-CBBC8B40D130}" presName="box" presStyleLbl="node1" presStyleIdx="0" presStyleCnt="1"/>
      <dgm:spPr/>
      <dgm:t>
        <a:bodyPr/>
        <a:lstStyle/>
        <a:p>
          <a:endParaRPr lang="zh-CN" altLang="en-US"/>
        </a:p>
      </dgm:t>
    </dgm:pt>
    <dgm:pt modelId="{7DCDF222-64A2-4C07-87F2-793D44D978FB}" type="pres">
      <dgm:prSet presAssocID="{25BF189B-FB3A-4564-961D-CBBC8B40D130}" presName="img" presStyleLbl="fgImgPlace1" presStyleIdx="0" presStyleCnt="1" custScaleX="59373" custLinFactNeighborX="1"/>
      <dgm:spPr>
        <a:blipFill rotWithShape="0">
          <a:blip xmlns:r="http://schemas.openxmlformats.org/officeDocument/2006/relationships" r:embed="rId1"/>
          <a:stretch>
            <a:fillRect/>
          </a:stretch>
        </a:blipFill>
      </dgm:spPr>
    </dgm:pt>
    <dgm:pt modelId="{095E31DA-1758-4D5F-A13C-0A0E1E3223A4}" type="pres">
      <dgm:prSet presAssocID="{25BF189B-FB3A-4564-961D-CBBC8B40D130}" presName="text" presStyleLbl="node1" presStyleIdx="0" presStyleCnt="1">
        <dgm:presLayoutVars>
          <dgm:bulletEnabled val="1"/>
        </dgm:presLayoutVars>
      </dgm:prSet>
      <dgm:spPr/>
      <dgm:t>
        <a:bodyPr/>
        <a:lstStyle/>
        <a:p>
          <a:endParaRPr lang="zh-CN" altLang="en-US"/>
        </a:p>
      </dgm:t>
    </dgm:pt>
  </dgm:ptLst>
  <dgm:cxnLst>
    <dgm:cxn modelId="{FBA2DAB1-0E14-4F18-8E3E-BCD3DDFD1DE6}" type="presOf" srcId="{25BF189B-FB3A-4564-961D-CBBC8B40D130}" destId="{D20D531D-4BDA-438F-A15A-40F2AD3BEF3B}" srcOrd="0" destOrd="0" presId="urn:microsoft.com/office/officeart/2005/8/layout/vList4"/>
    <dgm:cxn modelId="{729918D5-3D02-4F06-B7FD-5D28310A7D72}" type="presOf" srcId="{F78FB740-7794-463F-8A72-CEDF7193DDC7}" destId="{4781E29D-D90B-4B8A-B76E-0E31FA082C3A}" srcOrd="0" destOrd="0" presId="urn:microsoft.com/office/officeart/2005/8/layout/vList4"/>
    <dgm:cxn modelId="{1209DB00-4570-4906-B19D-E58168BB5C47}" type="presOf" srcId="{25BF189B-FB3A-4564-961D-CBBC8B40D130}" destId="{095E31DA-1758-4D5F-A13C-0A0E1E3223A4}" srcOrd="1" destOrd="0" presId="urn:microsoft.com/office/officeart/2005/8/layout/vList4"/>
    <dgm:cxn modelId="{AE128BF7-D24A-4B8C-89EF-5E6A2034C490}" srcId="{F78FB740-7794-463F-8A72-CEDF7193DDC7}" destId="{25BF189B-FB3A-4564-961D-CBBC8B40D130}" srcOrd="0" destOrd="0" parTransId="{5960F2AF-659F-4FC8-BD07-567A4935DA25}" sibTransId="{8610867C-6484-402C-AD98-7EC2DAE01D54}"/>
    <dgm:cxn modelId="{C23E874C-971F-4CCA-AFE3-F9C15502C143}" type="presParOf" srcId="{4781E29D-D90B-4B8A-B76E-0E31FA082C3A}" destId="{92E49789-DAB3-4B12-8681-F4E0AB4DF63D}" srcOrd="0" destOrd="0" presId="urn:microsoft.com/office/officeart/2005/8/layout/vList4"/>
    <dgm:cxn modelId="{96163791-614B-42FB-AA88-256387712A1B}" type="presParOf" srcId="{92E49789-DAB3-4B12-8681-F4E0AB4DF63D}" destId="{D20D531D-4BDA-438F-A15A-40F2AD3BEF3B}" srcOrd="0" destOrd="0" presId="urn:microsoft.com/office/officeart/2005/8/layout/vList4"/>
    <dgm:cxn modelId="{94CF9EAA-AEA5-4BC8-82A8-5A0DA8F12D94}" type="presParOf" srcId="{92E49789-DAB3-4B12-8681-F4E0AB4DF63D}" destId="{7DCDF222-64A2-4C07-87F2-793D44D978FB}" srcOrd="1" destOrd="0" presId="urn:microsoft.com/office/officeart/2005/8/layout/vList4"/>
    <dgm:cxn modelId="{B157F2B2-04D7-4E80-8D5B-863563533BA9}" type="presParOf" srcId="{92E49789-DAB3-4B12-8681-F4E0AB4DF63D}" destId="{095E31DA-1758-4D5F-A13C-0A0E1E3223A4}" srcOrd="2" destOrd="0" presId="urn:microsoft.com/office/officeart/2005/8/layout/vList4"/>
  </dgm:cxnLst>
  <dgm:bg>
    <a:solidFill>
      <a:srgbClr val="FFB7FF"/>
    </a:solidFill>
  </dgm:bg>
  <dgm:whole>
    <a:ln>
      <a:solidFill>
        <a:srgbClr val="FFB7FF"/>
      </a:solidFill>
    </a:ln>
  </dgm:whole>
</dgm:dataModel>
</file>

<file path=ppt/diagrams/data23.xml><?xml version="1.0" encoding="utf-8"?>
<dgm:dataModel xmlns:dgm="http://schemas.openxmlformats.org/drawingml/2006/diagram" xmlns:a="http://schemas.openxmlformats.org/drawingml/2006/main">
  <dgm:ptLst>
    <dgm:pt modelId="{F78FB740-7794-463F-8A72-CEDF7193DDC7}" type="doc">
      <dgm:prSet loTypeId="urn:microsoft.com/office/officeart/2005/8/layout/vList4" loCatId="list" qsTypeId="urn:microsoft.com/office/officeart/2005/8/quickstyle/simple2" qsCatId="simple" csTypeId="urn:microsoft.com/office/officeart/2005/8/colors/accent2_2" csCatId="accent2" phldr="1"/>
      <dgm:spPr/>
      <dgm:t>
        <a:bodyPr/>
        <a:lstStyle/>
        <a:p>
          <a:endParaRPr lang="zh-CN" altLang="en-US"/>
        </a:p>
      </dgm:t>
    </dgm:pt>
    <dgm:pt modelId="{25BF189B-FB3A-4564-961D-CBBC8B40D130}">
      <dgm:prSet phldrT="[文本]" custT="1"/>
      <dgm:spPr>
        <a:solidFill>
          <a:srgbClr val="FFB7FF"/>
        </a:solidFill>
      </dgm:spPr>
      <dgm:t>
        <a:bodyPr/>
        <a:lstStyle/>
        <a:p>
          <a:r>
            <a:rPr kumimoji="1" lang="en-US" altLang="zh-CN" sz="2400" b="1" dirty="0" smtClean="0">
              <a:solidFill>
                <a:srgbClr val="FF0000"/>
              </a:solidFill>
            </a:rPr>
            <a:t>VBA</a:t>
          </a:r>
          <a:r>
            <a:rPr kumimoji="1" lang="zh-CN" altLang="en-US" sz="2400" b="1" dirty="0" smtClean="0">
              <a:solidFill>
                <a:srgbClr val="FF0000"/>
              </a:solidFill>
            </a:rPr>
            <a:t>程序的组成</a:t>
          </a:r>
          <a:endParaRPr lang="zh-CN" altLang="en-US" sz="2400" b="0" cap="none" spc="0" dirty="0">
            <a:ln w="10160">
              <a:prstDash val="solid"/>
            </a:ln>
            <a:effectLst>
              <a:outerShdw blurRad="38100" dist="32000" dir="5400000" algn="tl">
                <a:srgbClr val="000000">
                  <a:alpha val="30000"/>
                </a:srgbClr>
              </a:outerShdw>
            </a:effectLst>
            <a:latin typeface="+mj-ea"/>
            <a:ea typeface="+mj-ea"/>
          </a:endParaRPr>
        </a:p>
      </dgm:t>
    </dgm:pt>
    <dgm:pt modelId="{5960F2AF-659F-4FC8-BD07-567A4935DA25}" type="par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8610867C-6484-402C-AD98-7EC2DAE01D54}" type="sib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4781E29D-D90B-4B8A-B76E-0E31FA082C3A}" type="pres">
      <dgm:prSet presAssocID="{F78FB740-7794-463F-8A72-CEDF7193DDC7}" presName="linear" presStyleCnt="0">
        <dgm:presLayoutVars>
          <dgm:dir/>
          <dgm:resizeHandles val="exact"/>
        </dgm:presLayoutVars>
      </dgm:prSet>
      <dgm:spPr/>
      <dgm:t>
        <a:bodyPr/>
        <a:lstStyle/>
        <a:p>
          <a:endParaRPr lang="zh-CN" altLang="en-US"/>
        </a:p>
      </dgm:t>
    </dgm:pt>
    <dgm:pt modelId="{92E49789-DAB3-4B12-8681-F4E0AB4DF63D}" type="pres">
      <dgm:prSet presAssocID="{25BF189B-FB3A-4564-961D-CBBC8B40D130}" presName="comp" presStyleCnt="0"/>
      <dgm:spPr/>
    </dgm:pt>
    <dgm:pt modelId="{D20D531D-4BDA-438F-A15A-40F2AD3BEF3B}" type="pres">
      <dgm:prSet presAssocID="{25BF189B-FB3A-4564-961D-CBBC8B40D130}" presName="box" presStyleLbl="node1" presStyleIdx="0" presStyleCnt="1"/>
      <dgm:spPr/>
      <dgm:t>
        <a:bodyPr/>
        <a:lstStyle/>
        <a:p>
          <a:endParaRPr lang="zh-CN" altLang="en-US"/>
        </a:p>
      </dgm:t>
    </dgm:pt>
    <dgm:pt modelId="{7DCDF222-64A2-4C07-87F2-793D44D978FB}" type="pres">
      <dgm:prSet presAssocID="{25BF189B-FB3A-4564-961D-CBBC8B40D130}" presName="img" presStyleLbl="fgImgPlace1" presStyleIdx="0" presStyleCnt="1" custScaleX="59373" custLinFactNeighborX="1"/>
      <dgm:spPr>
        <a:blipFill rotWithShape="0">
          <a:blip xmlns:r="http://schemas.openxmlformats.org/officeDocument/2006/relationships" r:embed="rId1"/>
          <a:stretch>
            <a:fillRect/>
          </a:stretch>
        </a:blipFill>
      </dgm:spPr>
    </dgm:pt>
    <dgm:pt modelId="{095E31DA-1758-4D5F-A13C-0A0E1E3223A4}" type="pres">
      <dgm:prSet presAssocID="{25BF189B-FB3A-4564-961D-CBBC8B40D130}" presName="text" presStyleLbl="node1" presStyleIdx="0" presStyleCnt="1">
        <dgm:presLayoutVars>
          <dgm:bulletEnabled val="1"/>
        </dgm:presLayoutVars>
      </dgm:prSet>
      <dgm:spPr/>
      <dgm:t>
        <a:bodyPr/>
        <a:lstStyle/>
        <a:p>
          <a:endParaRPr lang="zh-CN" altLang="en-US"/>
        </a:p>
      </dgm:t>
    </dgm:pt>
  </dgm:ptLst>
  <dgm:cxnLst>
    <dgm:cxn modelId="{AE128BF7-D24A-4B8C-89EF-5E6A2034C490}" srcId="{F78FB740-7794-463F-8A72-CEDF7193DDC7}" destId="{25BF189B-FB3A-4564-961D-CBBC8B40D130}" srcOrd="0" destOrd="0" parTransId="{5960F2AF-659F-4FC8-BD07-567A4935DA25}" sibTransId="{8610867C-6484-402C-AD98-7EC2DAE01D54}"/>
    <dgm:cxn modelId="{B169A24C-B401-4365-BD75-11F6DD16920B}" type="presOf" srcId="{25BF189B-FB3A-4564-961D-CBBC8B40D130}" destId="{095E31DA-1758-4D5F-A13C-0A0E1E3223A4}" srcOrd="1" destOrd="0" presId="urn:microsoft.com/office/officeart/2005/8/layout/vList4"/>
    <dgm:cxn modelId="{15290B1D-AA97-4F7D-9DD3-601704049FA3}" type="presOf" srcId="{25BF189B-FB3A-4564-961D-CBBC8B40D130}" destId="{D20D531D-4BDA-438F-A15A-40F2AD3BEF3B}" srcOrd="0" destOrd="0" presId="urn:microsoft.com/office/officeart/2005/8/layout/vList4"/>
    <dgm:cxn modelId="{58C29616-A001-4DC8-814A-243509C43562}" type="presOf" srcId="{F78FB740-7794-463F-8A72-CEDF7193DDC7}" destId="{4781E29D-D90B-4B8A-B76E-0E31FA082C3A}" srcOrd="0" destOrd="0" presId="urn:microsoft.com/office/officeart/2005/8/layout/vList4"/>
    <dgm:cxn modelId="{0E12482C-0FC4-4005-B252-1BE59AD9020F}" type="presParOf" srcId="{4781E29D-D90B-4B8A-B76E-0E31FA082C3A}" destId="{92E49789-DAB3-4B12-8681-F4E0AB4DF63D}" srcOrd="0" destOrd="0" presId="urn:microsoft.com/office/officeart/2005/8/layout/vList4"/>
    <dgm:cxn modelId="{F43C6E6B-69FD-49CA-8A1F-558A1A0DAF8B}" type="presParOf" srcId="{92E49789-DAB3-4B12-8681-F4E0AB4DF63D}" destId="{D20D531D-4BDA-438F-A15A-40F2AD3BEF3B}" srcOrd="0" destOrd="0" presId="urn:microsoft.com/office/officeart/2005/8/layout/vList4"/>
    <dgm:cxn modelId="{90C9963B-BB10-49C5-B4CF-6EB594155DD5}" type="presParOf" srcId="{92E49789-DAB3-4B12-8681-F4E0AB4DF63D}" destId="{7DCDF222-64A2-4C07-87F2-793D44D978FB}" srcOrd="1" destOrd="0" presId="urn:microsoft.com/office/officeart/2005/8/layout/vList4"/>
    <dgm:cxn modelId="{1244DB3D-CFA8-4397-A6F8-FCF09F2FF1E2}" type="presParOf" srcId="{92E49789-DAB3-4B12-8681-F4E0AB4DF63D}" destId="{095E31DA-1758-4D5F-A13C-0A0E1E3223A4}" srcOrd="2" destOrd="0" presId="urn:microsoft.com/office/officeart/2005/8/layout/vList4"/>
  </dgm:cxnLst>
  <dgm:bg>
    <a:solidFill>
      <a:srgbClr val="FFB7FF"/>
    </a:solidFill>
  </dgm:bg>
  <dgm:whole>
    <a:ln>
      <a:solidFill>
        <a:srgbClr val="FFB7FF"/>
      </a:solidFill>
    </a:ln>
  </dgm:whole>
</dgm:dataModel>
</file>

<file path=ppt/diagrams/data24.xml><?xml version="1.0" encoding="utf-8"?>
<dgm:dataModel xmlns:dgm="http://schemas.openxmlformats.org/drawingml/2006/diagram" xmlns:a="http://schemas.openxmlformats.org/drawingml/2006/main">
  <dgm:ptLst>
    <dgm:pt modelId="{712F0301-9CDD-4970-BFE4-9E11AC9956B5}" type="doc">
      <dgm:prSet loTypeId="urn:microsoft.com/office/officeart/2005/8/layout/process1" loCatId="process" qsTypeId="urn:microsoft.com/office/officeart/2005/8/quickstyle/simple1" qsCatId="simple" csTypeId="urn:microsoft.com/office/officeart/2005/8/colors/colorful5" csCatId="colorful" phldr="1"/>
      <dgm:spPr/>
    </dgm:pt>
    <dgm:pt modelId="{FBA9BFB3-9A03-4B2F-9045-0F47F6BBBF60}">
      <dgm:prSet phldrT="[文本]" custT="1"/>
      <dgm:spPr/>
      <dgm:t>
        <a:bodyPr/>
        <a:lstStyle/>
        <a:p>
          <a:r>
            <a:rPr lang="zh-CN" altLang="en-US" sz="2400" b="1" dirty="0" smtClean="0">
              <a:solidFill>
                <a:srgbClr val="002060"/>
              </a:solidFill>
            </a:rPr>
            <a:t>插入模块</a:t>
          </a:r>
          <a:endParaRPr lang="zh-CN" altLang="en-US" sz="2400" b="1" dirty="0">
            <a:solidFill>
              <a:srgbClr val="002060"/>
            </a:solidFill>
          </a:endParaRPr>
        </a:p>
      </dgm:t>
    </dgm:pt>
    <dgm:pt modelId="{659EC512-61E1-4448-9CB8-DAAA5A9169FC}" type="parTrans" cxnId="{A5C93F29-DA84-4D84-9A52-BEBB307CD2C1}">
      <dgm:prSet/>
      <dgm:spPr/>
      <dgm:t>
        <a:bodyPr/>
        <a:lstStyle/>
        <a:p>
          <a:endParaRPr lang="zh-CN" altLang="en-US" sz="2400" b="1"/>
        </a:p>
      </dgm:t>
    </dgm:pt>
    <dgm:pt modelId="{D9B69C16-D39C-4452-B5B8-5BA8C0356BDD}" type="sibTrans" cxnId="{A5C93F29-DA84-4D84-9A52-BEBB307CD2C1}">
      <dgm:prSet custT="1"/>
      <dgm:spPr/>
      <dgm:t>
        <a:bodyPr/>
        <a:lstStyle/>
        <a:p>
          <a:endParaRPr lang="zh-CN" altLang="en-US" sz="2400" b="1"/>
        </a:p>
      </dgm:t>
    </dgm:pt>
    <dgm:pt modelId="{D2ACDEAC-9778-474D-B5C7-4400B4332769}">
      <dgm:prSet phldrT="[文本]" custT="1"/>
      <dgm:spPr/>
      <dgm:t>
        <a:bodyPr/>
        <a:lstStyle/>
        <a:p>
          <a:r>
            <a:rPr lang="zh-CN" altLang="en-US" sz="2400" b="1" dirty="0" smtClean="0">
              <a:solidFill>
                <a:srgbClr val="FFFF00"/>
              </a:solidFill>
            </a:rPr>
            <a:t>打开代码窗口</a:t>
          </a:r>
          <a:endParaRPr lang="zh-CN" altLang="en-US" sz="2400" b="1" dirty="0">
            <a:solidFill>
              <a:srgbClr val="FFFF00"/>
            </a:solidFill>
          </a:endParaRPr>
        </a:p>
      </dgm:t>
    </dgm:pt>
    <dgm:pt modelId="{218B10A8-D5CF-403E-931D-FB2A8E6C582B}" type="parTrans" cxnId="{C3A0A049-0598-4194-B31A-39C76B89CF28}">
      <dgm:prSet/>
      <dgm:spPr/>
      <dgm:t>
        <a:bodyPr/>
        <a:lstStyle/>
        <a:p>
          <a:endParaRPr lang="zh-CN" altLang="en-US" sz="2400" b="1"/>
        </a:p>
      </dgm:t>
    </dgm:pt>
    <dgm:pt modelId="{3691247E-37CA-4137-8E0A-30301D4AE44E}" type="sibTrans" cxnId="{C3A0A049-0598-4194-B31A-39C76B89CF28}">
      <dgm:prSet custT="1"/>
      <dgm:spPr/>
      <dgm:t>
        <a:bodyPr/>
        <a:lstStyle/>
        <a:p>
          <a:endParaRPr lang="zh-CN" altLang="en-US" sz="2400" b="1"/>
        </a:p>
      </dgm:t>
    </dgm:pt>
    <dgm:pt modelId="{DD0DDB7D-FE52-46C6-ABAD-B6C317A20724}">
      <dgm:prSet phldrT="[文本]" custT="1"/>
      <dgm:spPr/>
      <dgm:t>
        <a:bodyPr/>
        <a:lstStyle/>
        <a:p>
          <a:r>
            <a:rPr lang="en-US" altLang="zh-CN" sz="2400" b="1" dirty="0" smtClean="0">
              <a:solidFill>
                <a:srgbClr val="FF0000"/>
              </a:solidFill>
            </a:rPr>
            <a:t>Alt+F11</a:t>
          </a:r>
          <a:endParaRPr lang="zh-CN" altLang="en-US" sz="2400" b="1" dirty="0">
            <a:solidFill>
              <a:srgbClr val="FF0000"/>
            </a:solidFill>
          </a:endParaRPr>
        </a:p>
      </dgm:t>
    </dgm:pt>
    <dgm:pt modelId="{D2CC2928-844E-4486-8E37-B6A1B283C38E}" type="parTrans" cxnId="{E0DEBD67-AF8D-4AA2-836F-BE31EDBCCB78}">
      <dgm:prSet/>
      <dgm:spPr/>
      <dgm:t>
        <a:bodyPr/>
        <a:lstStyle/>
        <a:p>
          <a:endParaRPr lang="zh-CN" altLang="en-US" sz="2400" b="1"/>
        </a:p>
      </dgm:t>
    </dgm:pt>
    <dgm:pt modelId="{DF53D02C-8F70-47E1-B707-F4CBD01FACED}" type="sibTrans" cxnId="{E0DEBD67-AF8D-4AA2-836F-BE31EDBCCB78}">
      <dgm:prSet custT="1"/>
      <dgm:spPr/>
      <dgm:t>
        <a:bodyPr/>
        <a:lstStyle/>
        <a:p>
          <a:endParaRPr lang="zh-CN" altLang="en-US" sz="2400" b="1"/>
        </a:p>
      </dgm:t>
    </dgm:pt>
    <dgm:pt modelId="{5D9D0B95-8D91-41AB-B446-D45F3DC87B13}" type="pres">
      <dgm:prSet presAssocID="{712F0301-9CDD-4970-BFE4-9E11AC9956B5}" presName="Name0" presStyleCnt="0">
        <dgm:presLayoutVars>
          <dgm:dir/>
          <dgm:resizeHandles val="exact"/>
        </dgm:presLayoutVars>
      </dgm:prSet>
      <dgm:spPr/>
    </dgm:pt>
    <dgm:pt modelId="{496F2A89-ECBE-4ADA-A172-2A7ABCDEC7D9}" type="pres">
      <dgm:prSet presAssocID="{DD0DDB7D-FE52-46C6-ABAD-B6C317A20724}" presName="node" presStyleLbl="node1" presStyleIdx="0" presStyleCnt="3" custScaleX="46736">
        <dgm:presLayoutVars>
          <dgm:bulletEnabled val="1"/>
        </dgm:presLayoutVars>
      </dgm:prSet>
      <dgm:spPr/>
      <dgm:t>
        <a:bodyPr/>
        <a:lstStyle/>
        <a:p>
          <a:endParaRPr lang="zh-CN" altLang="en-US"/>
        </a:p>
      </dgm:t>
    </dgm:pt>
    <dgm:pt modelId="{F0A7A009-353D-48FD-9522-C7D4E80ACE6D}" type="pres">
      <dgm:prSet presAssocID="{DF53D02C-8F70-47E1-B707-F4CBD01FACED}" presName="sibTrans" presStyleLbl="sibTrans2D1" presStyleIdx="0" presStyleCnt="2"/>
      <dgm:spPr/>
      <dgm:t>
        <a:bodyPr/>
        <a:lstStyle/>
        <a:p>
          <a:endParaRPr lang="zh-CN" altLang="en-US"/>
        </a:p>
      </dgm:t>
    </dgm:pt>
    <dgm:pt modelId="{2EB078A1-9141-4FAF-91DA-49F4D21C1980}" type="pres">
      <dgm:prSet presAssocID="{DF53D02C-8F70-47E1-B707-F4CBD01FACED}" presName="connectorText" presStyleLbl="sibTrans2D1" presStyleIdx="0" presStyleCnt="2"/>
      <dgm:spPr/>
      <dgm:t>
        <a:bodyPr/>
        <a:lstStyle/>
        <a:p>
          <a:endParaRPr lang="zh-CN" altLang="en-US"/>
        </a:p>
      </dgm:t>
    </dgm:pt>
    <dgm:pt modelId="{9FFF8850-769B-4C65-9082-6E588B599584}" type="pres">
      <dgm:prSet presAssocID="{FBA9BFB3-9A03-4B2F-9045-0F47F6BBBF60}" presName="node" presStyleLbl="node1" presStyleIdx="1" presStyleCnt="3" custScaleX="62065" custLinFactNeighborX="4204">
        <dgm:presLayoutVars>
          <dgm:bulletEnabled val="1"/>
        </dgm:presLayoutVars>
      </dgm:prSet>
      <dgm:spPr/>
      <dgm:t>
        <a:bodyPr/>
        <a:lstStyle/>
        <a:p>
          <a:endParaRPr lang="zh-CN" altLang="en-US"/>
        </a:p>
      </dgm:t>
    </dgm:pt>
    <dgm:pt modelId="{4E781F0C-8D35-4716-8A26-CE60F8C71E13}" type="pres">
      <dgm:prSet presAssocID="{D9B69C16-D39C-4452-B5B8-5BA8C0356BDD}" presName="sibTrans" presStyleLbl="sibTrans2D1" presStyleIdx="1" presStyleCnt="2"/>
      <dgm:spPr/>
      <dgm:t>
        <a:bodyPr/>
        <a:lstStyle/>
        <a:p>
          <a:endParaRPr lang="zh-CN" altLang="en-US"/>
        </a:p>
      </dgm:t>
    </dgm:pt>
    <dgm:pt modelId="{55ABCA35-FC31-40F8-8FF9-6339587D3A6E}" type="pres">
      <dgm:prSet presAssocID="{D9B69C16-D39C-4452-B5B8-5BA8C0356BDD}" presName="connectorText" presStyleLbl="sibTrans2D1" presStyleIdx="1" presStyleCnt="2"/>
      <dgm:spPr/>
      <dgm:t>
        <a:bodyPr/>
        <a:lstStyle/>
        <a:p>
          <a:endParaRPr lang="zh-CN" altLang="en-US"/>
        </a:p>
      </dgm:t>
    </dgm:pt>
    <dgm:pt modelId="{66AECB78-2CDC-4778-9C4D-AC3A8AF33679}" type="pres">
      <dgm:prSet presAssocID="{D2ACDEAC-9778-474D-B5C7-4400B4332769}" presName="node" presStyleLbl="node1" presStyleIdx="2" presStyleCnt="3" custScaleX="96395">
        <dgm:presLayoutVars>
          <dgm:bulletEnabled val="1"/>
        </dgm:presLayoutVars>
      </dgm:prSet>
      <dgm:spPr/>
      <dgm:t>
        <a:bodyPr/>
        <a:lstStyle/>
        <a:p>
          <a:endParaRPr lang="zh-CN" altLang="en-US"/>
        </a:p>
      </dgm:t>
    </dgm:pt>
  </dgm:ptLst>
  <dgm:cxnLst>
    <dgm:cxn modelId="{0F91A8A2-F4B7-44A6-9EC8-93FB61569B0C}" type="presOf" srcId="{DF53D02C-8F70-47E1-B707-F4CBD01FACED}" destId="{2EB078A1-9141-4FAF-91DA-49F4D21C1980}" srcOrd="1" destOrd="0" presId="urn:microsoft.com/office/officeart/2005/8/layout/process1"/>
    <dgm:cxn modelId="{8F569606-35F1-4F9E-8CD6-94CB1D23D285}" type="presOf" srcId="{DD0DDB7D-FE52-46C6-ABAD-B6C317A20724}" destId="{496F2A89-ECBE-4ADA-A172-2A7ABCDEC7D9}" srcOrd="0" destOrd="0" presId="urn:microsoft.com/office/officeart/2005/8/layout/process1"/>
    <dgm:cxn modelId="{A5C93F29-DA84-4D84-9A52-BEBB307CD2C1}" srcId="{712F0301-9CDD-4970-BFE4-9E11AC9956B5}" destId="{FBA9BFB3-9A03-4B2F-9045-0F47F6BBBF60}" srcOrd="1" destOrd="0" parTransId="{659EC512-61E1-4448-9CB8-DAAA5A9169FC}" sibTransId="{D9B69C16-D39C-4452-B5B8-5BA8C0356BDD}"/>
    <dgm:cxn modelId="{B30399A4-0153-41AE-83E2-0CAD5AB011B8}" type="presOf" srcId="{D9B69C16-D39C-4452-B5B8-5BA8C0356BDD}" destId="{55ABCA35-FC31-40F8-8FF9-6339587D3A6E}" srcOrd="1" destOrd="0" presId="urn:microsoft.com/office/officeart/2005/8/layout/process1"/>
    <dgm:cxn modelId="{BCE3ECBD-1B16-48AC-933E-944B07E67F8E}" type="presOf" srcId="{DF53D02C-8F70-47E1-B707-F4CBD01FACED}" destId="{F0A7A009-353D-48FD-9522-C7D4E80ACE6D}" srcOrd="0" destOrd="0" presId="urn:microsoft.com/office/officeart/2005/8/layout/process1"/>
    <dgm:cxn modelId="{C3A0A049-0598-4194-B31A-39C76B89CF28}" srcId="{712F0301-9CDD-4970-BFE4-9E11AC9956B5}" destId="{D2ACDEAC-9778-474D-B5C7-4400B4332769}" srcOrd="2" destOrd="0" parTransId="{218B10A8-D5CF-403E-931D-FB2A8E6C582B}" sibTransId="{3691247E-37CA-4137-8E0A-30301D4AE44E}"/>
    <dgm:cxn modelId="{517EC370-10A7-40B4-9FEB-747550BA3888}" type="presOf" srcId="{D9B69C16-D39C-4452-B5B8-5BA8C0356BDD}" destId="{4E781F0C-8D35-4716-8A26-CE60F8C71E13}" srcOrd="0" destOrd="0" presId="urn:microsoft.com/office/officeart/2005/8/layout/process1"/>
    <dgm:cxn modelId="{32D0854C-8899-4CE9-A20E-4926D9873F17}" type="presOf" srcId="{FBA9BFB3-9A03-4B2F-9045-0F47F6BBBF60}" destId="{9FFF8850-769B-4C65-9082-6E588B599584}" srcOrd="0" destOrd="0" presId="urn:microsoft.com/office/officeart/2005/8/layout/process1"/>
    <dgm:cxn modelId="{CF797D1C-C4C5-4767-973F-532903949B2D}" type="presOf" srcId="{712F0301-9CDD-4970-BFE4-9E11AC9956B5}" destId="{5D9D0B95-8D91-41AB-B446-D45F3DC87B13}" srcOrd="0" destOrd="0" presId="urn:microsoft.com/office/officeart/2005/8/layout/process1"/>
    <dgm:cxn modelId="{E0DEBD67-AF8D-4AA2-836F-BE31EDBCCB78}" srcId="{712F0301-9CDD-4970-BFE4-9E11AC9956B5}" destId="{DD0DDB7D-FE52-46C6-ABAD-B6C317A20724}" srcOrd="0" destOrd="0" parTransId="{D2CC2928-844E-4486-8E37-B6A1B283C38E}" sibTransId="{DF53D02C-8F70-47E1-B707-F4CBD01FACED}"/>
    <dgm:cxn modelId="{24C5F485-6419-4733-9BE1-BF02C6F9D8BB}" type="presOf" srcId="{D2ACDEAC-9778-474D-B5C7-4400B4332769}" destId="{66AECB78-2CDC-4778-9C4D-AC3A8AF33679}" srcOrd="0" destOrd="0" presId="urn:microsoft.com/office/officeart/2005/8/layout/process1"/>
    <dgm:cxn modelId="{17F26DFA-0134-443A-B846-2B2B79B0CC8C}" type="presParOf" srcId="{5D9D0B95-8D91-41AB-B446-D45F3DC87B13}" destId="{496F2A89-ECBE-4ADA-A172-2A7ABCDEC7D9}" srcOrd="0" destOrd="0" presId="urn:microsoft.com/office/officeart/2005/8/layout/process1"/>
    <dgm:cxn modelId="{18067F0A-6DB5-44C6-A82E-E632730EABB9}" type="presParOf" srcId="{5D9D0B95-8D91-41AB-B446-D45F3DC87B13}" destId="{F0A7A009-353D-48FD-9522-C7D4E80ACE6D}" srcOrd="1" destOrd="0" presId="urn:microsoft.com/office/officeart/2005/8/layout/process1"/>
    <dgm:cxn modelId="{9C5EB464-0FBD-4CD1-B6E2-25F15D44E13D}" type="presParOf" srcId="{F0A7A009-353D-48FD-9522-C7D4E80ACE6D}" destId="{2EB078A1-9141-4FAF-91DA-49F4D21C1980}" srcOrd="0" destOrd="0" presId="urn:microsoft.com/office/officeart/2005/8/layout/process1"/>
    <dgm:cxn modelId="{D5D46FF1-BEBD-4BE9-9950-C4D2D8CFCC6A}" type="presParOf" srcId="{5D9D0B95-8D91-41AB-B446-D45F3DC87B13}" destId="{9FFF8850-769B-4C65-9082-6E588B599584}" srcOrd="2" destOrd="0" presId="urn:microsoft.com/office/officeart/2005/8/layout/process1"/>
    <dgm:cxn modelId="{6FE7ECDD-C8F0-4806-BD9E-B2FCFD5C369D}" type="presParOf" srcId="{5D9D0B95-8D91-41AB-B446-D45F3DC87B13}" destId="{4E781F0C-8D35-4716-8A26-CE60F8C71E13}" srcOrd="3" destOrd="0" presId="urn:microsoft.com/office/officeart/2005/8/layout/process1"/>
    <dgm:cxn modelId="{8871CA88-DF74-436F-98B6-28DB0DBD92C4}" type="presParOf" srcId="{4E781F0C-8D35-4716-8A26-CE60F8C71E13}" destId="{55ABCA35-FC31-40F8-8FF9-6339587D3A6E}" srcOrd="0" destOrd="0" presId="urn:microsoft.com/office/officeart/2005/8/layout/process1"/>
    <dgm:cxn modelId="{A3C7A075-DFB0-4FAD-A619-126EC1BE3E0E}" type="presParOf" srcId="{5D9D0B95-8D91-41AB-B446-D45F3DC87B13}" destId="{66AECB78-2CDC-4778-9C4D-AC3A8AF33679}" srcOrd="4" destOrd="0" presId="urn:microsoft.com/office/officeart/2005/8/layout/process1"/>
  </dgm:cxnLst>
  <dgm:bg/>
  <dgm:whole/>
</dgm:dataModel>
</file>

<file path=ppt/diagrams/data25.xml><?xml version="1.0" encoding="utf-8"?>
<dgm:dataModel xmlns:dgm="http://schemas.openxmlformats.org/drawingml/2006/diagram" xmlns:a="http://schemas.openxmlformats.org/drawingml/2006/main">
  <dgm:ptLst>
    <dgm:pt modelId="{F78FB740-7794-463F-8A72-CEDF7193DDC7}" type="doc">
      <dgm:prSet loTypeId="urn:microsoft.com/office/officeart/2005/8/layout/vList4" loCatId="list" qsTypeId="urn:microsoft.com/office/officeart/2005/8/quickstyle/simple2" qsCatId="simple" csTypeId="urn:microsoft.com/office/officeart/2005/8/colors/accent2_2" csCatId="accent2" phldr="1"/>
      <dgm:spPr/>
      <dgm:t>
        <a:bodyPr/>
        <a:lstStyle/>
        <a:p>
          <a:endParaRPr lang="zh-CN" altLang="en-US"/>
        </a:p>
      </dgm:t>
    </dgm:pt>
    <dgm:pt modelId="{25BF189B-FB3A-4564-961D-CBBC8B40D130}">
      <dgm:prSet phldrT="[文本]" custT="1"/>
      <dgm:spPr>
        <a:solidFill>
          <a:srgbClr val="FFB7FF"/>
        </a:solidFill>
      </dgm:spPr>
      <dgm:t>
        <a:bodyPr/>
        <a:lstStyle/>
        <a:p>
          <a:r>
            <a:rPr kumimoji="1" lang="en-US" altLang="zh-CN" sz="2400" b="1" dirty="0" smtClean="0">
              <a:solidFill>
                <a:srgbClr val="FF0000"/>
              </a:solidFill>
            </a:rPr>
            <a:t>VBA</a:t>
          </a:r>
          <a:r>
            <a:rPr kumimoji="1" lang="zh-CN" altLang="en-US" sz="2400" b="1" dirty="0" smtClean="0">
              <a:solidFill>
                <a:srgbClr val="FF0000"/>
              </a:solidFill>
            </a:rPr>
            <a:t>程序的组成</a:t>
          </a:r>
          <a:endParaRPr lang="zh-CN" altLang="en-US" sz="2400" b="0" cap="none" spc="0" dirty="0">
            <a:ln w="10160">
              <a:prstDash val="solid"/>
            </a:ln>
            <a:effectLst>
              <a:outerShdw blurRad="38100" dist="32000" dir="5400000" algn="tl">
                <a:srgbClr val="000000">
                  <a:alpha val="30000"/>
                </a:srgbClr>
              </a:outerShdw>
            </a:effectLst>
            <a:latin typeface="+mj-ea"/>
            <a:ea typeface="+mj-ea"/>
          </a:endParaRPr>
        </a:p>
      </dgm:t>
    </dgm:pt>
    <dgm:pt modelId="{5960F2AF-659F-4FC8-BD07-567A4935DA25}" type="par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8610867C-6484-402C-AD98-7EC2DAE01D54}" type="sib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4781E29D-D90B-4B8A-B76E-0E31FA082C3A}" type="pres">
      <dgm:prSet presAssocID="{F78FB740-7794-463F-8A72-CEDF7193DDC7}" presName="linear" presStyleCnt="0">
        <dgm:presLayoutVars>
          <dgm:dir/>
          <dgm:resizeHandles val="exact"/>
        </dgm:presLayoutVars>
      </dgm:prSet>
      <dgm:spPr/>
      <dgm:t>
        <a:bodyPr/>
        <a:lstStyle/>
        <a:p>
          <a:endParaRPr lang="zh-CN" altLang="en-US"/>
        </a:p>
      </dgm:t>
    </dgm:pt>
    <dgm:pt modelId="{92E49789-DAB3-4B12-8681-F4E0AB4DF63D}" type="pres">
      <dgm:prSet presAssocID="{25BF189B-FB3A-4564-961D-CBBC8B40D130}" presName="comp" presStyleCnt="0"/>
      <dgm:spPr/>
    </dgm:pt>
    <dgm:pt modelId="{D20D531D-4BDA-438F-A15A-40F2AD3BEF3B}" type="pres">
      <dgm:prSet presAssocID="{25BF189B-FB3A-4564-961D-CBBC8B40D130}" presName="box" presStyleLbl="node1" presStyleIdx="0" presStyleCnt="1" custLinFactNeighborY="-16683"/>
      <dgm:spPr/>
      <dgm:t>
        <a:bodyPr/>
        <a:lstStyle/>
        <a:p>
          <a:endParaRPr lang="zh-CN" altLang="en-US"/>
        </a:p>
      </dgm:t>
    </dgm:pt>
    <dgm:pt modelId="{7DCDF222-64A2-4C07-87F2-793D44D978FB}" type="pres">
      <dgm:prSet presAssocID="{25BF189B-FB3A-4564-961D-CBBC8B40D130}" presName="img" presStyleLbl="fgImgPlace1" presStyleIdx="0" presStyleCnt="1" custScaleX="59373" custLinFactNeighborX="1"/>
      <dgm:spPr>
        <a:blipFill rotWithShape="0">
          <a:blip xmlns:r="http://schemas.openxmlformats.org/officeDocument/2006/relationships" r:embed="rId1"/>
          <a:stretch>
            <a:fillRect/>
          </a:stretch>
        </a:blipFill>
      </dgm:spPr>
    </dgm:pt>
    <dgm:pt modelId="{095E31DA-1758-4D5F-A13C-0A0E1E3223A4}" type="pres">
      <dgm:prSet presAssocID="{25BF189B-FB3A-4564-961D-CBBC8B40D130}" presName="text" presStyleLbl="node1" presStyleIdx="0" presStyleCnt="1">
        <dgm:presLayoutVars>
          <dgm:bulletEnabled val="1"/>
        </dgm:presLayoutVars>
      </dgm:prSet>
      <dgm:spPr/>
      <dgm:t>
        <a:bodyPr/>
        <a:lstStyle/>
        <a:p>
          <a:endParaRPr lang="zh-CN" altLang="en-US"/>
        </a:p>
      </dgm:t>
    </dgm:pt>
  </dgm:ptLst>
  <dgm:cxnLst>
    <dgm:cxn modelId="{2BE5CF4E-C41C-4DB0-ACF3-806A2C13E339}" type="presOf" srcId="{25BF189B-FB3A-4564-961D-CBBC8B40D130}" destId="{095E31DA-1758-4D5F-A13C-0A0E1E3223A4}" srcOrd="1" destOrd="0" presId="urn:microsoft.com/office/officeart/2005/8/layout/vList4"/>
    <dgm:cxn modelId="{4A6DF163-13C4-48CA-8FCC-49A6D455E360}" type="presOf" srcId="{F78FB740-7794-463F-8A72-CEDF7193DDC7}" destId="{4781E29D-D90B-4B8A-B76E-0E31FA082C3A}" srcOrd="0" destOrd="0" presId="urn:microsoft.com/office/officeart/2005/8/layout/vList4"/>
    <dgm:cxn modelId="{F3211742-7C67-4B7B-B638-2B36FFF41226}" type="presOf" srcId="{25BF189B-FB3A-4564-961D-CBBC8B40D130}" destId="{D20D531D-4BDA-438F-A15A-40F2AD3BEF3B}" srcOrd="0" destOrd="0" presId="urn:microsoft.com/office/officeart/2005/8/layout/vList4"/>
    <dgm:cxn modelId="{AE128BF7-D24A-4B8C-89EF-5E6A2034C490}" srcId="{F78FB740-7794-463F-8A72-CEDF7193DDC7}" destId="{25BF189B-FB3A-4564-961D-CBBC8B40D130}" srcOrd="0" destOrd="0" parTransId="{5960F2AF-659F-4FC8-BD07-567A4935DA25}" sibTransId="{8610867C-6484-402C-AD98-7EC2DAE01D54}"/>
    <dgm:cxn modelId="{34494BDB-D234-4C7C-8221-7C33DE2E3328}" type="presParOf" srcId="{4781E29D-D90B-4B8A-B76E-0E31FA082C3A}" destId="{92E49789-DAB3-4B12-8681-F4E0AB4DF63D}" srcOrd="0" destOrd="0" presId="urn:microsoft.com/office/officeart/2005/8/layout/vList4"/>
    <dgm:cxn modelId="{F8409E71-BECA-4DC6-9FC6-7C0494DAFAB1}" type="presParOf" srcId="{92E49789-DAB3-4B12-8681-F4E0AB4DF63D}" destId="{D20D531D-4BDA-438F-A15A-40F2AD3BEF3B}" srcOrd="0" destOrd="0" presId="urn:microsoft.com/office/officeart/2005/8/layout/vList4"/>
    <dgm:cxn modelId="{B0320312-EDBE-452F-94B5-02347260D582}" type="presParOf" srcId="{92E49789-DAB3-4B12-8681-F4E0AB4DF63D}" destId="{7DCDF222-64A2-4C07-87F2-793D44D978FB}" srcOrd="1" destOrd="0" presId="urn:microsoft.com/office/officeart/2005/8/layout/vList4"/>
    <dgm:cxn modelId="{27845B9F-056D-4BFE-9400-27829C865AA4}" type="presParOf" srcId="{92E49789-DAB3-4B12-8681-F4E0AB4DF63D}" destId="{095E31DA-1758-4D5F-A13C-0A0E1E3223A4}" srcOrd="2" destOrd="0" presId="urn:microsoft.com/office/officeart/2005/8/layout/vList4"/>
  </dgm:cxnLst>
  <dgm:bg>
    <a:solidFill>
      <a:srgbClr val="FFB7FF"/>
    </a:solidFill>
  </dgm:bg>
  <dgm:whole>
    <a:ln>
      <a:solidFill>
        <a:srgbClr val="FFB7FF"/>
      </a:solidFill>
    </a:ln>
  </dgm:whole>
</dgm:dataModel>
</file>

<file path=ppt/diagrams/data26.xml><?xml version="1.0" encoding="utf-8"?>
<dgm:dataModel xmlns:dgm="http://schemas.openxmlformats.org/drawingml/2006/diagram" xmlns:a="http://schemas.openxmlformats.org/drawingml/2006/main">
  <dgm:ptLst>
    <dgm:pt modelId="{F78FB740-7794-463F-8A72-CEDF7193DDC7}" type="doc">
      <dgm:prSet loTypeId="urn:microsoft.com/office/officeart/2005/8/layout/vList4" loCatId="list" qsTypeId="urn:microsoft.com/office/officeart/2005/8/quickstyle/simple2" qsCatId="simple" csTypeId="urn:microsoft.com/office/officeart/2005/8/colors/accent2_2" csCatId="accent2" phldr="1"/>
      <dgm:spPr/>
      <dgm:t>
        <a:bodyPr/>
        <a:lstStyle/>
        <a:p>
          <a:endParaRPr lang="zh-CN" altLang="en-US"/>
        </a:p>
      </dgm:t>
    </dgm:pt>
    <dgm:pt modelId="{25BF189B-FB3A-4564-961D-CBBC8B40D130}">
      <dgm:prSet phldrT="[文本]" custT="1"/>
      <dgm:spPr>
        <a:solidFill>
          <a:srgbClr val="FFB7FF"/>
        </a:solidFill>
      </dgm:spPr>
      <dgm:t>
        <a:bodyPr/>
        <a:lstStyle/>
        <a:p>
          <a:r>
            <a:rPr kumimoji="1" lang="en-US" altLang="zh-CN" sz="2400" b="1" dirty="0" smtClean="0">
              <a:solidFill>
                <a:srgbClr val="FF0000"/>
              </a:solidFill>
            </a:rPr>
            <a:t>VBA</a:t>
          </a:r>
          <a:r>
            <a:rPr kumimoji="1" lang="zh-CN" altLang="en-US" sz="2400" b="1" dirty="0" smtClean="0">
              <a:solidFill>
                <a:srgbClr val="FF0000"/>
              </a:solidFill>
            </a:rPr>
            <a:t>程序中的变量</a:t>
          </a:r>
          <a:endParaRPr lang="zh-CN" altLang="en-US" sz="2400" b="0" cap="none" spc="0" dirty="0">
            <a:ln w="10160">
              <a:prstDash val="solid"/>
            </a:ln>
            <a:effectLst>
              <a:outerShdw blurRad="38100" dist="32000" dir="5400000" algn="tl">
                <a:srgbClr val="000000">
                  <a:alpha val="30000"/>
                </a:srgbClr>
              </a:outerShdw>
            </a:effectLst>
            <a:latin typeface="+mj-ea"/>
            <a:ea typeface="+mj-ea"/>
          </a:endParaRPr>
        </a:p>
      </dgm:t>
    </dgm:pt>
    <dgm:pt modelId="{5960F2AF-659F-4FC8-BD07-567A4935DA25}" type="par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8610867C-6484-402C-AD98-7EC2DAE01D54}" type="sib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4781E29D-D90B-4B8A-B76E-0E31FA082C3A}" type="pres">
      <dgm:prSet presAssocID="{F78FB740-7794-463F-8A72-CEDF7193DDC7}" presName="linear" presStyleCnt="0">
        <dgm:presLayoutVars>
          <dgm:dir/>
          <dgm:resizeHandles val="exact"/>
        </dgm:presLayoutVars>
      </dgm:prSet>
      <dgm:spPr/>
      <dgm:t>
        <a:bodyPr/>
        <a:lstStyle/>
        <a:p>
          <a:endParaRPr lang="zh-CN" altLang="en-US"/>
        </a:p>
      </dgm:t>
    </dgm:pt>
    <dgm:pt modelId="{92E49789-DAB3-4B12-8681-F4E0AB4DF63D}" type="pres">
      <dgm:prSet presAssocID="{25BF189B-FB3A-4564-961D-CBBC8B40D130}" presName="comp" presStyleCnt="0"/>
      <dgm:spPr/>
    </dgm:pt>
    <dgm:pt modelId="{D20D531D-4BDA-438F-A15A-40F2AD3BEF3B}" type="pres">
      <dgm:prSet presAssocID="{25BF189B-FB3A-4564-961D-CBBC8B40D130}" presName="box" presStyleLbl="node1" presStyleIdx="0" presStyleCnt="1"/>
      <dgm:spPr/>
      <dgm:t>
        <a:bodyPr/>
        <a:lstStyle/>
        <a:p>
          <a:endParaRPr lang="zh-CN" altLang="en-US"/>
        </a:p>
      </dgm:t>
    </dgm:pt>
    <dgm:pt modelId="{7DCDF222-64A2-4C07-87F2-793D44D978FB}" type="pres">
      <dgm:prSet presAssocID="{25BF189B-FB3A-4564-961D-CBBC8B40D130}" presName="img" presStyleLbl="fgImgPlace1" presStyleIdx="0" presStyleCnt="1" custScaleX="59373" custLinFactNeighborX="1"/>
      <dgm:spPr>
        <a:blipFill rotWithShape="0">
          <a:blip xmlns:r="http://schemas.openxmlformats.org/officeDocument/2006/relationships" r:embed="rId1"/>
          <a:stretch>
            <a:fillRect/>
          </a:stretch>
        </a:blipFill>
      </dgm:spPr>
    </dgm:pt>
    <dgm:pt modelId="{095E31DA-1758-4D5F-A13C-0A0E1E3223A4}" type="pres">
      <dgm:prSet presAssocID="{25BF189B-FB3A-4564-961D-CBBC8B40D130}" presName="text" presStyleLbl="node1" presStyleIdx="0" presStyleCnt="1">
        <dgm:presLayoutVars>
          <dgm:bulletEnabled val="1"/>
        </dgm:presLayoutVars>
      </dgm:prSet>
      <dgm:spPr/>
      <dgm:t>
        <a:bodyPr/>
        <a:lstStyle/>
        <a:p>
          <a:endParaRPr lang="zh-CN" altLang="en-US"/>
        </a:p>
      </dgm:t>
    </dgm:pt>
  </dgm:ptLst>
  <dgm:cxnLst>
    <dgm:cxn modelId="{1BAEFCD7-AFC1-4A4D-9028-6AF4A4269476}" type="presOf" srcId="{F78FB740-7794-463F-8A72-CEDF7193DDC7}" destId="{4781E29D-D90B-4B8A-B76E-0E31FA082C3A}" srcOrd="0" destOrd="0" presId="urn:microsoft.com/office/officeart/2005/8/layout/vList4"/>
    <dgm:cxn modelId="{421DA9EB-BA4E-4934-9732-8E8899DA41F4}" type="presOf" srcId="{25BF189B-FB3A-4564-961D-CBBC8B40D130}" destId="{D20D531D-4BDA-438F-A15A-40F2AD3BEF3B}" srcOrd="0" destOrd="0" presId="urn:microsoft.com/office/officeart/2005/8/layout/vList4"/>
    <dgm:cxn modelId="{B46823AE-C54C-4546-A8E8-02A3CAB06870}" type="presOf" srcId="{25BF189B-FB3A-4564-961D-CBBC8B40D130}" destId="{095E31DA-1758-4D5F-A13C-0A0E1E3223A4}" srcOrd="1" destOrd="0" presId="urn:microsoft.com/office/officeart/2005/8/layout/vList4"/>
    <dgm:cxn modelId="{AE128BF7-D24A-4B8C-89EF-5E6A2034C490}" srcId="{F78FB740-7794-463F-8A72-CEDF7193DDC7}" destId="{25BF189B-FB3A-4564-961D-CBBC8B40D130}" srcOrd="0" destOrd="0" parTransId="{5960F2AF-659F-4FC8-BD07-567A4935DA25}" sibTransId="{8610867C-6484-402C-AD98-7EC2DAE01D54}"/>
    <dgm:cxn modelId="{04B82C5E-44BF-4EF9-9ED6-719FEA170CD7}" type="presParOf" srcId="{4781E29D-D90B-4B8A-B76E-0E31FA082C3A}" destId="{92E49789-DAB3-4B12-8681-F4E0AB4DF63D}" srcOrd="0" destOrd="0" presId="urn:microsoft.com/office/officeart/2005/8/layout/vList4"/>
    <dgm:cxn modelId="{DDF4249D-991C-4169-8CE9-277DCDB10F24}" type="presParOf" srcId="{92E49789-DAB3-4B12-8681-F4E0AB4DF63D}" destId="{D20D531D-4BDA-438F-A15A-40F2AD3BEF3B}" srcOrd="0" destOrd="0" presId="urn:microsoft.com/office/officeart/2005/8/layout/vList4"/>
    <dgm:cxn modelId="{AFACDD13-BF00-4FCA-8E9E-A3045BFF0B1D}" type="presParOf" srcId="{92E49789-DAB3-4B12-8681-F4E0AB4DF63D}" destId="{7DCDF222-64A2-4C07-87F2-793D44D978FB}" srcOrd="1" destOrd="0" presId="urn:microsoft.com/office/officeart/2005/8/layout/vList4"/>
    <dgm:cxn modelId="{A8738D20-687B-4192-B281-C58C4CA33376}" type="presParOf" srcId="{92E49789-DAB3-4B12-8681-F4E0AB4DF63D}" destId="{095E31DA-1758-4D5F-A13C-0A0E1E3223A4}" srcOrd="2" destOrd="0" presId="urn:microsoft.com/office/officeart/2005/8/layout/vList4"/>
  </dgm:cxnLst>
  <dgm:bg>
    <a:solidFill>
      <a:srgbClr val="FFB7FF"/>
    </a:solidFill>
  </dgm:bg>
  <dgm:whole>
    <a:ln>
      <a:solidFill>
        <a:srgbClr val="FFB7FF"/>
      </a:solidFill>
    </a:ln>
  </dgm:whole>
</dgm:dataModel>
</file>

<file path=ppt/diagrams/data3.xml><?xml version="1.0" encoding="utf-8"?>
<dgm:dataModel xmlns:dgm="http://schemas.openxmlformats.org/drawingml/2006/diagram" xmlns:a="http://schemas.openxmlformats.org/drawingml/2006/main">
  <dgm:ptLst>
    <dgm:pt modelId="{F78FB740-7794-463F-8A72-CEDF7193DDC7}" type="doc">
      <dgm:prSet loTypeId="urn:microsoft.com/office/officeart/2005/8/layout/vList4" loCatId="list" qsTypeId="urn:microsoft.com/office/officeart/2005/8/quickstyle/simple2" qsCatId="simple" csTypeId="urn:microsoft.com/office/officeart/2005/8/colors/accent2_2" csCatId="accent2" phldr="1"/>
      <dgm:spPr/>
      <dgm:t>
        <a:bodyPr/>
        <a:lstStyle/>
        <a:p>
          <a:endParaRPr lang="zh-CN" altLang="en-US"/>
        </a:p>
      </dgm:t>
    </dgm:pt>
    <dgm:pt modelId="{25BF189B-FB3A-4564-961D-CBBC8B40D130}">
      <dgm:prSet phldrT="[文本]" custT="1"/>
      <dgm:spPr/>
      <dgm:t>
        <a:bodyPr/>
        <a:lstStyle/>
        <a:p>
          <a:r>
            <a:rPr lang="zh-CN" altLang="en-US" sz="2400" b="0" cap="none" spc="0" dirty="0" smtClean="0">
              <a:ln w="10160">
                <a:prstDash val="solid"/>
              </a:ln>
              <a:effectLst>
                <a:outerShdw blurRad="38100" dist="32000" dir="5400000" algn="tl">
                  <a:srgbClr val="000000">
                    <a:alpha val="30000"/>
                  </a:srgbClr>
                </a:outerShdw>
              </a:effectLst>
              <a:latin typeface="+mj-ea"/>
              <a:ea typeface="+mj-ea"/>
            </a:rPr>
            <a:t>什么是宏（</a:t>
          </a:r>
          <a:r>
            <a:rPr lang="en-US" altLang="en-US" sz="2400" b="0" cap="none" spc="0" dirty="0" smtClean="0">
              <a:ln w="10160">
                <a:prstDash val="solid"/>
              </a:ln>
              <a:effectLst>
                <a:outerShdw blurRad="38100" dist="32000" dir="5400000" algn="tl">
                  <a:srgbClr val="000000">
                    <a:alpha val="30000"/>
                  </a:srgbClr>
                </a:outerShdw>
              </a:effectLst>
              <a:latin typeface="+mj-ea"/>
              <a:ea typeface="+mj-ea"/>
            </a:rPr>
            <a:t>Macro</a:t>
          </a:r>
          <a:r>
            <a:rPr lang="zh-CN" altLang="en-US" sz="2400" b="0" cap="none" spc="0" dirty="0" smtClean="0">
              <a:ln w="10160">
                <a:prstDash val="solid"/>
              </a:ln>
              <a:effectLst>
                <a:outerShdw blurRad="38100" dist="32000" dir="5400000" algn="tl">
                  <a:srgbClr val="000000">
                    <a:alpha val="30000"/>
                  </a:srgbClr>
                </a:outerShdw>
              </a:effectLst>
              <a:latin typeface="+mj-ea"/>
              <a:ea typeface="+mj-ea"/>
            </a:rPr>
            <a:t>）？</a:t>
          </a:r>
          <a:endParaRPr lang="zh-CN" altLang="en-US" sz="2400" b="0" cap="none" spc="0" dirty="0">
            <a:ln w="10160">
              <a:prstDash val="solid"/>
            </a:ln>
            <a:effectLst>
              <a:outerShdw blurRad="38100" dist="32000" dir="5400000" algn="tl">
                <a:srgbClr val="000000">
                  <a:alpha val="30000"/>
                </a:srgbClr>
              </a:outerShdw>
            </a:effectLst>
            <a:latin typeface="+mj-ea"/>
            <a:ea typeface="+mj-ea"/>
          </a:endParaRPr>
        </a:p>
      </dgm:t>
    </dgm:pt>
    <dgm:pt modelId="{5960F2AF-659F-4FC8-BD07-567A4935DA25}" type="par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8610867C-6484-402C-AD98-7EC2DAE01D54}" type="sib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4781E29D-D90B-4B8A-B76E-0E31FA082C3A}" type="pres">
      <dgm:prSet presAssocID="{F78FB740-7794-463F-8A72-CEDF7193DDC7}" presName="linear" presStyleCnt="0">
        <dgm:presLayoutVars>
          <dgm:dir/>
          <dgm:resizeHandles val="exact"/>
        </dgm:presLayoutVars>
      </dgm:prSet>
      <dgm:spPr/>
      <dgm:t>
        <a:bodyPr/>
        <a:lstStyle/>
        <a:p>
          <a:endParaRPr lang="zh-CN" altLang="en-US"/>
        </a:p>
      </dgm:t>
    </dgm:pt>
    <dgm:pt modelId="{92E49789-DAB3-4B12-8681-F4E0AB4DF63D}" type="pres">
      <dgm:prSet presAssocID="{25BF189B-FB3A-4564-961D-CBBC8B40D130}" presName="comp" presStyleCnt="0"/>
      <dgm:spPr/>
    </dgm:pt>
    <dgm:pt modelId="{D20D531D-4BDA-438F-A15A-40F2AD3BEF3B}" type="pres">
      <dgm:prSet presAssocID="{25BF189B-FB3A-4564-961D-CBBC8B40D130}" presName="box" presStyleLbl="node1" presStyleIdx="0" presStyleCnt="1"/>
      <dgm:spPr/>
      <dgm:t>
        <a:bodyPr/>
        <a:lstStyle/>
        <a:p>
          <a:endParaRPr lang="zh-CN" altLang="en-US"/>
        </a:p>
      </dgm:t>
    </dgm:pt>
    <dgm:pt modelId="{7DCDF222-64A2-4C07-87F2-793D44D978FB}" type="pres">
      <dgm:prSet presAssocID="{25BF189B-FB3A-4564-961D-CBBC8B40D130}" presName="img" presStyleLbl="fgImgPlace1" presStyleIdx="0" presStyleCnt="1" custScaleX="59373" custLinFactNeighborX="1"/>
      <dgm:spPr>
        <a:blipFill rotWithShape="0">
          <a:blip xmlns:r="http://schemas.openxmlformats.org/officeDocument/2006/relationships" r:embed="rId1"/>
          <a:stretch>
            <a:fillRect/>
          </a:stretch>
        </a:blipFill>
      </dgm:spPr>
    </dgm:pt>
    <dgm:pt modelId="{095E31DA-1758-4D5F-A13C-0A0E1E3223A4}" type="pres">
      <dgm:prSet presAssocID="{25BF189B-FB3A-4564-961D-CBBC8B40D130}" presName="text" presStyleLbl="node1" presStyleIdx="0" presStyleCnt="1">
        <dgm:presLayoutVars>
          <dgm:bulletEnabled val="1"/>
        </dgm:presLayoutVars>
      </dgm:prSet>
      <dgm:spPr/>
      <dgm:t>
        <a:bodyPr/>
        <a:lstStyle/>
        <a:p>
          <a:endParaRPr lang="zh-CN" altLang="en-US"/>
        </a:p>
      </dgm:t>
    </dgm:pt>
  </dgm:ptLst>
  <dgm:cxnLst>
    <dgm:cxn modelId="{AE128BF7-D24A-4B8C-89EF-5E6A2034C490}" srcId="{F78FB740-7794-463F-8A72-CEDF7193DDC7}" destId="{25BF189B-FB3A-4564-961D-CBBC8B40D130}" srcOrd="0" destOrd="0" parTransId="{5960F2AF-659F-4FC8-BD07-567A4935DA25}" sibTransId="{8610867C-6484-402C-AD98-7EC2DAE01D54}"/>
    <dgm:cxn modelId="{FDE735B6-A553-470E-B7D9-D36F9998FD60}" type="presOf" srcId="{25BF189B-FB3A-4564-961D-CBBC8B40D130}" destId="{D20D531D-4BDA-438F-A15A-40F2AD3BEF3B}" srcOrd="0" destOrd="0" presId="urn:microsoft.com/office/officeart/2005/8/layout/vList4"/>
    <dgm:cxn modelId="{FEB3F953-21AB-4703-811B-552A8677EFFC}" type="presOf" srcId="{F78FB740-7794-463F-8A72-CEDF7193DDC7}" destId="{4781E29D-D90B-4B8A-B76E-0E31FA082C3A}" srcOrd="0" destOrd="0" presId="urn:microsoft.com/office/officeart/2005/8/layout/vList4"/>
    <dgm:cxn modelId="{54195F6B-672E-4588-869A-0D6A9961BC3E}" type="presOf" srcId="{25BF189B-FB3A-4564-961D-CBBC8B40D130}" destId="{095E31DA-1758-4D5F-A13C-0A0E1E3223A4}" srcOrd="1" destOrd="0" presId="urn:microsoft.com/office/officeart/2005/8/layout/vList4"/>
    <dgm:cxn modelId="{F778D818-9586-470D-8F0B-53AFF4E82A57}" type="presParOf" srcId="{4781E29D-D90B-4B8A-B76E-0E31FA082C3A}" destId="{92E49789-DAB3-4B12-8681-F4E0AB4DF63D}" srcOrd="0" destOrd="0" presId="urn:microsoft.com/office/officeart/2005/8/layout/vList4"/>
    <dgm:cxn modelId="{DCBB9581-08DA-4AA7-BA34-9CD737CF91E8}" type="presParOf" srcId="{92E49789-DAB3-4B12-8681-F4E0AB4DF63D}" destId="{D20D531D-4BDA-438F-A15A-40F2AD3BEF3B}" srcOrd="0" destOrd="0" presId="urn:microsoft.com/office/officeart/2005/8/layout/vList4"/>
    <dgm:cxn modelId="{E039B93B-F681-49F0-BB6E-2F62B1C1091D}" type="presParOf" srcId="{92E49789-DAB3-4B12-8681-F4E0AB4DF63D}" destId="{7DCDF222-64A2-4C07-87F2-793D44D978FB}" srcOrd="1" destOrd="0" presId="urn:microsoft.com/office/officeart/2005/8/layout/vList4"/>
    <dgm:cxn modelId="{8E45C605-A76A-4DBB-BC3F-487A977151FA}" type="presParOf" srcId="{92E49789-DAB3-4B12-8681-F4E0AB4DF63D}" destId="{095E31DA-1758-4D5F-A13C-0A0E1E3223A4}" srcOrd="2" destOrd="0" presId="urn:microsoft.com/office/officeart/2005/8/layout/vList4"/>
  </dgm:cxnLst>
  <dgm:bg/>
  <dgm:whole/>
</dgm:dataModel>
</file>

<file path=ppt/diagrams/data4.xml><?xml version="1.0" encoding="utf-8"?>
<dgm:dataModel xmlns:dgm="http://schemas.openxmlformats.org/drawingml/2006/diagram" xmlns:a="http://schemas.openxmlformats.org/drawingml/2006/main">
  <dgm:ptLst>
    <dgm:pt modelId="{F78FB740-7794-463F-8A72-CEDF7193DDC7}" type="doc">
      <dgm:prSet loTypeId="urn:microsoft.com/office/officeart/2005/8/layout/vList4" loCatId="list" qsTypeId="urn:microsoft.com/office/officeart/2005/8/quickstyle/simple2" qsCatId="simple" csTypeId="urn:microsoft.com/office/officeart/2005/8/colors/accent2_2" csCatId="accent2" phldr="1"/>
      <dgm:spPr/>
      <dgm:t>
        <a:bodyPr/>
        <a:lstStyle/>
        <a:p>
          <a:endParaRPr lang="zh-CN" altLang="en-US"/>
        </a:p>
      </dgm:t>
    </dgm:pt>
    <dgm:pt modelId="{25BF189B-FB3A-4564-961D-CBBC8B40D130}">
      <dgm:prSet phldrT="[文本]" custT="1"/>
      <dgm:spPr>
        <a:solidFill>
          <a:srgbClr val="92D050"/>
        </a:solidFill>
      </dgm:spPr>
      <dgm:t>
        <a:bodyPr/>
        <a:lstStyle/>
        <a:p>
          <a:r>
            <a:rPr lang="zh-CN" altLang="en-US" sz="2400" b="0"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ea"/>
              <a:ea typeface="+mj-ea"/>
            </a:rPr>
            <a:t>调出功能区的“开发工具”选项卡</a:t>
          </a:r>
          <a:endParaRPr lang="zh-CN" altLang="en-US" sz="2400" b="0"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ea"/>
            <a:ea typeface="+mj-ea"/>
          </a:endParaRPr>
        </a:p>
      </dgm:t>
    </dgm:pt>
    <dgm:pt modelId="{5960F2AF-659F-4FC8-BD07-567A4935DA25}" type="par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8610867C-6484-402C-AD98-7EC2DAE01D54}" type="sib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4781E29D-D90B-4B8A-B76E-0E31FA082C3A}" type="pres">
      <dgm:prSet presAssocID="{F78FB740-7794-463F-8A72-CEDF7193DDC7}" presName="linear" presStyleCnt="0">
        <dgm:presLayoutVars>
          <dgm:dir/>
          <dgm:resizeHandles val="exact"/>
        </dgm:presLayoutVars>
      </dgm:prSet>
      <dgm:spPr/>
      <dgm:t>
        <a:bodyPr/>
        <a:lstStyle/>
        <a:p>
          <a:endParaRPr lang="zh-CN" altLang="en-US"/>
        </a:p>
      </dgm:t>
    </dgm:pt>
    <dgm:pt modelId="{92E49789-DAB3-4B12-8681-F4E0AB4DF63D}" type="pres">
      <dgm:prSet presAssocID="{25BF189B-FB3A-4564-961D-CBBC8B40D130}" presName="comp" presStyleCnt="0"/>
      <dgm:spPr/>
    </dgm:pt>
    <dgm:pt modelId="{D20D531D-4BDA-438F-A15A-40F2AD3BEF3B}" type="pres">
      <dgm:prSet presAssocID="{25BF189B-FB3A-4564-961D-CBBC8B40D130}" presName="box" presStyleLbl="node1" presStyleIdx="0" presStyleCnt="1"/>
      <dgm:spPr/>
      <dgm:t>
        <a:bodyPr/>
        <a:lstStyle/>
        <a:p>
          <a:endParaRPr lang="zh-CN" altLang="en-US"/>
        </a:p>
      </dgm:t>
    </dgm:pt>
    <dgm:pt modelId="{7DCDF222-64A2-4C07-87F2-793D44D978FB}" type="pres">
      <dgm:prSet presAssocID="{25BF189B-FB3A-4564-961D-CBBC8B40D130}" presName="img" presStyleLbl="fgImgPlace1" presStyleIdx="0" presStyleCnt="1" custScaleX="59373" custLinFactNeighborX="1"/>
      <dgm:spPr>
        <a:blipFill rotWithShape="0">
          <a:blip xmlns:r="http://schemas.openxmlformats.org/officeDocument/2006/relationships" r:embed="rId1"/>
          <a:stretch>
            <a:fillRect/>
          </a:stretch>
        </a:blipFill>
      </dgm:spPr>
    </dgm:pt>
    <dgm:pt modelId="{095E31DA-1758-4D5F-A13C-0A0E1E3223A4}" type="pres">
      <dgm:prSet presAssocID="{25BF189B-FB3A-4564-961D-CBBC8B40D130}" presName="text" presStyleLbl="node1" presStyleIdx="0" presStyleCnt="1">
        <dgm:presLayoutVars>
          <dgm:bulletEnabled val="1"/>
        </dgm:presLayoutVars>
      </dgm:prSet>
      <dgm:spPr/>
      <dgm:t>
        <a:bodyPr/>
        <a:lstStyle/>
        <a:p>
          <a:endParaRPr lang="zh-CN" altLang="en-US"/>
        </a:p>
      </dgm:t>
    </dgm:pt>
  </dgm:ptLst>
  <dgm:cxnLst>
    <dgm:cxn modelId="{B9C0629F-8CD2-4C15-BEA5-32584A7387D1}" type="presOf" srcId="{F78FB740-7794-463F-8A72-CEDF7193DDC7}" destId="{4781E29D-D90B-4B8A-B76E-0E31FA082C3A}" srcOrd="0" destOrd="0" presId="urn:microsoft.com/office/officeart/2005/8/layout/vList4"/>
    <dgm:cxn modelId="{AE128BF7-D24A-4B8C-89EF-5E6A2034C490}" srcId="{F78FB740-7794-463F-8A72-CEDF7193DDC7}" destId="{25BF189B-FB3A-4564-961D-CBBC8B40D130}" srcOrd="0" destOrd="0" parTransId="{5960F2AF-659F-4FC8-BD07-567A4935DA25}" sibTransId="{8610867C-6484-402C-AD98-7EC2DAE01D54}"/>
    <dgm:cxn modelId="{E5B0EE15-B057-41C7-962E-22AB93D4CCC5}" type="presOf" srcId="{25BF189B-FB3A-4564-961D-CBBC8B40D130}" destId="{095E31DA-1758-4D5F-A13C-0A0E1E3223A4}" srcOrd="1" destOrd="0" presId="urn:microsoft.com/office/officeart/2005/8/layout/vList4"/>
    <dgm:cxn modelId="{A3CC550B-C587-49BA-B88E-53CBCFF95A6C}" type="presOf" srcId="{25BF189B-FB3A-4564-961D-CBBC8B40D130}" destId="{D20D531D-4BDA-438F-A15A-40F2AD3BEF3B}" srcOrd="0" destOrd="0" presId="urn:microsoft.com/office/officeart/2005/8/layout/vList4"/>
    <dgm:cxn modelId="{4D6268EA-F10E-474B-A543-8F093B47C6A8}" type="presParOf" srcId="{4781E29D-D90B-4B8A-B76E-0E31FA082C3A}" destId="{92E49789-DAB3-4B12-8681-F4E0AB4DF63D}" srcOrd="0" destOrd="0" presId="urn:microsoft.com/office/officeart/2005/8/layout/vList4"/>
    <dgm:cxn modelId="{E2F9441D-72D5-4C58-A7CB-6A74D0DDBCE3}" type="presParOf" srcId="{92E49789-DAB3-4B12-8681-F4E0AB4DF63D}" destId="{D20D531D-4BDA-438F-A15A-40F2AD3BEF3B}" srcOrd="0" destOrd="0" presId="urn:microsoft.com/office/officeart/2005/8/layout/vList4"/>
    <dgm:cxn modelId="{46F378D2-70EC-4A60-8830-34883400FD5B}" type="presParOf" srcId="{92E49789-DAB3-4B12-8681-F4E0AB4DF63D}" destId="{7DCDF222-64A2-4C07-87F2-793D44D978FB}" srcOrd="1" destOrd="0" presId="urn:microsoft.com/office/officeart/2005/8/layout/vList4"/>
    <dgm:cxn modelId="{ABD64DE0-8629-48B6-8A7A-0546086D5FAF}" type="presParOf" srcId="{92E49789-DAB3-4B12-8681-F4E0AB4DF63D}" destId="{095E31DA-1758-4D5F-A13C-0A0E1E3223A4}" srcOrd="2" destOrd="0" presId="urn:microsoft.com/office/officeart/2005/8/layout/vList4"/>
  </dgm:cxnLst>
  <dgm:bg/>
  <dgm:whole/>
</dgm:dataModel>
</file>

<file path=ppt/diagrams/data5.xml><?xml version="1.0" encoding="utf-8"?>
<dgm:dataModel xmlns:dgm="http://schemas.openxmlformats.org/drawingml/2006/diagram" xmlns:a="http://schemas.openxmlformats.org/drawingml/2006/main">
  <dgm:ptLst>
    <dgm:pt modelId="{712F0301-9CDD-4970-BFE4-9E11AC9956B5}" type="doc">
      <dgm:prSet loTypeId="urn:microsoft.com/office/officeart/2005/8/layout/process1" loCatId="process" qsTypeId="urn:microsoft.com/office/officeart/2005/8/quickstyle/simple1" qsCatId="simple" csTypeId="urn:microsoft.com/office/officeart/2005/8/colors/colorful5" csCatId="colorful" phldr="1"/>
      <dgm:spPr/>
    </dgm:pt>
    <dgm:pt modelId="{FBA9BFB3-9A03-4B2F-9045-0F47F6BBBF60}">
      <dgm:prSet phldrT="[文本]" custT="1"/>
      <dgm:spPr/>
      <dgm:t>
        <a:bodyPr/>
        <a:lstStyle/>
        <a:p>
          <a:r>
            <a:rPr lang="en-US" sz="1800" b="1" dirty="0" smtClean="0">
              <a:solidFill>
                <a:srgbClr val="0070C0"/>
              </a:solidFill>
            </a:rPr>
            <a:t>Office</a:t>
          </a:r>
          <a:r>
            <a:rPr lang="zh-CN" altLang="en-US" sz="1800" b="1" dirty="0" smtClean="0">
              <a:solidFill>
                <a:srgbClr val="0070C0"/>
              </a:solidFill>
            </a:rPr>
            <a:t>大按钮</a:t>
          </a:r>
          <a:endParaRPr lang="zh-CN" altLang="en-US" sz="1800" b="1" dirty="0">
            <a:solidFill>
              <a:srgbClr val="0070C0"/>
            </a:solidFill>
          </a:endParaRPr>
        </a:p>
      </dgm:t>
    </dgm:pt>
    <dgm:pt modelId="{659EC512-61E1-4448-9CB8-DAAA5A9169FC}" type="parTrans" cxnId="{A5C93F29-DA84-4D84-9A52-BEBB307CD2C1}">
      <dgm:prSet/>
      <dgm:spPr/>
      <dgm:t>
        <a:bodyPr/>
        <a:lstStyle/>
        <a:p>
          <a:endParaRPr lang="zh-CN" altLang="en-US" sz="2800" b="1"/>
        </a:p>
      </dgm:t>
    </dgm:pt>
    <dgm:pt modelId="{D9B69C16-D39C-4452-B5B8-5BA8C0356BDD}" type="sibTrans" cxnId="{A5C93F29-DA84-4D84-9A52-BEBB307CD2C1}">
      <dgm:prSet custT="1"/>
      <dgm:spPr/>
      <dgm:t>
        <a:bodyPr/>
        <a:lstStyle/>
        <a:p>
          <a:endParaRPr lang="zh-CN" altLang="en-US" sz="1200" b="1"/>
        </a:p>
      </dgm:t>
    </dgm:pt>
    <dgm:pt modelId="{D2ACDEAC-9778-474D-B5C7-4400B4332769}">
      <dgm:prSet phldrT="[文本]" custT="1"/>
      <dgm:spPr/>
      <dgm:t>
        <a:bodyPr/>
        <a:lstStyle/>
        <a:p>
          <a:r>
            <a:rPr lang="en-US" altLang="zh-CN" sz="1800" b="1" dirty="0" smtClean="0">
              <a:solidFill>
                <a:srgbClr val="FF0000"/>
              </a:solidFill>
            </a:rPr>
            <a:t>Excel</a:t>
          </a:r>
          <a:r>
            <a:rPr lang="zh-CN" altLang="en-US" sz="1800" b="1" dirty="0" smtClean="0">
              <a:solidFill>
                <a:srgbClr val="FF0000"/>
              </a:solidFill>
            </a:rPr>
            <a:t>选项</a:t>
          </a:r>
          <a:endParaRPr lang="zh-CN" altLang="en-US" sz="1800" b="1" dirty="0">
            <a:solidFill>
              <a:srgbClr val="FF0000"/>
            </a:solidFill>
          </a:endParaRPr>
        </a:p>
      </dgm:t>
    </dgm:pt>
    <dgm:pt modelId="{218B10A8-D5CF-403E-931D-FB2A8E6C582B}" type="parTrans" cxnId="{C3A0A049-0598-4194-B31A-39C76B89CF28}">
      <dgm:prSet/>
      <dgm:spPr/>
      <dgm:t>
        <a:bodyPr/>
        <a:lstStyle/>
        <a:p>
          <a:endParaRPr lang="zh-CN" altLang="en-US" sz="2800" b="1"/>
        </a:p>
      </dgm:t>
    </dgm:pt>
    <dgm:pt modelId="{3691247E-37CA-4137-8E0A-30301D4AE44E}" type="sibTrans" cxnId="{C3A0A049-0598-4194-B31A-39C76B89CF28}">
      <dgm:prSet custT="1"/>
      <dgm:spPr/>
      <dgm:t>
        <a:bodyPr/>
        <a:lstStyle/>
        <a:p>
          <a:endParaRPr lang="zh-CN" altLang="en-US" sz="1200" b="1"/>
        </a:p>
      </dgm:t>
    </dgm:pt>
    <dgm:pt modelId="{86F10CBD-4ABC-41F7-A3D6-A63F807E708C}">
      <dgm:prSet phldrT="[文本]" custT="1"/>
      <dgm:spPr/>
      <dgm:t>
        <a:bodyPr/>
        <a:lstStyle/>
        <a:p>
          <a:r>
            <a:rPr lang="zh-CN" altLang="en-US" sz="1800" b="1" dirty="0" smtClean="0"/>
            <a:t>常用</a:t>
          </a:r>
          <a:endParaRPr lang="zh-CN" altLang="en-US" sz="1800" b="1" dirty="0"/>
        </a:p>
      </dgm:t>
    </dgm:pt>
    <dgm:pt modelId="{D3FE950D-CB43-4DC4-96C8-B500941E5CA9}" type="parTrans" cxnId="{B71409D1-3C58-4E6E-90EA-FFBB85E4E232}">
      <dgm:prSet/>
      <dgm:spPr/>
      <dgm:t>
        <a:bodyPr/>
        <a:lstStyle/>
        <a:p>
          <a:endParaRPr lang="zh-CN" altLang="en-US" sz="2800" b="1"/>
        </a:p>
      </dgm:t>
    </dgm:pt>
    <dgm:pt modelId="{2F6C89EB-D23F-4A6C-A3BB-B9EDEC68E42B}" type="sibTrans" cxnId="{B71409D1-3C58-4E6E-90EA-FFBB85E4E232}">
      <dgm:prSet custT="1"/>
      <dgm:spPr/>
      <dgm:t>
        <a:bodyPr/>
        <a:lstStyle/>
        <a:p>
          <a:endParaRPr lang="zh-CN" altLang="en-US" sz="1200" b="1"/>
        </a:p>
      </dgm:t>
    </dgm:pt>
    <dgm:pt modelId="{4C85588B-4FA1-4C20-B0E2-086FA2A05BEF}">
      <dgm:prSet phldrT="[文本]" custT="1"/>
      <dgm:spPr/>
      <dgm:t>
        <a:bodyPr/>
        <a:lstStyle/>
        <a:p>
          <a:r>
            <a:rPr lang="zh-CN" altLang="en-US" sz="1800" b="1" dirty="0" smtClean="0"/>
            <a:t>在功能区显示“开发工具”选项卡</a:t>
          </a:r>
          <a:endParaRPr lang="zh-CN" altLang="en-US" sz="1800" b="1" dirty="0"/>
        </a:p>
      </dgm:t>
    </dgm:pt>
    <dgm:pt modelId="{368E7C0E-3AB3-46D7-8CD3-4327BFF8E534}" type="parTrans" cxnId="{2779F4F0-9837-4595-A07F-648E1DD27055}">
      <dgm:prSet/>
      <dgm:spPr/>
      <dgm:t>
        <a:bodyPr/>
        <a:lstStyle/>
        <a:p>
          <a:endParaRPr lang="zh-CN" altLang="en-US" sz="2800" b="1"/>
        </a:p>
      </dgm:t>
    </dgm:pt>
    <dgm:pt modelId="{1AD7FBDB-3532-4550-8ADC-B955FDE6F5DE}" type="sibTrans" cxnId="{2779F4F0-9837-4595-A07F-648E1DD27055}">
      <dgm:prSet/>
      <dgm:spPr/>
      <dgm:t>
        <a:bodyPr/>
        <a:lstStyle/>
        <a:p>
          <a:endParaRPr lang="zh-CN" altLang="en-US" sz="2800" b="1"/>
        </a:p>
      </dgm:t>
    </dgm:pt>
    <dgm:pt modelId="{DD0DDB7D-FE52-46C6-ABAD-B6C317A20724}">
      <dgm:prSet phldrT="[文本]" custT="1"/>
      <dgm:spPr/>
      <dgm:t>
        <a:bodyPr/>
        <a:lstStyle/>
        <a:p>
          <a:r>
            <a:rPr lang="en-US" altLang="zh-CN" sz="1800" b="1" dirty="0" smtClean="0">
              <a:solidFill>
                <a:srgbClr val="00B050"/>
              </a:solidFill>
            </a:rPr>
            <a:t>2007</a:t>
          </a:r>
          <a:r>
            <a:rPr lang="zh-CN" altLang="en-US" sz="1800" b="1" dirty="0" smtClean="0">
              <a:solidFill>
                <a:srgbClr val="00B050"/>
              </a:solidFill>
            </a:rPr>
            <a:t>版</a:t>
          </a:r>
          <a:endParaRPr lang="zh-CN" altLang="en-US" sz="1800" b="1" dirty="0">
            <a:solidFill>
              <a:srgbClr val="00B050"/>
            </a:solidFill>
          </a:endParaRPr>
        </a:p>
      </dgm:t>
    </dgm:pt>
    <dgm:pt modelId="{D2CC2928-844E-4486-8E37-B6A1B283C38E}" type="parTrans" cxnId="{E0DEBD67-AF8D-4AA2-836F-BE31EDBCCB78}">
      <dgm:prSet/>
      <dgm:spPr/>
      <dgm:t>
        <a:bodyPr/>
        <a:lstStyle/>
        <a:p>
          <a:endParaRPr lang="zh-CN" altLang="en-US" sz="2800" b="1"/>
        </a:p>
      </dgm:t>
    </dgm:pt>
    <dgm:pt modelId="{DF53D02C-8F70-47E1-B707-F4CBD01FACED}" type="sibTrans" cxnId="{E0DEBD67-AF8D-4AA2-836F-BE31EDBCCB78}">
      <dgm:prSet custT="1"/>
      <dgm:spPr/>
      <dgm:t>
        <a:bodyPr/>
        <a:lstStyle/>
        <a:p>
          <a:endParaRPr lang="zh-CN" altLang="en-US" sz="1200" b="1"/>
        </a:p>
      </dgm:t>
    </dgm:pt>
    <dgm:pt modelId="{5D9D0B95-8D91-41AB-B446-D45F3DC87B13}" type="pres">
      <dgm:prSet presAssocID="{712F0301-9CDD-4970-BFE4-9E11AC9956B5}" presName="Name0" presStyleCnt="0">
        <dgm:presLayoutVars>
          <dgm:dir/>
          <dgm:resizeHandles val="exact"/>
        </dgm:presLayoutVars>
      </dgm:prSet>
      <dgm:spPr/>
    </dgm:pt>
    <dgm:pt modelId="{496F2A89-ECBE-4ADA-A172-2A7ABCDEC7D9}" type="pres">
      <dgm:prSet presAssocID="{DD0DDB7D-FE52-46C6-ABAD-B6C317A20724}" presName="node" presStyleLbl="node1" presStyleIdx="0" presStyleCnt="5" custScaleX="74901">
        <dgm:presLayoutVars>
          <dgm:bulletEnabled val="1"/>
        </dgm:presLayoutVars>
      </dgm:prSet>
      <dgm:spPr/>
      <dgm:t>
        <a:bodyPr/>
        <a:lstStyle/>
        <a:p>
          <a:endParaRPr lang="zh-CN" altLang="en-US"/>
        </a:p>
      </dgm:t>
    </dgm:pt>
    <dgm:pt modelId="{F0A7A009-353D-48FD-9522-C7D4E80ACE6D}" type="pres">
      <dgm:prSet presAssocID="{DF53D02C-8F70-47E1-B707-F4CBD01FACED}" presName="sibTrans" presStyleLbl="sibTrans2D1" presStyleIdx="0" presStyleCnt="4"/>
      <dgm:spPr/>
      <dgm:t>
        <a:bodyPr/>
        <a:lstStyle/>
        <a:p>
          <a:endParaRPr lang="zh-CN" altLang="en-US"/>
        </a:p>
      </dgm:t>
    </dgm:pt>
    <dgm:pt modelId="{2EB078A1-9141-4FAF-91DA-49F4D21C1980}" type="pres">
      <dgm:prSet presAssocID="{DF53D02C-8F70-47E1-B707-F4CBD01FACED}" presName="connectorText" presStyleLbl="sibTrans2D1" presStyleIdx="0" presStyleCnt="4"/>
      <dgm:spPr/>
      <dgm:t>
        <a:bodyPr/>
        <a:lstStyle/>
        <a:p>
          <a:endParaRPr lang="zh-CN" altLang="en-US"/>
        </a:p>
      </dgm:t>
    </dgm:pt>
    <dgm:pt modelId="{9FFF8850-769B-4C65-9082-6E588B599584}" type="pres">
      <dgm:prSet presAssocID="{FBA9BFB3-9A03-4B2F-9045-0F47F6BBBF60}" presName="node" presStyleLbl="node1" presStyleIdx="1" presStyleCnt="5" custScaleX="63043">
        <dgm:presLayoutVars>
          <dgm:bulletEnabled val="1"/>
        </dgm:presLayoutVars>
      </dgm:prSet>
      <dgm:spPr/>
      <dgm:t>
        <a:bodyPr/>
        <a:lstStyle/>
        <a:p>
          <a:endParaRPr lang="zh-CN" altLang="en-US"/>
        </a:p>
      </dgm:t>
    </dgm:pt>
    <dgm:pt modelId="{4E781F0C-8D35-4716-8A26-CE60F8C71E13}" type="pres">
      <dgm:prSet presAssocID="{D9B69C16-D39C-4452-B5B8-5BA8C0356BDD}" presName="sibTrans" presStyleLbl="sibTrans2D1" presStyleIdx="1" presStyleCnt="4"/>
      <dgm:spPr/>
      <dgm:t>
        <a:bodyPr/>
        <a:lstStyle/>
        <a:p>
          <a:endParaRPr lang="zh-CN" altLang="en-US"/>
        </a:p>
      </dgm:t>
    </dgm:pt>
    <dgm:pt modelId="{55ABCA35-FC31-40F8-8FF9-6339587D3A6E}" type="pres">
      <dgm:prSet presAssocID="{D9B69C16-D39C-4452-B5B8-5BA8C0356BDD}" presName="connectorText" presStyleLbl="sibTrans2D1" presStyleIdx="1" presStyleCnt="4"/>
      <dgm:spPr/>
      <dgm:t>
        <a:bodyPr/>
        <a:lstStyle/>
        <a:p>
          <a:endParaRPr lang="zh-CN" altLang="en-US"/>
        </a:p>
      </dgm:t>
    </dgm:pt>
    <dgm:pt modelId="{66AECB78-2CDC-4778-9C4D-AC3A8AF33679}" type="pres">
      <dgm:prSet presAssocID="{D2ACDEAC-9778-474D-B5C7-4400B4332769}" presName="node" presStyleLbl="node1" presStyleIdx="2" presStyleCnt="5" custScaleX="57768">
        <dgm:presLayoutVars>
          <dgm:bulletEnabled val="1"/>
        </dgm:presLayoutVars>
      </dgm:prSet>
      <dgm:spPr/>
      <dgm:t>
        <a:bodyPr/>
        <a:lstStyle/>
        <a:p>
          <a:endParaRPr lang="zh-CN" altLang="en-US"/>
        </a:p>
      </dgm:t>
    </dgm:pt>
    <dgm:pt modelId="{B9DEB63E-9FC6-4909-8389-4BD972861A23}" type="pres">
      <dgm:prSet presAssocID="{3691247E-37CA-4137-8E0A-30301D4AE44E}" presName="sibTrans" presStyleLbl="sibTrans2D1" presStyleIdx="2" presStyleCnt="4"/>
      <dgm:spPr/>
      <dgm:t>
        <a:bodyPr/>
        <a:lstStyle/>
        <a:p>
          <a:endParaRPr lang="zh-CN" altLang="en-US"/>
        </a:p>
      </dgm:t>
    </dgm:pt>
    <dgm:pt modelId="{71C30FCE-2C62-4C7F-B46A-3999885F46CD}" type="pres">
      <dgm:prSet presAssocID="{3691247E-37CA-4137-8E0A-30301D4AE44E}" presName="connectorText" presStyleLbl="sibTrans2D1" presStyleIdx="2" presStyleCnt="4"/>
      <dgm:spPr/>
      <dgm:t>
        <a:bodyPr/>
        <a:lstStyle/>
        <a:p>
          <a:endParaRPr lang="zh-CN" altLang="en-US"/>
        </a:p>
      </dgm:t>
    </dgm:pt>
    <dgm:pt modelId="{B88ACF44-6AE2-450D-81E2-B705022E029D}" type="pres">
      <dgm:prSet presAssocID="{86F10CBD-4ABC-41F7-A3D6-A63F807E708C}" presName="node" presStyleLbl="node1" presStyleIdx="3" presStyleCnt="5" custScaleX="55550">
        <dgm:presLayoutVars>
          <dgm:bulletEnabled val="1"/>
        </dgm:presLayoutVars>
      </dgm:prSet>
      <dgm:spPr/>
      <dgm:t>
        <a:bodyPr/>
        <a:lstStyle/>
        <a:p>
          <a:endParaRPr lang="zh-CN" altLang="en-US"/>
        </a:p>
      </dgm:t>
    </dgm:pt>
    <dgm:pt modelId="{23691DFC-5581-418F-8E55-5504FE157637}" type="pres">
      <dgm:prSet presAssocID="{2F6C89EB-D23F-4A6C-A3BB-B9EDEC68E42B}" presName="sibTrans" presStyleLbl="sibTrans2D1" presStyleIdx="3" presStyleCnt="4"/>
      <dgm:spPr/>
      <dgm:t>
        <a:bodyPr/>
        <a:lstStyle/>
        <a:p>
          <a:endParaRPr lang="zh-CN" altLang="en-US"/>
        </a:p>
      </dgm:t>
    </dgm:pt>
    <dgm:pt modelId="{B87F5E5F-2F64-4311-9F0F-AD53F0DCAE7E}" type="pres">
      <dgm:prSet presAssocID="{2F6C89EB-D23F-4A6C-A3BB-B9EDEC68E42B}" presName="connectorText" presStyleLbl="sibTrans2D1" presStyleIdx="3" presStyleCnt="4"/>
      <dgm:spPr/>
      <dgm:t>
        <a:bodyPr/>
        <a:lstStyle/>
        <a:p>
          <a:endParaRPr lang="zh-CN" altLang="en-US"/>
        </a:p>
      </dgm:t>
    </dgm:pt>
    <dgm:pt modelId="{284D13EB-6F15-4668-88F2-87451C7ABEB5}" type="pres">
      <dgm:prSet presAssocID="{4C85588B-4FA1-4C20-B0E2-086FA2A05BEF}" presName="node" presStyleLbl="node1" presStyleIdx="4" presStyleCnt="5">
        <dgm:presLayoutVars>
          <dgm:bulletEnabled val="1"/>
        </dgm:presLayoutVars>
      </dgm:prSet>
      <dgm:spPr/>
      <dgm:t>
        <a:bodyPr/>
        <a:lstStyle/>
        <a:p>
          <a:endParaRPr lang="zh-CN" altLang="en-US"/>
        </a:p>
      </dgm:t>
    </dgm:pt>
  </dgm:ptLst>
  <dgm:cxnLst>
    <dgm:cxn modelId="{A5C93F29-DA84-4D84-9A52-BEBB307CD2C1}" srcId="{712F0301-9CDD-4970-BFE4-9E11AC9956B5}" destId="{FBA9BFB3-9A03-4B2F-9045-0F47F6BBBF60}" srcOrd="1" destOrd="0" parTransId="{659EC512-61E1-4448-9CB8-DAAA5A9169FC}" sibTransId="{D9B69C16-D39C-4452-B5B8-5BA8C0356BDD}"/>
    <dgm:cxn modelId="{C8219061-CB06-41D3-8C92-C4ED1BACA17C}" type="presOf" srcId="{D9B69C16-D39C-4452-B5B8-5BA8C0356BDD}" destId="{4E781F0C-8D35-4716-8A26-CE60F8C71E13}" srcOrd="0" destOrd="0" presId="urn:microsoft.com/office/officeart/2005/8/layout/process1"/>
    <dgm:cxn modelId="{79F936B6-2C49-4DA8-86A4-C7A6D3F94D95}" type="presOf" srcId="{DF53D02C-8F70-47E1-B707-F4CBD01FACED}" destId="{F0A7A009-353D-48FD-9522-C7D4E80ACE6D}" srcOrd="0" destOrd="0" presId="urn:microsoft.com/office/officeart/2005/8/layout/process1"/>
    <dgm:cxn modelId="{C3A0A049-0598-4194-B31A-39C76B89CF28}" srcId="{712F0301-9CDD-4970-BFE4-9E11AC9956B5}" destId="{D2ACDEAC-9778-474D-B5C7-4400B4332769}" srcOrd="2" destOrd="0" parTransId="{218B10A8-D5CF-403E-931D-FB2A8E6C582B}" sibTransId="{3691247E-37CA-4137-8E0A-30301D4AE44E}"/>
    <dgm:cxn modelId="{EFD03A67-5C78-410C-B44B-F86F464F9184}" type="presOf" srcId="{FBA9BFB3-9A03-4B2F-9045-0F47F6BBBF60}" destId="{9FFF8850-769B-4C65-9082-6E588B599584}" srcOrd="0" destOrd="0" presId="urn:microsoft.com/office/officeart/2005/8/layout/process1"/>
    <dgm:cxn modelId="{0F043BD8-7307-4F13-901C-E21F2D1EB653}" type="presOf" srcId="{3691247E-37CA-4137-8E0A-30301D4AE44E}" destId="{B9DEB63E-9FC6-4909-8389-4BD972861A23}" srcOrd="0" destOrd="0" presId="urn:microsoft.com/office/officeart/2005/8/layout/process1"/>
    <dgm:cxn modelId="{2E4C7327-68D9-4E0B-9F7A-294017CEEE2E}" type="presOf" srcId="{4C85588B-4FA1-4C20-B0E2-086FA2A05BEF}" destId="{284D13EB-6F15-4668-88F2-87451C7ABEB5}" srcOrd="0" destOrd="0" presId="urn:microsoft.com/office/officeart/2005/8/layout/process1"/>
    <dgm:cxn modelId="{CF6D494F-0A7E-4073-B466-397A63CE1278}" type="presOf" srcId="{2F6C89EB-D23F-4A6C-A3BB-B9EDEC68E42B}" destId="{B87F5E5F-2F64-4311-9F0F-AD53F0DCAE7E}" srcOrd="1" destOrd="0" presId="urn:microsoft.com/office/officeart/2005/8/layout/process1"/>
    <dgm:cxn modelId="{13C3ABE9-81D9-4A43-BFAB-B33AEF1E974F}" type="presOf" srcId="{3691247E-37CA-4137-8E0A-30301D4AE44E}" destId="{71C30FCE-2C62-4C7F-B46A-3999885F46CD}" srcOrd="1" destOrd="0" presId="urn:microsoft.com/office/officeart/2005/8/layout/process1"/>
    <dgm:cxn modelId="{B71409D1-3C58-4E6E-90EA-FFBB85E4E232}" srcId="{712F0301-9CDD-4970-BFE4-9E11AC9956B5}" destId="{86F10CBD-4ABC-41F7-A3D6-A63F807E708C}" srcOrd="3" destOrd="0" parTransId="{D3FE950D-CB43-4DC4-96C8-B500941E5CA9}" sibTransId="{2F6C89EB-D23F-4A6C-A3BB-B9EDEC68E42B}"/>
    <dgm:cxn modelId="{E0DEBD67-AF8D-4AA2-836F-BE31EDBCCB78}" srcId="{712F0301-9CDD-4970-BFE4-9E11AC9956B5}" destId="{DD0DDB7D-FE52-46C6-ABAD-B6C317A20724}" srcOrd="0" destOrd="0" parTransId="{D2CC2928-844E-4486-8E37-B6A1B283C38E}" sibTransId="{DF53D02C-8F70-47E1-B707-F4CBD01FACED}"/>
    <dgm:cxn modelId="{EF5E276D-3201-44ED-BCEA-E7414F0BCFC9}" type="presOf" srcId="{DF53D02C-8F70-47E1-B707-F4CBD01FACED}" destId="{2EB078A1-9141-4FAF-91DA-49F4D21C1980}" srcOrd="1" destOrd="0" presId="urn:microsoft.com/office/officeart/2005/8/layout/process1"/>
    <dgm:cxn modelId="{2779F4F0-9837-4595-A07F-648E1DD27055}" srcId="{712F0301-9CDD-4970-BFE4-9E11AC9956B5}" destId="{4C85588B-4FA1-4C20-B0E2-086FA2A05BEF}" srcOrd="4" destOrd="0" parTransId="{368E7C0E-3AB3-46D7-8CD3-4327BFF8E534}" sibTransId="{1AD7FBDB-3532-4550-8ADC-B955FDE6F5DE}"/>
    <dgm:cxn modelId="{B0451D46-5463-45E4-9385-D8789F8CAD7A}" type="presOf" srcId="{D2ACDEAC-9778-474D-B5C7-4400B4332769}" destId="{66AECB78-2CDC-4778-9C4D-AC3A8AF33679}" srcOrd="0" destOrd="0" presId="urn:microsoft.com/office/officeart/2005/8/layout/process1"/>
    <dgm:cxn modelId="{F386E0BB-31D9-48CA-9E46-E3AB3AA87038}" type="presOf" srcId="{86F10CBD-4ABC-41F7-A3D6-A63F807E708C}" destId="{B88ACF44-6AE2-450D-81E2-B705022E029D}" srcOrd="0" destOrd="0" presId="urn:microsoft.com/office/officeart/2005/8/layout/process1"/>
    <dgm:cxn modelId="{E5671DFE-5D5B-4E83-BBC8-4C3A9B0355A7}" type="presOf" srcId="{2F6C89EB-D23F-4A6C-A3BB-B9EDEC68E42B}" destId="{23691DFC-5581-418F-8E55-5504FE157637}" srcOrd="0" destOrd="0" presId="urn:microsoft.com/office/officeart/2005/8/layout/process1"/>
    <dgm:cxn modelId="{C9056AB3-FBDA-47FE-A520-E75AFF9FBC8A}" type="presOf" srcId="{712F0301-9CDD-4970-BFE4-9E11AC9956B5}" destId="{5D9D0B95-8D91-41AB-B446-D45F3DC87B13}" srcOrd="0" destOrd="0" presId="urn:microsoft.com/office/officeart/2005/8/layout/process1"/>
    <dgm:cxn modelId="{E6CD1FE5-12BB-4844-897C-08374242A55A}" type="presOf" srcId="{D9B69C16-D39C-4452-B5B8-5BA8C0356BDD}" destId="{55ABCA35-FC31-40F8-8FF9-6339587D3A6E}" srcOrd="1" destOrd="0" presId="urn:microsoft.com/office/officeart/2005/8/layout/process1"/>
    <dgm:cxn modelId="{1073AE72-DBA2-4498-BF66-5AE7AA822F4F}" type="presOf" srcId="{DD0DDB7D-FE52-46C6-ABAD-B6C317A20724}" destId="{496F2A89-ECBE-4ADA-A172-2A7ABCDEC7D9}" srcOrd="0" destOrd="0" presId="urn:microsoft.com/office/officeart/2005/8/layout/process1"/>
    <dgm:cxn modelId="{51B73235-EFC4-467B-9394-E90FB950E038}" type="presParOf" srcId="{5D9D0B95-8D91-41AB-B446-D45F3DC87B13}" destId="{496F2A89-ECBE-4ADA-A172-2A7ABCDEC7D9}" srcOrd="0" destOrd="0" presId="urn:microsoft.com/office/officeart/2005/8/layout/process1"/>
    <dgm:cxn modelId="{A9F2569A-2B27-4C60-B0A8-7A2EBF921EA7}" type="presParOf" srcId="{5D9D0B95-8D91-41AB-B446-D45F3DC87B13}" destId="{F0A7A009-353D-48FD-9522-C7D4E80ACE6D}" srcOrd="1" destOrd="0" presId="urn:microsoft.com/office/officeart/2005/8/layout/process1"/>
    <dgm:cxn modelId="{76D00CEE-981E-4011-B8B7-40D8553046F0}" type="presParOf" srcId="{F0A7A009-353D-48FD-9522-C7D4E80ACE6D}" destId="{2EB078A1-9141-4FAF-91DA-49F4D21C1980}" srcOrd="0" destOrd="0" presId="urn:microsoft.com/office/officeart/2005/8/layout/process1"/>
    <dgm:cxn modelId="{C5B25E2D-C695-49F6-A4AF-A6C38BBF9AEA}" type="presParOf" srcId="{5D9D0B95-8D91-41AB-B446-D45F3DC87B13}" destId="{9FFF8850-769B-4C65-9082-6E588B599584}" srcOrd="2" destOrd="0" presId="urn:microsoft.com/office/officeart/2005/8/layout/process1"/>
    <dgm:cxn modelId="{7A0258DB-A2D0-4A2D-8E36-3E2915E3D426}" type="presParOf" srcId="{5D9D0B95-8D91-41AB-B446-D45F3DC87B13}" destId="{4E781F0C-8D35-4716-8A26-CE60F8C71E13}" srcOrd="3" destOrd="0" presId="urn:microsoft.com/office/officeart/2005/8/layout/process1"/>
    <dgm:cxn modelId="{91D292E5-913A-4500-88AB-38FE7DAA7FDA}" type="presParOf" srcId="{4E781F0C-8D35-4716-8A26-CE60F8C71E13}" destId="{55ABCA35-FC31-40F8-8FF9-6339587D3A6E}" srcOrd="0" destOrd="0" presId="urn:microsoft.com/office/officeart/2005/8/layout/process1"/>
    <dgm:cxn modelId="{C0325326-58F3-4CD2-9A9C-644B64A83BAB}" type="presParOf" srcId="{5D9D0B95-8D91-41AB-B446-D45F3DC87B13}" destId="{66AECB78-2CDC-4778-9C4D-AC3A8AF33679}" srcOrd="4" destOrd="0" presId="urn:microsoft.com/office/officeart/2005/8/layout/process1"/>
    <dgm:cxn modelId="{71C50D5E-C1CE-4862-8A63-3C0F9D37ECD4}" type="presParOf" srcId="{5D9D0B95-8D91-41AB-B446-D45F3DC87B13}" destId="{B9DEB63E-9FC6-4909-8389-4BD972861A23}" srcOrd="5" destOrd="0" presId="urn:microsoft.com/office/officeart/2005/8/layout/process1"/>
    <dgm:cxn modelId="{6A6BABC8-1AE2-4195-B426-A61D29A8938A}" type="presParOf" srcId="{B9DEB63E-9FC6-4909-8389-4BD972861A23}" destId="{71C30FCE-2C62-4C7F-B46A-3999885F46CD}" srcOrd="0" destOrd="0" presId="urn:microsoft.com/office/officeart/2005/8/layout/process1"/>
    <dgm:cxn modelId="{4922BDA3-58B2-4CA0-8826-D0339F79C3D6}" type="presParOf" srcId="{5D9D0B95-8D91-41AB-B446-D45F3DC87B13}" destId="{B88ACF44-6AE2-450D-81E2-B705022E029D}" srcOrd="6" destOrd="0" presId="urn:microsoft.com/office/officeart/2005/8/layout/process1"/>
    <dgm:cxn modelId="{4001EE18-50CE-4020-9745-A2FE5147584F}" type="presParOf" srcId="{5D9D0B95-8D91-41AB-B446-D45F3DC87B13}" destId="{23691DFC-5581-418F-8E55-5504FE157637}" srcOrd="7" destOrd="0" presId="urn:microsoft.com/office/officeart/2005/8/layout/process1"/>
    <dgm:cxn modelId="{C3B40BDC-F90A-43DD-8502-C872C20FC5BF}" type="presParOf" srcId="{23691DFC-5581-418F-8E55-5504FE157637}" destId="{B87F5E5F-2F64-4311-9F0F-AD53F0DCAE7E}" srcOrd="0" destOrd="0" presId="urn:microsoft.com/office/officeart/2005/8/layout/process1"/>
    <dgm:cxn modelId="{E00F50E1-FDB1-4087-A684-BD93E76895E5}" type="presParOf" srcId="{5D9D0B95-8D91-41AB-B446-D45F3DC87B13}" destId="{284D13EB-6F15-4668-88F2-87451C7ABEB5}" srcOrd="8" destOrd="0" presId="urn:microsoft.com/office/officeart/2005/8/layout/process1"/>
  </dgm:cxnLst>
  <dgm:bg/>
  <dgm:whole/>
</dgm:dataModel>
</file>

<file path=ppt/diagrams/data6.xml><?xml version="1.0" encoding="utf-8"?>
<dgm:dataModel xmlns:dgm="http://schemas.openxmlformats.org/drawingml/2006/diagram" xmlns:a="http://schemas.openxmlformats.org/drawingml/2006/main">
  <dgm:ptLst>
    <dgm:pt modelId="{712F0301-9CDD-4970-BFE4-9E11AC9956B5}" type="doc">
      <dgm:prSet loTypeId="urn:microsoft.com/office/officeart/2005/8/layout/process1" loCatId="process" qsTypeId="urn:microsoft.com/office/officeart/2005/8/quickstyle/simple1" qsCatId="simple" csTypeId="urn:microsoft.com/office/officeart/2005/8/colors/colorful5" csCatId="colorful" phldr="1"/>
      <dgm:spPr/>
    </dgm:pt>
    <dgm:pt modelId="{FBA9BFB3-9A03-4B2F-9045-0F47F6BBBF60}">
      <dgm:prSet phldrT="[文本]" custT="1"/>
      <dgm:spPr/>
      <dgm:t>
        <a:bodyPr/>
        <a:lstStyle/>
        <a:p>
          <a:r>
            <a:rPr lang="zh-CN" altLang="en-US" sz="1800" b="1" dirty="0" smtClean="0">
              <a:solidFill>
                <a:srgbClr val="0070C0"/>
              </a:solidFill>
            </a:rPr>
            <a:t>文件</a:t>
          </a:r>
          <a:endParaRPr lang="zh-CN" altLang="en-US" sz="1800" b="1" dirty="0">
            <a:solidFill>
              <a:srgbClr val="0070C0"/>
            </a:solidFill>
          </a:endParaRPr>
        </a:p>
      </dgm:t>
    </dgm:pt>
    <dgm:pt modelId="{659EC512-61E1-4448-9CB8-DAAA5A9169FC}" type="parTrans" cxnId="{A5C93F29-DA84-4D84-9A52-BEBB307CD2C1}">
      <dgm:prSet/>
      <dgm:spPr/>
      <dgm:t>
        <a:bodyPr/>
        <a:lstStyle/>
        <a:p>
          <a:endParaRPr lang="zh-CN" altLang="en-US" sz="2800" b="1"/>
        </a:p>
      </dgm:t>
    </dgm:pt>
    <dgm:pt modelId="{D9B69C16-D39C-4452-B5B8-5BA8C0356BDD}" type="sibTrans" cxnId="{A5C93F29-DA84-4D84-9A52-BEBB307CD2C1}">
      <dgm:prSet custT="1"/>
      <dgm:spPr/>
      <dgm:t>
        <a:bodyPr/>
        <a:lstStyle/>
        <a:p>
          <a:endParaRPr lang="zh-CN" altLang="en-US" sz="1200" b="1"/>
        </a:p>
      </dgm:t>
    </dgm:pt>
    <dgm:pt modelId="{D2ACDEAC-9778-474D-B5C7-4400B4332769}">
      <dgm:prSet phldrT="[文本]" custT="1"/>
      <dgm:spPr/>
      <dgm:t>
        <a:bodyPr/>
        <a:lstStyle/>
        <a:p>
          <a:r>
            <a:rPr lang="zh-CN" altLang="en-US" sz="1800" b="1" dirty="0" smtClean="0">
              <a:solidFill>
                <a:srgbClr val="FF0000"/>
              </a:solidFill>
            </a:rPr>
            <a:t>选项</a:t>
          </a:r>
          <a:endParaRPr lang="zh-CN" altLang="en-US" sz="1800" b="1" dirty="0">
            <a:solidFill>
              <a:srgbClr val="FF0000"/>
            </a:solidFill>
          </a:endParaRPr>
        </a:p>
      </dgm:t>
    </dgm:pt>
    <dgm:pt modelId="{218B10A8-D5CF-403E-931D-FB2A8E6C582B}" type="parTrans" cxnId="{C3A0A049-0598-4194-B31A-39C76B89CF28}">
      <dgm:prSet/>
      <dgm:spPr/>
      <dgm:t>
        <a:bodyPr/>
        <a:lstStyle/>
        <a:p>
          <a:endParaRPr lang="zh-CN" altLang="en-US" sz="2800" b="1"/>
        </a:p>
      </dgm:t>
    </dgm:pt>
    <dgm:pt modelId="{3691247E-37CA-4137-8E0A-30301D4AE44E}" type="sibTrans" cxnId="{C3A0A049-0598-4194-B31A-39C76B89CF28}">
      <dgm:prSet custT="1"/>
      <dgm:spPr/>
      <dgm:t>
        <a:bodyPr/>
        <a:lstStyle/>
        <a:p>
          <a:endParaRPr lang="zh-CN" altLang="en-US" sz="1200" b="1"/>
        </a:p>
      </dgm:t>
    </dgm:pt>
    <dgm:pt modelId="{86F10CBD-4ABC-41F7-A3D6-A63F807E708C}">
      <dgm:prSet phldrT="[文本]" custT="1"/>
      <dgm:spPr/>
      <dgm:t>
        <a:bodyPr/>
        <a:lstStyle/>
        <a:p>
          <a:r>
            <a:rPr lang="zh-CN" altLang="en-US" sz="1800" b="1" dirty="0" smtClean="0"/>
            <a:t>自定义功能区</a:t>
          </a:r>
          <a:endParaRPr lang="zh-CN" altLang="en-US" sz="1800" b="1" dirty="0"/>
        </a:p>
      </dgm:t>
    </dgm:pt>
    <dgm:pt modelId="{D3FE950D-CB43-4DC4-96C8-B500941E5CA9}" type="parTrans" cxnId="{B71409D1-3C58-4E6E-90EA-FFBB85E4E232}">
      <dgm:prSet/>
      <dgm:spPr/>
      <dgm:t>
        <a:bodyPr/>
        <a:lstStyle/>
        <a:p>
          <a:endParaRPr lang="zh-CN" altLang="en-US" sz="2800" b="1"/>
        </a:p>
      </dgm:t>
    </dgm:pt>
    <dgm:pt modelId="{2F6C89EB-D23F-4A6C-A3BB-B9EDEC68E42B}" type="sibTrans" cxnId="{B71409D1-3C58-4E6E-90EA-FFBB85E4E232}">
      <dgm:prSet custT="1"/>
      <dgm:spPr/>
      <dgm:t>
        <a:bodyPr/>
        <a:lstStyle/>
        <a:p>
          <a:endParaRPr lang="zh-CN" altLang="en-US" sz="1200" b="1"/>
        </a:p>
      </dgm:t>
    </dgm:pt>
    <dgm:pt modelId="{4C85588B-4FA1-4C20-B0E2-086FA2A05BEF}">
      <dgm:prSet phldrT="[文本]" custT="1"/>
      <dgm:spPr/>
      <dgm:t>
        <a:bodyPr/>
        <a:lstStyle/>
        <a:p>
          <a:r>
            <a:rPr lang="zh-CN" altLang="en-US" sz="1800" b="1" dirty="0" smtClean="0"/>
            <a:t>“开发工具”</a:t>
          </a:r>
          <a:endParaRPr lang="zh-CN" altLang="en-US" sz="1800" b="1" dirty="0"/>
        </a:p>
      </dgm:t>
    </dgm:pt>
    <dgm:pt modelId="{368E7C0E-3AB3-46D7-8CD3-4327BFF8E534}" type="parTrans" cxnId="{2779F4F0-9837-4595-A07F-648E1DD27055}">
      <dgm:prSet/>
      <dgm:spPr/>
      <dgm:t>
        <a:bodyPr/>
        <a:lstStyle/>
        <a:p>
          <a:endParaRPr lang="zh-CN" altLang="en-US" sz="2800" b="1"/>
        </a:p>
      </dgm:t>
    </dgm:pt>
    <dgm:pt modelId="{1AD7FBDB-3532-4550-8ADC-B955FDE6F5DE}" type="sibTrans" cxnId="{2779F4F0-9837-4595-A07F-648E1DD27055}">
      <dgm:prSet/>
      <dgm:spPr/>
      <dgm:t>
        <a:bodyPr/>
        <a:lstStyle/>
        <a:p>
          <a:endParaRPr lang="zh-CN" altLang="en-US" sz="2800" b="1"/>
        </a:p>
      </dgm:t>
    </dgm:pt>
    <dgm:pt modelId="{DD0DDB7D-FE52-46C6-ABAD-B6C317A20724}">
      <dgm:prSet phldrT="[文本]" custT="1"/>
      <dgm:spPr/>
      <dgm:t>
        <a:bodyPr/>
        <a:lstStyle/>
        <a:p>
          <a:r>
            <a:rPr lang="en-US" altLang="zh-CN" sz="1800" b="1" dirty="0" smtClean="0">
              <a:solidFill>
                <a:srgbClr val="7030A0"/>
              </a:solidFill>
            </a:rPr>
            <a:t>2010</a:t>
          </a:r>
          <a:r>
            <a:rPr lang="zh-CN" altLang="en-US" sz="1800" b="1" dirty="0" smtClean="0">
              <a:solidFill>
                <a:srgbClr val="7030A0"/>
              </a:solidFill>
            </a:rPr>
            <a:t>版</a:t>
          </a:r>
          <a:endParaRPr lang="zh-CN" altLang="en-US" sz="1800" b="1" dirty="0">
            <a:solidFill>
              <a:srgbClr val="7030A0"/>
            </a:solidFill>
          </a:endParaRPr>
        </a:p>
      </dgm:t>
    </dgm:pt>
    <dgm:pt modelId="{D2CC2928-844E-4486-8E37-B6A1B283C38E}" type="parTrans" cxnId="{E0DEBD67-AF8D-4AA2-836F-BE31EDBCCB78}">
      <dgm:prSet/>
      <dgm:spPr/>
      <dgm:t>
        <a:bodyPr/>
        <a:lstStyle/>
        <a:p>
          <a:endParaRPr lang="zh-CN" altLang="en-US" sz="2800" b="1"/>
        </a:p>
      </dgm:t>
    </dgm:pt>
    <dgm:pt modelId="{DF53D02C-8F70-47E1-B707-F4CBD01FACED}" type="sibTrans" cxnId="{E0DEBD67-AF8D-4AA2-836F-BE31EDBCCB78}">
      <dgm:prSet custT="1"/>
      <dgm:spPr/>
      <dgm:t>
        <a:bodyPr/>
        <a:lstStyle/>
        <a:p>
          <a:endParaRPr lang="zh-CN" altLang="en-US" sz="1200" b="1"/>
        </a:p>
      </dgm:t>
    </dgm:pt>
    <dgm:pt modelId="{5D9D0B95-8D91-41AB-B446-D45F3DC87B13}" type="pres">
      <dgm:prSet presAssocID="{712F0301-9CDD-4970-BFE4-9E11AC9956B5}" presName="Name0" presStyleCnt="0">
        <dgm:presLayoutVars>
          <dgm:dir/>
          <dgm:resizeHandles val="exact"/>
        </dgm:presLayoutVars>
      </dgm:prSet>
      <dgm:spPr/>
    </dgm:pt>
    <dgm:pt modelId="{496F2A89-ECBE-4ADA-A172-2A7ABCDEC7D9}" type="pres">
      <dgm:prSet presAssocID="{DD0DDB7D-FE52-46C6-ABAD-B6C317A20724}" presName="node" presStyleLbl="node1" presStyleIdx="0" presStyleCnt="5" custScaleX="74901">
        <dgm:presLayoutVars>
          <dgm:bulletEnabled val="1"/>
        </dgm:presLayoutVars>
      </dgm:prSet>
      <dgm:spPr/>
      <dgm:t>
        <a:bodyPr/>
        <a:lstStyle/>
        <a:p>
          <a:endParaRPr lang="zh-CN" altLang="en-US"/>
        </a:p>
      </dgm:t>
    </dgm:pt>
    <dgm:pt modelId="{F0A7A009-353D-48FD-9522-C7D4E80ACE6D}" type="pres">
      <dgm:prSet presAssocID="{DF53D02C-8F70-47E1-B707-F4CBD01FACED}" presName="sibTrans" presStyleLbl="sibTrans2D1" presStyleIdx="0" presStyleCnt="4"/>
      <dgm:spPr/>
      <dgm:t>
        <a:bodyPr/>
        <a:lstStyle/>
        <a:p>
          <a:endParaRPr lang="zh-CN" altLang="en-US"/>
        </a:p>
      </dgm:t>
    </dgm:pt>
    <dgm:pt modelId="{2EB078A1-9141-4FAF-91DA-49F4D21C1980}" type="pres">
      <dgm:prSet presAssocID="{DF53D02C-8F70-47E1-B707-F4CBD01FACED}" presName="connectorText" presStyleLbl="sibTrans2D1" presStyleIdx="0" presStyleCnt="4"/>
      <dgm:spPr/>
      <dgm:t>
        <a:bodyPr/>
        <a:lstStyle/>
        <a:p>
          <a:endParaRPr lang="zh-CN" altLang="en-US"/>
        </a:p>
      </dgm:t>
    </dgm:pt>
    <dgm:pt modelId="{9FFF8850-769B-4C65-9082-6E588B599584}" type="pres">
      <dgm:prSet presAssocID="{FBA9BFB3-9A03-4B2F-9045-0F47F6BBBF60}" presName="node" presStyleLbl="node1" presStyleIdx="1" presStyleCnt="5" custScaleX="63043">
        <dgm:presLayoutVars>
          <dgm:bulletEnabled val="1"/>
        </dgm:presLayoutVars>
      </dgm:prSet>
      <dgm:spPr/>
      <dgm:t>
        <a:bodyPr/>
        <a:lstStyle/>
        <a:p>
          <a:endParaRPr lang="zh-CN" altLang="en-US"/>
        </a:p>
      </dgm:t>
    </dgm:pt>
    <dgm:pt modelId="{4E781F0C-8D35-4716-8A26-CE60F8C71E13}" type="pres">
      <dgm:prSet presAssocID="{D9B69C16-D39C-4452-B5B8-5BA8C0356BDD}" presName="sibTrans" presStyleLbl="sibTrans2D1" presStyleIdx="1" presStyleCnt="4"/>
      <dgm:spPr/>
      <dgm:t>
        <a:bodyPr/>
        <a:lstStyle/>
        <a:p>
          <a:endParaRPr lang="zh-CN" altLang="en-US"/>
        </a:p>
      </dgm:t>
    </dgm:pt>
    <dgm:pt modelId="{55ABCA35-FC31-40F8-8FF9-6339587D3A6E}" type="pres">
      <dgm:prSet presAssocID="{D9B69C16-D39C-4452-B5B8-5BA8C0356BDD}" presName="connectorText" presStyleLbl="sibTrans2D1" presStyleIdx="1" presStyleCnt="4"/>
      <dgm:spPr/>
      <dgm:t>
        <a:bodyPr/>
        <a:lstStyle/>
        <a:p>
          <a:endParaRPr lang="zh-CN" altLang="en-US"/>
        </a:p>
      </dgm:t>
    </dgm:pt>
    <dgm:pt modelId="{66AECB78-2CDC-4778-9C4D-AC3A8AF33679}" type="pres">
      <dgm:prSet presAssocID="{D2ACDEAC-9778-474D-B5C7-4400B4332769}" presName="node" presStyleLbl="node1" presStyleIdx="2" presStyleCnt="5" custScaleX="57768">
        <dgm:presLayoutVars>
          <dgm:bulletEnabled val="1"/>
        </dgm:presLayoutVars>
      </dgm:prSet>
      <dgm:spPr/>
      <dgm:t>
        <a:bodyPr/>
        <a:lstStyle/>
        <a:p>
          <a:endParaRPr lang="zh-CN" altLang="en-US"/>
        </a:p>
      </dgm:t>
    </dgm:pt>
    <dgm:pt modelId="{B9DEB63E-9FC6-4909-8389-4BD972861A23}" type="pres">
      <dgm:prSet presAssocID="{3691247E-37CA-4137-8E0A-30301D4AE44E}" presName="sibTrans" presStyleLbl="sibTrans2D1" presStyleIdx="2" presStyleCnt="4"/>
      <dgm:spPr/>
      <dgm:t>
        <a:bodyPr/>
        <a:lstStyle/>
        <a:p>
          <a:endParaRPr lang="zh-CN" altLang="en-US"/>
        </a:p>
      </dgm:t>
    </dgm:pt>
    <dgm:pt modelId="{71C30FCE-2C62-4C7F-B46A-3999885F46CD}" type="pres">
      <dgm:prSet presAssocID="{3691247E-37CA-4137-8E0A-30301D4AE44E}" presName="connectorText" presStyleLbl="sibTrans2D1" presStyleIdx="2" presStyleCnt="4"/>
      <dgm:spPr/>
      <dgm:t>
        <a:bodyPr/>
        <a:lstStyle/>
        <a:p>
          <a:endParaRPr lang="zh-CN" altLang="en-US"/>
        </a:p>
      </dgm:t>
    </dgm:pt>
    <dgm:pt modelId="{B88ACF44-6AE2-450D-81E2-B705022E029D}" type="pres">
      <dgm:prSet presAssocID="{86F10CBD-4ABC-41F7-A3D6-A63F807E708C}" presName="node" presStyleLbl="node1" presStyleIdx="3" presStyleCnt="5" custScaleX="65354">
        <dgm:presLayoutVars>
          <dgm:bulletEnabled val="1"/>
        </dgm:presLayoutVars>
      </dgm:prSet>
      <dgm:spPr/>
      <dgm:t>
        <a:bodyPr/>
        <a:lstStyle/>
        <a:p>
          <a:endParaRPr lang="zh-CN" altLang="en-US"/>
        </a:p>
      </dgm:t>
    </dgm:pt>
    <dgm:pt modelId="{23691DFC-5581-418F-8E55-5504FE157637}" type="pres">
      <dgm:prSet presAssocID="{2F6C89EB-D23F-4A6C-A3BB-B9EDEC68E42B}" presName="sibTrans" presStyleLbl="sibTrans2D1" presStyleIdx="3" presStyleCnt="4"/>
      <dgm:spPr/>
      <dgm:t>
        <a:bodyPr/>
        <a:lstStyle/>
        <a:p>
          <a:endParaRPr lang="zh-CN" altLang="en-US"/>
        </a:p>
      </dgm:t>
    </dgm:pt>
    <dgm:pt modelId="{B87F5E5F-2F64-4311-9F0F-AD53F0DCAE7E}" type="pres">
      <dgm:prSet presAssocID="{2F6C89EB-D23F-4A6C-A3BB-B9EDEC68E42B}" presName="connectorText" presStyleLbl="sibTrans2D1" presStyleIdx="3" presStyleCnt="4"/>
      <dgm:spPr/>
      <dgm:t>
        <a:bodyPr/>
        <a:lstStyle/>
        <a:p>
          <a:endParaRPr lang="zh-CN" altLang="en-US"/>
        </a:p>
      </dgm:t>
    </dgm:pt>
    <dgm:pt modelId="{284D13EB-6F15-4668-88F2-87451C7ABEB5}" type="pres">
      <dgm:prSet presAssocID="{4C85588B-4FA1-4C20-B0E2-086FA2A05BEF}" presName="node" presStyleLbl="node1" presStyleIdx="4" presStyleCnt="5">
        <dgm:presLayoutVars>
          <dgm:bulletEnabled val="1"/>
        </dgm:presLayoutVars>
      </dgm:prSet>
      <dgm:spPr/>
      <dgm:t>
        <a:bodyPr/>
        <a:lstStyle/>
        <a:p>
          <a:endParaRPr lang="zh-CN" altLang="en-US"/>
        </a:p>
      </dgm:t>
    </dgm:pt>
  </dgm:ptLst>
  <dgm:cxnLst>
    <dgm:cxn modelId="{A5C93F29-DA84-4D84-9A52-BEBB307CD2C1}" srcId="{712F0301-9CDD-4970-BFE4-9E11AC9956B5}" destId="{FBA9BFB3-9A03-4B2F-9045-0F47F6BBBF60}" srcOrd="1" destOrd="0" parTransId="{659EC512-61E1-4448-9CB8-DAAA5A9169FC}" sibTransId="{D9B69C16-D39C-4452-B5B8-5BA8C0356BDD}"/>
    <dgm:cxn modelId="{ADE6582E-E1A3-4DFB-A02F-B0DD7370361E}" type="presOf" srcId="{D9B69C16-D39C-4452-B5B8-5BA8C0356BDD}" destId="{55ABCA35-FC31-40F8-8FF9-6339587D3A6E}" srcOrd="1" destOrd="0" presId="urn:microsoft.com/office/officeart/2005/8/layout/process1"/>
    <dgm:cxn modelId="{C3A0A049-0598-4194-B31A-39C76B89CF28}" srcId="{712F0301-9CDD-4970-BFE4-9E11AC9956B5}" destId="{D2ACDEAC-9778-474D-B5C7-4400B4332769}" srcOrd="2" destOrd="0" parTransId="{218B10A8-D5CF-403E-931D-FB2A8E6C582B}" sibTransId="{3691247E-37CA-4137-8E0A-30301D4AE44E}"/>
    <dgm:cxn modelId="{11B70833-79A4-4732-ABA6-0EEF90577159}" type="presOf" srcId="{4C85588B-4FA1-4C20-B0E2-086FA2A05BEF}" destId="{284D13EB-6F15-4668-88F2-87451C7ABEB5}" srcOrd="0" destOrd="0" presId="urn:microsoft.com/office/officeart/2005/8/layout/process1"/>
    <dgm:cxn modelId="{0EEF9870-8333-4DC1-970C-368CA2BDDBEE}" type="presOf" srcId="{FBA9BFB3-9A03-4B2F-9045-0F47F6BBBF60}" destId="{9FFF8850-769B-4C65-9082-6E588B599584}" srcOrd="0" destOrd="0" presId="urn:microsoft.com/office/officeart/2005/8/layout/process1"/>
    <dgm:cxn modelId="{4A5B5B83-C77F-4EF4-AB97-0530576A1093}" type="presOf" srcId="{86F10CBD-4ABC-41F7-A3D6-A63F807E708C}" destId="{B88ACF44-6AE2-450D-81E2-B705022E029D}" srcOrd="0" destOrd="0" presId="urn:microsoft.com/office/officeart/2005/8/layout/process1"/>
    <dgm:cxn modelId="{36F49F0B-64D4-4161-B7D8-DB93720C2BCE}" type="presOf" srcId="{DF53D02C-8F70-47E1-B707-F4CBD01FACED}" destId="{F0A7A009-353D-48FD-9522-C7D4E80ACE6D}" srcOrd="0" destOrd="0" presId="urn:microsoft.com/office/officeart/2005/8/layout/process1"/>
    <dgm:cxn modelId="{053AD9A0-70C6-497E-B5C9-C2B46444BD5B}" type="presOf" srcId="{DF53D02C-8F70-47E1-B707-F4CBD01FACED}" destId="{2EB078A1-9141-4FAF-91DA-49F4D21C1980}" srcOrd="1" destOrd="0" presId="urn:microsoft.com/office/officeart/2005/8/layout/process1"/>
    <dgm:cxn modelId="{2DAAFD89-1877-4004-A216-05E608763373}" type="presOf" srcId="{2F6C89EB-D23F-4A6C-A3BB-B9EDEC68E42B}" destId="{23691DFC-5581-418F-8E55-5504FE157637}" srcOrd="0" destOrd="0" presId="urn:microsoft.com/office/officeart/2005/8/layout/process1"/>
    <dgm:cxn modelId="{E9D9AE74-45B2-4D87-BEB8-80DEC543AF7B}" type="presOf" srcId="{3691247E-37CA-4137-8E0A-30301D4AE44E}" destId="{71C30FCE-2C62-4C7F-B46A-3999885F46CD}" srcOrd="1" destOrd="0" presId="urn:microsoft.com/office/officeart/2005/8/layout/process1"/>
    <dgm:cxn modelId="{B71409D1-3C58-4E6E-90EA-FFBB85E4E232}" srcId="{712F0301-9CDD-4970-BFE4-9E11AC9956B5}" destId="{86F10CBD-4ABC-41F7-A3D6-A63F807E708C}" srcOrd="3" destOrd="0" parTransId="{D3FE950D-CB43-4DC4-96C8-B500941E5CA9}" sibTransId="{2F6C89EB-D23F-4A6C-A3BB-B9EDEC68E42B}"/>
    <dgm:cxn modelId="{E0DEBD67-AF8D-4AA2-836F-BE31EDBCCB78}" srcId="{712F0301-9CDD-4970-BFE4-9E11AC9956B5}" destId="{DD0DDB7D-FE52-46C6-ABAD-B6C317A20724}" srcOrd="0" destOrd="0" parTransId="{D2CC2928-844E-4486-8E37-B6A1B283C38E}" sibTransId="{DF53D02C-8F70-47E1-B707-F4CBD01FACED}"/>
    <dgm:cxn modelId="{715C252D-F223-41D6-9760-635B86AEE733}" type="presOf" srcId="{712F0301-9CDD-4970-BFE4-9E11AC9956B5}" destId="{5D9D0B95-8D91-41AB-B446-D45F3DC87B13}" srcOrd="0" destOrd="0" presId="urn:microsoft.com/office/officeart/2005/8/layout/process1"/>
    <dgm:cxn modelId="{878BC645-65E7-4C24-8DF9-EB47BF70B059}" type="presOf" srcId="{D9B69C16-D39C-4452-B5B8-5BA8C0356BDD}" destId="{4E781F0C-8D35-4716-8A26-CE60F8C71E13}" srcOrd="0" destOrd="0" presId="urn:microsoft.com/office/officeart/2005/8/layout/process1"/>
    <dgm:cxn modelId="{2779F4F0-9837-4595-A07F-648E1DD27055}" srcId="{712F0301-9CDD-4970-BFE4-9E11AC9956B5}" destId="{4C85588B-4FA1-4C20-B0E2-086FA2A05BEF}" srcOrd="4" destOrd="0" parTransId="{368E7C0E-3AB3-46D7-8CD3-4327BFF8E534}" sibTransId="{1AD7FBDB-3532-4550-8ADC-B955FDE6F5DE}"/>
    <dgm:cxn modelId="{EB0B0485-BE69-4DE2-A683-8BFD29E3897F}" type="presOf" srcId="{D2ACDEAC-9778-474D-B5C7-4400B4332769}" destId="{66AECB78-2CDC-4778-9C4D-AC3A8AF33679}" srcOrd="0" destOrd="0" presId="urn:microsoft.com/office/officeart/2005/8/layout/process1"/>
    <dgm:cxn modelId="{C6EF9D5F-7D17-49B2-B589-7DC35BC4BF41}" type="presOf" srcId="{DD0DDB7D-FE52-46C6-ABAD-B6C317A20724}" destId="{496F2A89-ECBE-4ADA-A172-2A7ABCDEC7D9}" srcOrd="0" destOrd="0" presId="urn:microsoft.com/office/officeart/2005/8/layout/process1"/>
    <dgm:cxn modelId="{D2048A17-B896-45FC-AE7C-3187307A2BA3}" type="presOf" srcId="{2F6C89EB-D23F-4A6C-A3BB-B9EDEC68E42B}" destId="{B87F5E5F-2F64-4311-9F0F-AD53F0DCAE7E}" srcOrd="1" destOrd="0" presId="urn:microsoft.com/office/officeart/2005/8/layout/process1"/>
    <dgm:cxn modelId="{87F8122A-EB98-4654-B4BB-599ACA515EA7}" type="presOf" srcId="{3691247E-37CA-4137-8E0A-30301D4AE44E}" destId="{B9DEB63E-9FC6-4909-8389-4BD972861A23}" srcOrd="0" destOrd="0" presId="urn:microsoft.com/office/officeart/2005/8/layout/process1"/>
    <dgm:cxn modelId="{E3862B53-9062-4153-A454-F3D2CB93457E}" type="presParOf" srcId="{5D9D0B95-8D91-41AB-B446-D45F3DC87B13}" destId="{496F2A89-ECBE-4ADA-A172-2A7ABCDEC7D9}" srcOrd="0" destOrd="0" presId="urn:microsoft.com/office/officeart/2005/8/layout/process1"/>
    <dgm:cxn modelId="{878640B4-E315-4E55-8276-A2B374888B66}" type="presParOf" srcId="{5D9D0B95-8D91-41AB-B446-D45F3DC87B13}" destId="{F0A7A009-353D-48FD-9522-C7D4E80ACE6D}" srcOrd="1" destOrd="0" presId="urn:microsoft.com/office/officeart/2005/8/layout/process1"/>
    <dgm:cxn modelId="{07DF9BE7-5427-48B8-A888-8D949C5CA276}" type="presParOf" srcId="{F0A7A009-353D-48FD-9522-C7D4E80ACE6D}" destId="{2EB078A1-9141-4FAF-91DA-49F4D21C1980}" srcOrd="0" destOrd="0" presId="urn:microsoft.com/office/officeart/2005/8/layout/process1"/>
    <dgm:cxn modelId="{F24DF4E3-6DC2-45D0-AF7F-63D26A843DE4}" type="presParOf" srcId="{5D9D0B95-8D91-41AB-B446-D45F3DC87B13}" destId="{9FFF8850-769B-4C65-9082-6E588B599584}" srcOrd="2" destOrd="0" presId="urn:microsoft.com/office/officeart/2005/8/layout/process1"/>
    <dgm:cxn modelId="{A3B51805-5200-4C69-962A-A34DFFDEECA7}" type="presParOf" srcId="{5D9D0B95-8D91-41AB-B446-D45F3DC87B13}" destId="{4E781F0C-8D35-4716-8A26-CE60F8C71E13}" srcOrd="3" destOrd="0" presId="urn:microsoft.com/office/officeart/2005/8/layout/process1"/>
    <dgm:cxn modelId="{2E498185-08F6-4A10-9337-36C22C5CF45E}" type="presParOf" srcId="{4E781F0C-8D35-4716-8A26-CE60F8C71E13}" destId="{55ABCA35-FC31-40F8-8FF9-6339587D3A6E}" srcOrd="0" destOrd="0" presId="urn:microsoft.com/office/officeart/2005/8/layout/process1"/>
    <dgm:cxn modelId="{0D9BF579-4B3A-4482-8751-856059BE0999}" type="presParOf" srcId="{5D9D0B95-8D91-41AB-B446-D45F3DC87B13}" destId="{66AECB78-2CDC-4778-9C4D-AC3A8AF33679}" srcOrd="4" destOrd="0" presId="urn:microsoft.com/office/officeart/2005/8/layout/process1"/>
    <dgm:cxn modelId="{05B1E520-612E-4688-9BF4-2EF6BC2F7A2F}" type="presParOf" srcId="{5D9D0B95-8D91-41AB-B446-D45F3DC87B13}" destId="{B9DEB63E-9FC6-4909-8389-4BD972861A23}" srcOrd="5" destOrd="0" presId="urn:microsoft.com/office/officeart/2005/8/layout/process1"/>
    <dgm:cxn modelId="{A6F44DA6-93CB-4EDD-886C-FCA1E8241163}" type="presParOf" srcId="{B9DEB63E-9FC6-4909-8389-4BD972861A23}" destId="{71C30FCE-2C62-4C7F-B46A-3999885F46CD}" srcOrd="0" destOrd="0" presId="urn:microsoft.com/office/officeart/2005/8/layout/process1"/>
    <dgm:cxn modelId="{BFA4D110-DB31-45E0-B373-F093E52EBCDA}" type="presParOf" srcId="{5D9D0B95-8D91-41AB-B446-D45F3DC87B13}" destId="{B88ACF44-6AE2-450D-81E2-B705022E029D}" srcOrd="6" destOrd="0" presId="urn:microsoft.com/office/officeart/2005/8/layout/process1"/>
    <dgm:cxn modelId="{2FAB4F1E-196F-4AEB-A26E-4912CC460983}" type="presParOf" srcId="{5D9D0B95-8D91-41AB-B446-D45F3DC87B13}" destId="{23691DFC-5581-418F-8E55-5504FE157637}" srcOrd="7" destOrd="0" presId="urn:microsoft.com/office/officeart/2005/8/layout/process1"/>
    <dgm:cxn modelId="{321B3D19-519C-433B-93DC-FCC1B18C6420}" type="presParOf" srcId="{23691DFC-5581-418F-8E55-5504FE157637}" destId="{B87F5E5F-2F64-4311-9F0F-AD53F0DCAE7E}" srcOrd="0" destOrd="0" presId="urn:microsoft.com/office/officeart/2005/8/layout/process1"/>
    <dgm:cxn modelId="{9430207E-2D9B-4AE7-AC8B-96DBDF9A7E9E}" type="presParOf" srcId="{5D9D0B95-8D91-41AB-B446-D45F3DC87B13}" destId="{284D13EB-6F15-4668-88F2-87451C7ABEB5}" srcOrd="8" destOrd="0" presId="urn:microsoft.com/office/officeart/2005/8/layout/process1"/>
  </dgm:cxnLst>
  <dgm:bg/>
  <dgm:whole/>
</dgm:dataModel>
</file>

<file path=ppt/diagrams/data7.xml><?xml version="1.0" encoding="utf-8"?>
<dgm:dataModel xmlns:dgm="http://schemas.openxmlformats.org/drawingml/2006/diagram" xmlns:a="http://schemas.openxmlformats.org/drawingml/2006/main">
  <dgm:ptLst>
    <dgm:pt modelId="{F78FB740-7794-463F-8A72-CEDF7193DDC7}" type="doc">
      <dgm:prSet loTypeId="urn:microsoft.com/office/officeart/2005/8/layout/vList4" loCatId="list" qsTypeId="urn:microsoft.com/office/officeart/2005/8/quickstyle/simple2" qsCatId="simple" csTypeId="urn:microsoft.com/office/officeart/2005/8/colors/accent2_2" csCatId="accent2" phldr="1"/>
      <dgm:spPr/>
      <dgm:t>
        <a:bodyPr/>
        <a:lstStyle/>
        <a:p>
          <a:endParaRPr lang="zh-CN" altLang="en-US"/>
        </a:p>
      </dgm:t>
    </dgm:pt>
    <dgm:pt modelId="{25BF189B-FB3A-4564-961D-CBBC8B40D130}">
      <dgm:prSet phldrT="[文本]" custT="1"/>
      <dgm:spPr>
        <a:solidFill>
          <a:srgbClr val="92D050"/>
        </a:solidFill>
      </dgm:spPr>
      <dgm:t>
        <a:bodyPr/>
        <a:lstStyle/>
        <a:p>
          <a:r>
            <a:rPr lang="zh-CN" altLang="en-US" sz="2400" b="0"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ea"/>
              <a:ea typeface="+mj-ea"/>
            </a:rPr>
            <a:t>宏的安全性设置</a:t>
          </a:r>
        </a:p>
      </dgm:t>
    </dgm:pt>
    <dgm:pt modelId="{5960F2AF-659F-4FC8-BD07-567A4935DA25}" type="par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8610867C-6484-402C-AD98-7EC2DAE01D54}" type="sib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4781E29D-D90B-4B8A-B76E-0E31FA082C3A}" type="pres">
      <dgm:prSet presAssocID="{F78FB740-7794-463F-8A72-CEDF7193DDC7}" presName="linear" presStyleCnt="0">
        <dgm:presLayoutVars>
          <dgm:dir/>
          <dgm:resizeHandles val="exact"/>
        </dgm:presLayoutVars>
      </dgm:prSet>
      <dgm:spPr/>
      <dgm:t>
        <a:bodyPr/>
        <a:lstStyle/>
        <a:p>
          <a:endParaRPr lang="zh-CN" altLang="en-US"/>
        </a:p>
      </dgm:t>
    </dgm:pt>
    <dgm:pt modelId="{92E49789-DAB3-4B12-8681-F4E0AB4DF63D}" type="pres">
      <dgm:prSet presAssocID="{25BF189B-FB3A-4564-961D-CBBC8B40D130}" presName="comp" presStyleCnt="0"/>
      <dgm:spPr/>
    </dgm:pt>
    <dgm:pt modelId="{D20D531D-4BDA-438F-A15A-40F2AD3BEF3B}" type="pres">
      <dgm:prSet presAssocID="{25BF189B-FB3A-4564-961D-CBBC8B40D130}" presName="box" presStyleLbl="node1" presStyleIdx="0" presStyleCnt="1"/>
      <dgm:spPr/>
      <dgm:t>
        <a:bodyPr/>
        <a:lstStyle/>
        <a:p>
          <a:endParaRPr lang="zh-CN" altLang="en-US"/>
        </a:p>
      </dgm:t>
    </dgm:pt>
    <dgm:pt modelId="{7DCDF222-64A2-4C07-87F2-793D44D978FB}" type="pres">
      <dgm:prSet presAssocID="{25BF189B-FB3A-4564-961D-CBBC8B40D130}" presName="img" presStyleLbl="fgImgPlace1" presStyleIdx="0" presStyleCnt="1" custScaleX="59373" custLinFactNeighborX="1"/>
      <dgm:spPr>
        <a:blipFill rotWithShape="0">
          <a:blip xmlns:r="http://schemas.openxmlformats.org/officeDocument/2006/relationships" r:embed="rId1"/>
          <a:stretch>
            <a:fillRect/>
          </a:stretch>
        </a:blipFill>
      </dgm:spPr>
    </dgm:pt>
    <dgm:pt modelId="{095E31DA-1758-4D5F-A13C-0A0E1E3223A4}" type="pres">
      <dgm:prSet presAssocID="{25BF189B-FB3A-4564-961D-CBBC8B40D130}" presName="text" presStyleLbl="node1" presStyleIdx="0" presStyleCnt="1">
        <dgm:presLayoutVars>
          <dgm:bulletEnabled val="1"/>
        </dgm:presLayoutVars>
      </dgm:prSet>
      <dgm:spPr/>
      <dgm:t>
        <a:bodyPr/>
        <a:lstStyle/>
        <a:p>
          <a:endParaRPr lang="zh-CN" altLang="en-US"/>
        </a:p>
      </dgm:t>
    </dgm:pt>
  </dgm:ptLst>
  <dgm:cxnLst>
    <dgm:cxn modelId="{AE128BF7-D24A-4B8C-89EF-5E6A2034C490}" srcId="{F78FB740-7794-463F-8A72-CEDF7193DDC7}" destId="{25BF189B-FB3A-4564-961D-CBBC8B40D130}" srcOrd="0" destOrd="0" parTransId="{5960F2AF-659F-4FC8-BD07-567A4935DA25}" sibTransId="{8610867C-6484-402C-AD98-7EC2DAE01D54}"/>
    <dgm:cxn modelId="{31632B53-FF90-42FD-87D5-DEF1ED4054B8}" type="presOf" srcId="{25BF189B-FB3A-4564-961D-CBBC8B40D130}" destId="{095E31DA-1758-4D5F-A13C-0A0E1E3223A4}" srcOrd="1" destOrd="0" presId="urn:microsoft.com/office/officeart/2005/8/layout/vList4"/>
    <dgm:cxn modelId="{69EFCE5A-6830-415A-BB46-700A430B26F0}" type="presOf" srcId="{25BF189B-FB3A-4564-961D-CBBC8B40D130}" destId="{D20D531D-4BDA-438F-A15A-40F2AD3BEF3B}" srcOrd="0" destOrd="0" presId="urn:microsoft.com/office/officeart/2005/8/layout/vList4"/>
    <dgm:cxn modelId="{45F9C739-2926-4EDC-A3F1-DB71FF98A6CA}" type="presOf" srcId="{F78FB740-7794-463F-8A72-CEDF7193DDC7}" destId="{4781E29D-D90B-4B8A-B76E-0E31FA082C3A}" srcOrd="0" destOrd="0" presId="urn:microsoft.com/office/officeart/2005/8/layout/vList4"/>
    <dgm:cxn modelId="{77E168CB-E4FE-4AA1-9682-0532A753C4E7}" type="presParOf" srcId="{4781E29D-D90B-4B8A-B76E-0E31FA082C3A}" destId="{92E49789-DAB3-4B12-8681-F4E0AB4DF63D}" srcOrd="0" destOrd="0" presId="urn:microsoft.com/office/officeart/2005/8/layout/vList4"/>
    <dgm:cxn modelId="{4FE6237F-AC63-43CF-9188-6F991F5888CB}" type="presParOf" srcId="{92E49789-DAB3-4B12-8681-F4E0AB4DF63D}" destId="{D20D531D-4BDA-438F-A15A-40F2AD3BEF3B}" srcOrd="0" destOrd="0" presId="urn:microsoft.com/office/officeart/2005/8/layout/vList4"/>
    <dgm:cxn modelId="{64255CD3-3226-4152-B95F-939CE537D5FF}" type="presParOf" srcId="{92E49789-DAB3-4B12-8681-F4E0AB4DF63D}" destId="{7DCDF222-64A2-4C07-87F2-793D44D978FB}" srcOrd="1" destOrd="0" presId="urn:microsoft.com/office/officeart/2005/8/layout/vList4"/>
    <dgm:cxn modelId="{E0A67CBB-CA62-48FC-8F19-E70426366E1D}" type="presParOf" srcId="{92E49789-DAB3-4B12-8681-F4E0AB4DF63D}" destId="{095E31DA-1758-4D5F-A13C-0A0E1E3223A4}" srcOrd="2" destOrd="0" presId="urn:microsoft.com/office/officeart/2005/8/layout/vList4"/>
  </dgm:cxnLst>
  <dgm:bg/>
  <dgm:whole/>
</dgm:dataModel>
</file>

<file path=ppt/diagrams/data8.xml><?xml version="1.0" encoding="utf-8"?>
<dgm:dataModel xmlns:dgm="http://schemas.openxmlformats.org/drawingml/2006/diagram" xmlns:a="http://schemas.openxmlformats.org/drawingml/2006/main">
  <dgm:ptLst>
    <dgm:pt modelId="{712F0301-9CDD-4970-BFE4-9E11AC9956B5}" type="doc">
      <dgm:prSet loTypeId="urn:microsoft.com/office/officeart/2005/8/layout/process1" loCatId="process" qsTypeId="urn:microsoft.com/office/officeart/2005/8/quickstyle/simple1" qsCatId="simple" csTypeId="urn:microsoft.com/office/officeart/2005/8/colors/colorful5" csCatId="colorful" phldr="1"/>
      <dgm:spPr/>
    </dgm:pt>
    <dgm:pt modelId="{FBA9BFB3-9A03-4B2F-9045-0F47F6BBBF60}">
      <dgm:prSet phldrT="[文本]" custT="1"/>
      <dgm:spPr/>
      <dgm:t>
        <a:bodyPr/>
        <a:lstStyle/>
        <a:p>
          <a:r>
            <a:rPr lang="en-US" sz="1800" b="1" dirty="0" smtClean="0">
              <a:solidFill>
                <a:srgbClr val="0070C0"/>
              </a:solidFill>
            </a:rPr>
            <a:t>Office</a:t>
          </a:r>
          <a:r>
            <a:rPr lang="zh-CN" altLang="en-US" sz="1800" b="1" dirty="0" smtClean="0">
              <a:solidFill>
                <a:srgbClr val="0070C0"/>
              </a:solidFill>
            </a:rPr>
            <a:t>大按钮</a:t>
          </a:r>
          <a:endParaRPr lang="zh-CN" altLang="en-US" sz="1800" b="1" dirty="0">
            <a:solidFill>
              <a:srgbClr val="0070C0"/>
            </a:solidFill>
          </a:endParaRPr>
        </a:p>
      </dgm:t>
    </dgm:pt>
    <dgm:pt modelId="{659EC512-61E1-4448-9CB8-DAAA5A9169FC}" type="parTrans" cxnId="{A5C93F29-DA84-4D84-9A52-BEBB307CD2C1}">
      <dgm:prSet/>
      <dgm:spPr/>
      <dgm:t>
        <a:bodyPr/>
        <a:lstStyle/>
        <a:p>
          <a:endParaRPr lang="zh-CN" altLang="en-US" sz="2800" b="1"/>
        </a:p>
      </dgm:t>
    </dgm:pt>
    <dgm:pt modelId="{D9B69C16-D39C-4452-B5B8-5BA8C0356BDD}" type="sibTrans" cxnId="{A5C93F29-DA84-4D84-9A52-BEBB307CD2C1}">
      <dgm:prSet custT="1"/>
      <dgm:spPr/>
      <dgm:t>
        <a:bodyPr/>
        <a:lstStyle/>
        <a:p>
          <a:endParaRPr lang="zh-CN" altLang="en-US" sz="1200" b="1"/>
        </a:p>
      </dgm:t>
    </dgm:pt>
    <dgm:pt modelId="{D2ACDEAC-9778-474D-B5C7-4400B4332769}">
      <dgm:prSet phldrT="[文本]" custT="1"/>
      <dgm:spPr/>
      <dgm:t>
        <a:bodyPr/>
        <a:lstStyle/>
        <a:p>
          <a:r>
            <a:rPr lang="en-US" altLang="zh-CN" sz="1800" b="1" dirty="0" smtClean="0">
              <a:solidFill>
                <a:srgbClr val="FFFF00"/>
              </a:solidFill>
            </a:rPr>
            <a:t>Excel</a:t>
          </a:r>
          <a:r>
            <a:rPr lang="zh-CN" altLang="en-US" sz="1800" b="1" dirty="0" smtClean="0">
              <a:solidFill>
                <a:srgbClr val="FFFF00"/>
              </a:solidFill>
            </a:rPr>
            <a:t>选项</a:t>
          </a:r>
          <a:endParaRPr lang="zh-CN" altLang="en-US" sz="1800" b="1" dirty="0">
            <a:solidFill>
              <a:srgbClr val="FFFF00"/>
            </a:solidFill>
          </a:endParaRPr>
        </a:p>
      </dgm:t>
    </dgm:pt>
    <dgm:pt modelId="{218B10A8-D5CF-403E-931D-FB2A8E6C582B}" type="parTrans" cxnId="{C3A0A049-0598-4194-B31A-39C76B89CF28}">
      <dgm:prSet/>
      <dgm:spPr/>
      <dgm:t>
        <a:bodyPr/>
        <a:lstStyle/>
        <a:p>
          <a:endParaRPr lang="zh-CN" altLang="en-US" sz="2800" b="1"/>
        </a:p>
      </dgm:t>
    </dgm:pt>
    <dgm:pt modelId="{3691247E-37CA-4137-8E0A-30301D4AE44E}" type="sibTrans" cxnId="{C3A0A049-0598-4194-B31A-39C76B89CF28}">
      <dgm:prSet custT="1"/>
      <dgm:spPr/>
      <dgm:t>
        <a:bodyPr/>
        <a:lstStyle/>
        <a:p>
          <a:endParaRPr lang="zh-CN" altLang="en-US" sz="1200" b="1"/>
        </a:p>
      </dgm:t>
    </dgm:pt>
    <dgm:pt modelId="{DD0DDB7D-FE52-46C6-ABAD-B6C317A20724}">
      <dgm:prSet phldrT="[文本]" custT="1"/>
      <dgm:spPr/>
      <dgm:t>
        <a:bodyPr/>
        <a:lstStyle/>
        <a:p>
          <a:r>
            <a:rPr lang="en-US" altLang="zh-CN" sz="1800" b="1" dirty="0" smtClean="0">
              <a:solidFill>
                <a:srgbClr val="00B050"/>
              </a:solidFill>
            </a:rPr>
            <a:t>2007</a:t>
          </a:r>
          <a:r>
            <a:rPr lang="zh-CN" altLang="en-US" sz="1800" b="1" dirty="0" smtClean="0">
              <a:solidFill>
                <a:srgbClr val="00B050"/>
              </a:solidFill>
            </a:rPr>
            <a:t>版</a:t>
          </a:r>
          <a:endParaRPr lang="zh-CN" altLang="en-US" sz="1800" b="1" dirty="0">
            <a:solidFill>
              <a:srgbClr val="00B050"/>
            </a:solidFill>
          </a:endParaRPr>
        </a:p>
      </dgm:t>
    </dgm:pt>
    <dgm:pt modelId="{D2CC2928-844E-4486-8E37-B6A1B283C38E}" type="parTrans" cxnId="{E0DEBD67-AF8D-4AA2-836F-BE31EDBCCB78}">
      <dgm:prSet/>
      <dgm:spPr/>
      <dgm:t>
        <a:bodyPr/>
        <a:lstStyle/>
        <a:p>
          <a:endParaRPr lang="zh-CN" altLang="en-US" sz="2800" b="1"/>
        </a:p>
      </dgm:t>
    </dgm:pt>
    <dgm:pt modelId="{DF53D02C-8F70-47E1-B707-F4CBD01FACED}" type="sibTrans" cxnId="{E0DEBD67-AF8D-4AA2-836F-BE31EDBCCB78}">
      <dgm:prSet custT="1"/>
      <dgm:spPr/>
      <dgm:t>
        <a:bodyPr/>
        <a:lstStyle/>
        <a:p>
          <a:endParaRPr lang="zh-CN" altLang="en-US" sz="1200" b="1"/>
        </a:p>
      </dgm:t>
    </dgm:pt>
    <dgm:pt modelId="{5D9D0B95-8D91-41AB-B446-D45F3DC87B13}" type="pres">
      <dgm:prSet presAssocID="{712F0301-9CDD-4970-BFE4-9E11AC9956B5}" presName="Name0" presStyleCnt="0">
        <dgm:presLayoutVars>
          <dgm:dir/>
          <dgm:resizeHandles val="exact"/>
        </dgm:presLayoutVars>
      </dgm:prSet>
      <dgm:spPr/>
    </dgm:pt>
    <dgm:pt modelId="{496F2A89-ECBE-4ADA-A172-2A7ABCDEC7D9}" type="pres">
      <dgm:prSet presAssocID="{DD0DDB7D-FE52-46C6-ABAD-B6C317A20724}" presName="node" presStyleLbl="node1" presStyleIdx="0" presStyleCnt="3" custScaleX="31378">
        <dgm:presLayoutVars>
          <dgm:bulletEnabled val="1"/>
        </dgm:presLayoutVars>
      </dgm:prSet>
      <dgm:spPr/>
      <dgm:t>
        <a:bodyPr/>
        <a:lstStyle/>
        <a:p>
          <a:endParaRPr lang="zh-CN" altLang="en-US"/>
        </a:p>
      </dgm:t>
    </dgm:pt>
    <dgm:pt modelId="{F0A7A009-353D-48FD-9522-C7D4E80ACE6D}" type="pres">
      <dgm:prSet presAssocID="{DF53D02C-8F70-47E1-B707-F4CBD01FACED}" presName="sibTrans" presStyleLbl="sibTrans2D1" presStyleIdx="0" presStyleCnt="2"/>
      <dgm:spPr/>
      <dgm:t>
        <a:bodyPr/>
        <a:lstStyle/>
        <a:p>
          <a:endParaRPr lang="zh-CN" altLang="en-US"/>
        </a:p>
      </dgm:t>
    </dgm:pt>
    <dgm:pt modelId="{2EB078A1-9141-4FAF-91DA-49F4D21C1980}" type="pres">
      <dgm:prSet presAssocID="{DF53D02C-8F70-47E1-B707-F4CBD01FACED}" presName="connectorText" presStyleLbl="sibTrans2D1" presStyleIdx="0" presStyleCnt="2"/>
      <dgm:spPr/>
      <dgm:t>
        <a:bodyPr/>
        <a:lstStyle/>
        <a:p>
          <a:endParaRPr lang="zh-CN" altLang="en-US"/>
        </a:p>
      </dgm:t>
    </dgm:pt>
    <dgm:pt modelId="{9FFF8850-769B-4C65-9082-6E588B599584}" type="pres">
      <dgm:prSet presAssocID="{FBA9BFB3-9A03-4B2F-9045-0F47F6BBBF60}" presName="node" presStyleLbl="node1" presStyleIdx="1" presStyleCnt="3" custScaleX="62065">
        <dgm:presLayoutVars>
          <dgm:bulletEnabled val="1"/>
        </dgm:presLayoutVars>
      </dgm:prSet>
      <dgm:spPr/>
      <dgm:t>
        <a:bodyPr/>
        <a:lstStyle/>
        <a:p>
          <a:endParaRPr lang="zh-CN" altLang="en-US"/>
        </a:p>
      </dgm:t>
    </dgm:pt>
    <dgm:pt modelId="{4E781F0C-8D35-4716-8A26-CE60F8C71E13}" type="pres">
      <dgm:prSet presAssocID="{D9B69C16-D39C-4452-B5B8-5BA8C0356BDD}" presName="sibTrans" presStyleLbl="sibTrans2D1" presStyleIdx="1" presStyleCnt="2"/>
      <dgm:spPr/>
      <dgm:t>
        <a:bodyPr/>
        <a:lstStyle/>
        <a:p>
          <a:endParaRPr lang="zh-CN" altLang="en-US"/>
        </a:p>
      </dgm:t>
    </dgm:pt>
    <dgm:pt modelId="{55ABCA35-FC31-40F8-8FF9-6339587D3A6E}" type="pres">
      <dgm:prSet presAssocID="{D9B69C16-D39C-4452-B5B8-5BA8C0356BDD}" presName="connectorText" presStyleLbl="sibTrans2D1" presStyleIdx="1" presStyleCnt="2"/>
      <dgm:spPr/>
      <dgm:t>
        <a:bodyPr/>
        <a:lstStyle/>
        <a:p>
          <a:endParaRPr lang="zh-CN" altLang="en-US"/>
        </a:p>
      </dgm:t>
    </dgm:pt>
    <dgm:pt modelId="{66AECB78-2CDC-4778-9C4D-AC3A8AF33679}" type="pres">
      <dgm:prSet presAssocID="{D2ACDEAC-9778-474D-B5C7-4400B4332769}" presName="node" presStyleLbl="node1" presStyleIdx="2" presStyleCnt="3" custScaleX="57768">
        <dgm:presLayoutVars>
          <dgm:bulletEnabled val="1"/>
        </dgm:presLayoutVars>
      </dgm:prSet>
      <dgm:spPr/>
      <dgm:t>
        <a:bodyPr/>
        <a:lstStyle/>
        <a:p>
          <a:endParaRPr lang="zh-CN" altLang="en-US"/>
        </a:p>
      </dgm:t>
    </dgm:pt>
  </dgm:ptLst>
  <dgm:cxnLst>
    <dgm:cxn modelId="{CC49CE33-3EAB-4F40-B4FF-D0195A604AEC}" type="presOf" srcId="{D2ACDEAC-9778-474D-B5C7-4400B4332769}" destId="{66AECB78-2CDC-4778-9C4D-AC3A8AF33679}" srcOrd="0" destOrd="0" presId="urn:microsoft.com/office/officeart/2005/8/layout/process1"/>
    <dgm:cxn modelId="{1E221A1D-5AAC-4E1E-8DEE-E628EE31191C}" type="presOf" srcId="{FBA9BFB3-9A03-4B2F-9045-0F47F6BBBF60}" destId="{9FFF8850-769B-4C65-9082-6E588B599584}" srcOrd="0" destOrd="0" presId="urn:microsoft.com/office/officeart/2005/8/layout/process1"/>
    <dgm:cxn modelId="{3DBF16A3-C8F3-40FF-B3D2-67C257EF6A49}" type="presOf" srcId="{DF53D02C-8F70-47E1-B707-F4CBD01FACED}" destId="{F0A7A009-353D-48FD-9522-C7D4E80ACE6D}" srcOrd="0" destOrd="0" presId="urn:microsoft.com/office/officeart/2005/8/layout/process1"/>
    <dgm:cxn modelId="{A5C93F29-DA84-4D84-9A52-BEBB307CD2C1}" srcId="{712F0301-9CDD-4970-BFE4-9E11AC9956B5}" destId="{FBA9BFB3-9A03-4B2F-9045-0F47F6BBBF60}" srcOrd="1" destOrd="0" parTransId="{659EC512-61E1-4448-9CB8-DAAA5A9169FC}" sibTransId="{D9B69C16-D39C-4452-B5B8-5BA8C0356BDD}"/>
    <dgm:cxn modelId="{37C6BE9A-DA7D-43FF-B0FA-CD79D008095A}" type="presOf" srcId="{DD0DDB7D-FE52-46C6-ABAD-B6C317A20724}" destId="{496F2A89-ECBE-4ADA-A172-2A7ABCDEC7D9}" srcOrd="0" destOrd="0" presId="urn:microsoft.com/office/officeart/2005/8/layout/process1"/>
    <dgm:cxn modelId="{73EBCCFD-2816-408F-A5E0-F3DB12C99AC6}" type="presOf" srcId="{DF53D02C-8F70-47E1-B707-F4CBD01FACED}" destId="{2EB078A1-9141-4FAF-91DA-49F4D21C1980}" srcOrd="1" destOrd="0" presId="urn:microsoft.com/office/officeart/2005/8/layout/process1"/>
    <dgm:cxn modelId="{C3A0A049-0598-4194-B31A-39C76B89CF28}" srcId="{712F0301-9CDD-4970-BFE4-9E11AC9956B5}" destId="{D2ACDEAC-9778-474D-B5C7-4400B4332769}" srcOrd="2" destOrd="0" parTransId="{218B10A8-D5CF-403E-931D-FB2A8E6C582B}" sibTransId="{3691247E-37CA-4137-8E0A-30301D4AE44E}"/>
    <dgm:cxn modelId="{9CAFC186-E747-4106-A595-6A7ECF2E7B44}" type="presOf" srcId="{712F0301-9CDD-4970-BFE4-9E11AC9956B5}" destId="{5D9D0B95-8D91-41AB-B446-D45F3DC87B13}" srcOrd="0" destOrd="0" presId="urn:microsoft.com/office/officeart/2005/8/layout/process1"/>
    <dgm:cxn modelId="{07767BEB-0A80-47E4-A4EF-E5AF801393A8}" type="presOf" srcId="{D9B69C16-D39C-4452-B5B8-5BA8C0356BDD}" destId="{4E781F0C-8D35-4716-8A26-CE60F8C71E13}" srcOrd="0" destOrd="0" presId="urn:microsoft.com/office/officeart/2005/8/layout/process1"/>
    <dgm:cxn modelId="{C3F7CBC9-55F3-4223-9B0A-8A60CD3232ED}" type="presOf" srcId="{D9B69C16-D39C-4452-B5B8-5BA8C0356BDD}" destId="{55ABCA35-FC31-40F8-8FF9-6339587D3A6E}" srcOrd="1" destOrd="0" presId="urn:microsoft.com/office/officeart/2005/8/layout/process1"/>
    <dgm:cxn modelId="{E0DEBD67-AF8D-4AA2-836F-BE31EDBCCB78}" srcId="{712F0301-9CDD-4970-BFE4-9E11AC9956B5}" destId="{DD0DDB7D-FE52-46C6-ABAD-B6C317A20724}" srcOrd="0" destOrd="0" parTransId="{D2CC2928-844E-4486-8E37-B6A1B283C38E}" sibTransId="{DF53D02C-8F70-47E1-B707-F4CBD01FACED}"/>
    <dgm:cxn modelId="{653AE124-4E75-4BE4-98A8-51EF0B893749}" type="presParOf" srcId="{5D9D0B95-8D91-41AB-B446-D45F3DC87B13}" destId="{496F2A89-ECBE-4ADA-A172-2A7ABCDEC7D9}" srcOrd="0" destOrd="0" presId="urn:microsoft.com/office/officeart/2005/8/layout/process1"/>
    <dgm:cxn modelId="{56BE4A48-029A-410E-89D6-4BDA7CC67A20}" type="presParOf" srcId="{5D9D0B95-8D91-41AB-B446-D45F3DC87B13}" destId="{F0A7A009-353D-48FD-9522-C7D4E80ACE6D}" srcOrd="1" destOrd="0" presId="urn:microsoft.com/office/officeart/2005/8/layout/process1"/>
    <dgm:cxn modelId="{E3AF377C-6A47-480A-8F2F-05F72E2C68D1}" type="presParOf" srcId="{F0A7A009-353D-48FD-9522-C7D4E80ACE6D}" destId="{2EB078A1-9141-4FAF-91DA-49F4D21C1980}" srcOrd="0" destOrd="0" presId="urn:microsoft.com/office/officeart/2005/8/layout/process1"/>
    <dgm:cxn modelId="{16C503AF-9733-41DE-837B-B7DB4DDAE131}" type="presParOf" srcId="{5D9D0B95-8D91-41AB-B446-D45F3DC87B13}" destId="{9FFF8850-769B-4C65-9082-6E588B599584}" srcOrd="2" destOrd="0" presId="urn:microsoft.com/office/officeart/2005/8/layout/process1"/>
    <dgm:cxn modelId="{37090346-294B-452B-9710-746D88BC154C}" type="presParOf" srcId="{5D9D0B95-8D91-41AB-B446-D45F3DC87B13}" destId="{4E781F0C-8D35-4716-8A26-CE60F8C71E13}" srcOrd="3" destOrd="0" presId="urn:microsoft.com/office/officeart/2005/8/layout/process1"/>
    <dgm:cxn modelId="{96067BA0-4E23-4946-A3A7-71065E26EEF0}" type="presParOf" srcId="{4E781F0C-8D35-4716-8A26-CE60F8C71E13}" destId="{55ABCA35-FC31-40F8-8FF9-6339587D3A6E}" srcOrd="0" destOrd="0" presId="urn:microsoft.com/office/officeart/2005/8/layout/process1"/>
    <dgm:cxn modelId="{53044114-473E-4A40-BF41-8A00079481FC}" type="presParOf" srcId="{5D9D0B95-8D91-41AB-B446-D45F3DC87B13}" destId="{66AECB78-2CDC-4778-9C4D-AC3A8AF33679}" srcOrd="4" destOrd="0" presId="urn:microsoft.com/office/officeart/2005/8/layout/process1"/>
  </dgm:cxnLst>
  <dgm:bg/>
  <dgm:whole/>
</dgm:dataModel>
</file>

<file path=ppt/diagrams/data9.xml><?xml version="1.0" encoding="utf-8"?>
<dgm:dataModel xmlns:dgm="http://schemas.openxmlformats.org/drawingml/2006/diagram" xmlns:a="http://schemas.openxmlformats.org/drawingml/2006/main">
  <dgm:ptLst>
    <dgm:pt modelId="{F78FB740-7794-463F-8A72-CEDF7193DDC7}" type="doc">
      <dgm:prSet loTypeId="urn:microsoft.com/office/officeart/2005/8/layout/vList4" loCatId="list" qsTypeId="urn:microsoft.com/office/officeart/2005/8/quickstyle/simple2" qsCatId="simple" csTypeId="urn:microsoft.com/office/officeart/2005/8/colors/accent2_2" csCatId="accent2" phldr="1"/>
      <dgm:spPr/>
      <dgm:t>
        <a:bodyPr/>
        <a:lstStyle/>
        <a:p>
          <a:endParaRPr lang="zh-CN" altLang="en-US"/>
        </a:p>
      </dgm:t>
    </dgm:pt>
    <dgm:pt modelId="{25BF189B-FB3A-4564-961D-CBBC8B40D130}">
      <dgm:prSet phldrT="[文本]" custT="1"/>
      <dgm:spPr>
        <a:solidFill>
          <a:srgbClr val="92D050"/>
        </a:solidFill>
      </dgm:spPr>
      <dgm:t>
        <a:bodyPr/>
        <a:lstStyle/>
        <a:p>
          <a:r>
            <a:rPr lang="zh-CN" altLang="en-US" sz="2400" b="0"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j-ea"/>
              <a:ea typeface="+mj-ea"/>
            </a:rPr>
            <a:t>宏的安全性设置</a:t>
          </a:r>
        </a:p>
      </dgm:t>
    </dgm:pt>
    <dgm:pt modelId="{5960F2AF-659F-4FC8-BD07-567A4935DA25}" type="par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8610867C-6484-402C-AD98-7EC2DAE01D54}" type="sibTrans" cxnId="{AE128BF7-D24A-4B8C-89EF-5E6A2034C490}">
      <dgm:prSet/>
      <dgm:spPr/>
      <dgm:t>
        <a:bodyPr/>
        <a:lstStyle/>
        <a:p>
          <a:endParaRPr lang="zh-CN" altLang="en-US" b="0" cap="none" spc="0">
            <a:ln w="10160">
              <a:solidFill>
                <a:schemeClr val="accent1"/>
              </a:solidFill>
              <a:prstDash val="solid"/>
            </a:ln>
            <a:solidFill>
              <a:srgbClr val="FFFFFF"/>
            </a:solidFill>
            <a:effectLst>
              <a:outerShdw blurRad="38100" dist="32000" dir="5400000" algn="tl">
                <a:srgbClr val="000000">
                  <a:alpha val="30000"/>
                </a:srgbClr>
              </a:outerShdw>
            </a:effectLst>
          </a:endParaRPr>
        </a:p>
      </dgm:t>
    </dgm:pt>
    <dgm:pt modelId="{4781E29D-D90B-4B8A-B76E-0E31FA082C3A}" type="pres">
      <dgm:prSet presAssocID="{F78FB740-7794-463F-8A72-CEDF7193DDC7}" presName="linear" presStyleCnt="0">
        <dgm:presLayoutVars>
          <dgm:dir/>
          <dgm:resizeHandles val="exact"/>
        </dgm:presLayoutVars>
      </dgm:prSet>
      <dgm:spPr/>
      <dgm:t>
        <a:bodyPr/>
        <a:lstStyle/>
        <a:p>
          <a:endParaRPr lang="zh-CN" altLang="en-US"/>
        </a:p>
      </dgm:t>
    </dgm:pt>
    <dgm:pt modelId="{92E49789-DAB3-4B12-8681-F4E0AB4DF63D}" type="pres">
      <dgm:prSet presAssocID="{25BF189B-FB3A-4564-961D-CBBC8B40D130}" presName="comp" presStyleCnt="0"/>
      <dgm:spPr/>
    </dgm:pt>
    <dgm:pt modelId="{D20D531D-4BDA-438F-A15A-40F2AD3BEF3B}" type="pres">
      <dgm:prSet presAssocID="{25BF189B-FB3A-4564-961D-CBBC8B40D130}" presName="box" presStyleLbl="node1" presStyleIdx="0" presStyleCnt="1"/>
      <dgm:spPr/>
      <dgm:t>
        <a:bodyPr/>
        <a:lstStyle/>
        <a:p>
          <a:endParaRPr lang="zh-CN" altLang="en-US"/>
        </a:p>
      </dgm:t>
    </dgm:pt>
    <dgm:pt modelId="{7DCDF222-64A2-4C07-87F2-793D44D978FB}" type="pres">
      <dgm:prSet presAssocID="{25BF189B-FB3A-4564-961D-CBBC8B40D130}" presName="img" presStyleLbl="fgImgPlace1" presStyleIdx="0" presStyleCnt="1" custScaleX="59373" custLinFactNeighborX="1"/>
      <dgm:spPr>
        <a:blipFill rotWithShape="0">
          <a:blip xmlns:r="http://schemas.openxmlformats.org/officeDocument/2006/relationships" r:embed="rId1"/>
          <a:stretch>
            <a:fillRect/>
          </a:stretch>
        </a:blipFill>
      </dgm:spPr>
    </dgm:pt>
    <dgm:pt modelId="{095E31DA-1758-4D5F-A13C-0A0E1E3223A4}" type="pres">
      <dgm:prSet presAssocID="{25BF189B-FB3A-4564-961D-CBBC8B40D130}" presName="text" presStyleLbl="node1" presStyleIdx="0" presStyleCnt="1">
        <dgm:presLayoutVars>
          <dgm:bulletEnabled val="1"/>
        </dgm:presLayoutVars>
      </dgm:prSet>
      <dgm:spPr/>
      <dgm:t>
        <a:bodyPr/>
        <a:lstStyle/>
        <a:p>
          <a:endParaRPr lang="zh-CN" altLang="en-US"/>
        </a:p>
      </dgm:t>
    </dgm:pt>
  </dgm:ptLst>
  <dgm:cxnLst>
    <dgm:cxn modelId="{B8E5EDF4-7D76-4614-B2EF-E50D1C0A61E1}" type="presOf" srcId="{25BF189B-FB3A-4564-961D-CBBC8B40D130}" destId="{D20D531D-4BDA-438F-A15A-40F2AD3BEF3B}" srcOrd="0" destOrd="0" presId="urn:microsoft.com/office/officeart/2005/8/layout/vList4"/>
    <dgm:cxn modelId="{AE128BF7-D24A-4B8C-89EF-5E6A2034C490}" srcId="{F78FB740-7794-463F-8A72-CEDF7193DDC7}" destId="{25BF189B-FB3A-4564-961D-CBBC8B40D130}" srcOrd="0" destOrd="0" parTransId="{5960F2AF-659F-4FC8-BD07-567A4935DA25}" sibTransId="{8610867C-6484-402C-AD98-7EC2DAE01D54}"/>
    <dgm:cxn modelId="{F9DD9AF0-DB94-45CF-A152-7810F6EE3C2E}" type="presOf" srcId="{25BF189B-FB3A-4564-961D-CBBC8B40D130}" destId="{095E31DA-1758-4D5F-A13C-0A0E1E3223A4}" srcOrd="1" destOrd="0" presId="urn:microsoft.com/office/officeart/2005/8/layout/vList4"/>
    <dgm:cxn modelId="{E1B1E43C-D107-4FB9-8DE2-33C986C85F54}" type="presOf" srcId="{F78FB740-7794-463F-8A72-CEDF7193DDC7}" destId="{4781E29D-D90B-4B8A-B76E-0E31FA082C3A}" srcOrd="0" destOrd="0" presId="urn:microsoft.com/office/officeart/2005/8/layout/vList4"/>
    <dgm:cxn modelId="{9B40D018-1990-478B-A779-F3FE7FBF9714}" type="presParOf" srcId="{4781E29D-D90B-4B8A-B76E-0E31FA082C3A}" destId="{92E49789-DAB3-4B12-8681-F4E0AB4DF63D}" srcOrd="0" destOrd="0" presId="urn:microsoft.com/office/officeart/2005/8/layout/vList4"/>
    <dgm:cxn modelId="{6443C3FB-2D8B-47BE-9D80-F7A6168084A2}" type="presParOf" srcId="{92E49789-DAB3-4B12-8681-F4E0AB4DF63D}" destId="{D20D531D-4BDA-438F-A15A-40F2AD3BEF3B}" srcOrd="0" destOrd="0" presId="urn:microsoft.com/office/officeart/2005/8/layout/vList4"/>
    <dgm:cxn modelId="{1551721D-6020-4969-8B4A-233C4C63DBA7}" type="presParOf" srcId="{92E49789-DAB3-4B12-8681-F4E0AB4DF63D}" destId="{7DCDF222-64A2-4C07-87F2-793D44D978FB}" srcOrd="1" destOrd="0" presId="urn:microsoft.com/office/officeart/2005/8/layout/vList4"/>
    <dgm:cxn modelId="{82086A87-EF0E-4E18-92A1-B787EA7FBDFE}" type="presParOf" srcId="{92E49789-DAB3-4B12-8681-F4E0AB4DF63D}" destId="{095E31DA-1758-4D5F-A13C-0A0E1E3223A4}" srcOrd="2" destOrd="0" presId="urn:microsoft.com/office/officeart/2005/8/layout/vList4"/>
  </dgm:cxnLst>
  <dgm:bg/>
  <dgm:whole/>
</dgm:dataModel>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5.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F0B513-E542-47A8-A2D8-22A374F9D343}" type="datetimeFigureOut">
              <a:rPr lang="zh-CN" altLang="en-US" smtClean="0"/>
              <a:pPr/>
              <a:t>2016/9/17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03A0EBD-F70A-4CDB-B4F1-321FEA21BB36}" type="slidenum">
              <a:rPr lang="zh-CN" altLang="en-US" smtClean="0"/>
              <a:pPr/>
              <a:t>‹#›</a:t>
            </a:fld>
            <a:endParaRPr lang="zh-CN" altLang="en-US"/>
          </a:p>
        </p:txBody>
      </p:sp>
    </p:spTree>
    <p:extLst>
      <p:ext uri="{BB962C8B-B14F-4D97-AF65-F5344CB8AC3E}">
        <p14:creationId xmlns:p14="http://schemas.microsoft.com/office/powerpoint/2010/main" xmlns="" val="1300819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r.office.microsoft.com/r/rlidAWSContentRedir?AssetID=XT011004512052&amp;CTT=11&amp;Origin=ZP062072982052" TargetMode="External"/><Relationship Id="rId2" Type="http://schemas.openxmlformats.org/officeDocument/2006/relationships/slide" Target="../slides/slide25.xml"/><Relationship Id="rId1" Type="http://schemas.openxmlformats.org/officeDocument/2006/relationships/notesMaster" Target="../notesMasters/notesMaster1.xml"/><Relationship Id="rId4" Type="http://schemas.openxmlformats.org/officeDocument/2006/relationships/hyperlink" Target="ms-help://MS.EXCEL.12.2052/EXCEL/content/HP10078581.htm"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r.office.microsoft.com/r/rlidAWSContentRedir?AssetID=XT011004512052&amp;CTT=11&amp;Origin=ZP062072982052" TargetMode="External"/><Relationship Id="rId2" Type="http://schemas.openxmlformats.org/officeDocument/2006/relationships/slide" Target="../slides/slide29.xml"/><Relationship Id="rId1" Type="http://schemas.openxmlformats.org/officeDocument/2006/relationships/notesMaster" Target="../notesMasters/notesMaster1.xml"/><Relationship Id="rId4" Type="http://schemas.openxmlformats.org/officeDocument/2006/relationships/hyperlink" Target="ms-help://MS.EXCEL.12.2052/EXCEL/content/HP10078581.htm" TargetMode="Externa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最经典：</a:t>
            </a:r>
            <a:r>
              <a:rPr lang="en-US" altLang="zh-CN" dirty="0" smtClean="0"/>
              <a:t>《</a:t>
            </a:r>
            <a:r>
              <a:rPr lang="zh-CN" altLang="en-US" dirty="0" smtClean="0"/>
              <a:t>中文版</a:t>
            </a:r>
            <a:r>
              <a:rPr lang="en-US" altLang="zh-CN" dirty="0" smtClean="0"/>
              <a:t>Excel 2007</a:t>
            </a:r>
            <a:r>
              <a:rPr lang="zh-CN" altLang="en-US" dirty="0" smtClean="0"/>
              <a:t>高级</a:t>
            </a:r>
            <a:r>
              <a:rPr lang="en-US" altLang="zh-CN" dirty="0" smtClean="0"/>
              <a:t>VBA</a:t>
            </a:r>
            <a:r>
              <a:rPr lang="zh-CN" altLang="en-US" dirty="0" smtClean="0"/>
              <a:t>编程宝典</a:t>
            </a:r>
            <a:r>
              <a:rPr lang="en-US" altLang="zh-CN" dirty="0" smtClean="0"/>
              <a:t>》 </a:t>
            </a:r>
            <a:r>
              <a:rPr lang="zh-CN" altLang="en-US" dirty="0" smtClean="0"/>
              <a:t>（缺货）</a:t>
            </a:r>
          </a:p>
          <a:p>
            <a:r>
              <a:rPr lang="zh-CN" altLang="en-US" dirty="0" smtClean="0"/>
              <a:t>作者</a:t>
            </a:r>
            <a:r>
              <a:rPr lang="en-US" altLang="zh-CN" dirty="0" smtClean="0"/>
              <a:t>:</a:t>
            </a:r>
            <a:r>
              <a:rPr lang="zh-CN" altLang="en-US" dirty="0" smtClean="0"/>
              <a:t>（美）沃肯巴赫（</a:t>
            </a:r>
            <a:r>
              <a:rPr lang="en-US" altLang="zh-CN" dirty="0" err="1" smtClean="0"/>
              <a:t>Walkenbach,J</a:t>
            </a:r>
            <a:r>
              <a:rPr lang="zh-CN" altLang="en-US" dirty="0" smtClean="0"/>
              <a:t>）　著；冯飞，焦瑜净　译 清华大学出版社 出版时间</a:t>
            </a:r>
            <a:r>
              <a:rPr lang="en-US" altLang="zh-CN" dirty="0" smtClean="0"/>
              <a:t>:2009</a:t>
            </a:r>
            <a:r>
              <a:rPr lang="zh-CN" altLang="en-US" dirty="0" smtClean="0"/>
              <a:t>年</a:t>
            </a:r>
            <a:r>
              <a:rPr lang="en-US" altLang="zh-CN" dirty="0" smtClean="0"/>
              <a:t>2</a:t>
            </a:r>
            <a:r>
              <a:rPr lang="zh-CN" altLang="en-US" dirty="0" smtClean="0"/>
              <a:t>月  </a:t>
            </a:r>
          </a:p>
          <a:p>
            <a:endParaRPr lang="en-US" altLang="zh-CN" dirty="0" smtClean="0"/>
          </a:p>
          <a:p>
            <a:r>
              <a:rPr lang="en-US" altLang="zh-CN" dirty="0" smtClean="0"/>
              <a:t>《Excel VBA</a:t>
            </a:r>
            <a:r>
              <a:rPr lang="zh-CN" altLang="en-US" dirty="0" smtClean="0"/>
              <a:t>实战技巧精粹（修订版）</a:t>
            </a:r>
            <a:r>
              <a:rPr lang="en-US" altLang="zh-CN" dirty="0" smtClean="0"/>
              <a:t>》</a:t>
            </a:r>
            <a:r>
              <a:rPr lang="zh-CN" altLang="en-US" dirty="0" smtClean="0"/>
              <a:t>并不是一本逐步讲解很基础的</a:t>
            </a:r>
            <a:r>
              <a:rPr lang="en-US" altLang="zh-CN" dirty="0" err="1" smtClean="0"/>
              <a:t>ExcelVBA</a:t>
            </a:r>
            <a:r>
              <a:rPr lang="zh-CN" altLang="en-US" dirty="0" smtClean="0"/>
              <a:t>基本语法和对象模型等基础知识的书，而是将</a:t>
            </a:r>
            <a:r>
              <a:rPr lang="en-US" altLang="zh-CN" dirty="0" err="1" smtClean="0"/>
              <a:t>ExcelVBA</a:t>
            </a:r>
            <a:r>
              <a:rPr lang="zh-CN" altLang="en-US" dirty="0" smtClean="0"/>
              <a:t>的知识点和关键点穿插在技巧中介绍，力求让读者在实际的应用环境中学习，达到良好的学习效果。</a:t>
            </a:r>
            <a:endParaRPr lang="en-US" altLang="zh-CN" dirty="0" smtClean="0"/>
          </a:p>
          <a:p>
            <a:endParaRPr lang="en-US" altLang="zh-CN" dirty="0" smtClean="0"/>
          </a:p>
          <a:p>
            <a:pPr marL="0" indent="0">
              <a:buNone/>
            </a:pPr>
            <a:r>
              <a:rPr lang="en-US" altLang="zh-CN" sz="2400" dirty="0" smtClean="0">
                <a:solidFill>
                  <a:srgbClr val="FF0000"/>
                </a:solidFill>
              </a:rPr>
              <a:t>《</a:t>
            </a:r>
            <a:r>
              <a:rPr lang="en-US" sz="2400" dirty="0" smtClean="0">
                <a:solidFill>
                  <a:srgbClr val="FF0000"/>
                </a:solidFill>
              </a:rPr>
              <a:t>Excel VBA</a:t>
            </a:r>
            <a:r>
              <a:rPr lang="zh-CN" altLang="en-US" sz="2400" dirty="0" smtClean="0">
                <a:solidFill>
                  <a:srgbClr val="FF0000"/>
                </a:solidFill>
              </a:rPr>
              <a:t>开发技术大全</a:t>
            </a:r>
            <a:r>
              <a:rPr lang="en-US" altLang="zh-CN" sz="2400" dirty="0" smtClean="0">
                <a:solidFill>
                  <a:srgbClr val="FF0000"/>
                </a:solidFill>
              </a:rPr>
              <a:t>》</a:t>
            </a:r>
            <a:r>
              <a:rPr lang="zh-CN" altLang="en-US" sz="2400" dirty="0" smtClean="0">
                <a:solidFill>
                  <a:srgbClr val="FF0000"/>
                </a:solidFill>
              </a:rPr>
              <a:t>（缺货）</a:t>
            </a:r>
            <a:endParaRPr lang="en-US" altLang="zh-CN" sz="2400" dirty="0" smtClean="0">
              <a:solidFill>
                <a:srgbClr val="FF0000"/>
              </a:solidFill>
            </a:endParaRPr>
          </a:p>
          <a:p>
            <a:pPr marL="0" lvl="1" indent="0">
              <a:buNone/>
            </a:pPr>
            <a:r>
              <a:rPr lang="zh-CN" altLang="en-US" sz="2000" dirty="0" smtClean="0"/>
              <a:t>   伍远高等编著</a:t>
            </a:r>
            <a:r>
              <a:rPr lang="en-US" altLang="zh-CN" sz="2000" dirty="0" smtClean="0"/>
              <a:t>.</a:t>
            </a:r>
            <a:r>
              <a:rPr lang="zh-CN" altLang="en-US" sz="2000" dirty="0" smtClean="0"/>
              <a:t>  </a:t>
            </a:r>
            <a:r>
              <a:rPr lang="en-US" altLang="zh-CN" sz="2000" dirty="0" smtClean="0"/>
              <a:t> </a:t>
            </a:r>
            <a:r>
              <a:rPr lang="zh-CN" altLang="en-US" sz="2000" dirty="0" smtClean="0"/>
              <a:t>清华大学出版社，</a:t>
            </a:r>
            <a:r>
              <a:rPr lang="en-US" altLang="zh-CN" sz="2000" dirty="0" smtClean="0"/>
              <a:t>2009</a:t>
            </a:r>
            <a:r>
              <a:rPr lang="zh-CN" altLang="en-US" sz="2000" dirty="0" smtClean="0"/>
              <a:t>年， ￥</a:t>
            </a:r>
            <a:r>
              <a:rPr lang="en-US" altLang="zh-CN" sz="2000" dirty="0" smtClean="0"/>
              <a:t>69.00</a:t>
            </a:r>
          </a:p>
          <a:p>
            <a:pPr marL="0" lvl="1" indent="0">
              <a:buNone/>
            </a:pPr>
            <a:endParaRPr lang="en-US" altLang="zh-CN" sz="2000" dirty="0" smtClean="0"/>
          </a:p>
          <a:p>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3</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E735F2B1-DFE0-436C-9503-D53D649917AE}" type="slidenum">
              <a:rPr lang="en-US" altLang="zh-CN" smtClean="0">
                <a:latin typeface="Arial" charset="0"/>
                <a:ea typeface="宋体" charset="-122"/>
              </a:rPr>
              <a:pPr/>
              <a:t>15</a:t>
            </a:fld>
            <a:endParaRPr lang="en-US" altLang="zh-CN" smtClean="0">
              <a:latin typeface="Arial" charset="0"/>
              <a:ea typeface="宋体" charset="-122"/>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lnSpc>
                <a:spcPct val="110000"/>
              </a:lnSpc>
              <a:spcBef>
                <a:spcPct val="0"/>
              </a:spcBef>
            </a:pPr>
            <a:endParaRPr kumimoji="1" lang="en-US" altLang="zh-CN" smtClean="0">
              <a:solidFill>
                <a:srgbClr val="0000FF"/>
              </a:solidFill>
              <a:latin typeface="Arial" charset="0"/>
              <a:ea typeface="宋体" charset="-122"/>
            </a:endParaRPr>
          </a:p>
          <a:p>
            <a:pPr eaLnBrk="1" hangingPunct="1"/>
            <a:endParaRPr lang="en-US" altLang="zh-CN" smtClean="0">
              <a:latin typeface="Arial" charset="0"/>
              <a:ea typeface="宋体"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E735F2B1-DFE0-436C-9503-D53D649917AE}" type="slidenum">
              <a:rPr lang="en-US" altLang="zh-CN" smtClean="0">
                <a:latin typeface="Arial" charset="0"/>
                <a:ea typeface="宋体" charset="-122"/>
              </a:rPr>
              <a:pPr/>
              <a:t>16</a:t>
            </a:fld>
            <a:endParaRPr lang="en-US" altLang="zh-CN" smtClean="0">
              <a:latin typeface="Arial" charset="0"/>
              <a:ea typeface="宋体" charset="-122"/>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lnSpc>
                <a:spcPct val="110000"/>
              </a:lnSpc>
              <a:spcBef>
                <a:spcPct val="0"/>
              </a:spcBef>
            </a:pPr>
            <a:endParaRPr kumimoji="1" lang="en-US" altLang="zh-CN" smtClean="0">
              <a:solidFill>
                <a:srgbClr val="0000FF"/>
              </a:solidFill>
              <a:latin typeface="Arial" charset="0"/>
              <a:ea typeface="宋体" charset="-122"/>
            </a:endParaRPr>
          </a:p>
          <a:p>
            <a:pPr eaLnBrk="1" hangingPunct="1"/>
            <a:endParaRPr lang="en-US" altLang="zh-CN" smtClean="0">
              <a:latin typeface="Arial" charset="0"/>
              <a:ea typeface="宋体"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E735F2B1-DFE0-436C-9503-D53D649917AE}" type="slidenum">
              <a:rPr lang="en-US" altLang="zh-CN" smtClean="0">
                <a:latin typeface="Arial" charset="0"/>
                <a:ea typeface="宋体" charset="-122"/>
              </a:rPr>
              <a:pPr/>
              <a:t>17</a:t>
            </a:fld>
            <a:endParaRPr lang="en-US" altLang="zh-CN" smtClean="0">
              <a:latin typeface="Arial" charset="0"/>
              <a:ea typeface="宋体" charset="-122"/>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lnSpc>
                <a:spcPct val="110000"/>
              </a:lnSpc>
              <a:spcBef>
                <a:spcPct val="0"/>
              </a:spcBef>
            </a:pPr>
            <a:endParaRPr kumimoji="1" lang="en-US" altLang="zh-CN" smtClean="0">
              <a:solidFill>
                <a:srgbClr val="0000FF"/>
              </a:solidFill>
              <a:latin typeface="Arial" charset="0"/>
              <a:ea typeface="宋体" charset="-122"/>
            </a:endParaRPr>
          </a:p>
          <a:p>
            <a:pPr eaLnBrk="1" hangingPunct="1"/>
            <a:endParaRPr lang="en-US" altLang="zh-CN" smtClean="0">
              <a:latin typeface="Arial" charset="0"/>
              <a:ea typeface="宋体"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eaLnBrk="1" hangingPunct="1">
              <a:lnSpc>
                <a:spcPct val="80000"/>
              </a:lnSpc>
              <a:spcBef>
                <a:spcPct val="0"/>
              </a:spcBef>
            </a:pPr>
            <a:r>
              <a:rPr lang="zh-CN" altLang="en-US" sz="1200" dirty="0" smtClean="0">
                <a:solidFill>
                  <a:srgbClr val="990000"/>
                </a:solidFill>
                <a:latin typeface="Arial" charset="0"/>
                <a:ea typeface="宋体" charset="-122"/>
              </a:rPr>
              <a:t>单元格、单元格区域的选定</a:t>
            </a:r>
          </a:p>
          <a:p>
            <a:pPr eaLnBrk="1" hangingPunct="1">
              <a:lnSpc>
                <a:spcPct val="80000"/>
              </a:lnSpc>
              <a:spcBef>
                <a:spcPct val="0"/>
              </a:spcBef>
            </a:pPr>
            <a:r>
              <a:rPr kumimoji="1" lang="zh-CN" altLang="en-US" sz="1200" b="1" dirty="0" smtClean="0">
                <a:latin typeface="Arial" charset="0"/>
                <a:ea typeface="宋体" charset="-122"/>
              </a:rPr>
              <a:t>单个单元格：单击所需的单元格</a:t>
            </a:r>
          </a:p>
          <a:p>
            <a:pPr eaLnBrk="1" hangingPunct="1">
              <a:lnSpc>
                <a:spcPct val="80000"/>
              </a:lnSpc>
            </a:pPr>
            <a:r>
              <a:rPr kumimoji="1" lang="zh-CN" altLang="en-US" sz="1200" b="1" dirty="0" smtClean="0">
                <a:latin typeface="Arial" charset="0"/>
                <a:ea typeface="宋体" charset="-122"/>
              </a:rPr>
              <a:t>连续单元格区域：单击首单元格，</a:t>
            </a:r>
            <a:r>
              <a:rPr kumimoji="1" lang="en-US" altLang="zh-CN" sz="1200" b="1" dirty="0" smtClean="0">
                <a:solidFill>
                  <a:srgbClr val="FF0000"/>
                </a:solidFill>
                <a:latin typeface="Arial" charset="0"/>
                <a:ea typeface="宋体" charset="-122"/>
              </a:rPr>
              <a:t>Shift</a:t>
            </a:r>
            <a:r>
              <a:rPr kumimoji="1" lang="en-US" altLang="zh-CN" sz="1200" b="1" dirty="0" smtClean="0">
                <a:latin typeface="Arial" charset="0"/>
                <a:ea typeface="宋体" charset="-122"/>
              </a:rPr>
              <a:t>+</a:t>
            </a:r>
            <a:r>
              <a:rPr kumimoji="1" lang="zh-CN" altLang="en-US" sz="1200" b="1" dirty="0" smtClean="0">
                <a:latin typeface="Arial" charset="0"/>
                <a:ea typeface="宋体" charset="-122"/>
              </a:rPr>
              <a:t>单击末单元格</a:t>
            </a:r>
          </a:p>
          <a:p>
            <a:pPr eaLnBrk="1" hangingPunct="1">
              <a:lnSpc>
                <a:spcPct val="80000"/>
              </a:lnSpc>
            </a:pPr>
            <a:r>
              <a:rPr kumimoji="1" lang="zh-CN" altLang="en-US" sz="1200" b="1" dirty="0" smtClean="0">
                <a:latin typeface="Arial" charset="0"/>
                <a:ea typeface="宋体" charset="-122"/>
              </a:rPr>
              <a:t>多个不连续单元格：</a:t>
            </a:r>
            <a:r>
              <a:rPr kumimoji="1" lang="en-US" altLang="zh-CN" sz="1200" b="1" dirty="0" smtClean="0">
                <a:solidFill>
                  <a:srgbClr val="FF0000"/>
                </a:solidFill>
                <a:latin typeface="Arial" charset="0"/>
                <a:ea typeface="宋体" charset="-122"/>
              </a:rPr>
              <a:t>Ctrl</a:t>
            </a:r>
            <a:r>
              <a:rPr kumimoji="1" lang="en-US" altLang="zh-CN" sz="1200" b="1" dirty="0" smtClean="0">
                <a:latin typeface="Arial" charset="0"/>
                <a:ea typeface="宋体" charset="-122"/>
              </a:rPr>
              <a:t>+</a:t>
            </a:r>
            <a:r>
              <a:rPr kumimoji="1" lang="zh-CN" altLang="en-US" sz="1200" b="1" dirty="0" smtClean="0">
                <a:latin typeface="Arial" charset="0"/>
                <a:ea typeface="宋体" charset="-122"/>
              </a:rPr>
              <a:t>单击单元格</a:t>
            </a:r>
            <a:endParaRPr kumimoji="1" lang="zh-CN" altLang="en-US" sz="1200" b="1" dirty="0" smtClean="0">
              <a:solidFill>
                <a:schemeClr val="accent1"/>
              </a:solidFill>
              <a:latin typeface="Arial" charset="0"/>
              <a:ea typeface="宋体" charset="-122"/>
            </a:endParaRPr>
          </a:p>
          <a:p>
            <a:pPr eaLnBrk="1" hangingPunct="1">
              <a:lnSpc>
                <a:spcPct val="80000"/>
              </a:lnSpc>
            </a:pPr>
            <a:r>
              <a:rPr kumimoji="1" lang="zh-CN" altLang="en-US" sz="1200" b="1" dirty="0" smtClean="0">
                <a:latin typeface="Arial" charset="0"/>
                <a:ea typeface="宋体" charset="-122"/>
              </a:rPr>
              <a:t>整行或整列：单击行号或列标</a:t>
            </a:r>
          </a:p>
          <a:p>
            <a:pPr eaLnBrk="1" hangingPunct="1">
              <a:lnSpc>
                <a:spcPct val="80000"/>
              </a:lnSpc>
            </a:pPr>
            <a:r>
              <a:rPr kumimoji="1" lang="zh-CN" altLang="en-US" sz="1200" b="1" dirty="0" smtClean="0">
                <a:latin typeface="Arial" charset="0"/>
                <a:ea typeface="宋体" charset="-122"/>
              </a:rPr>
              <a:t>全部单元格：单击行号、列标相交的</a:t>
            </a:r>
            <a:r>
              <a:rPr kumimoji="1" lang="zh-CN" altLang="en-US" sz="1200" b="1" dirty="0" smtClean="0">
                <a:solidFill>
                  <a:srgbClr val="0000FF"/>
                </a:solidFill>
                <a:latin typeface="Arial" charset="0"/>
                <a:ea typeface="宋体" charset="-122"/>
              </a:rPr>
              <a:t>全选按钮</a:t>
            </a:r>
          </a:p>
          <a:p>
            <a:pPr eaLnBrk="1" hangingPunct="1">
              <a:lnSpc>
                <a:spcPct val="80000"/>
              </a:lnSpc>
            </a:pPr>
            <a:r>
              <a:rPr kumimoji="1" lang="zh-CN" altLang="en-US" sz="1200" b="1" dirty="0" smtClean="0">
                <a:latin typeface="Arial" charset="0"/>
                <a:ea typeface="宋体" charset="-122"/>
              </a:rPr>
              <a:t>清除选定：工作表任意处单击</a:t>
            </a:r>
          </a:p>
          <a:p>
            <a:endParaRPr lang="en-US" altLang="zh-CN" dirty="0" smtClean="0"/>
          </a:p>
          <a:p>
            <a:endParaRPr lang="en-US" altLang="zh-CN" dirty="0" smtClean="0"/>
          </a:p>
          <a:p>
            <a:r>
              <a:rPr lang="zh-CN" altLang="en-US" dirty="0" smtClean="0"/>
              <a:t>当您复制单元格时，将会自动调整单元格引用。但当您移动单元格时，不会调整单元格引用，这些单元格的内容以及指向它们的任何单元格的内容可能显示为引用错误。在这种情况下，您将需要手动调整引用。 </a:t>
            </a:r>
          </a:p>
          <a:p>
            <a:r>
              <a:rPr lang="zh-CN" altLang="en-US" dirty="0" smtClean="0"/>
              <a:t>如果选定的复制区域包括隐藏单元格，</a:t>
            </a:r>
            <a:r>
              <a:rPr lang="en-US" altLang="zh-CN" dirty="0" smtClean="0"/>
              <a:t>Excel </a:t>
            </a:r>
            <a:r>
              <a:rPr lang="zh-CN" altLang="en-US" dirty="0" smtClean="0"/>
              <a:t>也会复制隐藏单元格。您可能需要临时取消隐藏在复制信息时不想包括在内的单元格。 如果粘贴区域中包含隐藏的行或列，则需要显示全部粘贴区域，才能见到所有的复制单元格。</a:t>
            </a:r>
          </a:p>
          <a:p>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18</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zh-CN" altLang="en-US" dirty="0" smtClean="0"/>
              <a:t>设置单元格格式</a:t>
            </a:r>
          </a:p>
          <a:p>
            <a:endParaRPr lang="en-US" altLang="zh-CN" b="1" dirty="0" smtClean="0"/>
          </a:p>
          <a:p>
            <a:r>
              <a:rPr lang="zh-CN" altLang="en-US" b="1" dirty="0" smtClean="0"/>
              <a:t>保护</a:t>
            </a:r>
          </a:p>
          <a:p>
            <a:r>
              <a:rPr lang="zh-CN" altLang="en-US" b="1" dirty="0" smtClean="0"/>
              <a:t>锁定</a:t>
            </a:r>
            <a:r>
              <a:rPr lang="zh-CN" altLang="en-US" dirty="0" smtClean="0"/>
              <a:t>  防止所选单元格被更改、移动、调整大小或删除。只有在工作表受保护时锁定单元格才有效。</a:t>
            </a:r>
          </a:p>
          <a:p>
            <a:r>
              <a:rPr lang="zh-CN" altLang="en-US" b="1" dirty="0" smtClean="0"/>
              <a:t>隐藏</a:t>
            </a:r>
            <a:r>
              <a:rPr lang="zh-CN" altLang="en-US" dirty="0" smtClean="0"/>
              <a:t>  隐藏单元格中的公式，以便在选中该单元格时编辑栏中不显示公式。此选项只有在工作表受保护时才有效。</a:t>
            </a:r>
          </a:p>
          <a:p>
            <a:endParaRPr lang="en-US" altLang="zh-CN" dirty="0" smtClean="0"/>
          </a:p>
          <a:p>
            <a:endParaRPr lang="en-US" altLang="zh-CN" dirty="0" smtClean="0"/>
          </a:p>
          <a:p>
            <a:r>
              <a:rPr lang="zh-CN" altLang="en-US" dirty="0" smtClean="0"/>
              <a:t>更改列宽和行高</a:t>
            </a:r>
          </a:p>
          <a:p>
            <a:r>
              <a:rPr lang="zh-CN" altLang="en-US" dirty="0" smtClean="0"/>
              <a:t>在工作表中，您可以将列宽指定为 </a:t>
            </a:r>
            <a:r>
              <a:rPr lang="en-US" altLang="zh-CN" dirty="0" smtClean="0"/>
              <a:t>0</a:t>
            </a:r>
            <a:r>
              <a:rPr lang="zh-CN" altLang="en-US" dirty="0" smtClean="0"/>
              <a:t>（零）到 </a:t>
            </a:r>
            <a:r>
              <a:rPr lang="en-US" altLang="zh-CN" dirty="0" smtClean="0"/>
              <a:t>255</a:t>
            </a:r>
            <a:r>
              <a:rPr lang="zh-CN" altLang="en-US" dirty="0" smtClean="0"/>
              <a:t>。此值表示可在用标准字体 （标准字体：工作表的默认文本字体。标准字体决定了“常规”单元格样式的默认字体。）进行格式设置的单元格中显示的字符数。默认列宽为 </a:t>
            </a:r>
            <a:r>
              <a:rPr lang="en-US" altLang="zh-CN" dirty="0" smtClean="0"/>
              <a:t>8.43 </a:t>
            </a:r>
            <a:r>
              <a:rPr lang="zh-CN" altLang="en-US" dirty="0" smtClean="0"/>
              <a:t>个字符。如果列宽设置为 </a:t>
            </a:r>
            <a:r>
              <a:rPr lang="en-US" altLang="zh-CN" dirty="0" smtClean="0"/>
              <a:t>0</a:t>
            </a:r>
            <a:r>
              <a:rPr lang="zh-CN" altLang="en-US" dirty="0" smtClean="0"/>
              <a:t>，则隐藏该列。 </a:t>
            </a:r>
          </a:p>
          <a:p>
            <a:r>
              <a:rPr lang="zh-CN" altLang="en-US" dirty="0" smtClean="0"/>
              <a:t>您可以将行高指定为 </a:t>
            </a:r>
            <a:r>
              <a:rPr lang="en-US" altLang="zh-CN" dirty="0" smtClean="0"/>
              <a:t>0</a:t>
            </a:r>
            <a:r>
              <a:rPr lang="zh-CN" altLang="en-US" dirty="0" smtClean="0"/>
              <a:t>（零）到 </a:t>
            </a:r>
            <a:r>
              <a:rPr lang="en-US" altLang="zh-CN" dirty="0" smtClean="0"/>
              <a:t>409</a:t>
            </a:r>
            <a:r>
              <a:rPr lang="zh-CN" altLang="en-US" dirty="0" smtClean="0"/>
              <a:t>。此值以点数（</a:t>
            </a:r>
            <a:r>
              <a:rPr lang="en-US" altLang="zh-CN" dirty="0" smtClean="0"/>
              <a:t>1 </a:t>
            </a:r>
            <a:r>
              <a:rPr lang="zh-CN" altLang="en-US" dirty="0" smtClean="0"/>
              <a:t>点约等于 </a:t>
            </a:r>
            <a:r>
              <a:rPr lang="en-US" altLang="zh-CN" dirty="0" smtClean="0"/>
              <a:t>1/72 </a:t>
            </a:r>
            <a:r>
              <a:rPr lang="zh-CN" altLang="en-US" dirty="0" smtClean="0"/>
              <a:t>英寸）表示高度测量值。默认行高为 </a:t>
            </a:r>
            <a:r>
              <a:rPr lang="en-US" altLang="zh-CN" dirty="0" smtClean="0"/>
              <a:t>12.75 </a:t>
            </a:r>
            <a:r>
              <a:rPr lang="zh-CN" altLang="en-US" dirty="0" smtClean="0"/>
              <a:t>点。如果行高设置为 </a:t>
            </a:r>
            <a:r>
              <a:rPr lang="en-US" altLang="zh-CN" dirty="0" smtClean="0"/>
              <a:t>0</a:t>
            </a:r>
            <a:r>
              <a:rPr lang="zh-CN" altLang="en-US" dirty="0" smtClean="0"/>
              <a:t>，则隐藏该行。</a:t>
            </a:r>
            <a:endParaRPr lang="en-US" altLang="zh-CN" dirty="0" smtClean="0"/>
          </a:p>
          <a:p>
            <a:endParaRPr lang="en-US" altLang="zh-CN" dirty="0" smtClean="0"/>
          </a:p>
          <a:p>
            <a:r>
              <a:rPr lang="zh-CN" altLang="en-US" b="1" dirty="0" smtClean="0"/>
              <a:t>将列设置为特定宽度</a:t>
            </a:r>
          </a:p>
          <a:p>
            <a:r>
              <a:rPr lang="zh-CN" altLang="en-US" dirty="0" smtClean="0"/>
              <a:t>选择要更改的列。</a:t>
            </a:r>
          </a:p>
          <a:p>
            <a:r>
              <a:rPr lang="zh-CN" altLang="en-US" dirty="0" smtClean="0"/>
              <a:t>在</a:t>
            </a:r>
            <a:r>
              <a:rPr lang="zh-CN" altLang="en-US" b="1" dirty="0" smtClean="0"/>
              <a:t>“开始”</a:t>
            </a:r>
            <a:r>
              <a:rPr lang="zh-CN" altLang="en-US" dirty="0" smtClean="0"/>
              <a:t>选项卡上的</a:t>
            </a:r>
            <a:r>
              <a:rPr lang="zh-CN" altLang="en-US" b="1" dirty="0" smtClean="0"/>
              <a:t>“单元格”</a:t>
            </a:r>
            <a:r>
              <a:rPr lang="zh-CN" altLang="en-US" dirty="0" smtClean="0"/>
              <a:t>组中，单击</a:t>
            </a:r>
            <a:r>
              <a:rPr lang="zh-CN" altLang="en-US" b="1" dirty="0" smtClean="0"/>
              <a:t>“格式”</a:t>
            </a:r>
            <a:r>
              <a:rPr lang="zh-CN" altLang="en-US" dirty="0" smtClean="0"/>
              <a:t>。 </a:t>
            </a:r>
          </a:p>
          <a:p>
            <a:r>
              <a:rPr lang="zh-CN" altLang="en-US" dirty="0" smtClean="0"/>
              <a:t>在</a:t>
            </a:r>
            <a:r>
              <a:rPr lang="zh-CN" altLang="en-US" b="1" dirty="0" smtClean="0"/>
              <a:t>“单元格大小”</a:t>
            </a:r>
            <a:r>
              <a:rPr lang="zh-CN" altLang="en-US" dirty="0" smtClean="0"/>
              <a:t>下单击</a:t>
            </a:r>
            <a:r>
              <a:rPr lang="zh-CN" altLang="en-US" b="1" dirty="0" smtClean="0"/>
              <a:t>“列宽”</a:t>
            </a:r>
            <a:r>
              <a:rPr lang="zh-CN" altLang="en-US" dirty="0" smtClean="0"/>
              <a:t>。 </a:t>
            </a:r>
          </a:p>
          <a:p>
            <a:r>
              <a:rPr lang="zh-CN" altLang="en-US" dirty="0" smtClean="0"/>
              <a:t>在</a:t>
            </a:r>
            <a:r>
              <a:rPr lang="zh-CN" altLang="en-US" b="1" dirty="0" smtClean="0"/>
              <a:t>“列宽”</a:t>
            </a:r>
            <a:r>
              <a:rPr lang="zh-CN" altLang="en-US" dirty="0" smtClean="0"/>
              <a:t>框中，键入所需的值</a:t>
            </a:r>
          </a:p>
          <a:p>
            <a:endParaRPr lang="en-US" altLang="zh-CN" dirty="0" smtClean="0"/>
          </a:p>
          <a:p>
            <a:endParaRPr lang="en-US" altLang="zh-CN" dirty="0" smtClean="0"/>
          </a:p>
          <a:p>
            <a:r>
              <a:rPr lang="zh-CN" altLang="en-US" dirty="0" smtClean="0"/>
              <a:t>若要更改某一列的宽度，请拖动列标题的右侧边界，直到达到所需列宽。</a:t>
            </a:r>
            <a:endParaRPr lang="en-US" altLang="zh-CN" dirty="0" smtClean="0"/>
          </a:p>
          <a:p>
            <a:r>
              <a:rPr lang="zh-CN" altLang="en-US" dirty="0" smtClean="0"/>
              <a:t>若要更改某一行的行高，请拖动行标题下面的边界，直到达到所需行高。</a:t>
            </a:r>
            <a:endParaRPr lang="en-US" altLang="zh-CN" dirty="0" smtClean="0"/>
          </a:p>
          <a:p>
            <a:endParaRPr lang="zh-CN" altLang="en-US" dirty="0" smtClean="0"/>
          </a:p>
          <a:p>
            <a:r>
              <a:rPr lang="zh-CN" altLang="en-US" dirty="0" smtClean="0"/>
              <a:t>使用条件格式可以帮助您直观地查看和分析数据、发现关键问题以及识别模式和趋势。</a:t>
            </a:r>
            <a:endParaRPr lang="en-US" altLang="zh-CN" dirty="0" smtClean="0"/>
          </a:p>
          <a:p>
            <a:r>
              <a:rPr lang="zh-CN" altLang="en-US" dirty="0" smtClean="0"/>
              <a:t>采用这种格式易于达到以下效果：突出显示所关注的单元格或单元格区域；强调异常值；使用数据条、颜色刻度和图标集来直观地显示数据。条件格式基于条件更改单元格区域的外观。如果条件为 </a:t>
            </a:r>
            <a:r>
              <a:rPr lang="en-US" altLang="zh-CN" dirty="0" smtClean="0"/>
              <a:t>True</a:t>
            </a:r>
            <a:r>
              <a:rPr lang="zh-CN" altLang="en-US" dirty="0" smtClean="0"/>
              <a:t>，则基于该条件设置单元格区域的格式；如果条件为 </a:t>
            </a:r>
            <a:r>
              <a:rPr lang="en-US" altLang="zh-CN" dirty="0" smtClean="0"/>
              <a:t>False</a:t>
            </a:r>
            <a:r>
              <a:rPr lang="zh-CN" altLang="en-US" dirty="0" smtClean="0"/>
              <a:t>，则不基于该条件设置单元格区域的格式。</a:t>
            </a:r>
            <a:endParaRPr lang="en-US" altLang="zh-CN" dirty="0" smtClean="0"/>
          </a:p>
          <a:p>
            <a:r>
              <a:rPr lang="zh-CN" altLang="en-US" sz="1200" b="0" i="0" u="none" strike="noStrike" kern="1200" dirty="0" smtClean="0">
                <a:solidFill>
                  <a:schemeClr val="tx1"/>
                </a:solidFill>
                <a:latin typeface="+mn-lt"/>
                <a:ea typeface="+mn-ea"/>
                <a:cs typeface="+mn-cs"/>
              </a:rPr>
              <a:t>开始</a:t>
            </a:r>
            <a:r>
              <a:rPr lang="en-US" altLang="zh-CN" sz="1200" b="0" i="0" u="none" strike="noStrike" kern="1200" dirty="0" smtClean="0">
                <a:solidFill>
                  <a:schemeClr val="tx1"/>
                </a:solidFill>
                <a:latin typeface="+mn-lt"/>
                <a:ea typeface="+mn-ea"/>
                <a:cs typeface="+mn-cs"/>
              </a:rPr>
              <a:t>/</a:t>
            </a:r>
            <a:r>
              <a:rPr lang="zh-CN" altLang="en-US" sz="1200" b="0" i="0" u="none" strike="noStrike" kern="1200" dirty="0" smtClean="0">
                <a:solidFill>
                  <a:schemeClr val="tx1"/>
                </a:solidFill>
                <a:latin typeface="+mn-lt"/>
                <a:ea typeface="+mn-ea"/>
                <a:cs typeface="+mn-cs"/>
              </a:rPr>
              <a:t>样式</a:t>
            </a:r>
            <a:r>
              <a:rPr lang="en-US" altLang="zh-CN" sz="1200" b="0" i="0" u="none" strike="noStrike" kern="1200" dirty="0" smtClean="0">
                <a:solidFill>
                  <a:schemeClr val="tx1"/>
                </a:solidFill>
                <a:latin typeface="+mn-lt"/>
                <a:ea typeface="+mn-ea"/>
                <a:cs typeface="+mn-cs"/>
              </a:rPr>
              <a:t>/</a:t>
            </a:r>
            <a:r>
              <a:rPr lang="zh-CN" altLang="en-US" sz="1200" b="0" i="0" u="none" strike="noStrike" kern="1200" dirty="0" smtClean="0">
                <a:solidFill>
                  <a:schemeClr val="tx1"/>
                </a:solidFill>
                <a:latin typeface="+mn-lt"/>
                <a:ea typeface="+mn-ea"/>
                <a:cs typeface="+mn-cs"/>
              </a:rPr>
              <a:t>条件格式   对</a:t>
            </a:r>
            <a:r>
              <a:rPr lang="en-US" altLang="zh-CN" sz="1200" b="0" i="0" u="none" strike="noStrike" kern="1200" dirty="0" smtClean="0">
                <a:solidFill>
                  <a:schemeClr val="tx1"/>
                </a:solidFill>
                <a:latin typeface="+mn-lt"/>
                <a:ea typeface="+mn-ea"/>
                <a:cs typeface="+mn-cs"/>
              </a:rPr>
              <a:t>D3:F12</a:t>
            </a:r>
            <a:r>
              <a:rPr lang="zh-CN" altLang="en-US" sz="1200" b="0" i="0" u="none" strike="noStrike" kern="1200" dirty="0" smtClean="0">
                <a:solidFill>
                  <a:schemeClr val="tx1"/>
                </a:solidFill>
                <a:latin typeface="+mn-lt"/>
                <a:ea typeface="+mn-ea"/>
                <a:cs typeface="+mn-cs"/>
              </a:rPr>
              <a:t>学生成绩设置绿</a:t>
            </a:r>
            <a:r>
              <a:rPr lang="en-US" altLang="zh-CN" sz="1200" b="0" i="0" u="none" strike="noStrike" kern="1200" dirty="0" smtClean="0">
                <a:solidFill>
                  <a:schemeClr val="tx1"/>
                </a:solidFill>
                <a:latin typeface="+mn-lt"/>
                <a:ea typeface="+mn-ea"/>
                <a:cs typeface="+mn-cs"/>
              </a:rPr>
              <a:t>-</a:t>
            </a:r>
            <a:r>
              <a:rPr lang="zh-CN" altLang="en-US" sz="1200" b="0" i="0" u="none" strike="noStrike" kern="1200" dirty="0" smtClean="0">
                <a:solidFill>
                  <a:schemeClr val="tx1"/>
                </a:solidFill>
                <a:latin typeface="+mn-lt"/>
                <a:ea typeface="+mn-ea"/>
                <a:cs typeface="+mn-cs"/>
              </a:rPr>
              <a:t>黄色阶    对</a:t>
            </a:r>
            <a:r>
              <a:rPr lang="en-US" altLang="zh-CN" sz="1200" b="0" i="0" u="none" strike="noStrike" kern="1200" dirty="0" smtClean="0">
                <a:solidFill>
                  <a:schemeClr val="tx1"/>
                </a:solidFill>
                <a:latin typeface="+mn-lt"/>
                <a:ea typeface="+mn-ea"/>
                <a:cs typeface="+mn-cs"/>
              </a:rPr>
              <a:t>D3:F12</a:t>
            </a:r>
            <a:r>
              <a:rPr lang="zh-CN" altLang="en-US" sz="1200" b="0" i="0" u="none" strike="noStrike" kern="1200" dirty="0" smtClean="0">
                <a:solidFill>
                  <a:schemeClr val="tx1"/>
                </a:solidFill>
                <a:latin typeface="+mn-lt"/>
                <a:ea typeface="+mn-ea"/>
                <a:cs typeface="+mn-cs"/>
              </a:rPr>
              <a:t>设置突出显示单元格规则（小于</a:t>
            </a:r>
            <a:r>
              <a:rPr lang="en-US" altLang="zh-CN" sz="1200" b="0" i="0" u="none" strike="noStrike" kern="1200" dirty="0" smtClean="0">
                <a:solidFill>
                  <a:schemeClr val="tx1"/>
                </a:solidFill>
                <a:latin typeface="+mn-lt"/>
                <a:ea typeface="+mn-ea"/>
                <a:cs typeface="+mn-cs"/>
              </a:rPr>
              <a:t>60</a:t>
            </a:r>
            <a:r>
              <a:rPr lang="zh-CN" altLang="en-US" sz="1200" b="0" i="0" u="none" strike="noStrike" kern="1200" dirty="0" smtClean="0">
                <a:solidFill>
                  <a:schemeClr val="tx1"/>
                </a:solidFill>
                <a:latin typeface="+mn-lt"/>
                <a:ea typeface="+mn-ea"/>
                <a:cs typeface="+mn-cs"/>
              </a:rPr>
              <a:t>，浅红色底色红色字体）</a:t>
            </a:r>
            <a:r>
              <a:rPr lang="zh-CN" altLang="en-US" dirty="0" smtClean="0"/>
              <a:t> </a:t>
            </a:r>
            <a:endParaRPr lang="en-US" altLang="zh-CN" dirty="0" smtClean="0"/>
          </a:p>
          <a:p>
            <a:endParaRPr lang="en-US" altLang="zh-CN" dirty="0" smtClean="0"/>
          </a:p>
          <a:p>
            <a:r>
              <a:rPr lang="en-US" altLang="zh-CN" dirty="0" smtClean="0"/>
              <a:t>Microsoft Office Excel </a:t>
            </a:r>
            <a:r>
              <a:rPr lang="zh-CN" altLang="en-US" dirty="0" smtClean="0"/>
              <a:t>提供了许多预定义的表样式（或快速样式），使用这些样式，可快速套用表格式。如果预定义的表样式不能满足您的需要，您可以创建并应用自定义的表样式。虽然您只能删除自定义的表样式，但是可以去除任何表样式，以便数据不再应用它。</a:t>
            </a:r>
            <a:endParaRPr lang="en-US" altLang="zh-CN" dirty="0" smtClean="0"/>
          </a:p>
          <a:p>
            <a:r>
              <a:rPr lang="zh-CN" altLang="en-US" sz="1200" b="0" i="0" u="none" strike="noStrike" kern="1200" dirty="0" smtClean="0">
                <a:solidFill>
                  <a:schemeClr val="tx1"/>
                </a:solidFill>
                <a:latin typeface="+mn-lt"/>
                <a:ea typeface="+mn-ea"/>
                <a:cs typeface="+mn-cs"/>
              </a:rPr>
              <a:t>开始</a:t>
            </a:r>
            <a:r>
              <a:rPr lang="en-US" altLang="zh-CN" sz="1200" b="0" i="0" u="none" strike="noStrike" kern="1200" dirty="0" smtClean="0">
                <a:solidFill>
                  <a:schemeClr val="tx1"/>
                </a:solidFill>
                <a:latin typeface="+mn-lt"/>
                <a:ea typeface="+mn-ea"/>
                <a:cs typeface="+mn-cs"/>
              </a:rPr>
              <a:t>/</a:t>
            </a:r>
            <a:r>
              <a:rPr lang="zh-CN" altLang="en-US" sz="1200" b="0" i="0" u="none" strike="noStrike" kern="1200" dirty="0" smtClean="0">
                <a:solidFill>
                  <a:schemeClr val="tx1"/>
                </a:solidFill>
                <a:latin typeface="+mn-lt"/>
                <a:ea typeface="+mn-ea"/>
                <a:cs typeface="+mn-cs"/>
              </a:rPr>
              <a:t>样式</a:t>
            </a:r>
            <a:r>
              <a:rPr lang="en-US" altLang="zh-CN" sz="1200" b="0" i="0" u="none" strike="noStrike" kern="1200" dirty="0" smtClean="0">
                <a:solidFill>
                  <a:schemeClr val="tx1"/>
                </a:solidFill>
                <a:latin typeface="+mn-lt"/>
                <a:ea typeface="+mn-ea"/>
                <a:cs typeface="+mn-cs"/>
              </a:rPr>
              <a:t>/</a:t>
            </a:r>
            <a:r>
              <a:rPr lang="zh-CN" altLang="en-US" sz="1200" b="0" i="0" u="none" strike="noStrike" kern="1200" dirty="0" smtClean="0">
                <a:solidFill>
                  <a:schemeClr val="tx1"/>
                </a:solidFill>
                <a:latin typeface="+mn-lt"/>
                <a:ea typeface="+mn-ea"/>
                <a:cs typeface="+mn-cs"/>
              </a:rPr>
              <a:t>套用表格格式</a:t>
            </a:r>
            <a:endParaRPr lang="en-US" altLang="zh-CN" sz="1200" b="0" i="0" u="none" strike="noStrike" kern="1200" dirty="0" smtClean="0">
              <a:solidFill>
                <a:schemeClr val="tx1"/>
              </a:solidFill>
              <a:latin typeface="+mn-lt"/>
              <a:ea typeface="+mn-ea"/>
              <a:cs typeface="+mn-cs"/>
            </a:endParaRPr>
          </a:p>
          <a:p>
            <a:r>
              <a:rPr lang="zh-CN" altLang="en-US" sz="1200" b="0" i="0" u="none" strike="noStrike" kern="1200" dirty="0" smtClean="0">
                <a:solidFill>
                  <a:schemeClr val="tx1"/>
                </a:solidFill>
                <a:latin typeface="+mn-lt"/>
                <a:ea typeface="+mn-ea"/>
                <a:cs typeface="+mn-cs"/>
              </a:rPr>
              <a:t>表工具</a:t>
            </a:r>
            <a:r>
              <a:rPr lang="en-US" altLang="zh-CN" sz="1200" b="0" i="0" u="none" strike="noStrike" kern="1200" dirty="0" smtClean="0">
                <a:solidFill>
                  <a:schemeClr val="tx1"/>
                </a:solidFill>
                <a:latin typeface="+mn-lt"/>
                <a:ea typeface="+mn-ea"/>
                <a:cs typeface="+mn-cs"/>
              </a:rPr>
              <a:t>/</a:t>
            </a:r>
            <a:r>
              <a:rPr lang="zh-CN" altLang="en-US" sz="1200" b="0" i="0" u="none" strike="noStrike" kern="1200" dirty="0" smtClean="0">
                <a:solidFill>
                  <a:schemeClr val="tx1"/>
                </a:solidFill>
                <a:latin typeface="+mn-lt"/>
                <a:ea typeface="+mn-ea"/>
                <a:cs typeface="+mn-cs"/>
              </a:rPr>
              <a:t>设计</a:t>
            </a:r>
            <a:r>
              <a:rPr lang="en-US" altLang="zh-CN" sz="1200" b="0" i="0" u="none" strike="noStrike" kern="1200" dirty="0" smtClean="0">
                <a:solidFill>
                  <a:schemeClr val="tx1"/>
                </a:solidFill>
                <a:latin typeface="+mn-lt"/>
                <a:ea typeface="+mn-ea"/>
                <a:cs typeface="+mn-cs"/>
              </a:rPr>
              <a:t>/</a:t>
            </a:r>
            <a:r>
              <a:rPr lang="zh-CN" altLang="en-US" sz="1200" b="0" i="0" u="none" strike="noStrike" kern="1200" dirty="0" smtClean="0">
                <a:solidFill>
                  <a:schemeClr val="tx1"/>
                </a:solidFill>
                <a:latin typeface="+mn-lt"/>
                <a:ea typeface="+mn-ea"/>
                <a:cs typeface="+mn-cs"/>
              </a:rPr>
              <a:t>工具</a:t>
            </a:r>
            <a:r>
              <a:rPr lang="en-US" altLang="zh-CN" sz="1200" b="0" i="0" u="none" strike="noStrike" kern="1200" dirty="0" smtClean="0">
                <a:solidFill>
                  <a:schemeClr val="tx1"/>
                </a:solidFill>
                <a:latin typeface="+mn-lt"/>
                <a:ea typeface="+mn-ea"/>
                <a:cs typeface="+mn-cs"/>
              </a:rPr>
              <a:t>/</a:t>
            </a:r>
            <a:r>
              <a:rPr lang="zh-CN" altLang="en-US" sz="1200" b="0" i="0" u="none" strike="noStrike" kern="1200" dirty="0" smtClean="0">
                <a:solidFill>
                  <a:schemeClr val="tx1"/>
                </a:solidFill>
                <a:latin typeface="+mn-lt"/>
                <a:ea typeface="+mn-ea"/>
                <a:cs typeface="+mn-cs"/>
              </a:rPr>
              <a:t>转换为区域  将表转换为普通表</a:t>
            </a:r>
            <a:r>
              <a:rPr lang="zh-CN" altLang="en-US" dirty="0" smtClean="0"/>
              <a:t> </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19</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190500" lvl="1">
              <a:lnSpc>
                <a:spcPct val="120000"/>
              </a:lnSpc>
              <a:buFont typeface="Wingdings" pitchFamily="2" charset="2"/>
              <a:buNone/>
              <a:defRPr/>
            </a:pPr>
            <a:r>
              <a:rPr kumimoji="1" lang="zh-CN" altLang="en-US" sz="2400" b="1" dirty="0" smtClean="0">
                <a:solidFill>
                  <a:srgbClr val="0000FF"/>
                </a:solidFill>
                <a:latin typeface="Times New Roman" pitchFamily="18" charset="0"/>
                <a:ea typeface="宋体" pitchFamily="2" charset="-122"/>
              </a:rPr>
              <a:t>数据清单（数据列表）：</a:t>
            </a:r>
            <a:r>
              <a:rPr kumimoji="1" lang="zh-CN" altLang="en-US" sz="2400" b="1" dirty="0" smtClean="0">
                <a:latin typeface="Times New Roman" pitchFamily="18" charset="0"/>
                <a:ea typeface="宋体" pitchFamily="2" charset="-122"/>
              </a:rPr>
              <a:t> 由工作表中相关数据构成的矩形区域</a:t>
            </a:r>
            <a:endParaRPr kumimoji="1" lang="zh-CN" altLang="en-US" sz="2400" b="1" dirty="0" smtClean="0">
              <a:latin typeface="宋体" pitchFamily="2" charset="-122"/>
              <a:ea typeface="宋体" pitchFamily="2" charset="-122"/>
            </a:endParaRPr>
          </a:p>
          <a:p>
            <a:pPr>
              <a:lnSpc>
                <a:spcPct val="110000"/>
              </a:lnSpc>
              <a:buClr>
                <a:srgbClr val="FF0000"/>
              </a:buClr>
              <a:buFont typeface="Wingdings" pitchFamily="2" charset="2"/>
              <a:buChar char="l"/>
              <a:defRPr/>
            </a:pPr>
            <a:r>
              <a:rPr kumimoji="1" lang="zh-CN" altLang="en-US" sz="2400" b="1" dirty="0" smtClean="0">
                <a:latin typeface="宋体" pitchFamily="2" charset="-122"/>
                <a:ea typeface="宋体" pitchFamily="2" charset="-122"/>
              </a:rPr>
              <a:t>与数据库相对应，表中的一列为一个</a:t>
            </a:r>
            <a:r>
              <a:rPr kumimoji="1" lang="zh-CN" altLang="en-US" sz="2400" b="1" dirty="0" smtClean="0">
                <a:solidFill>
                  <a:srgbClr val="FF0000"/>
                </a:solidFill>
                <a:latin typeface="宋体" pitchFamily="2" charset="-122"/>
                <a:ea typeface="宋体" pitchFamily="2" charset="-122"/>
              </a:rPr>
              <a:t>字段</a:t>
            </a:r>
            <a:r>
              <a:rPr kumimoji="1" lang="zh-CN" altLang="en-US" sz="2400" b="1" dirty="0" smtClean="0">
                <a:latin typeface="宋体" pitchFamily="2" charset="-122"/>
                <a:ea typeface="宋体" pitchFamily="2" charset="-122"/>
              </a:rPr>
              <a:t>，一行为一条</a:t>
            </a:r>
            <a:r>
              <a:rPr kumimoji="1" lang="zh-CN" altLang="en-US" sz="2400" b="1" dirty="0" smtClean="0">
                <a:solidFill>
                  <a:srgbClr val="FF0000"/>
                </a:solidFill>
                <a:latin typeface="宋体" pitchFamily="2" charset="-122"/>
                <a:ea typeface="宋体" pitchFamily="2" charset="-122"/>
              </a:rPr>
              <a:t>记录。</a:t>
            </a:r>
            <a:endParaRPr lang="zh-CN" altLang="en-US" sz="2400" b="1" dirty="0" smtClean="0">
              <a:solidFill>
                <a:srgbClr val="FF0000"/>
              </a:solidFill>
              <a:latin typeface="Times New Roman" pitchFamily="18" charset="0"/>
              <a:ea typeface="宋体" pitchFamily="2" charset="-122"/>
            </a:endParaRPr>
          </a:p>
          <a:p>
            <a:pPr>
              <a:lnSpc>
                <a:spcPct val="110000"/>
              </a:lnSpc>
              <a:buClr>
                <a:srgbClr val="FF0000"/>
              </a:buClr>
              <a:buFont typeface="Wingdings" pitchFamily="2" charset="2"/>
              <a:buChar char="l"/>
              <a:defRPr/>
            </a:pPr>
            <a:r>
              <a:rPr lang="zh-CN" altLang="en-US" sz="2400" b="1" dirty="0" smtClean="0">
                <a:solidFill>
                  <a:srgbClr val="0000FF"/>
                </a:solidFill>
                <a:latin typeface="Times New Roman" pitchFamily="18" charset="0"/>
                <a:ea typeface="宋体" pitchFamily="2" charset="-122"/>
              </a:rPr>
              <a:t>同列数据的数据类型和格式应完全相同</a:t>
            </a:r>
          </a:p>
          <a:p>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20</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21</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a:ln/>
        </p:spPr>
      </p:sp>
      <p:sp>
        <p:nvSpPr>
          <p:cNvPr id="48131" name="备注占位符 2"/>
          <p:cNvSpPr>
            <a:spLocks noGrp="1"/>
          </p:cNvSpPr>
          <p:nvPr>
            <p:ph type="body" idx="1"/>
          </p:nvPr>
        </p:nvSpPr>
        <p:spPr>
          <a:noFill/>
          <a:ln/>
        </p:spPr>
        <p:txBody>
          <a:bodyPr/>
          <a:lstStyle/>
          <a:p>
            <a:r>
              <a:rPr lang="zh-CN" altLang="en-US" dirty="0" smtClean="0">
                <a:latin typeface="Arial" charset="0"/>
                <a:ea typeface="宋体" charset="-122"/>
              </a:rPr>
              <a:t>图表具有较好的视觉效果，可方便用户查看数据的差异、图案和预测趋势。例如，您不必分析工作表中的多个数据列就可以立即看到各个季度销售额的升降，或很方便地对实际销售额与销售计划进行比较。</a:t>
            </a:r>
          </a:p>
          <a:p>
            <a:endParaRPr lang="zh-CN" altLang="en-US" dirty="0" smtClean="0">
              <a:latin typeface="Arial" charset="0"/>
              <a:ea typeface="宋体" charset="-122"/>
            </a:endParaRPr>
          </a:p>
        </p:txBody>
      </p:sp>
      <p:sp>
        <p:nvSpPr>
          <p:cNvPr id="48132" name="灯片编号占位符 3"/>
          <p:cNvSpPr>
            <a:spLocks noGrp="1"/>
          </p:cNvSpPr>
          <p:nvPr>
            <p:ph type="sldNum" sz="quarter" idx="5"/>
          </p:nvPr>
        </p:nvSpPr>
        <p:spPr>
          <a:noFill/>
        </p:spPr>
        <p:txBody>
          <a:bodyPr/>
          <a:lstStyle/>
          <a:p>
            <a:fld id="{3FCD7560-8F5F-447E-9239-9921A25CF90C}" type="slidenum">
              <a:rPr lang="en-US" altLang="zh-CN" smtClean="0">
                <a:latin typeface="Arial" charset="0"/>
                <a:ea typeface="宋体" charset="-122"/>
              </a:rPr>
              <a:pPr/>
              <a:t>22</a:t>
            </a:fld>
            <a:endParaRPr lang="en-US" altLang="zh-CN" smtClean="0">
              <a:latin typeface="Arial" charset="0"/>
              <a:ea typeface="宋体"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EF66F4D8-772D-4F09-B4C7-91075C560BEC}" type="slidenum">
              <a:rPr lang="en-US" altLang="zh-CN" smtClean="0">
                <a:latin typeface="Arial" charset="0"/>
                <a:ea typeface="宋体" charset="-122"/>
              </a:rPr>
              <a:pPr/>
              <a:t>23</a:t>
            </a:fld>
            <a:endParaRPr lang="en-US" altLang="zh-CN" smtClean="0">
              <a:latin typeface="Arial" charset="0"/>
              <a:ea typeface="宋体" charset="-122"/>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r>
              <a:rPr lang="zh-CN" altLang="en-US" smtClean="0">
                <a:latin typeface="Arial" charset="0"/>
                <a:ea typeface="宋体" charset="-122"/>
                <a:hlinkClick r:id=""/>
              </a:rPr>
              <a:t>数据标志：图表中的条形、面积、圆点、扇面或其他符号，代表源于数据表单元格的单个数据点或值。图表中的相关数据标志构成了数据系列。</a:t>
            </a:r>
            <a:endParaRPr lang="zh-CN" altLang="en-US" smtClean="0">
              <a:latin typeface="Arial" charset="0"/>
              <a:ea typeface="宋体" charset="-122"/>
            </a:endParaRPr>
          </a:p>
          <a:p>
            <a:pPr eaLnBrk="1" hangingPunct="1"/>
            <a:r>
              <a:rPr lang="zh-CN" altLang="en-US" smtClean="0">
                <a:latin typeface="Arial" charset="0"/>
                <a:ea typeface="宋体" charset="-122"/>
                <a:hlinkClick r:id=""/>
              </a:rPr>
              <a:t>数据系列：在图表中绘制的相关数据点，这些数据源自数据表的行或列。图表中的每个数据系列具有唯一的颜色或图案并且在图表的图例中表示。可以在图表中绘制一个或多个数据系列。</a:t>
            </a:r>
          </a:p>
          <a:p>
            <a:pPr eaLnBrk="1" hangingPunct="1"/>
            <a:r>
              <a:rPr lang="zh-CN" altLang="en-US" smtClean="0">
                <a:latin typeface="Arial" charset="0"/>
                <a:ea typeface="宋体" charset="-122"/>
                <a:hlinkClick r:id=""/>
              </a:rPr>
              <a:t>饼图只有一个数据系列。</a:t>
            </a:r>
            <a:endParaRPr lang="zh-CN" altLang="en-US" smtClean="0">
              <a:latin typeface="Arial" charset="0"/>
              <a:ea typeface="宋体"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b="1" dirty="0" smtClean="0"/>
          </a:p>
          <a:p>
            <a:endParaRPr lang="en-US" altLang="zh-CN" b="1" dirty="0" smtClean="0"/>
          </a:p>
          <a:p>
            <a:r>
              <a:rPr lang="zh-CN" altLang="en-US" b="1" dirty="0" smtClean="0"/>
              <a:t>为工作簿设置密码</a:t>
            </a:r>
          </a:p>
          <a:p>
            <a:r>
              <a:rPr lang="zh-CN" altLang="en-US" dirty="0" smtClean="0"/>
              <a:t>要只允许授权的审阅者查看或修改您的数据，您可以使用密码来保护整个工作簿文件。</a:t>
            </a:r>
          </a:p>
          <a:p>
            <a:r>
              <a:rPr lang="zh-CN" altLang="en-US" dirty="0" smtClean="0"/>
              <a:t>单击</a:t>
            </a:r>
            <a:r>
              <a:rPr lang="zh-CN" altLang="en-US" b="1" dirty="0" smtClean="0"/>
              <a:t>“</a:t>
            </a:r>
            <a:r>
              <a:rPr lang="en-US" altLang="zh-CN" b="1" dirty="0" smtClean="0"/>
              <a:t>Microsoft Office </a:t>
            </a:r>
            <a:r>
              <a:rPr lang="zh-CN" altLang="en-US" b="1" dirty="0" smtClean="0"/>
              <a:t>按钮”</a:t>
            </a:r>
            <a:r>
              <a:rPr lang="zh-CN" altLang="en-US" dirty="0" smtClean="0"/>
              <a:t> ，然后单击</a:t>
            </a:r>
            <a:r>
              <a:rPr lang="zh-CN" altLang="en-US" b="1" dirty="0" smtClean="0"/>
              <a:t>“另存为”</a:t>
            </a:r>
            <a:r>
              <a:rPr lang="zh-CN" altLang="en-US" dirty="0" smtClean="0"/>
              <a:t>。 </a:t>
            </a:r>
          </a:p>
          <a:p>
            <a:r>
              <a:rPr lang="zh-CN" altLang="en-US" dirty="0" smtClean="0"/>
              <a:t>单击</a:t>
            </a:r>
            <a:r>
              <a:rPr lang="zh-CN" altLang="en-US" b="1" dirty="0" smtClean="0"/>
              <a:t>“工具”</a:t>
            </a:r>
            <a:r>
              <a:rPr lang="zh-CN" altLang="en-US" dirty="0" smtClean="0"/>
              <a:t>，然后单击</a:t>
            </a:r>
            <a:r>
              <a:rPr lang="zh-CN" altLang="en-US" b="1" dirty="0" smtClean="0"/>
              <a:t>“常规选项”</a:t>
            </a:r>
            <a:r>
              <a:rPr lang="zh-CN" altLang="en-US" dirty="0" smtClean="0"/>
              <a:t>。 </a:t>
            </a:r>
          </a:p>
          <a:p>
            <a:r>
              <a:rPr lang="zh-CN" altLang="en-US" dirty="0" smtClean="0"/>
              <a:t>执行下列一项或两项操作： </a:t>
            </a:r>
          </a:p>
          <a:p>
            <a:pPr lvl="1"/>
            <a:r>
              <a:rPr lang="zh-CN" altLang="en-US" dirty="0" smtClean="0"/>
              <a:t>如果希望审阅者必须输入密码方可查看工作簿，请在</a:t>
            </a:r>
            <a:r>
              <a:rPr lang="zh-CN" altLang="en-US" b="1" dirty="0" smtClean="0"/>
              <a:t>“打开权限密码”</a:t>
            </a:r>
            <a:r>
              <a:rPr lang="zh-CN" altLang="en-US" dirty="0" smtClean="0"/>
              <a:t>框中键入密码。 </a:t>
            </a:r>
          </a:p>
          <a:p>
            <a:pPr lvl="1"/>
            <a:r>
              <a:rPr lang="zh-CN" altLang="en-US" dirty="0" smtClean="0"/>
              <a:t>如果希望审阅者必须输入密码方可保存对工作簿的更改，请在</a:t>
            </a:r>
            <a:r>
              <a:rPr lang="zh-CN" altLang="en-US" b="1" dirty="0" smtClean="0"/>
              <a:t>“修改权限密码”</a:t>
            </a:r>
            <a:r>
              <a:rPr lang="zh-CN" altLang="en-US" dirty="0" smtClean="0"/>
              <a:t>框中键入密码。</a:t>
            </a:r>
          </a:p>
          <a:p>
            <a:r>
              <a:rPr lang="zh-CN" altLang="en-US" b="1" dirty="0" smtClean="0"/>
              <a:t> 注释  </a:t>
            </a:r>
            <a:endParaRPr lang="zh-CN" altLang="en-US" dirty="0" smtClean="0"/>
          </a:p>
          <a:p>
            <a:pPr lvl="1"/>
            <a:r>
              <a:rPr lang="zh-CN" altLang="en-US" b="1" dirty="0" smtClean="0"/>
              <a:t>打开权限密码</a:t>
            </a:r>
            <a:r>
              <a:rPr lang="zh-CN" altLang="en-US" dirty="0" smtClean="0"/>
              <a:t>  默认情况下，此功能使用高级加密。加密是一种使您的文件更加安全的标准方法。 </a:t>
            </a:r>
          </a:p>
          <a:p>
            <a:pPr lvl="1"/>
            <a:r>
              <a:rPr lang="zh-CN" altLang="en-US" b="1" dirty="0" smtClean="0"/>
              <a:t>修改权限密码</a:t>
            </a:r>
            <a:r>
              <a:rPr lang="zh-CN" altLang="en-US" dirty="0" smtClean="0"/>
              <a:t>  此功能不使用任何加密方法。这样您可以与您信任的内容审阅者协作。但不能使您的文件更加安全。 </a:t>
            </a:r>
          </a:p>
          <a:p>
            <a:pPr lvl="1"/>
            <a:r>
              <a:rPr lang="zh-CN" altLang="en-US" b="1" dirty="0" smtClean="0"/>
              <a:t>两个权限密码</a:t>
            </a:r>
            <a:r>
              <a:rPr lang="zh-CN" altLang="en-US" dirty="0" smtClean="0"/>
              <a:t>  您可以指定两个权限密码 </a:t>
            </a:r>
            <a:r>
              <a:rPr lang="en-US" altLang="zh-CN" dirty="0" smtClean="0"/>
              <a:t>— </a:t>
            </a:r>
            <a:r>
              <a:rPr lang="zh-CN" altLang="en-US" dirty="0" smtClean="0"/>
              <a:t>一个用于访问文件，另一个用于为特定审阅者提供修改文件内容的权限。请确保两个密码是不同的。 </a:t>
            </a:r>
          </a:p>
          <a:p>
            <a:r>
              <a:rPr lang="zh-CN" altLang="en-US" b="1" dirty="0" smtClean="0"/>
              <a:t>要点</a:t>
            </a:r>
            <a:r>
              <a:rPr lang="zh-CN" altLang="en-US" dirty="0" smtClean="0"/>
              <a:t>   </a:t>
            </a:r>
          </a:p>
          <a:p>
            <a:r>
              <a:rPr lang="zh-CN" altLang="en-US" dirty="0" smtClean="0"/>
              <a:t>使用由大写字母、小写字母、数字和符号组合而成的强密码。弱密码不混合使用这些元素。例如，</a:t>
            </a:r>
            <a:r>
              <a:rPr lang="en-US" altLang="zh-CN" dirty="0" smtClean="0"/>
              <a:t>Y6dh!et5 </a:t>
            </a:r>
            <a:r>
              <a:rPr lang="zh-CN" altLang="en-US" dirty="0" smtClean="0"/>
              <a:t>是强密码；</a:t>
            </a:r>
            <a:r>
              <a:rPr lang="en-US" altLang="zh-CN" dirty="0" smtClean="0"/>
              <a:t>House27 </a:t>
            </a:r>
            <a:r>
              <a:rPr lang="zh-CN" altLang="en-US" dirty="0" smtClean="0"/>
              <a:t>是弱密码。密码长度应大于或等于 </a:t>
            </a:r>
            <a:r>
              <a:rPr lang="en-US" altLang="zh-CN" dirty="0" smtClean="0"/>
              <a:t>8 </a:t>
            </a:r>
            <a:r>
              <a:rPr lang="zh-CN" altLang="en-US" dirty="0" smtClean="0"/>
              <a:t>个字符。最好使用包括 </a:t>
            </a:r>
            <a:r>
              <a:rPr lang="en-US" altLang="zh-CN" dirty="0" smtClean="0"/>
              <a:t>14 </a:t>
            </a:r>
            <a:r>
              <a:rPr lang="zh-CN" altLang="en-US" dirty="0" smtClean="0"/>
              <a:t>个或更多个字符的密码。有关详细信息，请参阅</a:t>
            </a:r>
            <a:r>
              <a:rPr lang="zh-CN" altLang="en-US" dirty="0" smtClean="0">
                <a:hlinkClick r:id="rId3"/>
              </a:rPr>
              <a:t>使用强密码有助于保护个人信息</a:t>
            </a:r>
            <a:r>
              <a:rPr lang="zh-CN" altLang="en-US" dirty="0" smtClean="0"/>
              <a:t>。</a:t>
            </a:r>
          </a:p>
          <a:p>
            <a:r>
              <a:rPr lang="zh-CN" altLang="en-US" dirty="0" smtClean="0"/>
              <a:t>记住密码很重要。如果忘记了密码，</a:t>
            </a:r>
            <a:r>
              <a:rPr lang="en-US" altLang="zh-CN" dirty="0" smtClean="0"/>
              <a:t>Microsoft </a:t>
            </a:r>
            <a:r>
              <a:rPr lang="zh-CN" altLang="en-US" dirty="0" smtClean="0"/>
              <a:t>将无法找回。最好将密码记录下来，保存在一个安全的地方，这个地方应该尽量远离密码所要保护的信息。</a:t>
            </a:r>
          </a:p>
          <a:p>
            <a:r>
              <a:rPr lang="zh-CN" altLang="en-US" dirty="0" smtClean="0"/>
              <a:t>如果您不希望内容审阅者无意间修改文件，请选中</a:t>
            </a:r>
            <a:r>
              <a:rPr lang="zh-CN" altLang="en-US" b="1" dirty="0" smtClean="0"/>
              <a:t>“建议只读”</a:t>
            </a:r>
            <a:r>
              <a:rPr lang="zh-CN" altLang="en-US" dirty="0" smtClean="0"/>
              <a:t>复选框。打开文件时，将询问审阅者是否要以只读方式打开文件。 </a:t>
            </a:r>
          </a:p>
          <a:p>
            <a:r>
              <a:rPr lang="zh-CN" altLang="en-US" dirty="0" smtClean="0"/>
              <a:t>单击</a:t>
            </a:r>
            <a:r>
              <a:rPr lang="zh-CN" altLang="en-US" b="1" dirty="0" smtClean="0"/>
              <a:t>“确定”</a:t>
            </a:r>
            <a:r>
              <a:rPr lang="zh-CN" altLang="en-US" dirty="0" smtClean="0"/>
              <a:t>。 </a:t>
            </a:r>
          </a:p>
          <a:p>
            <a:r>
              <a:rPr lang="zh-CN" altLang="en-US" dirty="0" smtClean="0"/>
              <a:t>出现提示时，请重新键入密码进行确认，然后单击</a:t>
            </a:r>
            <a:r>
              <a:rPr lang="zh-CN" altLang="en-US" b="1" dirty="0" smtClean="0"/>
              <a:t>“确定”</a:t>
            </a:r>
            <a:r>
              <a:rPr lang="zh-CN" altLang="en-US" dirty="0" smtClean="0"/>
              <a:t>。 </a:t>
            </a:r>
          </a:p>
          <a:p>
            <a:r>
              <a:rPr lang="zh-CN" altLang="en-US" dirty="0" smtClean="0"/>
              <a:t>单击</a:t>
            </a:r>
            <a:r>
              <a:rPr lang="zh-CN" altLang="en-US" b="1" dirty="0" smtClean="0"/>
              <a:t>“保存”</a:t>
            </a:r>
            <a:r>
              <a:rPr lang="zh-CN" altLang="en-US" dirty="0" smtClean="0"/>
              <a:t>。 </a:t>
            </a:r>
          </a:p>
          <a:p>
            <a:r>
              <a:rPr lang="zh-CN" altLang="en-US" dirty="0" smtClean="0"/>
              <a:t>如果出现提示，请单击</a:t>
            </a:r>
            <a:r>
              <a:rPr lang="zh-CN" altLang="en-US" b="1" dirty="0" smtClean="0"/>
              <a:t>“是”</a:t>
            </a:r>
            <a:r>
              <a:rPr lang="zh-CN" altLang="en-US" dirty="0" smtClean="0"/>
              <a:t>以替换已有工作簿。 </a:t>
            </a:r>
            <a:r>
              <a:rPr lang="zh-CN" altLang="en-US" b="1" dirty="0" smtClean="0"/>
              <a:t> 注释  </a:t>
            </a:r>
            <a:r>
              <a:rPr lang="zh-CN" altLang="en-US" dirty="0" smtClean="0"/>
              <a:t>  使用密码保护整个工作簿与可以在</a:t>
            </a:r>
            <a:r>
              <a:rPr lang="zh-CN" altLang="en-US" b="1" dirty="0" smtClean="0"/>
              <a:t>“更改”</a:t>
            </a:r>
            <a:r>
              <a:rPr lang="zh-CN" altLang="en-US" dirty="0" smtClean="0"/>
              <a:t>组中的</a:t>
            </a:r>
            <a:r>
              <a:rPr lang="zh-CN" altLang="en-US" b="1" dirty="0" smtClean="0"/>
              <a:t>“查看”</a:t>
            </a:r>
            <a:r>
              <a:rPr lang="zh-CN" altLang="en-US" dirty="0" smtClean="0"/>
              <a:t>选项卡上设置的工作簿和工作表保护是分开的。有关工作簿和工作表保护的详细信息，请参阅</a:t>
            </a:r>
            <a:r>
              <a:rPr lang="zh-CN" altLang="en-US" dirty="0" smtClean="0">
                <a:hlinkClick r:id="rId4" action="ppaction://hlinkfile"/>
              </a:rPr>
              <a:t>更改或删除工作表或工作簿元素的保护</a:t>
            </a:r>
            <a:r>
              <a:rPr lang="zh-CN" altLang="en-US" dirty="0" smtClean="0"/>
              <a:t>。</a:t>
            </a:r>
          </a:p>
          <a:p>
            <a:endParaRPr lang="en-US" altLang="zh-CN" dirty="0" smtClean="0"/>
          </a:p>
          <a:p>
            <a:endParaRPr lang="en-US" altLang="zh-CN" dirty="0" smtClean="0"/>
          </a:p>
          <a:p>
            <a:r>
              <a:rPr lang="en-US" altLang="zh-CN" dirty="0" smtClean="0"/>
              <a:t>Microsoft Office Excel </a:t>
            </a:r>
            <a:r>
              <a:rPr lang="zh-CN" altLang="en-US" dirty="0" smtClean="0"/>
              <a:t>提供了多层安全和保护，用于控制哪些用户可以访问和更改 </a:t>
            </a:r>
            <a:r>
              <a:rPr lang="en-US" altLang="zh-CN" dirty="0" smtClean="0"/>
              <a:t>Excel </a:t>
            </a:r>
            <a:r>
              <a:rPr lang="zh-CN" altLang="en-US" dirty="0" smtClean="0"/>
              <a:t>数据。要保护工作簿中的数据，请执行下列操作：</a:t>
            </a:r>
          </a:p>
          <a:p>
            <a:pPr>
              <a:buFont typeface="Arial" pitchFamily="34" charset="0"/>
              <a:buChar char="•"/>
            </a:pPr>
            <a:r>
              <a:rPr lang="zh-CN" altLang="en-US" dirty="0" smtClean="0"/>
              <a:t>为获得最佳安全性，应使用密码 （密码：一种限制访问工作簿、工作表或部分工作表的方法。</a:t>
            </a:r>
            <a:r>
              <a:rPr lang="en-US" altLang="zh-CN" dirty="0" smtClean="0"/>
              <a:t>Excel </a:t>
            </a:r>
            <a:r>
              <a:rPr lang="zh-CN" altLang="en-US" dirty="0" smtClean="0"/>
              <a:t>密码最多可有 </a:t>
            </a:r>
            <a:r>
              <a:rPr lang="en-US" altLang="zh-CN" dirty="0" smtClean="0"/>
              <a:t>255 </a:t>
            </a:r>
            <a:r>
              <a:rPr lang="zh-CN" altLang="en-US" dirty="0" smtClean="0"/>
              <a:t>个字母、数字、空格和符号。在设置和输入密码时，必须键入正确的大小写字母。）保护整个工作簿文件，从而只允许授权用户查看或修改数据。 </a:t>
            </a:r>
          </a:p>
          <a:p>
            <a:pPr>
              <a:buFont typeface="Arial" pitchFamily="34" charset="0"/>
              <a:buChar char="•"/>
            </a:pPr>
            <a:r>
              <a:rPr lang="zh-CN" altLang="en-US" dirty="0" smtClean="0"/>
              <a:t>要对特定数据实施额外的保护，可以保护特定工作表 （工作表：在 </a:t>
            </a:r>
            <a:r>
              <a:rPr lang="en-US" altLang="zh-CN" dirty="0" smtClean="0"/>
              <a:t>Excel </a:t>
            </a:r>
            <a:r>
              <a:rPr lang="zh-CN" altLang="en-US" dirty="0" smtClean="0"/>
              <a:t>中用于存储和处理数据的电子表格。工作表由排列成行或列的单元格组成。工作表总是存储在工作簿中。）或工作簿元素，使用或不使用密码均可。保护工作表或工作簿元素可以帮助防止用户意外或恶意更改、移动或删除重要数据。</a:t>
            </a:r>
            <a:endParaRPr lang="en-US" altLang="zh-CN" dirty="0" smtClean="0"/>
          </a:p>
          <a:p>
            <a:pPr>
              <a:buFont typeface="Arial" pitchFamily="34" charset="0"/>
              <a:buChar char="•"/>
            </a:pPr>
            <a:endParaRPr lang="en-US" altLang="zh-CN" dirty="0" smtClean="0"/>
          </a:p>
          <a:p>
            <a:r>
              <a:rPr lang="zh-CN" altLang="en-US" b="1" dirty="0" smtClean="0"/>
              <a:t>使用密码帮助保护整个工作簿 </a:t>
            </a:r>
          </a:p>
          <a:p>
            <a:r>
              <a:rPr lang="zh-CN" altLang="en-US" dirty="0" smtClean="0"/>
              <a:t>可以使用以下两种方法保护整个工作簿：限制可以打开和使用工作簿数据的用户，以及要求提供密码才能查看或保存对工作簿的更改。</a:t>
            </a:r>
          </a:p>
          <a:p>
            <a:r>
              <a:rPr lang="zh-CN" altLang="en-US" dirty="0" smtClean="0"/>
              <a:t>工作簿级别的密码安全使用高级加密来帮助保护工作簿免受未授权的访问。在保存工作簿时，可以设置一个密码。您可以指定两种不同的、用户必须键入才能执行下列操作的密码：</a:t>
            </a:r>
          </a:p>
          <a:p>
            <a:r>
              <a:rPr lang="zh-CN" altLang="en-US" b="1" dirty="0" smtClean="0"/>
              <a:t>打开和查看工作簿</a:t>
            </a:r>
            <a:r>
              <a:rPr lang="zh-CN" altLang="en-US" dirty="0" smtClean="0"/>
              <a:t>此密码是加密的，可帮助保护您的数据免受未授权的访问。 </a:t>
            </a:r>
          </a:p>
          <a:p>
            <a:r>
              <a:rPr lang="zh-CN" altLang="en-US" b="1" dirty="0" smtClean="0"/>
              <a:t>修改工作簿</a:t>
            </a:r>
            <a:r>
              <a:rPr lang="zh-CN" altLang="en-US" dirty="0" smtClean="0"/>
              <a:t>此密码未加密，它仅仅表示授予特定用户编辑工作簿数据和保存对文件所做更改的权限。</a:t>
            </a:r>
          </a:p>
          <a:p>
            <a:r>
              <a:rPr lang="zh-CN" altLang="en-US" dirty="0" smtClean="0"/>
              <a:t>这些密码可应用于整个工作簿。为获得最佳密码安全性，应始终指定用于打开和查看文件的密码。要仅授予特定用户修改数据的权限，可能需要指定上述两种密码。 </a:t>
            </a:r>
          </a:p>
          <a:p>
            <a:r>
              <a:rPr lang="zh-CN" altLang="en-US" b="1" dirty="0" smtClean="0"/>
              <a:t>要点</a:t>
            </a:r>
            <a:r>
              <a:rPr lang="zh-CN" altLang="en-US" dirty="0" smtClean="0"/>
              <a:t>  应始终使用包含大小写字母、数字和符号的强密码。弱密码不混合使用这些元素。强密码：</a:t>
            </a:r>
            <a:r>
              <a:rPr lang="en-US" altLang="zh-CN" dirty="0" smtClean="0"/>
              <a:t>Y6dh!et5</a:t>
            </a:r>
            <a:r>
              <a:rPr lang="zh-CN" altLang="en-US" dirty="0" smtClean="0"/>
              <a:t>。弱密码：</a:t>
            </a:r>
            <a:r>
              <a:rPr lang="en-US" altLang="zh-CN" dirty="0" smtClean="0"/>
              <a:t>House27</a:t>
            </a:r>
            <a:r>
              <a:rPr lang="zh-CN" altLang="en-US" dirty="0" smtClean="0"/>
              <a:t>。请使用好记的强密码，这样就不必将它写下来。</a:t>
            </a:r>
          </a:p>
          <a:p>
            <a:r>
              <a:rPr lang="zh-CN" altLang="en-US" dirty="0" smtClean="0"/>
              <a:t>如果需要提醒用户工作簿中的数据非常重要并且不能更改，则可以设置 </a:t>
            </a:r>
            <a:r>
              <a:rPr lang="en-US" altLang="zh-CN" dirty="0" smtClean="0"/>
              <a:t>Excel</a:t>
            </a:r>
            <a:r>
              <a:rPr lang="zh-CN" altLang="en-US" dirty="0" smtClean="0"/>
              <a:t>，建议工作簿以只读方式打开。在保存工作簿时，可以指定此选项，同时指定是否需要密码才能打开它。用户打开工作簿时会看到以只读方式打开的建议，但不会阻止他们对工作簿进行更改。</a:t>
            </a:r>
          </a:p>
          <a:p>
            <a:pPr>
              <a:buFont typeface="Arial" pitchFamily="34" charset="0"/>
              <a:buChar char="•"/>
            </a:pP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25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en-US" altLang="zh-CN" baseline="0" dirty="0" smtClean="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5</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b="1" kern="1200" dirty="0" smtClean="0">
                <a:solidFill>
                  <a:schemeClr val="tx1"/>
                </a:solidFill>
                <a:latin typeface="+mn-lt"/>
                <a:ea typeface="+mn-ea"/>
                <a:cs typeface="+mn-cs"/>
              </a:rPr>
              <a:t>chapter1_3excel</a:t>
            </a:r>
            <a:r>
              <a:rPr lang="zh-CN" altLang="en-US" sz="1200" b="1" kern="1200" dirty="0" smtClean="0">
                <a:solidFill>
                  <a:schemeClr val="tx1"/>
                </a:solidFill>
                <a:latin typeface="+mn-lt"/>
                <a:ea typeface="+mn-ea"/>
                <a:cs typeface="+mn-cs"/>
              </a:rPr>
              <a:t>安全</a:t>
            </a:r>
            <a:r>
              <a:rPr lang="en-US" altLang="zh-CN" sz="1200" b="1" kern="1200" dirty="0" smtClean="0">
                <a:solidFill>
                  <a:schemeClr val="tx1"/>
                </a:solidFill>
                <a:latin typeface="+mn-lt"/>
                <a:ea typeface="+mn-ea"/>
                <a:cs typeface="+mn-cs"/>
              </a:rPr>
              <a:t>_1.xlsx</a:t>
            </a:r>
          </a:p>
          <a:p>
            <a:endParaRPr lang="en-US" altLang="zh-CN" sz="1200" b="1" kern="1200" dirty="0" smtClean="0">
              <a:solidFill>
                <a:schemeClr val="tx1"/>
              </a:solidFill>
              <a:latin typeface="+mn-lt"/>
              <a:ea typeface="+mn-ea"/>
              <a:cs typeface="+mn-cs"/>
            </a:endParaRPr>
          </a:p>
          <a:p>
            <a:r>
              <a:rPr lang="zh-CN" altLang="en-US" sz="1200" b="1" kern="1200" dirty="0" smtClean="0">
                <a:solidFill>
                  <a:schemeClr val="tx1"/>
                </a:solidFill>
                <a:latin typeface="+mn-lt"/>
                <a:ea typeface="+mn-ea"/>
                <a:cs typeface="+mn-cs"/>
              </a:rPr>
              <a:t>保护工作簿元素</a:t>
            </a:r>
            <a:endParaRPr lang="zh-CN" altLang="en-US" sz="1400" kern="1200" dirty="0" smtClean="0">
              <a:solidFill>
                <a:schemeClr val="tx1"/>
              </a:solidFill>
              <a:latin typeface="+mn-lt"/>
              <a:ea typeface="+mn-ea"/>
              <a:cs typeface="+mn-cs"/>
            </a:endParaRPr>
          </a:p>
          <a:p>
            <a:pPr lvl="0"/>
            <a:r>
              <a:rPr lang="zh-CN" altLang="en-US" sz="1200" kern="1200" dirty="0" smtClean="0">
                <a:solidFill>
                  <a:schemeClr val="tx1"/>
                </a:solidFill>
                <a:latin typeface="+mn-lt"/>
                <a:ea typeface="+mn-ea"/>
                <a:cs typeface="+mn-cs"/>
              </a:rPr>
              <a:t>在</a:t>
            </a:r>
            <a:r>
              <a:rPr lang="en-US"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审阅</a:t>
            </a:r>
            <a:r>
              <a:rPr lang="en-US"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选项卡上的</a:t>
            </a:r>
            <a:r>
              <a:rPr lang="en-US"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更改</a:t>
            </a:r>
            <a:r>
              <a:rPr lang="en-US"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组中，单击</a:t>
            </a:r>
            <a:r>
              <a:rPr lang="en-US"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保护工作簿</a:t>
            </a:r>
            <a:r>
              <a:rPr lang="en-US"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 </a:t>
            </a:r>
            <a:endParaRPr lang="zh-CN" altLang="en-US" sz="1400" kern="1200" dirty="0" smtClean="0">
              <a:solidFill>
                <a:schemeClr val="tx1"/>
              </a:solidFill>
              <a:latin typeface="+mn-lt"/>
              <a:ea typeface="+mn-ea"/>
              <a:cs typeface="+mn-cs"/>
            </a:endParaRPr>
          </a:p>
          <a:p>
            <a:pPr lvl="0"/>
            <a:r>
              <a:rPr lang="zh-CN" altLang="en-US" sz="1200" kern="1200" dirty="0" smtClean="0">
                <a:solidFill>
                  <a:schemeClr val="tx1"/>
                </a:solidFill>
                <a:latin typeface="+mn-lt"/>
                <a:ea typeface="+mn-ea"/>
                <a:cs typeface="+mn-cs"/>
              </a:rPr>
              <a:t>在</a:t>
            </a:r>
            <a:r>
              <a:rPr lang="en-US"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保护工作簿</a:t>
            </a:r>
            <a:r>
              <a:rPr lang="en-US"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下，请执行下列操作之一： </a:t>
            </a:r>
            <a:endParaRPr lang="zh-CN" altLang="en-US" sz="1400" kern="1200" dirty="0" smtClean="0">
              <a:solidFill>
                <a:schemeClr val="tx1"/>
              </a:solidFill>
              <a:latin typeface="+mn-lt"/>
              <a:ea typeface="+mn-ea"/>
              <a:cs typeface="+mn-cs"/>
            </a:endParaRPr>
          </a:p>
          <a:p>
            <a:pPr lvl="1"/>
            <a:r>
              <a:rPr lang="zh-CN" altLang="en-US" sz="1200" kern="1200" dirty="0" smtClean="0">
                <a:solidFill>
                  <a:schemeClr val="tx1"/>
                </a:solidFill>
                <a:latin typeface="+mn-lt"/>
                <a:ea typeface="+mn-ea"/>
                <a:cs typeface="+mn-cs"/>
              </a:rPr>
              <a:t>要保护工作簿的结构，请选中</a:t>
            </a:r>
            <a:r>
              <a:rPr lang="en-US"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结构</a:t>
            </a:r>
            <a:r>
              <a:rPr lang="en-US"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复选框。 </a:t>
            </a:r>
            <a:endParaRPr lang="zh-CN" altLang="en-US" sz="1400" kern="1200" dirty="0" smtClean="0">
              <a:solidFill>
                <a:schemeClr val="tx1"/>
              </a:solidFill>
              <a:latin typeface="+mn-lt"/>
              <a:ea typeface="+mn-ea"/>
              <a:cs typeface="+mn-cs"/>
            </a:endParaRPr>
          </a:p>
          <a:p>
            <a:pPr lvl="1"/>
            <a:r>
              <a:rPr lang="zh-CN" altLang="en-US" sz="1200" kern="1200" dirty="0" smtClean="0">
                <a:solidFill>
                  <a:schemeClr val="tx1"/>
                </a:solidFill>
                <a:latin typeface="+mn-lt"/>
                <a:ea typeface="+mn-ea"/>
                <a:cs typeface="+mn-cs"/>
              </a:rPr>
              <a:t>要使工作簿窗口在每次打开工作簿时大小和位置都相同，请选中</a:t>
            </a:r>
            <a:r>
              <a:rPr lang="en-US"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窗口</a:t>
            </a:r>
            <a:r>
              <a:rPr lang="en-US"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复选框。 </a:t>
            </a:r>
            <a:endParaRPr lang="zh-CN" altLang="en-US" sz="1400" kern="1200" dirty="0" smtClean="0">
              <a:solidFill>
                <a:schemeClr val="tx1"/>
              </a:solidFill>
              <a:latin typeface="+mn-lt"/>
              <a:ea typeface="+mn-ea"/>
              <a:cs typeface="+mn-cs"/>
            </a:endParaRPr>
          </a:p>
          <a:p>
            <a:r>
              <a:rPr lang="en-US" sz="1200" u="none" strike="noStrike" kern="1200" dirty="0" err="1" smtClean="0">
                <a:solidFill>
                  <a:schemeClr val="tx1"/>
                </a:solidFill>
                <a:latin typeface="+mn-lt"/>
                <a:ea typeface="+mn-ea"/>
                <a:cs typeface="+mn-cs"/>
              </a:rPr>
              <a:t>有关可以选择的元素的详细信息</a:t>
            </a:r>
            <a:endParaRPr lang="zh-CN" altLang="en-US" sz="1400" kern="1200" dirty="0" smtClean="0">
              <a:solidFill>
                <a:schemeClr val="tx1"/>
              </a:solidFill>
              <a:latin typeface="+mn-lt"/>
              <a:ea typeface="+mn-ea"/>
              <a:cs typeface="+mn-cs"/>
            </a:endParaRPr>
          </a:p>
          <a:p>
            <a:r>
              <a:rPr lang="zh-CN" altLang="en-US" sz="1200" b="1" kern="1200" dirty="0" smtClean="0">
                <a:solidFill>
                  <a:schemeClr val="tx1"/>
                </a:solidFill>
                <a:latin typeface="+mn-lt"/>
                <a:ea typeface="+mn-ea"/>
                <a:cs typeface="+mn-cs"/>
              </a:rPr>
              <a:t>工作簿元素</a:t>
            </a:r>
            <a:endParaRPr lang="zh-CN" altLang="en-US" sz="1600" kern="1200" dirty="0" smtClean="0">
              <a:solidFill>
                <a:schemeClr val="tx1"/>
              </a:solidFill>
              <a:latin typeface="+mn-lt"/>
              <a:ea typeface="+mn-ea"/>
              <a:cs typeface="+mn-cs"/>
            </a:endParaRPr>
          </a:p>
          <a:p>
            <a:r>
              <a:rPr lang="zh-CN" altLang="en-US" sz="1200" b="1" kern="1200" dirty="0" smtClean="0">
                <a:solidFill>
                  <a:schemeClr val="tx1"/>
                </a:solidFill>
                <a:latin typeface="+mn-lt"/>
                <a:ea typeface="+mn-ea"/>
                <a:cs typeface="+mn-cs"/>
              </a:rPr>
              <a:t>选中此复选框</a:t>
            </a:r>
            <a:endParaRPr lang="zh-CN" altLang="en-US" sz="1800" kern="1200" dirty="0" smtClean="0">
              <a:solidFill>
                <a:schemeClr val="tx1"/>
              </a:solidFill>
              <a:latin typeface="+mn-lt"/>
              <a:ea typeface="+mn-ea"/>
              <a:cs typeface="+mn-cs"/>
            </a:endParaRPr>
          </a:p>
          <a:p>
            <a:r>
              <a:rPr lang="zh-CN" altLang="en-US" sz="1200" b="1" kern="1200" dirty="0" smtClean="0">
                <a:solidFill>
                  <a:schemeClr val="tx1"/>
                </a:solidFill>
                <a:latin typeface="+mn-lt"/>
                <a:ea typeface="+mn-ea"/>
                <a:cs typeface="+mn-cs"/>
              </a:rPr>
              <a:t>以防止用户</a:t>
            </a:r>
            <a:endParaRPr lang="zh-CN" altLang="en-US" sz="18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结构</a:t>
            </a:r>
            <a:r>
              <a:rPr lang="en-US" sz="1200" kern="1200" dirty="0" smtClean="0">
                <a:solidFill>
                  <a:schemeClr val="tx1"/>
                </a:solidFill>
                <a:latin typeface="+mn-lt"/>
                <a:ea typeface="+mn-ea"/>
                <a:cs typeface="+mn-cs"/>
              </a:rPr>
              <a:t>”</a:t>
            </a:r>
            <a:endParaRPr lang="zh-CN" altLang="en-US" sz="1800" kern="1200" dirty="0" smtClean="0">
              <a:solidFill>
                <a:schemeClr val="tx1"/>
              </a:solidFill>
              <a:latin typeface="+mn-lt"/>
              <a:ea typeface="+mn-ea"/>
              <a:cs typeface="+mn-cs"/>
            </a:endParaRPr>
          </a:p>
          <a:p>
            <a:pPr lvl="1"/>
            <a:r>
              <a:rPr lang="zh-CN" altLang="en-US" sz="1200" kern="1200" dirty="0" smtClean="0">
                <a:solidFill>
                  <a:schemeClr val="tx1"/>
                </a:solidFill>
                <a:latin typeface="+mn-lt"/>
                <a:ea typeface="+mn-ea"/>
                <a:cs typeface="+mn-cs"/>
              </a:rPr>
              <a:t>查看已隐藏的工作表。 </a:t>
            </a:r>
            <a:endParaRPr lang="zh-CN" altLang="en-US" sz="1800" kern="1200" dirty="0" smtClean="0">
              <a:solidFill>
                <a:schemeClr val="tx1"/>
              </a:solidFill>
              <a:latin typeface="+mn-lt"/>
              <a:ea typeface="+mn-ea"/>
              <a:cs typeface="+mn-cs"/>
            </a:endParaRPr>
          </a:p>
          <a:p>
            <a:pPr lvl="1"/>
            <a:r>
              <a:rPr lang="zh-CN" altLang="en-US" sz="1200" kern="1200" dirty="0" smtClean="0">
                <a:solidFill>
                  <a:schemeClr val="tx1"/>
                </a:solidFill>
                <a:latin typeface="+mn-lt"/>
                <a:ea typeface="+mn-ea"/>
                <a:cs typeface="+mn-cs"/>
              </a:rPr>
              <a:t>移动、删除、隐藏或更改工作表的名称。 </a:t>
            </a:r>
            <a:endParaRPr lang="zh-CN" altLang="en-US" sz="1800" kern="1200" dirty="0" smtClean="0">
              <a:solidFill>
                <a:schemeClr val="tx1"/>
              </a:solidFill>
              <a:latin typeface="+mn-lt"/>
              <a:ea typeface="+mn-ea"/>
              <a:cs typeface="+mn-cs"/>
            </a:endParaRPr>
          </a:p>
          <a:p>
            <a:pPr lvl="1"/>
            <a:r>
              <a:rPr lang="zh-CN" altLang="en-US" sz="1200" kern="1200" dirty="0" smtClean="0">
                <a:solidFill>
                  <a:schemeClr val="tx1"/>
                </a:solidFill>
                <a:latin typeface="+mn-lt"/>
                <a:ea typeface="+mn-ea"/>
                <a:cs typeface="+mn-cs"/>
              </a:rPr>
              <a:t>插入新工作表或</a:t>
            </a:r>
            <a:r>
              <a:rPr lang="en-US" sz="1200" u="none" strike="noStrike" kern="1200" dirty="0" err="1" smtClean="0">
                <a:solidFill>
                  <a:schemeClr val="tx1"/>
                </a:solidFill>
                <a:latin typeface="+mn-lt"/>
                <a:ea typeface="+mn-ea"/>
                <a:cs typeface="+mn-cs"/>
              </a:rPr>
              <a:t>图表工作表</a:t>
            </a:r>
            <a:r>
              <a:rPr lang="en-US" sz="1200" u="none" strike="noStrike" kern="1200" dirty="0" smtClean="0">
                <a:solidFill>
                  <a:schemeClr val="tx1"/>
                </a:solidFill>
                <a:latin typeface="+mn-lt"/>
                <a:ea typeface="+mn-ea"/>
                <a:cs typeface="+mn-cs"/>
              </a:rPr>
              <a:t> （</a:t>
            </a:r>
            <a:r>
              <a:rPr lang="en-US" sz="1200" u="none" strike="noStrike" kern="1200" dirty="0" err="1" smtClean="0">
                <a:solidFill>
                  <a:schemeClr val="tx1"/>
                </a:solidFill>
                <a:latin typeface="+mn-lt"/>
                <a:ea typeface="+mn-ea"/>
                <a:cs typeface="+mn-cs"/>
              </a:rPr>
              <a:t>图表工作表：工作簿中只包含图表的工作表</a:t>
            </a:r>
            <a:r>
              <a:rPr lang="en-US" sz="1200" u="none" strike="noStrike" kern="1200" dirty="0" smtClean="0">
                <a:solidFill>
                  <a:schemeClr val="tx1"/>
                </a:solidFill>
                <a:latin typeface="+mn-lt"/>
                <a:ea typeface="+mn-ea"/>
                <a:cs typeface="+mn-cs"/>
              </a:rPr>
              <a:t>。</a:t>
            </a:r>
            <a:r>
              <a:rPr lang="en-US" sz="1200" u="none" strike="noStrike" kern="1200" dirty="0" err="1" smtClean="0">
                <a:solidFill>
                  <a:schemeClr val="tx1"/>
                </a:solidFill>
                <a:latin typeface="+mn-lt"/>
                <a:ea typeface="+mn-ea"/>
                <a:cs typeface="+mn-cs"/>
              </a:rPr>
              <a:t>当希望单独查看图表或数据透视图（独立于工作表数据或数据透视表）时，图表工作表非常有用</a:t>
            </a:r>
            <a:r>
              <a:rPr lang="en-US" sz="1200" u="none" strike="noStrike"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 </a:t>
            </a:r>
            <a:endParaRPr lang="zh-CN" altLang="en-US" sz="1800" kern="1200" dirty="0" smtClean="0">
              <a:solidFill>
                <a:schemeClr val="tx1"/>
              </a:solidFill>
              <a:latin typeface="+mn-lt"/>
              <a:ea typeface="+mn-ea"/>
              <a:cs typeface="+mn-cs"/>
            </a:endParaRPr>
          </a:p>
          <a:p>
            <a:r>
              <a:rPr lang="en-US" sz="800" b="1" kern="1200" cap="all" dirty="0" smtClean="0">
                <a:solidFill>
                  <a:schemeClr val="tx1"/>
                </a:solidFill>
                <a:latin typeface="+mn-lt"/>
                <a:ea typeface="+mn-ea"/>
                <a:cs typeface="+mn-cs"/>
              </a:rPr>
              <a:t> </a:t>
            </a:r>
            <a:r>
              <a:rPr lang="zh-CN" altLang="en-US" sz="800" b="1" kern="1200" cap="all" dirty="0" smtClean="0">
                <a:solidFill>
                  <a:schemeClr val="tx1"/>
                </a:solidFill>
                <a:latin typeface="+mn-lt"/>
                <a:ea typeface="+mn-ea"/>
                <a:cs typeface="+mn-cs"/>
              </a:rPr>
              <a:t>注释</a:t>
            </a:r>
            <a:r>
              <a:rPr lang="en-US" sz="800" b="1" kern="1200" cap="all" dirty="0" smtClean="0">
                <a:solidFill>
                  <a:schemeClr val="tx1"/>
                </a:solidFill>
                <a:latin typeface="+mn-lt"/>
                <a:ea typeface="+mn-ea"/>
                <a:cs typeface="+mn-cs"/>
              </a:rPr>
              <a:t>  </a:t>
            </a:r>
            <a:r>
              <a:rPr lang="en-US" sz="1200" kern="1200" dirty="0" smtClean="0">
                <a:solidFill>
                  <a:schemeClr val="tx1"/>
                </a:solidFill>
                <a:latin typeface="+mn-lt"/>
                <a:ea typeface="+mn-ea"/>
                <a:cs typeface="+mn-cs"/>
              </a:rPr>
              <a:t>  </a:t>
            </a:r>
            <a:r>
              <a:rPr lang="zh-CN" altLang="en-US" sz="1200" kern="1200" dirty="0" smtClean="0">
                <a:solidFill>
                  <a:schemeClr val="tx1"/>
                </a:solidFill>
                <a:latin typeface="+mn-lt"/>
                <a:ea typeface="+mn-ea"/>
                <a:cs typeface="+mn-cs"/>
              </a:rPr>
              <a:t>用户可以在现有工作表中插入</a:t>
            </a:r>
            <a:r>
              <a:rPr lang="en-US" sz="1200" u="none" strike="noStrike" kern="1200" dirty="0" err="1" smtClean="0">
                <a:solidFill>
                  <a:schemeClr val="tx1"/>
                </a:solidFill>
                <a:latin typeface="+mn-lt"/>
                <a:ea typeface="+mn-ea"/>
                <a:cs typeface="+mn-cs"/>
              </a:rPr>
              <a:t>内嵌图表</a:t>
            </a:r>
            <a:r>
              <a:rPr lang="en-US" sz="1200" u="none" strike="noStrike" kern="1200" dirty="0" smtClean="0">
                <a:solidFill>
                  <a:schemeClr val="tx1"/>
                </a:solidFill>
                <a:latin typeface="+mn-lt"/>
                <a:ea typeface="+mn-ea"/>
                <a:cs typeface="+mn-cs"/>
              </a:rPr>
              <a:t> （</a:t>
            </a:r>
            <a:r>
              <a:rPr lang="en-US" sz="1200" u="none" strike="noStrike" kern="1200" dirty="0" err="1" smtClean="0">
                <a:solidFill>
                  <a:schemeClr val="tx1"/>
                </a:solidFill>
                <a:latin typeface="+mn-lt"/>
                <a:ea typeface="+mn-ea"/>
                <a:cs typeface="+mn-cs"/>
              </a:rPr>
              <a:t>嵌入图表：置于工作表中而不是单独的图表工作表中的图表</a:t>
            </a:r>
            <a:r>
              <a:rPr lang="en-US" sz="1200" u="none" strike="noStrike" kern="1200" dirty="0" smtClean="0">
                <a:solidFill>
                  <a:schemeClr val="tx1"/>
                </a:solidFill>
                <a:latin typeface="+mn-lt"/>
                <a:ea typeface="+mn-ea"/>
                <a:cs typeface="+mn-cs"/>
              </a:rPr>
              <a:t>。</a:t>
            </a:r>
            <a:r>
              <a:rPr lang="en-US" sz="1200" u="none" strike="noStrike" kern="1200" dirty="0" err="1" smtClean="0">
                <a:solidFill>
                  <a:schemeClr val="tx1"/>
                </a:solidFill>
                <a:latin typeface="+mn-lt"/>
                <a:ea typeface="+mn-ea"/>
                <a:cs typeface="+mn-cs"/>
              </a:rPr>
              <a:t>当要在一个工作表中查看或打印图表或数据透视图及其源数据或其他信息时，嵌入图表非常有用</a:t>
            </a:r>
            <a:r>
              <a:rPr lang="en-US" sz="1200" u="none" strike="noStrike"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a:t>
            </a:r>
            <a:endParaRPr lang="zh-CN" altLang="en-US" sz="1800" kern="1200" dirty="0" smtClean="0">
              <a:solidFill>
                <a:schemeClr val="tx1"/>
              </a:solidFill>
              <a:latin typeface="+mn-lt"/>
              <a:ea typeface="+mn-ea"/>
              <a:cs typeface="+mn-cs"/>
            </a:endParaRPr>
          </a:p>
          <a:p>
            <a:pPr lvl="1"/>
            <a:r>
              <a:rPr lang="zh-CN" altLang="en-US" sz="1200" kern="1200" dirty="0" smtClean="0">
                <a:solidFill>
                  <a:schemeClr val="tx1"/>
                </a:solidFill>
                <a:latin typeface="+mn-lt"/>
                <a:ea typeface="+mn-ea"/>
                <a:cs typeface="+mn-cs"/>
              </a:rPr>
              <a:t>将工作表移动或复制到另一工作簿中。 </a:t>
            </a:r>
            <a:endParaRPr lang="zh-CN" altLang="en-US" sz="1800" kern="1200" dirty="0" smtClean="0">
              <a:solidFill>
                <a:schemeClr val="tx1"/>
              </a:solidFill>
              <a:latin typeface="+mn-lt"/>
              <a:ea typeface="+mn-ea"/>
              <a:cs typeface="+mn-cs"/>
            </a:endParaRPr>
          </a:p>
          <a:p>
            <a:pPr lvl="1"/>
            <a:r>
              <a:rPr lang="zh-CN" altLang="en-US" sz="1200" kern="1200" dirty="0" smtClean="0">
                <a:solidFill>
                  <a:schemeClr val="tx1"/>
                </a:solidFill>
                <a:latin typeface="+mn-lt"/>
                <a:ea typeface="+mn-ea"/>
                <a:cs typeface="+mn-cs"/>
              </a:rPr>
              <a:t>在数据透视表中，在数据区域中显示某个单元格的源数据，或者在单独的工作表上显示页字段页。 </a:t>
            </a:r>
            <a:endParaRPr lang="zh-CN" altLang="en-US" sz="1800" kern="1200" dirty="0" smtClean="0">
              <a:solidFill>
                <a:schemeClr val="tx1"/>
              </a:solidFill>
              <a:latin typeface="+mn-lt"/>
              <a:ea typeface="+mn-ea"/>
              <a:cs typeface="+mn-cs"/>
            </a:endParaRPr>
          </a:p>
          <a:p>
            <a:pPr lvl="1"/>
            <a:r>
              <a:rPr lang="zh-CN" altLang="en-US" sz="1200" kern="1200" dirty="0" smtClean="0">
                <a:solidFill>
                  <a:schemeClr val="tx1"/>
                </a:solidFill>
                <a:latin typeface="+mn-lt"/>
                <a:ea typeface="+mn-ea"/>
                <a:cs typeface="+mn-cs"/>
              </a:rPr>
              <a:t>对于方案，创建方案汇总报告。 </a:t>
            </a:r>
            <a:endParaRPr lang="zh-CN" altLang="en-US" sz="1800" kern="1200" dirty="0" smtClean="0">
              <a:solidFill>
                <a:schemeClr val="tx1"/>
              </a:solidFill>
              <a:latin typeface="+mn-lt"/>
              <a:ea typeface="+mn-ea"/>
              <a:cs typeface="+mn-cs"/>
            </a:endParaRPr>
          </a:p>
          <a:p>
            <a:pPr lvl="1"/>
            <a:r>
              <a:rPr lang="zh-CN" altLang="en-US" sz="1200" kern="1200" dirty="0" smtClean="0">
                <a:solidFill>
                  <a:schemeClr val="tx1"/>
                </a:solidFill>
                <a:latin typeface="+mn-lt"/>
                <a:ea typeface="+mn-ea"/>
                <a:cs typeface="+mn-cs"/>
              </a:rPr>
              <a:t>在分析工具库中，使用将结果置于新工作表上的分析工具。 </a:t>
            </a:r>
            <a:endParaRPr lang="zh-CN" altLang="en-US" sz="1800" kern="1200" dirty="0" smtClean="0">
              <a:solidFill>
                <a:schemeClr val="tx1"/>
              </a:solidFill>
              <a:latin typeface="+mn-lt"/>
              <a:ea typeface="+mn-ea"/>
              <a:cs typeface="+mn-cs"/>
            </a:endParaRPr>
          </a:p>
          <a:p>
            <a:pPr lvl="1"/>
            <a:r>
              <a:rPr lang="zh-CN" altLang="en-US" sz="1200" kern="1200" dirty="0" smtClean="0">
                <a:solidFill>
                  <a:schemeClr val="tx1"/>
                </a:solidFill>
                <a:latin typeface="+mn-lt"/>
                <a:ea typeface="+mn-ea"/>
                <a:cs typeface="+mn-cs"/>
              </a:rPr>
              <a:t>录制新宏。 </a:t>
            </a:r>
            <a:endParaRPr lang="zh-CN" altLang="en-US" sz="1800" kern="1200" dirty="0" smtClean="0">
              <a:solidFill>
                <a:schemeClr val="tx1"/>
              </a:solidFill>
              <a:latin typeface="+mn-lt"/>
              <a:ea typeface="+mn-ea"/>
              <a:cs typeface="+mn-cs"/>
            </a:endParaRPr>
          </a:p>
          <a:p>
            <a:r>
              <a:rPr lang="en-US" sz="800" b="1" kern="1200" cap="all" dirty="0" smtClean="0">
                <a:solidFill>
                  <a:schemeClr val="tx1"/>
                </a:solidFill>
                <a:latin typeface="+mn-lt"/>
                <a:ea typeface="+mn-ea"/>
                <a:cs typeface="+mn-cs"/>
              </a:rPr>
              <a:t> </a:t>
            </a:r>
            <a:r>
              <a:rPr lang="zh-CN" altLang="en-US" sz="800" b="1" kern="1200" cap="all" dirty="0" smtClean="0">
                <a:solidFill>
                  <a:schemeClr val="tx1"/>
                </a:solidFill>
                <a:latin typeface="+mn-lt"/>
                <a:ea typeface="+mn-ea"/>
                <a:cs typeface="+mn-cs"/>
              </a:rPr>
              <a:t>注释</a:t>
            </a:r>
            <a:r>
              <a:rPr lang="en-US" sz="800" b="1" kern="1200" cap="all" dirty="0" smtClean="0">
                <a:solidFill>
                  <a:schemeClr val="tx1"/>
                </a:solidFill>
                <a:latin typeface="+mn-lt"/>
                <a:ea typeface="+mn-ea"/>
                <a:cs typeface="+mn-cs"/>
              </a:rPr>
              <a:t>  </a:t>
            </a:r>
            <a:r>
              <a:rPr lang="en-US" sz="1200" kern="1200" dirty="0" smtClean="0">
                <a:solidFill>
                  <a:schemeClr val="tx1"/>
                </a:solidFill>
                <a:latin typeface="+mn-lt"/>
                <a:ea typeface="+mn-ea"/>
                <a:cs typeface="+mn-cs"/>
              </a:rPr>
              <a:t>  </a:t>
            </a:r>
            <a:r>
              <a:rPr lang="zh-CN" altLang="en-US" sz="1200" kern="1200" dirty="0" smtClean="0">
                <a:solidFill>
                  <a:schemeClr val="tx1"/>
                </a:solidFill>
                <a:latin typeface="+mn-lt"/>
                <a:ea typeface="+mn-ea"/>
                <a:cs typeface="+mn-cs"/>
              </a:rPr>
              <a:t>如果运行的宏包含无法在受保护工作簿中执行的操作，则会显示消息，而且宏将停止运行。</a:t>
            </a:r>
            <a:endParaRPr lang="zh-CN" altLang="en-US" sz="18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窗口</a:t>
            </a:r>
            <a:r>
              <a:rPr lang="en-US" sz="1200" kern="1200" dirty="0" smtClean="0">
                <a:solidFill>
                  <a:schemeClr val="tx1"/>
                </a:solidFill>
                <a:latin typeface="+mn-lt"/>
                <a:ea typeface="+mn-ea"/>
                <a:cs typeface="+mn-cs"/>
              </a:rPr>
              <a:t>”</a:t>
            </a:r>
            <a:endParaRPr lang="zh-CN" altLang="en-US" sz="1800" kern="1200" dirty="0" smtClean="0">
              <a:solidFill>
                <a:schemeClr val="tx1"/>
              </a:solidFill>
              <a:latin typeface="+mn-lt"/>
              <a:ea typeface="+mn-ea"/>
              <a:cs typeface="+mn-cs"/>
            </a:endParaRPr>
          </a:p>
          <a:p>
            <a:pPr lvl="1"/>
            <a:r>
              <a:rPr lang="zh-CN" altLang="en-US" sz="1200" kern="1200" dirty="0" smtClean="0">
                <a:solidFill>
                  <a:schemeClr val="tx1"/>
                </a:solidFill>
                <a:latin typeface="+mn-lt"/>
                <a:ea typeface="+mn-ea"/>
                <a:cs typeface="+mn-cs"/>
              </a:rPr>
              <a:t>打开工作簿时，更改工作簿窗口的大小和位置。 </a:t>
            </a:r>
            <a:endParaRPr lang="zh-CN" altLang="en-US" sz="1800" kern="1200" dirty="0" smtClean="0">
              <a:solidFill>
                <a:schemeClr val="tx1"/>
              </a:solidFill>
              <a:latin typeface="+mn-lt"/>
              <a:ea typeface="+mn-ea"/>
              <a:cs typeface="+mn-cs"/>
            </a:endParaRPr>
          </a:p>
          <a:p>
            <a:pPr lvl="1"/>
            <a:r>
              <a:rPr lang="zh-CN" altLang="en-US" sz="1200" kern="1200" dirty="0" smtClean="0">
                <a:solidFill>
                  <a:schemeClr val="tx1"/>
                </a:solidFill>
                <a:latin typeface="+mn-lt"/>
                <a:ea typeface="+mn-ea"/>
                <a:cs typeface="+mn-cs"/>
              </a:rPr>
              <a:t>移动窗口、调整窗口大小或关闭窗口。 </a:t>
            </a:r>
            <a:endParaRPr lang="zh-CN" altLang="en-US" sz="1800" kern="1200" dirty="0" smtClean="0">
              <a:solidFill>
                <a:schemeClr val="tx1"/>
              </a:solidFill>
              <a:latin typeface="+mn-lt"/>
              <a:ea typeface="+mn-ea"/>
              <a:cs typeface="+mn-cs"/>
            </a:endParaRPr>
          </a:p>
          <a:p>
            <a:r>
              <a:rPr lang="en-US" sz="800" b="1" kern="1200" cap="all" dirty="0" smtClean="0">
                <a:solidFill>
                  <a:schemeClr val="tx1"/>
                </a:solidFill>
                <a:latin typeface="+mn-lt"/>
                <a:ea typeface="+mn-ea"/>
                <a:cs typeface="+mn-cs"/>
              </a:rPr>
              <a:t> </a:t>
            </a:r>
            <a:r>
              <a:rPr lang="zh-CN" altLang="en-US" sz="800" b="1" kern="1200" cap="all" dirty="0" smtClean="0">
                <a:solidFill>
                  <a:schemeClr val="tx1"/>
                </a:solidFill>
                <a:latin typeface="+mn-lt"/>
                <a:ea typeface="+mn-ea"/>
                <a:cs typeface="+mn-cs"/>
              </a:rPr>
              <a:t>注释</a:t>
            </a:r>
            <a:r>
              <a:rPr lang="en-US" sz="800" b="1" kern="1200" cap="all" dirty="0" smtClean="0">
                <a:solidFill>
                  <a:schemeClr val="tx1"/>
                </a:solidFill>
                <a:latin typeface="+mn-lt"/>
                <a:ea typeface="+mn-ea"/>
                <a:cs typeface="+mn-cs"/>
              </a:rPr>
              <a:t>  </a:t>
            </a:r>
            <a:r>
              <a:rPr lang="en-US" sz="1200" kern="1200" dirty="0" smtClean="0">
                <a:solidFill>
                  <a:schemeClr val="tx1"/>
                </a:solidFill>
                <a:latin typeface="+mn-lt"/>
                <a:ea typeface="+mn-ea"/>
                <a:cs typeface="+mn-cs"/>
              </a:rPr>
              <a:t>  </a:t>
            </a:r>
            <a:r>
              <a:rPr lang="zh-CN" altLang="en-US" sz="1200" kern="1200" dirty="0" smtClean="0">
                <a:solidFill>
                  <a:schemeClr val="tx1"/>
                </a:solidFill>
                <a:latin typeface="+mn-lt"/>
                <a:ea typeface="+mn-ea"/>
                <a:cs typeface="+mn-cs"/>
              </a:rPr>
              <a:t>用户可以隐藏及取消隐藏窗口。</a:t>
            </a:r>
            <a:endParaRPr lang="zh-CN" altLang="en-US" sz="1800" kern="1200" dirty="0" smtClean="0">
              <a:solidFill>
                <a:schemeClr val="tx1"/>
              </a:solidFill>
              <a:latin typeface="+mn-lt"/>
              <a:ea typeface="+mn-ea"/>
              <a:cs typeface="+mn-cs"/>
            </a:endParaRPr>
          </a:p>
          <a:p>
            <a:pPr lvl="0"/>
            <a:r>
              <a:rPr lang="zh-CN" altLang="en-US" sz="1200" kern="1200" dirty="0" smtClean="0">
                <a:solidFill>
                  <a:schemeClr val="tx1"/>
                </a:solidFill>
                <a:latin typeface="+mn-lt"/>
                <a:ea typeface="+mn-ea"/>
                <a:cs typeface="+mn-cs"/>
              </a:rPr>
              <a:t>要防止其他用户删除工作簿保护，请在</a:t>
            </a:r>
            <a:r>
              <a:rPr lang="en-US"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密码</a:t>
            </a:r>
            <a:r>
              <a:rPr lang="en-US"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可选</a:t>
            </a:r>
            <a:r>
              <a:rPr lang="en-US"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框中，键入密码，单击</a:t>
            </a:r>
            <a:r>
              <a:rPr lang="en-US"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确定</a:t>
            </a:r>
            <a:r>
              <a:rPr lang="en-US" sz="1200" kern="1200" dirty="0" smtClean="0">
                <a:solidFill>
                  <a:schemeClr val="tx1"/>
                </a:solidFill>
                <a:latin typeface="+mn-lt"/>
                <a:ea typeface="+mn-ea"/>
                <a:cs typeface="+mn-cs"/>
              </a:rPr>
              <a:t>”</a:t>
            </a:r>
            <a:r>
              <a:rPr lang="zh-CN" altLang="en-US" sz="1200" kern="1200" dirty="0" smtClean="0">
                <a:solidFill>
                  <a:schemeClr val="tx1"/>
                </a:solidFill>
                <a:latin typeface="+mn-lt"/>
                <a:ea typeface="+mn-ea"/>
                <a:cs typeface="+mn-cs"/>
              </a:rPr>
              <a:t>，然后重新键入密码以进行确认。 </a:t>
            </a:r>
            <a:endParaRPr lang="zh-CN" altLang="en-US" sz="1400" kern="1200" dirty="0" smtClean="0">
              <a:solidFill>
                <a:schemeClr val="tx1"/>
              </a:solidFill>
              <a:latin typeface="+mn-lt"/>
              <a:ea typeface="+mn-ea"/>
              <a:cs typeface="+mn-cs"/>
            </a:endParaRPr>
          </a:p>
          <a:p>
            <a:r>
              <a:rPr lang="en-US" sz="1100" b="1" kern="1200" cap="all" dirty="0" smtClean="0">
                <a:solidFill>
                  <a:schemeClr val="tx1"/>
                </a:solidFill>
                <a:latin typeface="+mn-lt"/>
                <a:ea typeface="+mn-ea"/>
                <a:cs typeface="+mn-cs"/>
              </a:rPr>
              <a:t> </a:t>
            </a:r>
            <a:r>
              <a:rPr lang="zh-CN" altLang="en-US" sz="1100" b="1" kern="1200" cap="all" dirty="0" smtClean="0">
                <a:solidFill>
                  <a:schemeClr val="tx1"/>
                </a:solidFill>
                <a:latin typeface="+mn-lt"/>
                <a:ea typeface="+mn-ea"/>
                <a:cs typeface="+mn-cs"/>
              </a:rPr>
              <a:t>注释</a:t>
            </a:r>
            <a:r>
              <a:rPr lang="en-US" sz="1100" b="1" kern="1200" cap="all" dirty="0" smtClean="0">
                <a:solidFill>
                  <a:schemeClr val="tx1"/>
                </a:solidFill>
                <a:latin typeface="+mn-lt"/>
                <a:ea typeface="+mn-ea"/>
                <a:cs typeface="+mn-cs"/>
              </a:rPr>
              <a:t>  </a:t>
            </a:r>
            <a:r>
              <a:rPr lang="en-US" sz="1200" kern="1200" dirty="0" smtClean="0">
                <a:solidFill>
                  <a:schemeClr val="tx1"/>
                </a:solidFill>
                <a:latin typeface="+mn-lt"/>
                <a:ea typeface="+mn-ea"/>
                <a:cs typeface="+mn-cs"/>
              </a:rPr>
              <a:t>  </a:t>
            </a:r>
            <a:r>
              <a:rPr lang="zh-CN" altLang="en-US" sz="1200" kern="1200" dirty="0" smtClean="0">
                <a:solidFill>
                  <a:schemeClr val="tx1"/>
                </a:solidFill>
                <a:latin typeface="+mn-lt"/>
                <a:ea typeface="+mn-ea"/>
                <a:cs typeface="+mn-cs"/>
              </a:rPr>
              <a:t>此密码是可选的。如果不提供密码，则任何用户都可以取消对工作表的保护并更改受保护的元素。请确保所选密码易于记忆，因为如果丢失密码，则无法访问工作表上受保护的元素。</a:t>
            </a:r>
            <a:endParaRPr lang="zh-CN" altLang="en-US" sz="1400" kern="1200" dirty="0" smtClean="0">
              <a:solidFill>
                <a:schemeClr val="tx1"/>
              </a:solidFill>
              <a:latin typeface="+mn-lt"/>
              <a:ea typeface="+mn-ea"/>
              <a:cs typeface="+mn-cs"/>
            </a:endParaRPr>
          </a:p>
          <a:p>
            <a:pPr>
              <a:buFont typeface="Arial" pitchFamily="34" charset="0"/>
              <a:buChar char="•"/>
            </a:pP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26</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a:t>
            </a:r>
            <a:r>
              <a:rPr lang="zh-CN" altLang="en-US" dirty="0" smtClean="0"/>
              <a:t>窗口</a:t>
            </a:r>
            <a:r>
              <a:rPr lang="en-US" altLang="zh-CN" dirty="0" smtClean="0"/>
              <a:t>”</a:t>
            </a:r>
          </a:p>
          <a:p>
            <a:r>
              <a:rPr lang="en-US" altLang="zh-CN" dirty="0" smtClean="0"/>
              <a:t>2007</a:t>
            </a:r>
            <a:r>
              <a:rPr lang="zh-CN" altLang="en-US" dirty="0" smtClean="0"/>
              <a:t>版中选中“保护结构和窗口”，保存关闭工作簿，再打开，窗口大小可调，可保存。即保护“窗口”没起作用。</a:t>
            </a:r>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27</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sz="1200" b="1" kern="1200" dirty="0" smtClean="0">
                <a:solidFill>
                  <a:schemeClr val="tx1"/>
                </a:solidFill>
                <a:latin typeface="+mn-lt"/>
                <a:ea typeface="+mn-ea"/>
                <a:cs typeface="+mn-cs"/>
              </a:rPr>
              <a:t>chapter1_3excel</a:t>
            </a:r>
            <a:r>
              <a:rPr lang="zh-CN" altLang="en-US" sz="1200" b="1" kern="1200" dirty="0" smtClean="0">
                <a:solidFill>
                  <a:schemeClr val="tx1"/>
                </a:solidFill>
                <a:latin typeface="+mn-lt"/>
                <a:ea typeface="+mn-ea"/>
                <a:cs typeface="+mn-cs"/>
              </a:rPr>
              <a:t>安全</a:t>
            </a:r>
            <a:r>
              <a:rPr lang="en-US" altLang="zh-CN" sz="1200" b="1" kern="1200" dirty="0" smtClean="0">
                <a:solidFill>
                  <a:schemeClr val="tx1"/>
                </a:solidFill>
                <a:latin typeface="+mn-lt"/>
                <a:ea typeface="+mn-ea"/>
                <a:cs typeface="+mn-cs"/>
              </a:rPr>
              <a:t>_2.xlsx</a:t>
            </a:r>
          </a:p>
          <a:p>
            <a:endParaRPr lang="en-US" altLang="zh-CN" sz="1200" b="1" kern="1200" dirty="0" smtClean="0">
              <a:solidFill>
                <a:schemeClr val="tx1"/>
              </a:solidFill>
              <a:latin typeface="+mn-lt"/>
              <a:ea typeface="+mn-ea"/>
              <a:cs typeface="+mn-cs"/>
            </a:endParaRPr>
          </a:p>
          <a:p>
            <a:r>
              <a:rPr lang="zh-CN" altLang="en-US" b="1" dirty="0" smtClean="0"/>
              <a:t>保护工作表元素</a:t>
            </a:r>
          </a:p>
          <a:p>
            <a:r>
              <a:rPr lang="zh-CN" altLang="en-US" dirty="0" smtClean="0"/>
              <a:t>选择要保护的工作表。 </a:t>
            </a:r>
          </a:p>
          <a:p>
            <a:r>
              <a:rPr lang="zh-CN" altLang="en-US" dirty="0" smtClean="0"/>
              <a:t>要对允许其他用户更改的任何单元格或区域解除锁定，请执行下列操作： </a:t>
            </a:r>
          </a:p>
          <a:p>
            <a:pPr lvl="1"/>
            <a:r>
              <a:rPr lang="zh-CN" altLang="en-US" dirty="0" smtClean="0"/>
              <a:t>选择要解除锁定的每个单元格或单元格区域。 </a:t>
            </a:r>
          </a:p>
          <a:p>
            <a:pPr lvl="1"/>
            <a:r>
              <a:rPr lang="zh-CN" altLang="en-US" dirty="0" smtClean="0"/>
              <a:t>在</a:t>
            </a:r>
            <a:r>
              <a:rPr lang="zh-CN" altLang="en-US" b="1" dirty="0" smtClean="0"/>
              <a:t>“开始”</a:t>
            </a:r>
            <a:r>
              <a:rPr lang="zh-CN" altLang="en-US" dirty="0" smtClean="0"/>
              <a:t>选项卡上的</a:t>
            </a:r>
            <a:r>
              <a:rPr lang="zh-CN" altLang="en-US" b="1" dirty="0" smtClean="0"/>
              <a:t>“单元格”</a:t>
            </a:r>
            <a:r>
              <a:rPr lang="zh-CN" altLang="en-US" dirty="0" smtClean="0"/>
              <a:t>组中，单击</a:t>
            </a:r>
            <a:r>
              <a:rPr lang="zh-CN" altLang="en-US" b="1" dirty="0" smtClean="0"/>
              <a:t>“格式”</a:t>
            </a:r>
            <a:r>
              <a:rPr lang="zh-CN" altLang="en-US" dirty="0" smtClean="0"/>
              <a:t>，然后单击</a:t>
            </a:r>
            <a:r>
              <a:rPr lang="zh-CN" altLang="en-US" b="1" dirty="0" smtClean="0"/>
              <a:t>“设置单元格格式”</a:t>
            </a:r>
            <a:r>
              <a:rPr lang="zh-CN" altLang="en-US" dirty="0" smtClean="0"/>
              <a:t>。 </a:t>
            </a:r>
          </a:p>
          <a:p>
            <a:pPr lvl="1"/>
            <a:r>
              <a:rPr lang="zh-CN" altLang="en-US" dirty="0" smtClean="0"/>
              <a:t>在</a:t>
            </a:r>
            <a:r>
              <a:rPr lang="zh-CN" altLang="en-US" b="1" dirty="0" smtClean="0"/>
              <a:t>“保护”</a:t>
            </a:r>
            <a:r>
              <a:rPr lang="zh-CN" altLang="en-US" dirty="0" smtClean="0"/>
              <a:t>选项卡上，清除</a:t>
            </a:r>
            <a:r>
              <a:rPr lang="zh-CN" altLang="en-US" b="1" dirty="0" smtClean="0"/>
              <a:t>“锁定”</a:t>
            </a:r>
            <a:r>
              <a:rPr lang="zh-CN" altLang="en-US" dirty="0" smtClean="0"/>
              <a:t>复选框，然后单击</a:t>
            </a:r>
            <a:r>
              <a:rPr lang="zh-CN" altLang="en-US" b="1" dirty="0" smtClean="0"/>
              <a:t>“确定”</a:t>
            </a:r>
            <a:r>
              <a:rPr lang="zh-CN" altLang="en-US" dirty="0" smtClean="0"/>
              <a:t>。</a:t>
            </a:r>
          </a:p>
          <a:p>
            <a:r>
              <a:rPr lang="zh-CN" altLang="en-US" dirty="0" smtClean="0"/>
              <a:t>要隐藏不希望显示的任何公式，请执行下列操作： </a:t>
            </a:r>
          </a:p>
          <a:p>
            <a:pPr lvl="1"/>
            <a:r>
              <a:rPr lang="zh-CN" altLang="en-US" dirty="0" smtClean="0"/>
              <a:t>在工作表中，选择包含要隐藏的公式的单元格。 </a:t>
            </a:r>
          </a:p>
          <a:p>
            <a:pPr lvl="1"/>
            <a:r>
              <a:rPr lang="zh-CN" altLang="en-US" dirty="0" smtClean="0"/>
              <a:t>在</a:t>
            </a:r>
            <a:r>
              <a:rPr lang="zh-CN" altLang="en-US" b="1" dirty="0" smtClean="0"/>
              <a:t>“开始”</a:t>
            </a:r>
            <a:r>
              <a:rPr lang="zh-CN" altLang="en-US" dirty="0" smtClean="0"/>
              <a:t>选项卡上的</a:t>
            </a:r>
            <a:r>
              <a:rPr lang="zh-CN" altLang="en-US" b="1" dirty="0" smtClean="0"/>
              <a:t>“单元格”</a:t>
            </a:r>
            <a:r>
              <a:rPr lang="zh-CN" altLang="en-US" dirty="0" smtClean="0"/>
              <a:t>组中，单击</a:t>
            </a:r>
            <a:r>
              <a:rPr lang="zh-CN" altLang="en-US" b="1" dirty="0" smtClean="0"/>
              <a:t>“格式”</a:t>
            </a:r>
            <a:r>
              <a:rPr lang="zh-CN" altLang="en-US" dirty="0" smtClean="0"/>
              <a:t>，然后单击</a:t>
            </a:r>
            <a:r>
              <a:rPr lang="zh-CN" altLang="en-US" b="1" dirty="0" smtClean="0"/>
              <a:t>“设置单元格格式”</a:t>
            </a:r>
            <a:r>
              <a:rPr lang="zh-CN" altLang="en-US" dirty="0" smtClean="0"/>
              <a:t>。 </a:t>
            </a:r>
          </a:p>
          <a:p>
            <a:pPr lvl="1"/>
            <a:r>
              <a:rPr lang="zh-CN" altLang="en-US" dirty="0" smtClean="0"/>
              <a:t>在</a:t>
            </a:r>
            <a:r>
              <a:rPr lang="zh-CN" altLang="en-US" b="1" dirty="0" smtClean="0"/>
              <a:t>“保护”</a:t>
            </a:r>
            <a:r>
              <a:rPr lang="zh-CN" altLang="en-US" dirty="0" smtClean="0"/>
              <a:t>选项卡上，选中</a:t>
            </a:r>
            <a:r>
              <a:rPr lang="zh-CN" altLang="en-US" b="1" dirty="0" smtClean="0"/>
              <a:t>“隐藏”</a:t>
            </a:r>
            <a:r>
              <a:rPr lang="zh-CN" altLang="en-US" dirty="0" smtClean="0"/>
              <a:t>复选框，然后单击</a:t>
            </a:r>
            <a:r>
              <a:rPr lang="zh-CN" altLang="en-US" b="1" dirty="0" smtClean="0"/>
              <a:t>“确定”</a:t>
            </a:r>
            <a:r>
              <a:rPr lang="zh-CN" altLang="en-US" dirty="0" smtClean="0"/>
              <a:t>。</a:t>
            </a:r>
          </a:p>
          <a:p>
            <a:r>
              <a:rPr lang="zh-CN" altLang="en-US" dirty="0" smtClean="0"/>
              <a:t>要对允许用户更改的任何图形对象（如图片、剪贴画、形状或 </a:t>
            </a:r>
            <a:r>
              <a:rPr lang="en-US" altLang="zh-CN" dirty="0" err="1" smtClean="0"/>
              <a:t>SmartArt</a:t>
            </a:r>
            <a:r>
              <a:rPr lang="en-US" altLang="zh-CN" dirty="0" smtClean="0"/>
              <a:t> </a:t>
            </a:r>
            <a:r>
              <a:rPr lang="zh-CN" altLang="en-US" dirty="0" smtClean="0"/>
              <a:t>图形）解除锁定，请执行下列操作： </a:t>
            </a:r>
          </a:p>
          <a:p>
            <a:pPr lvl="1"/>
            <a:r>
              <a:rPr lang="zh-CN" altLang="en-US" dirty="0" smtClean="0"/>
              <a:t>按住 </a:t>
            </a:r>
            <a:r>
              <a:rPr lang="en-US" altLang="zh-CN" dirty="0" smtClean="0"/>
              <a:t>Ctrl </a:t>
            </a:r>
            <a:r>
              <a:rPr lang="zh-CN" altLang="en-US" dirty="0" smtClean="0"/>
              <a:t>并单击要解除锁定的每个图形对象。 此操作将显示</a:t>
            </a:r>
            <a:r>
              <a:rPr lang="zh-CN" altLang="en-US" b="1" dirty="0" smtClean="0"/>
              <a:t>“图片工具”</a:t>
            </a:r>
            <a:r>
              <a:rPr lang="zh-CN" altLang="en-US" dirty="0" smtClean="0"/>
              <a:t>或</a:t>
            </a:r>
            <a:r>
              <a:rPr lang="zh-CN" altLang="en-US" b="1" dirty="0" smtClean="0"/>
              <a:t>“绘图工具”</a:t>
            </a:r>
            <a:r>
              <a:rPr lang="zh-CN" altLang="en-US" dirty="0" smtClean="0"/>
              <a:t>，其中包含</a:t>
            </a:r>
            <a:r>
              <a:rPr lang="zh-CN" altLang="en-US" b="1" dirty="0" smtClean="0"/>
              <a:t>“格式”</a:t>
            </a:r>
            <a:r>
              <a:rPr lang="zh-CN" altLang="en-US" dirty="0" smtClean="0"/>
              <a:t>选项卡。</a:t>
            </a:r>
          </a:p>
          <a:p>
            <a:pPr lvl="1"/>
            <a:r>
              <a:rPr lang="zh-CN" altLang="en-US" b="1" dirty="0" smtClean="0"/>
              <a:t>提示</a:t>
            </a:r>
            <a:r>
              <a:rPr lang="zh-CN" altLang="en-US" dirty="0" smtClean="0"/>
              <a:t>  也可以使用</a:t>
            </a:r>
            <a:r>
              <a:rPr lang="zh-CN" altLang="en-US" b="1" dirty="0" smtClean="0"/>
              <a:t>“定位”</a:t>
            </a:r>
            <a:r>
              <a:rPr lang="zh-CN" altLang="en-US" dirty="0" smtClean="0"/>
              <a:t>命令，快速选择工作表中的所有图形对象。在</a:t>
            </a:r>
            <a:r>
              <a:rPr lang="zh-CN" altLang="en-US" b="1" dirty="0" smtClean="0"/>
              <a:t>“开始”</a:t>
            </a:r>
            <a:r>
              <a:rPr lang="zh-CN" altLang="en-US" dirty="0" smtClean="0"/>
              <a:t>选项卡上的</a:t>
            </a:r>
            <a:r>
              <a:rPr lang="zh-CN" altLang="en-US" b="1" dirty="0" smtClean="0"/>
              <a:t>“编辑”</a:t>
            </a:r>
            <a:r>
              <a:rPr lang="zh-CN" altLang="en-US" dirty="0" smtClean="0"/>
              <a:t>组中，单击</a:t>
            </a:r>
            <a:r>
              <a:rPr lang="zh-CN" altLang="en-US" b="1" dirty="0" smtClean="0"/>
              <a:t>“查找和选择”</a:t>
            </a:r>
            <a:r>
              <a:rPr lang="zh-CN" altLang="en-US" dirty="0" smtClean="0"/>
              <a:t>，然后单击</a:t>
            </a:r>
            <a:r>
              <a:rPr lang="zh-CN" altLang="en-US" b="1" dirty="0" smtClean="0"/>
              <a:t>“定位”</a:t>
            </a:r>
            <a:r>
              <a:rPr lang="zh-CN" altLang="en-US" dirty="0" smtClean="0"/>
              <a:t>。单击</a:t>
            </a:r>
            <a:r>
              <a:rPr lang="zh-CN" altLang="en-US" b="1" dirty="0" smtClean="0"/>
              <a:t>“特殊”</a:t>
            </a:r>
            <a:r>
              <a:rPr lang="zh-CN" altLang="en-US" dirty="0" smtClean="0"/>
              <a:t>，然后单击</a:t>
            </a:r>
            <a:r>
              <a:rPr lang="zh-CN" altLang="en-US" b="1" dirty="0" smtClean="0"/>
              <a:t>“对象”</a:t>
            </a:r>
            <a:r>
              <a:rPr lang="zh-CN" altLang="en-US" dirty="0" smtClean="0"/>
              <a:t>。</a:t>
            </a:r>
          </a:p>
          <a:p>
            <a:pPr lvl="1"/>
            <a:r>
              <a:rPr lang="zh-CN" altLang="en-US" dirty="0" smtClean="0"/>
              <a:t>在</a:t>
            </a:r>
            <a:r>
              <a:rPr lang="zh-CN" altLang="en-US" b="1" dirty="0" smtClean="0"/>
              <a:t>“格式”</a:t>
            </a:r>
            <a:r>
              <a:rPr lang="zh-CN" altLang="en-US" dirty="0" smtClean="0"/>
              <a:t>选项卡上的</a:t>
            </a:r>
            <a:r>
              <a:rPr lang="zh-CN" altLang="en-US" b="1" dirty="0" smtClean="0"/>
              <a:t>“大小”</a:t>
            </a:r>
            <a:r>
              <a:rPr lang="zh-CN" altLang="en-US" dirty="0" smtClean="0"/>
              <a:t>组中，单击</a:t>
            </a:r>
            <a:r>
              <a:rPr lang="zh-CN" altLang="en-US" b="1" dirty="0" smtClean="0"/>
              <a:t>“大小”</a:t>
            </a:r>
            <a:r>
              <a:rPr lang="zh-CN" altLang="en-US" dirty="0" smtClean="0"/>
              <a:t>旁边的对话框启动器 。 </a:t>
            </a:r>
          </a:p>
          <a:p>
            <a:pPr lvl="1"/>
            <a:r>
              <a:rPr lang="zh-CN" altLang="en-US" dirty="0" smtClean="0"/>
              <a:t>在</a:t>
            </a:r>
            <a:r>
              <a:rPr lang="zh-CN" altLang="en-US" b="1" dirty="0" smtClean="0"/>
              <a:t>“属性”</a:t>
            </a:r>
            <a:r>
              <a:rPr lang="zh-CN" altLang="en-US" dirty="0" smtClean="0"/>
              <a:t>选项卡上，清除</a:t>
            </a:r>
            <a:r>
              <a:rPr lang="zh-CN" altLang="en-US" b="1" dirty="0" smtClean="0"/>
              <a:t>“锁定”</a:t>
            </a:r>
            <a:r>
              <a:rPr lang="zh-CN" altLang="en-US" dirty="0" smtClean="0"/>
              <a:t>复选框，并清除</a:t>
            </a:r>
            <a:r>
              <a:rPr lang="zh-CN" altLang="en-US" b="1" dirty="0" smtClean="0"/>
              <a:t>“锁定文本”</a:t>
            </a:r>
            <a:r>
              <a:rPr lang="zh-CN" altLang="en-US" dirty="0" smtClean="0"/>
              <a:t>复选框（如果显示）。 </a:t>
            </a:r>
            <a:r>
              <a:rPr lang="zh-CN" altLang="en-US" b="1" dirty="0" smtClean="0"/>
              <a:t> 注释  </a:t>
            </a:r>
            <a:r>
              <a:rPr lang="zh-CN" altLang="en-US" dirty="0" smtClean="0"/>
              <a:t>  不必对按钮或控件解除锁定以使用户可单击和使用它们。可以对允许用户修改的内嵌图表、文本框和其他用绘图工具创建的对象解除锁定。 </a:t>
            </a:r>
          </a:p>
          <a:p>
            <a:r>
              <a:rPr lang="zh-CN" altLang="en-US" dirty="0" smtClean="0"/>
              <a:t>在</a:t>
            </a:r>
            <a:r>
              <a:rPr lang="zh-CN" altLang="en-US" b="1" dirty="0" smtClean="0"/>
              <a:t>“审阅”</a:t>
            </a:r>
            <a:r>
              <a:rPr lang="zh-CN" altLang="en-US" dirty="0" smtClean="0"/>
              <a:t>选项卡上的</a:t>
            </a:r>
            <a:r>
              <a:rPr lang="zh-CN" altLang="en-US" b="1" dirty="0" smtClean="0"/>
              <a:t>“更改”</a:t>
            </a:r>
            <a:r>
              <a:rPr lang="zh-CN" altLang="en-US" dirty="0" smtClean="0"/>
              <a:t>组中，单击</a:t>
            </a:r>
            <a:r>
              <a:rPr lang="zh-CN" altLang="en-US" b="1" dirty="0" smtClean="0"/>
              <a:t>“保护工作表”</a:t>
            </a:r>
            <a:r>
              <a:rPr lang="zh-CN" altLang="en-US" dirty="0" smtClean="0"/>
              <a:t>。 </a:t>
            </a:r>
          </a:p>
          <a:p>
            <a:r>
              <a:rPr lang="zh-CN" altLang="en-US" dirty="0" smtClean="0"/>
              <a:t>在</a:t>
            </a:r>
            <a:r>
              <a:rPr lang="zh-CN" altLang="en-US" b="1" dirty="0" smtClean="0"/>
              <a:t>“允许此工作表的所有用户进行”</a:t>
            </a:r>
            <a:r>
              <a:rPr lang="zh-CN" altLang="en-US" dirty="0" smtClean="0"/>
              <a:t>列表中，选择允许用户更改的元素。 有关可以选择的元素的详细信息</a:t>
            </a:r>
          </a:p>
          <a:p>
            <a:r>
              <a:rPr lang="zh-CN" altLang="en-US" b="1" dirty="0" smtClean="0"/>
              <a:t>工作表元素</a:t>
            </a:r>
          </a:p>
          <a:p>
            <a:r>
              <a:rPr lang="zh-CN" altLang="en-US" dirty="0" smtClean="0"/>
              <a:t>清除此复选框 以防止用户 </a:t>
            </a:r>
            <a:r>
              <a:rPr lang="zh-CN" altLang="en-US" b="1" dirty="0" smtClean="0"/>
              <a:t>“选定锁定单元格”</a:t>
            </a:r>
            <a:r>
              <a:rPr lang="zh-CN" altLang="en-US" dirty="0" smtClean="0"/>
              <a:t> 将指针移向选中了</a:t>
            </a:r>
            <a:r>
              <a:rPr lang="zh-CN" altLang="en-US" b="1" dirty="0" smtClean="0"/>
              <a:t>“锁定”</a:t>
            </a:r>
            <a:r>
              <a:rPr lang="zh-CN" altLang="en-US" dirty="0" smtClean="0"/>
              <a:t>复选框（在</a:t>
            </a:r>
            <a:r>
              <a:rPr lang="zh-CN" altLang="en-US" b="1" dirty="0" smtClean="0"/>
              <a:t>“单元格格式”</a:t>
            </a:r>
            <a:r>
              <a:rPr lang="zh-CN" altLang="en-US" dirty="0" smtClean="0"/>
              <a:t>对话框的</a:t>
            </a:r>
            <a:r>
              <a:rPr lang="zh-CN" altLang="en-US" b="1" dirty="0" smtClean="0"/>
              <a:t>“保护”</a:t>
            </a:r>
            <a:r>
              <a:rPr lang="zh-CN" altLang="en-US" dirty="0" smtClean="0"/>
              <a:t>选项卡上）的单元格。默认情况下，允许用户选择锁定的单元格。 </a:t>
            </a:r>
            <a:r>
              <a:rPr lang="zh-CN" altLang="en-US" b="1" dirty="0" smtClean="0"/>
              <a:t>“选定未锁定的单元格”</a:t>
            </a:r>
            <a:r>
              <a:rPr lang="zh-CN" altLang="en-US" dirty="0" smtClean="0"/>
              <a:t> 将指针移向清除了</a:t>
            </a:r>
            <a:r>
              <a:rPr lang="zh-CN" altLang="en-US" b="1" dirty="0" smtClean="0"/>
              <a:t>“锁定”</a:t>
            </a:r>
            <a:r>
              <a:rPr lang="zh-CN" altLang="en-US" dirty="0" smtClean="0"/>
              <a:t>复选框（在</a:t>
            </a:r>
            <a:r>
              <a:rPr lang="zh-CN" altLang="en-US" b="1" dirty="0" smtClean="0"/>
              <a:t>“单元格格式”</a:t>
            </a:r>
            <a:r>
              <a:rPr lang="zh-CN" altLang="en-US" dirty="0" smtClean="0"/>
              <a:t>对话框的</a:t>
            </a:r>
            <a:r>
              <a:rPr lang="zh-CN" altLang="en-US" b="1" dirty="0" smtClean="0"/>
              <a:t>“保护”</a:t>
            </a:r>
            <a:r>
              <a:rPr lang="zh-CN" altLang="en-US" dirty="0" smtClean="0"/>
              <a:t>选项卡上）的单元格。默认情况下，允许用户选择未锁定的单元格，可以按 </a:t>
            </a:r>
            <a:r>
              <a:rPr lang="en-US" altLang="zh-CN" dirty="0" smtClean="0"/>
              <a:t>Tab </a:t>
            </a:r>
            <a:r>
              <a:rPr lang="zh-CN" altLang="en-US" dirty="0" smtClean="0"/>
              <a:t>键在受保护工作表的未锁定单元格间移动。 </a:t>
            </a:r>
            <a:r>
              <a:rPr lang="zh-CN" altLang="en-US" b="1" dirty="0" smtClean="0"/>
              <a:t>“设置单元格格式”</a:t>
            </a:r>
            <a:r>
              <a:rPr lang="zh-CN" altLang="en-US" dirty="0" smtClean="0"/>
              <a:t> 更改</a:t>
            </a:r>
            <a:r>
              <a:rPr lang="zh-CN" altLang="en-US" b="1" dirty="0" smtClean="0"/>
              <a:t>“单元格格式”</a:t>
            </a:r>
            <a:r>
              <a:rPr lang="zh-CN" altLang="en-US" dirty="0" smtClean="0"/>
              <a:t>或</a:t>
            </a:r>
            <a:r>
              <a:rPr lang="zh-CN" altLang="en-US" b="1" dirty="0" smtClean="0"/>
              <a:t>“条件格式”</a:t>
            </a:r>
            <a:r>
              <a:rPr lang="zh-CN" altLang="en-US" dirty="0" smtClean="0"/>
              <a:t>对话框中的任意选项。如果在保护工作表之前应用了条件格式，则当用户输入满足不同条件的值时该格式仍会继续发生变化。 </a:t>
            </a:r>
            <a:r>
              <a:rPr lang="zh-CN" altLang="en-US" b="1" dirty="0" smtClean="0"/>
              <a:t>“设置列格式”</a:t>
            </a:r>
            <a:r>
              <a:rPr lang="zh-CN" altLang="en-US" dirty="0" smtClean="0"/>
              <a:t> 使用任何列格式命令，包括更改列宽或隐藏列（</a:t>
            </a:r>
            <a:r>
              <a:rPr lang="zh-CN" altLang="en-US" b="1" dirty="0" smtClean="0"/>
              <a:t>“开始”</a:t>
            </a:r>
            <a:r>
              <a:rPr lang="zh-CN" altLang="en-US" dirty="0" smtClean="0"/>
              <a:t>选项卡、</a:t>
            </a:r>
            <a:r>
              <a:rPr lang="zh-CN" altLang="en-US" b="1" dirty="0" smtClean="0"/>
              <a:t>“单元格”</a:t>
            </a:r>
            <a:r>
              <a:rPr lang="zh-CN" altLang="en-US" dirty="0" smtClean="0"/>
              <a:t>组、</a:t>
            </a:r>
            <a:r>
              <a:rPr lang="zh-CN" altLang="en-US" b="1" dirty="0" smtClean="0"/>
              <a:t>“格式”</a:t>
            </a:r>
            <a:r>
              <a:rPr lang="zh-CN" altLang="en-US" dirty="0" smtClean="0"/>
              <a:t>按钮）。 </a:t>
            </a:r>
            <a:r>
              <a:rPr lang="zh-CN" altLang="en-US" b="1" dirty="0" smtClean="0"/>
              <a:t>“设置行格式”</a:t>
            </a:r>
            <a:r>
              <a:rPr lang="zh-CN" altLang="en-US" dirty="0" smtClean="0"/>
              <a:t> 使用任何行格式命令，包括更改行高或隐藏行（</a:t>
            </a:r>
            <a:r>
              <a:rPr lang="zh-CN" altLang="en-US" b="1" dirty="0" smtClean="0"/>
              <a:t>“开始”</a:t>
            </a:r>
            <a:r>
              <a:rPr lang="zh-CN" altLang="en-US" dirty="0" smtClean="0"/>
              <a:t>选项卡、</a:t>
            </a:r>
            <a:r>
              <a:rPr lang="zh-CN" altLang="en-US" b="1" dirty="0" smtClean="0"/>
              <a:t>“单元格”</a:t>
            </a:r>
            <a:r>
              <a:rPr lang="zh-CN" altLang="en-US" dirty="0" smtClean="0"/>
              <a:t>组、</a:t>
            </a:r>
            <a:r>
              <a:rPr lang="zh-CN" altLang="en-US" b="1" dirty="0" smtClean="0"/>
              <a:t>“格式”</a:t>
            </a:r>
            <a:r>
              <a:rPr lang="zh-CN" altLang="en-US" dirty="0" smtClean="0"/>
              <a:t>按钮）。 </a:t>
            </a:r>
            <a:r>
              <a:rPr lang="zh-CN" altLang="en-US" b="1" dirty="0" smtClean="0"/>
              <a:t>“插入列”</a:t>
            </a:r>
            <a:r>
              <a:rPr lang="zh-CN" altLang="en-US" dirty="0" smtClean="0"/>
              <a:t> 插入列。 </a:t>
            </a:r>
            <a:r>
              <a:rPr lang="zh-CN" altLang="en-US" b="1" dirty="0" smtClean="0"/>
              <a:t>“插入行”</a:t>
            </a:r>
            <a:r>
              <a:rPr lang="zh-CN" altLang="en-US" dirty="0" smtClean="0"/>
              <a:t> 插入行。 </a:t>
            </a:r>
            <a:r>
              <a:rPr lang="zh-CN" altLang="en-US" b="1" dirty="0" smtClean="0"/>
              <a:t>“插入超链接”</a:t>
            </a:r>
            <a:r>
              <a:rPr lang="zh-CN" altLang="en-US" dirty="0" smtClean="0"/>
              <a:t> 插入新的超链接 （超链接：带有颜色和下划线的文字或图形，单击后可以转向万维网中的文件、文件的位置或网页，或是 </a:t>
            </a:r>
            <a:r>
              <a:rPr lang="en-US" altLang="zh-CN" dirty="0" smtClean="0"/>
              <a:t>Intranet </a:t>
            </a:r>
            <a:r>
              <a:rPr lang="zh-CN" altLang="en-US" dirty="0" smtClean="0"/>
              <a:t>上的网页。超链接还可以转到新闻组或 </a:t>
            </a:r>
            <a:r>
              <a:rPr lang="en-US" altLang="zh-CN" dirty="0" smtClean="0"/>
              <a:t>Gopher</a:t>
            </a:r>
            <a:r>
              <a:rPr lang="zh-CN" altLang="en-US" dirty="0" smtClean="0"/>
              <a:t>、</a:t>
            </a:r>
            <a:r>
              <a:rPr lang="en-US" altLang="zh-CN" dirty="0" smtClean="0"/>
              <a:t>Telnet </a:t>
            </a:r>
            <a:r>
              <a:rPr lang="zh-CN" altLang="en-US" dirty="0" smtClean="0"/>
              <a:t>和 </a:t>
            </a:r>
            <a:r>
              <a:rPr lang="en-US" altLang="zh-CN" dirty="0" smtClean="0"/>
              <a:t>FTP </a:t>
            </a:r>
            <a:r>
              <a:rPr lang="zh-CN" altLang="en-US" dirty="0" smtClean="0"/>
              <a:t>站点。），即使是在未锁定的单元格中也可执行此操作。 </a:t>
            </a:r>
            <a:r>
              <a:rPr lang="zh-CN" altLang="en-US" b="1" dirty="0" smtClean="0"/>
              <a:t>“删除列”</a:t>
            </a:r>
            <a:r>
              <a:rPr lang="zh-CN" altLang="en-US" dirty="0" smtClean="0"/>
              <a:t> 删除列。 </a:t>
            </a:r>
            <a:r>
              <a:rPr lang="zh-CN" altLang="en-US" b="1" dirty="0" smtClean="0"/>
              <a:t> 注释  </a:t>
            </a:r>
            <a:r>
              <a:rPr lang="zh-CN" altLang="en-US" dirty="0" smtClean="0"/>
              <a:t>  如果</a:t>
            </a:r>
            <a:r>
              <a:rPr lang="zh-CN" altLang="en-US" b="1" dirty="0" smtClean="0"/>
              <a:t>“删除列”</a:t>
            </a:r>
            <a:r>
              <a:rPr lang="zh-CN" altLang="en-US" dirty="0" smtClean="0"/>
              <a:t>受保护而</a:t>
            </a:r>
            <a:r>
              <a:rPr lang="zh-CN" altLang="en-US" b="1" dirty="0" smtClean="0"/>
              <a:t>“插入列”</a:t>
            </a:r>
            <a:r>
              <a:rPr lang="zh-CN" altLang="en-US" dirty="0" smtClean="0"/>
              <a:t>并未受保护，则用户可以插入他</a:t>
            </a:r>
            <a:r>
              <a:rPr lang="en-US" altLang="zh-CN" dirty="0" smtClean="0"/>
              <a:t>/</a:t>
            </a:r>
            <a:r>
              <a:rPr lang="zh-CN" altLang="en-US" dirty="0" smtClean="0"/>
              <a:t>她无法删除的列。</a:t>
            </a:r>
          </a:p>
          <a:p>
            <a:r>
              <a:rPr lang="zh-CN" altLang="en-US" b="1" dirty="0" smtClean="0"/>
              <a:t>“删除行”</a:t>
            </a:r>
            <a:r>
              <a:rPr lang="zh-CN" altLang="en-US" dirty="0" smtClean="0"/>
              <a:t> 删除行。 </a:t>
            </a:r>
            <a:r>
              <a:rPr lang="zh-CN" altLang="en-US" b="1" dirty="0" smtClean="0"/>
              <a:t> 注释  </a:t>
            </a:r>
            <a:r>
              <a:rPr lang="zh-CN" altLang="en-US" dirty="0" smtClean="0"/>
              <a:t>  如果</a:t>
            </a:r>
            <a:r>
              <a:rPr lang="zh-CN" altLang="en-US" b="1" dirty="0" smtClean="0"/>
              <a:t>“删除行”</a:t>
            </a:r>
            <a:r>
              <a:rPr lang="zh-CN" altLang="en-US" dirty="0" smtClean="0"/>
              <a:t>受保护而</a:t>
            </a:r>
            <a:r>
              <a:rPr lang="zh-CN" altLang="en-US" b="1" dirty="0" smtClean="0"/>
              <a:t>“插入行”</a:t>
            </a:r>
            <a:r>
              <a:rPr lang="zh-CN" altLang="en-US" dirty="0" smtClean="0"/>
              <a:t>并未受保护，则用户可以插入他</a:t>
            </a:r>
            <a:r>
              <a:rPr lang="en-US" altLang="zh-CN" dirty="0" smtClean="0"/>
              <a:t>/</a:t>
            </a:r>
            <a:r>
              <a:rPr lang="zh-CN" altLang="en-US" dirty="0" smtClean="0"/>
              <a:t>她无法删除的行。</a:t>
            </a:r>
          </a:p>
          <a:p>
            <a:r>
              <a:rPr lang="zh-CN" altLang="en-US" b="1" dirty="0" smtClean="0"/>
              <a:t>“排序”</a:t>
            </a:r>
            <a:r>
              <a:rPr lang="zh-CN" altLang="en-US" dirty="0" smtClean="0"/>
              <a:t> 使用任何命令对数据进行排序（</a:t>
            </a:r>
            <a:r>
              <a:rPr lang="zh-CN" altLang="en-US" b="1" dirty="0" smtClean="0"/>
              <a:t>“数据”</a:t>
            </a:r>
            <a:r>
              <a:rPr lang="zh-CN" altLang="en-US" dirty="0" smtClean="0"/>
              <a:t>选项卡、</a:t>
            </a:r>
            <a:r>
              <a:rPr lang="zh-CN" altLang="en-US" b="1" dirty="0" smtClean="0"/>
              <a:t>“排序和筛选”</a:t>
            </a:r>
            <a:r>
              <a:rPr lang="zh-CN" altLang="en-US" dirty="0" smtClean="0"/>
              <a:t>组）。 </a:t>
            </a:r>
            <a:r>
              <a:rPr lang="zh-CN" altLang="en-US" b="1" dirty="0" smtClean="0"/>
              <a:t> 注释  </a:t>
            </a:r>
            <a:r>
              <a:rPr lang="zh-CN" altLang="en-US" dirty="0" smtClean="0"/>
              <a:t>  无论此设置如何，用户都不能在受保护工作表中对包含锁定单元格的区域进行排序。</a:t>
            </a:r>
          </a:p>
          <a:p>
            <a:r>
              <a:rPr lang="zh-CN" altLang="en-US" b="1" dirty="0" smtClean="0"/>
              <a:t>“使用自动筛选”</a:t>
            </a:r>
            <a:r>
              <a:rPr lang="zh-CN" altLang="en-US" dirty="0" smtClean="0"/>
              <a:t> 应用自动筛选时，使用下拉箭头更改区域的筛选器。 </a:t>
            </a:r>
            <a:r>
              <a:rPr lang="zh-CN" altLang="en-US" b="1" dirty="0" smtClean="0"/>
              <a:t> 注释  </a:t>
            </a:r>
            <a:r>
              <a:rPr lang="zh-CN" altLang="en-US" dirty="0" smtClean="0"/>
              <a:t>  无论此设置如何，用户都不能应用或删除受保护工作表的自动筛选。</a:t>
            </a:r>
          </a:p>
          <a:p>
            <a:r>
              <a:rPr lang="zh-CN" altLang="en-US" b="1" dirty="0" smtClean="0"/>
              <a:t>“使用数据透视表”</a:t>
            </a:r>
            <a:r>
              <a:rPr lang="zh-CN" altLang="en-US" dirty="0" smtClean="0"/>
              <a:t> 设置格式、更改布局、刷新或修改数据透视表 （数据透视表：一种交互的、交叉制表的 </a:t>
            </a:r>
            <a:r>
              <a:rPr lang="en-US" altLang="zh-CN" dirty="0" smtClean="0"/>
              <a:t>Excel </a:t>
            </a:r>
            <a:r>
              <a:rPr lang="zh-CN" altLang="en-US" dirty="0" smtClean="0"/>
              <a:t>报表，用于对多种来源（包括 </a:t>
            </a:r>
            <a:r>
              <a:rPr lang="en-US" altLang="zh-CN" dirty="0" smtClean="0"/>
              <a:t>Excel </a:t>
            </a:r>
            <a:r>
              <a:rPr lang="zh-CN" altLang="en-US" dirty="0" smtClean="0"/>
              <a:t>的外部数据）的数据（如数据库记录）进行汇总和分析。），或者创建新报表。 </a:t>
            </a:r>
            <a:r>
              <a:rPr lang="zh-CN" altLang="en-US" b="1" dirty="0" smtClean="0"/>
              <a:t>“编辑对象”</a:t>
            </a:r>
            <a:r>
              <a:rPr lang="zh-CN" altLang="en-US" dirty="0" smtClean="0"/>
              <a:t> 请执行下列操作之一： 对保护工作表之前未解除锁定的图形对象（包括地图、内嵌图表、形状、文本框和控件）做出更改。例如，如果工作表中有运行宏的按钮，可以单击该按钮来运行宏，但不能删除该按钮。 </a:t>
            </a:r>
          </a:p>
          <a:p>
            <a:r>
              <a:rPr lang="zh-CN" altLang="en-US" dirty="0" smtClean="0"/>
              <a:t>对内嵌图表做出更改（如设置格式）。更改该图表的源数据时，该图表仍继续更新。 </a:t>
            </a:r>
          </a:p>
          <a:p>
            <a:r>
              <a:rPr lang="zh-CN" altLang="en-US" dirty="0" smtClean="0"/>
              <a:t>添加或编辑注释。 </a:t>
            </a:r>
          </a:p>
          <a:p>
            <a:r>
              <a:rPr lang="zh-CN" altLang="en-US" b="1" dirty="0" smtClean="0"/>
              <a:t>“编辑方案”</a:t>
            </a:r>
            <a:r>
              <a:rPr lang="zh-CN" altLang="en-US" dirty="0" smtClean="0"/>
              <a:t> 查看已隐藏的方案、对禁止更改的方案做出更改以及删除这些方案。用户可以更改可变单元格（如果这些单元格未受保护）中的值，还可以添加新方案。 </a:t>
            </a:r>
            <a:r>
              <a:rPr lang="zh-CN" altLang="en-US" b="1" dirty="0" smtClean="0"/>
              <a:t>图表工作表元素</a:t>
            </a:r>
          </a:p>
          <a:p>
            <a:r>
              <a:rPr lang="zh-CN" altLang="en-US" dirty="0" smtClean="0"/>
              <a:t>选中此复选框 以防止用户 </a:t>
            </a:r>
            <a:r>
              <a:rPr lang="zh-CN" altLang="en-US" b="1" dirty="0" smtClean="0"/>
              <a:t>“内容”</a:t>
            </a:r>
            <a:r>
              <a:rPr lang="zh-CN" altLang="en-US" dirty="0" smtClean="0"/>
              <a:t> 对属于图表一部分的项目（如数据系列、坐标轴和图例）进行更改。图表将继续反映对其源数据所做的更改。 </a:t>
            </a:r>
            <a:r>
              <a:rPr lang="zh-CN" altLang="en-US" b="1" dirty="0" smtClean="0"/>
              <a:t>“对象”</a:t>
            </a:r>
            <a:r>
              <a:rPr lang="zh-CN" altLang="en-US" dirty="0" smtClean="0"/>
              <a:t> 对图形对象（包括形状、文本框和控件）做出更改，除非在保护图表工作表之前对这些对象解除锁定。</a:t>
            </a:r>
          </a:p>
          <a:p>
            <a:r>
              <a:rPr lang="zh-CN" altLang="en-US" dirty="0" smtClean="0"/>
              <a:t>在</a:t>
            </a:r>
            <a:r>
              <a:rPr lang="zh-CN" altLang="en-US" b="1" dirty="0" smtClean="0"/>
              <a:t>“取消工作表保护时使用的密码”</a:t>
            </a:r>
            <a:r>
              <a:rPr lang="zh-CN" altLang="en-US" dirty="0" smtClean="0"/>
              <a:t>框中，为工作表键入密码，单击</a:t>
            </a:r>
            <a:r>
              <a:rPr lang="zh-CN" altLang="en-US" b="1" dirty="0" smtClean="0"/>
              <a:t>“确定”</a:t>
            </a:r>
            <a:r>
              <a:rPr lang="zh-CN" altLang="en-US" dirty="0" smtClean="0"/>
              <a:t>，然后重新键入密码以进行确认。 </a:t>
            </a:r>
            <a:r>
              <a:rPr lang="zh-CN" altLang="en-US" b="1" dirty="0" smtClean="0"/>
              <a:t> 注释  </a:t>
            </a:r>
            <a:r>
              <a:rPr lang="zh-CN" altLang="en-US" dirty="0" smtClean="0"/>
              <a:t>  此密码是可选的。如果不提供密码，则任何用户都可以取消对工作表的保护并更改受保护的元素。请确保所选密码易于记忆，因为如果丢失密码，则无法访问工作表上受保护的元素。</a:t>
            </a:r>
          </a:p>
          <a:p>
            <a:endParaRPr lang="en-US" altLang="zh-CN" sz="1200" b="1" kern="1200" dirty="0" smtClean="0">
              <a:solidFill>
                <a:schemeClr val="tx1"/>
              </a:solidFill>
              <a:latin typeface="+mn-lt"/>
              <a:ea typeface="+mn-ea"/>
              <a:cs typeface="+mn-cs"/>
            </a:endParaRPr>
          </a:p>
          <a:p>
            <a:endParaRPr lang="en-US" altLang="zh-CN" sz="1200" b="1" kern="1200" dirty="0" smtClean="0">
              <a:solidFill>
                <a:schemeClr val="tx1"/>
              </a:solidFill>
              <a:latin typeface="+mn-lt"/>
              <a:ea typeface="+mn-ea"/>
              <a:cs typeface="+mn-cs"/>
            </a:endParaRPr>
          </a:p>
          <a:p>
            <a:endParaRPr lang="en-US" altLang="zh-CN" sz="1200" b="1" kern="1200" dirty="0" smtClean="0">
              <a:solidFill>
                <a:schemeClr val="tx1"/>
              </a:solidFill>
              <a:latin typeface="+mn-lt"/>
              <a:ea typeface="+mn-ea"/>
              <a:cs typeface="+mn-cs"/>
            </a:endParaRPr>
          </a:p>
          <a:p>
            <a:endParaRPr lang="en-US" altLang="zh-CN" sz="1200" b="1" kern="1200" dirty="0" smtClean="0">
              <a:solidFill>
                <a:schemeClr val="tx1"/>
              </a:solidFill>
              <a:latin typeface="+mn-lt"/>
              <a:ea typeface="+mn-ea"/>
              <a:cs typeface="+mn-cs"/>
            </a:endParaRPr>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28</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b="1" dirty="0" smtClean="0"/>
              <a:t>为工作簿设置密码</a:t>
            </a:r>
          </a:p>
          <a:p>
            <a:r>
              <a:rPr lang="zh-CN" altLang="en-US" dirty="0" smtClean="0"/>
              <a:t>要只允许授权的审阅者查看或修改您的数据，您可以使用密码来保护整个工作簿文件。</a:t>
            </a:r>
          </a:p>
          <a:p>
            <a:r>
              <a:rPr lang="zh-CN" altLang="en-US" dirty="0" smtClean="0"/>
              <a:t>单击</a:t>
            </a:r>
            <a:r>
              <a:rPr lang="zh-CN" altLang="en-US" b="1" dirty="0" smtClean="0"/>
              <a:t>“</a:t>
            </a:r>
            <a:r>
              <a:rPr lang="en-US" altLang="zh-CN" b="1" dirty="0" smtClean="0"/>
              <a:t>Microsoft Office </a:t>
            </a:r>
            <a:r>
              <a:rPr lang="zh-CN" altLang="en-US" b="1" dirty="0" smtClean="0"/>
              <a:t>按钮”</a:t>
            </a:r>
            <a:r>
              <a:rPr lang="zh-CN" altLang="en-US" dirty="0" smtClean="0"/>
              <a:t> ，然后单击</a:t>
            </a:r>
            <a:r>
              <a:rPr lang="zh-CN" altLang="en-US" b="1" dirty="0" smtClean="0"/>
              <a:t>“另存为”</a:t>
            </a:r>
            <a:r>
              <a:rPr lang="zh-CN" altLang="en-US" dirty="0" smtClean="0"/>
              <a:t>。 </a:t>
            </a:r>
          </a:p>
          <a:p>
            <a:r>
              <a:rPr lang="zh-CN" altLang="en-US" dirty="0" smtClean="0"/>
              <a:t>单击</a:t>
            </a:r>
            <a:r>
              <a:rPr lang="zh-CN" altLang="en-US" b="1" dirty="0" smtClean="0"/>
              <a:t>“工具”</a:t>
            </a:r>
            <a:r>
              <a:rPr lang="zh-CN" altLang="en-US" dirty="0" smtClean="0"/>
              <a:t>，然后单击</a:t>
            </a:r>
            <a:r>
              <a:rPr lang="zh-CN" altLang="en-US" b="1" dirty="0" smtClean="0"/>
              <a:t>“常规选项”</a:t>
            </a:r>
            <a:r>
              <a:rPr lang="zh-CN" altLang="en-US" dirty="0" smtClean="0"/>
              <a:t>。 </a:t>
            </a:r>
          </a:p>
          <a:p>
            <a:r>
              <a:rPr lang="zh-CN" altLang="en-US" dirty="0" smtClean="0"/>
              <a:t>执行下列一项或两项操作： </a:t>
            </a:r>
          </a:p>
          <a:p>
            <a:pPr lvl="1"/>
            <a:r>
              <a:rPr lang="zh-CN" altLang="en-US" dirty="0" smtClean="0"/>
              <a:t>如果希望审阅者必须输入密码方可查看工作簿，请在</a:t>
            </a:r>
            <a:r>
              <a:rPr lang="zh-CN" altLang="en-US" b="1" dirty="0" smtClean="0"/>
              <a:t>“打开权限密码”</a:t>
            </a:r>
            <a:r>
              <a:rPr lang="zh-CN" altLang="en-US" dirty="0" smtClean="0"/>
              <a:t>框中键入密码。 </a:t>
            </a:r>
          </a:p>
          <a:p>
            <a:pPr lvl="1"/>
            <a:r>
              <a:rPr lang="zh-CN" altLang="en-US" dirty="0" smtClean="0"/>
              <a:t>如果希望审阅者必须输入密码方可保存对工作簿的更改，请在</a:t>
            </a:r>
            <a:r>
              <a:rPr lang="zh-CN" altLang="en-US" b="1" dirty="0" smtClean="0"/>
              <a:t>“修改权限密码”</a:t>
            </a:r>
            <a:r>
              <a:rPr lang="zh-CN" altLang="en-US" dirty="0" smtClean="0"/>
              <a:t>框中键入密码。</a:t>
            </a:r>
          </a:p>
          <a:p>
            <a:r>
              <a:rPr lang="zh-CN" altLang="en-US" b="1" dirty="0" smtClean="0"/>
              <a:t> 注释  </a:t>
            </a:r>
            <a:endParaRPr lang="zh-CN" altLang="en-US" dirty="0" smtClean="0"/>
          </a:p>
          <a:p>
            <a:pPr lvl="1"/>
            <a:r>
              <a:rPr lang="zh-CN" altLang="en-US" b="1" dirty="0" smtClean="0"/>
              <a:t>打开权限密码</a:t>
            </a:r>
            <a:r>
              <a:rPr lang="zh-CN" altLang="en-US" dirty="0" smtClean="0"/>
              <a:t>  默认情况下，此功能使用高级加密。加密是一种使您的文件更加安全的标准方法。 </a:t>
            </a:r>
          </a:p>
          <a:p>
            <a:pPr lvl="1"/>
            <a:r>
              <a:rPr lang="zh-CN" altLang="en-US" b="1" dirty="0" smtClean="0"/>
              <a:t>修改权限密码</a:t>
            </a:r>
            <a:r>
              <a:rPr lang="zh-CN" altLang="en-US" dirty="0" smtClean="0"/>
              <a:t>  此功能不使用任何加密方法。这样您可以与您信任的内容审阅者协作。但不能使您的文件更加安全。 </a:t>
            </a:r>
          </a:p>
          <a:p>
            <a:pPr lvl="1"/>
            <a:r>
              <a:rPr lang="zh-CN" altLang="en-US" b="1" dirty="0" smtClean="0"/>
              <a:t>两个权限密码</a:t>
            </a:r>
            <a:r>
              <a:rPr lang="zh-CN" altLang="en-US" dirty="0" smtClean="0"/>
              <a:t>  您可以指定两个权限密码 </a:t>
            </a:r>
            <a:r>
              <a:rPr lang="en-US" altLang="zh-CN" dirty="0" smtClean="0"/>
              <a:t>— </a:t>
            </a:r>
            <a:r>
              <a:rPr lang="zh-CN" altLang="en-US" dirty="0" smtClean="0"/>
              <a:t>一个用于访问文件，另一个用于为特定审阅者提供修改文件内容的权限。请确保两个密码是不同的。 </a:t>
            </a:r>
          </a:p>
          <a:p>
            <a:r>
              <a:rPr lang="zh-CN" altLang="en-US" b="1" dirty="0" smtClean="0"/>
              <a:t>要点</a:t>
            </a:r>
            <a:r>
              <a:rPr lang="zh-CN" altLang="en-US" dirty="0" smtClean="0"/>
              <a:t>   </a:t>
            </a:r>
          </a:p>
          <a:p>
            <a:r>
              <a:rPr lang="zh-CN" altLang="en-US" dirty="0" smtClean="0"/>
              <a:t>使用由大写字母、小写字母、数字和符号组合而成的强密码。弱密码不混合使用这些元素。例如，</a:t>
            </a:r>
            <a:r>
              <a:rPr lang="en-US" altLang="zh-CN" dirty="0" smtClean="0"/>
              <a:t>Y6dh!et5 </a:t>
            </a:r>
            <a:r>
              <a:rPr lang="zh-CN" altLang="en-US" dirty="0" smtClean="0"/>
              <a:t>是强密码；</a:t>
            </a:r>
            <a:r>
              <a:rPr lang="en-US" altLang="zh-CN" dirty="0" smtClean="0"/>
              <a:t>House27 </a:t>
            </a:r>
            <a:r>
              <a:rPr lang="zh-CN" altLang="en-US" dirty="0" smtClean="0"/>
              <a:t>是弱密码。密码长度应大于或等于 </a:t>
            </a:r>
            <a:r>
              <a:rPr lang="en-US" altLang="zh-CN" dirty="0" smtClean="0"/>
              <a:t>8 </a:t>
            </a:r>
            <a:r>
              <a:rPr lang="zh-CN" altLang="en-US" dirty="0" smtClean="0"/>
              <a:t>个字符。最好使用包括 </a:t>
            </a:r>
            <a:r>
              <a:rPr lang="en-US" altLang="zh-CN" dirty="0" smtClean="0"/>
              <a:t>14 </a:t>
            </a:r>
            <a:r>
              <a:rPr lang="zh-CN" altLang="en-US" dirty="0" smtClean="0"/>
              <a:t>个或更多个字符的密码。有关详细信息，请参阅</a:t>
            </a:r>
            <a:r>
              <a:rPr lang="zh-CN" altLang="en-US" dirty="0" smtClean="0">
                <a:hlinkClick r:id="rId3"/>
              </a:rPr>
              <a:t>使用强密码有助于保护个人信息</a:t>
            </a:r>
            <a:r>
              <a:rPr lang="zh-CN" altLang="en-US" dirty="0" smtClean="0"/>
              <a:t>。</a:t>
            </a:r>
          </a:p>
          <a:p>
            <a:r>
              <a:rPr lang="zh-CN" altLang="en-US" dirty="0" smtClean="0"/>
              <a:t>记住密码很重要。如果忘记了密码，</a:t>
            </a:r>
            <a:r>
              <a:rPr lang="en-US" altLang="zh-CN" dirty="0" smtClean="0"/>
              <a:t>Microsoft </a:t>
            </a:r>
            <a:r>
              <a:rPr lang="zh-CN" altLang="en-US" dirty="0" smtClean="0"/>
              <a:t>将无法找回。最好将密码记录下来，保存在一个安全的地方，这个地方应该尽量远离密码所要保护的信息。</a:t>
            </a:r>
          </a:p>
          <a:p>
            <a:r>
              <a:rPr lang="zh-CN" altLang="en-US" dirty="0" smtClean="0"/>
              <a:t>如果您不希望内容审阅者无意间修改文件，请选中</a:t>
            </a:r>
            <a:r>
              <a:rPr lang="zh-CN" altLang="en-US" b="1" dirty="0" smtClean="0"/>
              <a:t>“建议只读”</a:t>
            </a:r>
            <a:r>
              <a:rPr lang="zh-CN" altLang="en-US" dirty="0" smtClean="0"/>
              <a:t>复选框。打开文件时，将询问审阅者是否要以只读方式打开文件。 </a:t>
            </a:r>
          </a:p>
          <a:p>
            <a:r>
              <a:rPr lang="zh-CN" altLang="en-US" dirty="0" smtClean="0"/>
              <a:t>单击</a:t>
            </a:r>
            <a:r>
              <a:rPr lang="zh-CN" altLang="en-US" b="1" dirty="0" smtClean="0"/>
              <a:t>“确定”</a:t>
            </a:r>
            <a:r>
              <a:rPr lang="zh-CN" altLang="en-US" dirty="0" smtClean="0"/>
              <a:t>。 </a:t>
            </a:r>
          </a:p>
          <a:p>
            <a:r>
              <a:rPr lang="zh-CN" altLang="en-US" dirty="0" smtClean="0"/>
              <a:t>出现提示时，请重新键入密码进行确认，然后单击</a:t>
            </a:r>
            <a:r>
              <a:rPr lang="zh-CN" altLang="en-US" b="1" dirty="0" smtClean="0"/>
              <a:t>“确定”</a:t>
            </a:r>
            <a:r>
              <a:rPr lang="zh-CN" altLang="en-US" dirty="0" smtClean="0"/>
              <a:t>。 </a:t>
            </a:r>
          </a:p>
          <a:p>
            <a:r>
              <a:rPr lang="zh-CN" altLang="en-US" dirty="0" smtClean="0"/>
              <a:t>单击</a:t>
            </a:r>
            <a:r>
              <a:rPr lang="zh-CN" altLang="en-US" b="1" dirty="0" smtClean="0"/>
              <a:t>“保存”</a:t>
            </a:r>
            <a:r>
              <a:rPr lang="zh-CN" altLang="en-US" dirty="0" smtClean="0"/>
              <a:t>。 </a:t>
            </a:r>
          </a:p>
          <a:p>
            <a:r>
              <a:rPr lang="zh-CN" altLang="en-US" dirty="0" smtClean="0"/>
              <a:t>如果出现提示，请单击</a:t>
            </a:r>
            <a:r>
              <a:rPr lang="zh-CN" altLang="en-US" b="1" dirty="0" smtClean="0"/>
              <a:t>“是”</a:t>
            </a:r>
            <a:r>
              <a:rPr lang="zh-CN" altLang="en-US" dirty="0" smtClean="0"/>
              <a:t>以替换已有工作簿。 </a:t>
            </a:r>
            <a:r>
              <a:rPr lang="zh-CN" altLang="en-US" b="1" dirty="0" smtClean="0"/>
              <a:t> 注释  </a:t>
            </a:r>
            <a:r>
              <a:rPr lang="zh-CN" altLang="en-US" dirty="0" smtClean="0"/>
              <a:t>  使用密码保护整个工作簿与可以在</a:t>
            </a:r>
            <a:r>
              <a:rPr lang="zh-CN" altLang="en-US" b="1" dirty="0" smtClean="0"/>
              <a:t>“更改”</a:t>
            </a:r>
            <a:r>
              <a:rPr lang="zh-CN" altLang="en-US" dirty="0" smtClean="0"/>
              <a:t>组中的</a:t>
            </a:r>
            <a:r>
              <a:rPr lang="zh-CN" altLang="en-US" b="1" dirty="0" smtClean="0"/>
              <a:t>“查看”</a:t>
            </a:r>
            <a:r>
              <a:rPr lang="zh-CN" altLang="en-US" dirty="0" smtClean="0"/>
              <a:t>选项卡上设置的工作簿和工作表保护是分开的。有关工作簿和工作表保护的详细信息，请参阅</a:t>
            </a:r>
            <a:r>
              <a:rPr lang="zh-CN" altLang="en-US" dirty="0" smtClean="0">
                <a:hlinkClick r:id="rId4" action="ppaction://hlinkfile"/>
              </a:rPr>
              <a:t>更改或删除工作表或工作簿元素的保护</a:t>
            </a:r>
            <a:r>
              <a:rPr lang="zh-CN" altLang="en-US" dirty="0" smtClean="0"/>
              <a:t>。</a:t>
            </a:r>
          </a:p>
          <a:p>
            <a:endParaRPr lang="en-US" altLang="zh-CN" dirty="0" smtClean="0"/>
          </a:p>
          <a:p>
            <a:endParaRPr lang="en-US" altLang="zh-CN" dirty="0" smtClean="0"/>
          </a:p>
          <a:p>
            <a:r>
              <a:rPr lang="en-US" altLang="zh-CN" dirty="0" smtClean="0"/>
              <a:t>Microsoft Office Excel </a:t>
            </a:r>
            <a:r>
              <a:rPr lang="zh-CN" altLang="en-US" dirty="0" smtClean="0"/>
              <a:t>提供了多层安全和保护，用于控制哪些用户可以访问和更改 </a:t>
            </a:r>
            <a:r>
              <a:rPr lang="en-US" altLang="zh-CN" dirty="0" smtClean="0"/>
              <a:t>Excel </a:t>
            </a:r>
            <a:r>
              <a:rPr lang="zh-CN" altLang="en-US" dirty="0" smtClean="0"/>
              <a:t>数据。要保护工作簿中的数据，请执行下列操作：</a:t>
            </a:r>
          </a:p>
          <a:p>
            <a:pPr>
              <a:buFont typeface="Arial" pitchFamily="34" charset="0"/>
              <a:buChar char="•"/>
            </a:pPr>
            <a:r>
              <a:rPr lang="zh-CN" altLang="en-US" dirty="0" smtClean="0"/>
              <a:t>为获得最佳安全性，应使用密码 （密码：一种限制访问工作簿、工作表或部分工作表的方法。</a:t>
            </a:r>
            <a:r>
              <a:rPr lang="en-US" altLang="zh-CN" dirty="0" smtClean="0"/>
              <a:t>Excel </a:t>
            </a:r>
            <a:r>
              <a:rPr lang="zh-CN" altLang="en-US" dirty="0" smtClean="0"/>
              <a:t>密码最多可有 </a:t>
            </a:r>
            <a:r>
              <a:rPr lang="en-US" altLang="zh-CN" dirty="0" smtClean="0"/>
              <a:t>255 </a:t>
            </a:r>
            <a:r>
              <a:rPr lang="zh-CN" altLang="en-US" dirty="0" smtClean="0"/>
              <a:t>个字母、数字、空格和符号。在设置和输入密码时，必须键入正确的大小写字母。）保护整个工作簿文件，从而只允许授权用户查看或修改数据。 </a:t>
            </a:r>
          </a:p>
          <a:p>
            <a:pPr>
              <a:buFont typeface="Arial" pitchFamily="34" charset="0"/>
              <a:buChar char="•"/>
            </a:pPr>
            <a:r>
              <a:rPr lang="zh-CN" altLang="en-US" dirty="0" smtClean="0"/>
              <a:t>要对特定数据实施额外的保护，可以保护特定工作表 （工作表：在 </a:t>
            </a:r>
            <a:r>
              <a:rPr lang="en-US" altLang="zh-CN" dirty="0" smtClean="0"/>
              <a:t>Excel </a:t>
            </a:r>
            <a:r>
              <a:rPr lang="zh-CN" altLang="en-US" dirty="0" smtClean="0"/>
              <a:t>中用于存储和处理数据的电子表格。工作表由排列成行或列的单元格组成。工作表总是存储在工作簿中。）或工作簿元素，使用或不使用密码均可。保护工作表或工作簿元素可以帮助防止用户意外或恶意更改、移动或删除重要数据。</a:t>
            </a:r>
            <a:endParaRPr lang="en-US" altLang="zh-CN" dirty="0" smtClean="0"/>
          </a:p>
          <a:p>
            <a:pPr>
              <a:buFont typeface="Arial" pitchFamily="34" charset="0"/>
              <a:buChar char="•"/>
            </a:pPr>
            <a:endParaRPr lang="en-US" altLang="zh-CN" dirty="0" smtClean="0"/>
          </a:p>
          <a:p>
            <a:r>
              <a:rPr lang="zh-CN" altLang="en-US" b="1" dirty="0" smtClean="0"/>
              <a:t>使用密码帮助保护整个工作簿 </a:t>
            </a:r>
          </a:p>
          <a:p>
            <a:r>
              <a:rPr lang="zh-CN" altLang="en-US" dirty="0" smtClean="0"/>
              <a:t>可以使用以下两种方法保护整个工作簿：限制可以打开和使用工作簿数据的用户，以及要求提供密码才能查看或保存对工作簿的更改。</a:t>
            </a:r>
          </a:p>
          <a:p>
            <a:r>
              <a:rPr lang="zh-CN" altLang="en-US" dirty="0" smtClean="0"/>
              <a:t>工作簿级别的密码安全使用高级加密来帮助保护工作簿免受未授权的访问。在保存工作簿时，可以设置一个密码。您可以指定两种不同的、用户必须键入才能执行下列操作的密码：</a:t>
            </a:r>
          </a:p>
          <a:p>
            <a:r>
              <a:rPr lang="zh-CN" altLang="en-US" b="1" dirty="0" smtClean="0"/>
              <a:t>打开和查看工作簿</a:t>
            </a:r>
            <a:r>
              <a:rPr lang="zh-CN" altLang="en-US" dirty="0" smtClean="0"/>
              <a:t>此密码是加密的，可帮助保护您的数据免受未授权的访问。 </a:t>
            </a:r>
          </a:p>
          <a:p>
            <a:r>
              <a:rPr lang="zh-CN" altLang="en-US" b="1" dirty="0" smtClean="0"/>
              <a:t>修改工作簿</a:t>
            </a:r>
            <a:r>
              <a:rPr lang="zh-CN" altLang="en-US" dirty="0" smtClean="0"/>
              <a:t>此密码未加密，它仅仅表示授予特定用户编辑工作簿数据和保存对文件所做更改的权限。</a:t>
            </a:r>
          </a:p>
          <a:p>
            <a:r>
              <a:rPr lang="zh-CN" altLang="en-US" dirty="0" smtClean="0"/>
              <a:t>这些密码可应用于整个工作簿。为获得最佳密码安全性，应始终指定用于打开和查看文件的密码。要仅授予特定用户修改数据的权限，可能需要指定上述两种密码。 </a:t>
            </a:r>
          </a:p>
          <a:p>
            <a:r>
              <a:rPr lang="zh-CN" altLang="en-US" b="1" dirty="0" smtClean="0"/>
              <a:t>要点</a:t>
            </a:r>
            <a:r>
              <a:rPr lang="zh-CN" altLang="en-US" dirty="0" smtClean="0"/>
              <a:t>  应始终使用包含大小写字母、数字和符号的强密码。弱密码不混合使用这些元素。强密码：</a:t>
            </a:r>
            <a:r>
              <a:rPr lang="en-US" altLang="zh-CN" dirty="0" smtClean="0"/>
              <a:t>Y6dh!et5</a:t>
            </a:r>
            <a:r>
              <a:rPr lang="zh-CN" altLang="en-US" dirty="0" smtClean="0"/>
              <a:t>。弱密码：</a:t>
            </a:r>
            <a:r>
              <a:rPr lang="en-US" altLang="zh-CN" dirty="0" smtClean="0"/>
              <a:t>House27</a:t>
            </a:r>
            <a:r>
              <a:rPr lang="zh-CN" altLang="en-US" dirty="0" smtClean="0"/>
              <a:t>。请使用好记的强密码，这样就不必将它写下来。</a:t>
            </a:r>
          </a:p>
          <a:p>
            <a:r>
              <a:rPr lang="zh-CN" altLang="en-US" dirty="0" smtClean="0"/>
              <a:t>如果需要提醒用户工作簿中的数据非常重要并且不能更改，则可以设置 </a:t>
            </a:r>
            <a:r>
              <a:rPr lang="en-US" altLang="zh-CN" dirty="0" smtClean="0"/>
              <a:t>Excel</a:t>
            </a:r>
            <a:r>
              <a:rPr lang="zh-CN" altLang="en-US" dirty="0" smtClean="0"/>
              <a:t>，建议工作簿以只读方式打开。在保存工作簿时，可以指定此选项，同时指定是否需要密码才能打开它。用户打开工作簿时会看到以只读方式打开的建议，但不会阻止他们对工作簿进行更改。</a:t>
            </a:r>
          </a:p>
          <a:p>
            <a:pPr>
              <a:buFont typeface="Arial" pitchFamily="34" charset="0"/>
              <a:buChar char="•"/>
            </a:pP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29</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30</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有的时候我们会需要这样的设定，将</a:t>
            </a:r>
            <a:r>
              <a:rPr lang="en-US" altLang="zh-CN" dirty="0" smtClean="0"/>
              <a:t>excel</a:t>
            </a:r>
            <a:r>
              <a:rPr lang="zh-CN" altLang="en-US" dirty="0" smtClean="0"/>
              <a:t>文档中自己的工作表隐藏起来，不让别人看到。又或者是仅仅隐藏某一行、列或者单元格。</a:t>
            </a:r>
            <a:endParaRPr lang="en-US" altLang="zh-CN" dirty="0" smtClean="0"/>
          </a:p>
          <a:p>
            <a:r>
              <a:rPr lang="en-US" altLang="zh-CN" dirty="0" smtClean="0"/>
              <a:t>excel</a:t>
            </a:r>
            <a:r>
              <a:rPr lang="zh-CN" altLang="en-US" dirty="0" smtClean="0"/>
              <a:t>中如何做到隐藏工作表、行、列：</a:t>
            </a:r>
            <a:endParaRPr lang="en-US" altLang="zh-CN" dirty="0" smtClean="0"/>
          </a:p>
          <a:p>
            <a:pPr marL="0" indent="173038">
              <a:lnSpc>
                <a:spcPct val="100000"/>
              </a:lnSpc>
            </a:pPr>
            <a:r>
              <a:rPr lang="zh-CN" altLang="en-US" dirty="0" smtClean="0"/>
              <a:t>隐藏工作表</a:t>
            </a:r>
            <a:endParaRPr lang="en-US" altLang="zh-CN" b="1" dirty="0" smtClean="0"/>
          </a:p>
          <a:p>
            <a:pPr lvl="1">
              <a:spcBef>
                <a:spcPts val="600"/>
              </a:spcBef>
              <a:spcAft>
                <a:spcPts val="600"/>
              </a:spcAft>
            </a:pPr>
            <a:r>
              <a:rPr lang="zh-CN" altLang="en-US" sz="2000" dirty="0" smtClean="0">
                <a:latin typeface="仿宋" pitchFamily="49" charset="-122"/>
                <a:ea typeface="仿宋" pitchFamily="49" charset="-122"/>
              </a:rPr>
              <a:t>点击相应的工作表标签（表名），右键单击“隐藏”，确定即可。 </a:t>
            </a:r>
            <a:endParaRPr lang="en-US" altLang="zh-CN" sz="2000" dirty="0" smtClean="0">
              <a:latin typeface="仿宋" pitchFamily="49" charset="-122"/>
              <a:ea typeface="仿宋" pitchFamily="49" charset="-122"/>
            </a:endParaRPr>
          </a:p>
          <a:p>
            <a:pPr marL="0" lvl="0" indent="173038">
              <a:lnSpc>
                <a:spcPct val="100000"/>
              </a:lnSpc>
            </a:pPr>
            <a:r>
              <a:rPr lang="zh-CN" altLang="en-US" dirty="0" smtClean="0">
                <a:solidFill>
                  <a:srgbClr val="000000"/>
                </a:solidFill>
              </a:rPr>
              <a:t>取消隐藏工作表</a:t>
            </a:r>
            <a:endParaRPr lang="en-US" altLang="zh-CN" dirty="0" smtClean="0">
              <a:solidFill>
                <a:srgbClr val="000000"/>
              </a:solidFill>
            </a:endParaRPr>
          </a:p>
          <a:p>
            <a:pPr lvl="1">
              <a:spcBef>
                <a:spcPts val="600"/>
              </a:spcBef>
              <a:spcAft>
                <a:spcPts val="600"/>
              </a:spcAft>
            </a:pPr>
            <a:r>
              <a:rPr lang="zh-CN" altLang="en-US" sz="2000" dirty="0" smtClean="0">
                <a:latin typeface="仿宋" pitchFamily="49" charset="-122"/>
                <a:ea typeface="仿宋" pitchFamily="49" charset="-122"/>
              </a:rPr>
              <a:t>右键单击其他工作表标签，在弹出来的菜单中选择“取消隐藏”。</a:t>
            </a:r>
            <a:endParaRPr lang="zh-CN" altLang="en-US" sz="2000" dirty="0" smtClean="0"/>
          </a:p>
          <a:p>
            <a:endParaRPr lang="en-US" altLang="zh-CN" dirty="0" smtClean="0"/>
          </a:p>
          <a:p>
            <a:pPr marL="0" indent="173038">
              <a:lnSpc>
                <a:spcPct val="100000"/>
              </a:lnSpc>
            </a:pPr>
            <a:r>
              <a:rPr lang="zh-CN" altLang="en-US" dirty="0" smtClean="0"/>
              <a:t>隐藏行或列</a:t>
            </a:r>
            <a:endParaRPr lang="en-US" altLang="zh-CN" b="1" dirty="0" smtClean="0"/>
          </a:p>
          <a:p>
            <a:pPr lvl="1">
              <a:spcBef>
                <a:spcPts val="600"/>
              </a:spcBef>
              <a:spcAft>
                <a:spcPts val="600"/>
              </a:spcAft>
            </a:pPr>
            <a:r>
              <a:rPr lang="zh-CN" altLang="en-US" sz="2000" dirty="0" smtClean="0">
                <a:latin typeface="仿宋" pitchFamily="49" charset="-122"/>
                <a:ea typeface="仿宋" pitchFamily="49" charset="-122"/>
              </a:rPr>
              <a:t>选中要隐藏的行（列），右键单击“隐藏”。 </a:t>
            </a:r>
            <a:endParaRPr lang="en-US" altLang="zh-CN" sz="2000" dirty="0" smtClean="0">
              <a:latin typeface="仿宋" pitchFamily="49" charset="-122"/>
              <a:ea typeface="仿宋" pitchFamily="49" charset="-122"/>
            </a:endParaRPr>
          </a:p>
          <a:p>
            <a:pPr marL="0" lvl="0" indent="173038">
              <a:lnSpc>
                <a:spcPct val="100000"/>
              </a:lnSpc>
            </a:pPr>
            <a:r>
              <a:rPr lang="zh-CN" altLang="en-US" dirty="0" smtClean="0">
                <a:solidFill>
                  <a:srgbClr val="000000"/>
                </a:solidFill>
              </a:rPr>
              <a:t>取消隐藏</a:t>
            </a:r>
            <a:r>
              <a:rPr lang="zh-CN" altLang="en-US" dirty="0" smtClean="0"/>
              <a:t>行或列</a:t>
            </a:r>
            <a:endParaRPr lang="en-US" altLang="zh-CN" dirty="0" smtClean="0">
              <a:solidFill>
                <a:srgbClr val="000000"/>
              </a:solidFill>
            </a:endParaRPr>
          </a:p>
          <a:p>
            <a:pPr lvl="1">
              <a:spcBef>
                <a:spcPts val="600"/>
              </a:spcBef>
              <a:spcAft>
                <a:spcPts val="600"/>
              </a:spcAft>
            </a:pPr>
            <a:r>
              <a:rPr lang="zh-CN" altLang="en-US" sz="2000" dirty="0" smtClean="0">
                <a:latin typeface="仿宋" pitchFamily="49" charset="-122"/>
                <a:ea typeface="仿宋" pitchFamily="49" charset="-122"/>
              </a:rPr>
              <a:t>选中隐藏行（列）上下相邻的行（左右相邻的列），右键单击“取消隐藏”。</a:t>
            </a:r>
            <a:endParaRPr lang="zh-CN" altLang="en-US" sz="2000" dirty="0" smtClean="0"/>
          </a:p>
          <a:p>
            <a:endParaRPr lang="en-US" altLang="zh-CN" b="1" dirty="0" smtClean="0"/>
          </a:p>
          <a:p>
            <a:endParaRPr lang="en-US" altLang="zh-CN" b="1" dirty="0" smtClean="0"/>
          </a:p>
          <a:p>
            <a:endParaRPr lang="en-US" altLang="zh-CN" b="1" dirty="0" smtClean="0"/>
          </a:p>
          <a:p>
            <a:r>
              <a:rPr lang="zh-CN" altLang="en-US" b="1" dirty="0" smtClean="0"/>
              <a:t>隐藏行、列和工作表</a:t>
            </a:r>
            <a:r>
              <a:rPr lang="zh-CN" altLang="en-US" dirty="0" smtClean="0"/>
              <a:t>  在 </a:t>
            </a:r>
            <a:r>
              <a:rPr lang="en-US" altLang="zh-CN" dirty="0" smtClean="0"/>
              <a:t>Excel </a:t>
            </a:r>
            <a:r>
              <a:rPr lang="zh-CN" altLang="en-US" dirty="0" smtClean="0"/>
              <a:t>工作簿中，行、列和整个工作表都可以隐藏。如果您分发的工作簿副本包含隐藏行、列或工作表，其他人可能会对这些行、列或工作表取消隐藏并查看它们包含的数据。</a:t>
            </a:r>
            <a:endParaRPr lang="en-US" altLang="zh-CN" dirty="0" smtClean="0"/>
          </a:p>
          <a:p>
            <a:endParaRPr lang="en-US" altLang="zh-CN" dirty="0" smtClean="0"/>
          </a:p>
          <a:p>
            <a:r>
              <a:rPr lang="zh-CN" altLang="en-US" dirty="0" smtClean="0"/>
              <a:t>可以使用“文档检查器”查找并删除</a:t>
            </a:r>
            <a:r>
              <a:rPr lang="en-US" dirty="0" smtClean="0"/>
              <a:t>Excel </a:t>
            </a:r>
            <a:r>
              <a:rPr lang="zh-CN" altLang="en-US" dirty="0" smtClean="0"/>
              <a:t>工作簿中的隐藏数据和个人信息。</a:t>
            </a:r>
            <a:endParaRPr lang="en-US" altLang="zh-CN" dirty="0" smtClean="0"/>
          </a:p>
          <a:p>
            <a:endParaRPr lang="en-US" altLang="zh-CN" dirty="0" smtClean="0"/>
          </a:p>
          <a:p>
            <a:r>
              <a:rPr lang="zh-CN" altLang="en-US" dirty="0" smtClean="0"/>
              <a:t>打开要检查是否存在隐藏数据或个人信息的工作簿。 </a:t>
            </a:r>
          </a:p>
          <a:p>
            <a:r>
              <a:rPr lang="zh-CN" altLang="en-US" dirty="0" smtClean="0"/>
              <a:t>单击 </a:t>
            </a:r>
            <a:r>
              <a:rPr lang="en-US" altLang="zh-CN" b="1" dirty="0" smtClean="0"/>
              <a:t>Microsoft Office </a:t>
            </a:r>
            <a:r>
              <a:rPr lang="zh-CN" altLang="en-US" b="1" dirty="0" smtClean="0"/>
              <a:t>按钮</a:t>
            </a:r>
            <a:r>
              <a:rPr lang="zh-CN" altLang="en-US" dirty="0" smtClean="0"/>
              <a:t> ，单击</a:t>
            </a:r>
            <a:r>
              <a:rPr lang="zh-CN" altLang="en-US" b="1" dirty="0" smtClean="0"/>
              <a:t>“另存为”</a:t>
            </a:r>
            <a:r>
              <a:rPr lang="zh-CN" altLang="en-US" dirty="0" smtClean="0"/>
              <a:t>，然后在</a:t>
            </a:r>
            <a:r>
              <a:rPr lang="zh-CN" altLang="en-US" b="1" dirty="0" smtClean="0"/>
              <a:t>“文件名”</a:t>
            </a:r>
            <a:r>
              <a:rPr lang="zh-CN" altLang="en-US" dirty="0" smtClean="0"/>
              <a:t>框中键入一个名称以保存原始工作簿的副本。 </a:t>
            </a:r>
            <a:r>
              <a:rPr lang="zh-CN" altLang="en-US" b="1" dirty="0" smtClean="0"/>
              <a:t>要点</a:t>
            </a:r>
            <a:r>
              <a:rPr lang="zh-CN" altLang="en-US" dirty="0" smtClean="0"/>
              <a:t>  最好对原始工作簿的副本使用“文档检查器”，因为有时可能无法恢复“文档检查器”删除的数据。</a:t>
            </a:r>
          </a:p>
          <a:p>
            <a:r>
              <a:rPr lang="zh-CN" altLang="en-US" dirty="0" smtClean="0"/>
              <a:t>在原始工作簿的副本中，单击 </a:t>
            </a:r>
            <a:r>
              <a:rPr lang="en-US" altLang="zh-CN" b="1" dirty="0" smtClean="0"/>
              <a:t>Microsoft Office </a:t>
            </a:r>
            <a:r>
              <a:rPr lang="zh-CN" altLang="en-US" b="1" dirty="0" smtClean="0"/>
              <a:t>按钮</a:t>
            </a:r>
            <a:r>
              <a:rPr lang="zh-CN" altLang="en-US" dirty="0" smtClean="0"/>
              <a:t> ，指向</a:t>
            </a:r>
            <a:r>
              <a:rPr lang="zh-CN" altLang="en-US" b="1" dirty="0" smtClean="0"/>
              <a:t>“准备”</a:t>
            </a:r>
            <a:r>
              <a:rPr lang="zh-CN" altLang="en-US" dirty="0" smtClean="0"/>
              <a:t>，然后单击</a:t>
            </a:r>
            <a:r>
              <a:rPr lang="zh-CN" altLang="en-US" b="1" dirty="0" smtClean="0"/>
              <a:t>“检查文档”</a:t>
            </a:r>
            <a:r>
              <a:rPr lang="zh-CN" altLang="en-US" dirty="0" smtClean="0"/>
              <a:t>。 </a:t>
            </a:r>
          </a:p>
          <a:p>
            <a:r>
              <a:rPr lang="zh-CN" altLang="en-US" dirty="0" smtClean="0"/>
              <a:t>在</a:t>
            </a:r>
            <a:r>
              <a:rPr lang="zh-CN" altLang="en-US" b="1" dirty="0" smtClean="0"/>
              <a:t>“文档检查器”</a:t>
            </a:r>
            <a:r>
              <a:rPr lang="zh-CN" altLang="en-US" dirty="0" smtClean="0"/>
              <a:t>对话框中，选中相应的复选框以选择要检查的隐藏内容类型。有关单个检查器的详细信息，请参阅</a:t>
            </a:r>
            <a:r>
              <a:rPr lang="zh-CN" altLang="en-US" dirty="0" smtClean="0">
                <a:hlinkClick r:id="" action="ppaction://hlinkfile"/>
              </a:rPr>
              <a:t>“文档检查器”可以从工作簿中查找并删除哪些信息？</a:t>
            </a:r>
            <a:r>
              <a:rPr lang="zh-CN" altLang="en-US" dirty="0" smtClean="0"/>
              <a:t> </a:t>
            </a:r>
          </a:p>
          <a:p>
            <a:r>
              <a:rPr lang="zh-CN" altLang="en-US" dirty="0" smtClean="0"/>
              <a:t>单击</a:t>
            </a:r>
            <a:r>
              <a:rPr lang="zh-CN" altLang="en-US" b="1" dirty="0" smtClean="0"/>
              <a:t>“检查”</a:t>
            </a:r>
            <a:r>
              <a:rPr lang="zh-CN" altLang="en-US" dirty="0" smtClean="0"/>
              <a:t>。 </a:t>
            </a:r>
          </a:p>
          <a:p>
            <a:r>
              <a:rPr lang="zh-CN" altLang="en-US" dirty="0" smtClean="0"/>
              <a:t>在</a:t>
            </a:r>
            <a:r>
              <a:rPr lang="zh-CN" altLang="en-US" b="1" dirty="0" smtClean="0"/>
              <a:t>“文档检查器”</a:t>
            </a:r>
            <a:r>
              <a:rPr lang="zh-CN" altLang="en-US" dirty="0" smtClean="0"/>
              <a:t>对话框中审阅检查结果。 </a:t>
            </a:r>
          </a:p>
          <a:p>
            <a:r>
              <a:rPr lang="zh-CN" altLang="en-US" dirty="0" smtClean="0"/>
              <a:t>对于要从文档中删除的隐藏内容的类型，单击其检查结果旁边的</a:t>
            </a:r>
            <a:r>
              <a:rPr lang="zh-CN" altLang="en-US" b="1" dirty="0" smtClean="0"/>
              <a:t>“全部删除”</a:t>
            </a:r>
            <a:r>
              <a:rPr lang="zh-CN" altLang="en-US" dirty="0" smtClean="0"/>
              <a:t>。</a:t>
            </a:r>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31</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在日常工作中，我们常常将一些行和列隐藏起来，以打印之需，但是打印完了又要把隐藏的行列显示出来。</a:t>
            </a:r>
            <a:endParaRPr lang="en-US" altLang="zh-CN" dirty="0" smtClean="0"/>
          </a:p>
          <a:p>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32</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在日常工作中，我们常常将一些行和列隐藏起来，以打印之需，但是打印完了又要把隐藏的行列显示出来。</a:t>
            </a:r>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33</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使用宏可以增强</a:t>
            </a:r>
            <a:r>
              <a:rPr lang="en-US" altLang="zh-CN" dirty="0" smtClean="0"/>
              <a:t>Excel 2007</a:t>
            </a:r>
            <a:r>
              <a:rPr lang="zh-CN" altLang="en-US" dirty="0" smtClean="0"/>
              <a:t>的自动化能力。 </a:t>
            </a:r>
            <a:r>
              <a:rPr lang="en-US" altLang="zh-CN" dirty="0" smtClean="0"/>
              <a:t>VBA</a:t>
            </a:r>
            <a:r>
              <a:rPr lang="zh-CN" altLang="en-US" dirty="0" smtClean="0"/>
              <a:t>已经成为一种广泛应用的宏语言。</a:t>
            </a:r>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34</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使用宏可以增强</a:t>
            </a:r>
            <a:r>
              <a:rPr lang="en-US" altLang="zh-CN" dirty="0" smtClean="0"/>
              <a:t>Excel 2007</a:t>
            </a:r>
            <a:r>
              <a:rPr lang="zh-CN" altLang="en-US" dirty="0" smtClean="0"/>
              <a:t>的自动化能力。 </a:t>
            </a:r>
            <a:r>
              <a:rPr lang="en-US" altLang="zh-CN" dirty="0" smtClean="0"/>
              <a:t>VBA</a:t>
            </a:r>
            <a:r>
              <a:rPr lang="zh-CN" altLang="en-US" dirty="0" smtClean="0"/>
              <a:t>已经成为一种广泛应用的宏语言。</a:t>
            </a:r>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35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此时令狐冲所遇的，乃是当今武林中一位惊天动地的人物，武功之强，已到了常人所不可思议的境界，一经他的激发，“独孤九剑”中种种奥妙精微之处，这才发挥得淋漓尽致。 </a:t>
            </a:r>
            <a:endParaRPr lang="en-US" altLang="zh-CN" dirty="0" smtClean="0"/>
          </a:p>
          <a:p>
            <a:r>
              <a:rPr lang="zh-CN" altLang="en-US" dirty="0" smtClean="0"/>
              <a:t>遇弱则弱是说展现不出真正的威力。。</a:t>
            </a:r>
            <a:endParaRPr lang="en-US" altLang="zh-CN" dirty="0" smtClean="0"/>
          </a:p>
          <a:p>
            <a:endParaRPr lang="en-US" altLang="zh-CN" baseline="0" dirty="0" smtClean="0"/>
          </a:p>
          <a:p>
            <a:endParaRPr lang="en-US" altLang="zh-CN" baseline="0" dirty="0" smtClean="0"/>
          </a:p>
          <a:p>
            <a:r>
              <a:rPr lang="en-US" altLang="zh-CN" baseline="0" dirty="0" smtClean="0"/>
              <a:t>Option Explicit</a:t>
            </a:r>
          </a:p>
          <a:p>
            <a:r>
              <a:rPr lang="en-US" altLang="zh-CN" baseline="0" dirty="0" smtClean="0"/>
              <a:t>Public Sub hello()</a:t>
            </a:r>
          </a:p>
          <a:p>
            <a:r>
              <a:rPr lang="en-US" altLang="zh-CN" baseline="0" dirty="0" err="1" smtClean="0"/>
              <a:t>MsgBox</a:t>
            </a:r>
            <a:r>
              <a:rPr lang="en-US" altLang="zh-CN" baseline="0" dirty="0" smtClean="0"/>
              <a:t> "Hello World!"</a:t>
            </a:r>
          </a:p>
          <a:p>
            <a:r>
              <a:rPr lang="en-US" altLang="zh-CN" baseline="0" dirty="0" smtClean="0"/>
              <a:t>End Sub</a:t>
            </a:r>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6</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lvl="1">
              <a:spcBef>
                <a:spcPts val="600"/>
              </a:spcBef>
              <a:spcAft>
                <a:spcPts val="600"/>
              </a:spcAft>
            </a:pPr>
            <a:r>
              <a:rPr lang="zh-CN" altLang="en-US" dirty="0" smtClean="0">
                <a:solidFill>
                  <a:srgbClr val="FF0000"/>
                </a:solidFill>
              </a:rPr>
              <a:t>宏病毒</a:t>
            </a:r>
            <a:r>
              <a:rPr lang="zh-CN" altLang="en-US" dirty="0" smtClean="0"/>
              <a:t>是一种寄存在</a:t>
            </a:r>
            <a:r>
              <a:rPr lang="en-US" dirty="0" smtClean="0"/>
              <a:t>Office</a:t>
            </a:r>
            <a:r>
              <a:rPr lang="zh-CN" altLang="en-US" dirty="0" smtClean="0"/>
              <a:t>文件或模板的宏中的计算机病毒。</a:t>
            </a:r>
            <a:endParaRPr lang="en-US" altLang="zh-CN" dirty="0" smtClean="0"/>
          </a:p>
          <a:p>
            <a:pPr lvl="1">
              <a:spcBef>
                <a:spcPts val="600"/>
              </a:spcBef>
              <a:spcAft>
                <a:spcPts val="600"/>
              </a:spcAft>
            </a:pPr>
            <a:r>
              <a:rPr lang="zh-CN" altLang="en-US" dirty="0" smtClean="0"/>
              <a:t>一旦打开含有宏病毒的文件，宏病毒就会被激活，转移到计算机上，并驻留在</a:t>
            </a:r>
            <a:r>
              <a:rPr lang="en-US" dirty="0" smtClean="0"/>
              <a:t>Normal</a:t>
            </a:r>
            <a:r>
              <a:rPr lang="zh-CN" altLang="en-US" dirty="0" smtClean="0"/>
              <a:t>模板上。以后，所有自动保存的文档都会“感染”上这种宏病毒；如果其他用户打开了感染病毒的文档，宏病毒又会转移到他的计算机上。</a:t>
            </a:r>
            <a:endParaRPr lang="en-US" altLang="zh-CN" dirty="0" smtClean="0"/>
          </a:p>
          <a:p>
            <a:pPr>
              <a:lnSpc>
                <a:spcPct val="100000"/>
              </a:lnSpc>
              <a:spcBef>
                <a:spcPts val="600"/>
              </a:spcBef>
              <a:spcAft>
                <a:spcPts val="600"/>
              </a:spcAft>
            </a:pPr>
            <a:endParaRPr lang="en-US" altLang="zh-CN" dirty="0" smtClean="0"/>
          </a:p>
          <a:p>
            <a:pPr>
              <a:lnSpc>
                <a:spcPct val="100000"/>
              </a:lnSpc>
              <a:spcBef>
                <a:spcPts val="600"/>
              </a:spcBef>
              <a:spcAft>
                <a:spcPts val="600"/>
              </a:spcAft>
            </a:pPr>
            <a:r>
              <a:rPr lang="zh-CN" altLang="en-US" dirty="0" smtClean="0"/>
              <a:t>宏的用途是使常用任务自动化。虽然有些宏仅仅是记录键击或鼠标单击操作，但开发人员可以使用代码编写功能更强大的 </a:t>
            </a:r>
            <a:r>
              <a:rPr lang="en-US" altLang="zh-CN" dirty="0" smtClean="0"/>
              <a:t>VBA </a:t>
            </a:r>
            <a:r>
              <a:rPr lang="zh-CN" altLang="en-US" dirty="0" smtClean="0"/>
              <a:t>（</a:t>
            </a:r>
            <a:r>
              <a:rPr lang="en-US" altLang="zh-CN" dirty="0" smtClean="0"/>
              <a:t>Visual Basic for Applications (VBA)</a:t>
            </a:r>
            <a:r>
              <a:rPr lang="zh-CN" altLang="en-US" dirty="0" smtClean="0"/>
              <a:t>：</a:t>
            </a:r>
            <a:r>
              <a:rPr lang="en-US" altLang="zh-CN" dirty="0" smtClean="0"/>
              <a:t>Microsoft Visual Basic </a:t>
            </a:r>
            <a:r>
              <a:rPr lang="zh-CN" altLang="en-US" dirty="0" smtClean="0"/>
              <a:t>的宏语言版本，用于编写基于 </a:t>
            </a:r>
            <a:r>
              <a:rPr lang="en-US" altLang="zh-CN" dirty="0" smtClean="0"/>
              <a:t>Microsoft Windows </a:t>
            </a:r>
            <a:r>
              <a:rPr lang="zh-CN" altLang="en-US" dirty="0" smtClean="0"/>
              <a:t>的应用程序，内置于多个 </a:t>
            </a:r>
            <a:r>
              <a:rPr lang="en-US" altLang="zh-CN" dirty="0" smtClean="0"/>
              <a:t>Microsoft </a:t>
            </a:r>
            <a:r>
              <a:rPr lang="zh-CN" altLang="en-US" dirty="0" smtClean="0"/>
              <a:t>程序中。） 宏，这些宏可以在计算机上运行多条命令。因此，</a:t>
            </a:r>
            <a:r>
              <a:rPr lang="en-US" altLang="zh-CN" dirty="0" smtClean="0"/>
              <a:t>VBA </a:t>
            </a:r>
            <a:r>
              <a:rPr lang="zh-CN" altLang="en-US" dirty="0" smtClean="0"/>
              <a:t>宏会引起潜在的安全风险。黑客可以通过某个文档引入恶意宏，一旦打开该文档，这个恶意宏就会运行，并且可能在计算机上传播病毒。</a:t>
            </a:r>
          </a:p>
          <a:p>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36</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lvl="1">
              <a:spcBef>
                <a:spcPts val="600"/>
              </a:spcBef>
              <a:spcAft>
                <a:spcPts val="600"/>
              </a:spcAft>
            </a:pPr>
            <a:r>
              <a:rPr lang="zh-CN" altLang="en-US" dirty="0" smtClean="0">
                <a:solidFill>
                  <a:srgbClr val="FF0000"/>
                </a:solidFill>
              </a:rPr>
              <a:t>宏病毒</a:t>
            </a:r>
            <a:r>
              <a:rPr lang="zh-CN" altLang="en-US" dirty="0" smtClean="0"/>
              <a:t>是一种寄存在</a:t>
            </a:r>
            <a:r>
              <a:rPr lang="en-US" dirty="0" smtClean="0"/>
              <a:t>Office</a:t>
            </a:r>
            <a:r>
              <a:rPr lang="zh-CN" altLang="en-US" dirty="0" smtClean="0"/>
              <a:t>文件或模板的宏中的计算机病毒。</a:t>
            </a:r>
            <a:endParaRPr lang="en-US" altLang="zh-CN" dirty="0" smtClean="0"/>
          </a:p>
          <a:p>
            <a:pPr lvl="1">
              <a:spcBef>
                <a:spcPts val="600"/>
              </a:spcBef>
              <a:spcAft>
                <a:spcPts val="600"/>
              </a:spcAft>
            </a:pPr>
            <a:r>
              <a:rPr lang="zh-CN" altLang="en-US" dirty="0" smtClean="0"/>
              <a:t>一旦打开含有宏病毒的文件，宏病毒就会被激活，转移到计算机上，并驻留在</a:t>
            </a:r>
            <a:r>
              <a:rPr lang="en-US" dirty="0" smtClean="0"/>
              <a:t>Normal</a:t>
            </a:r>
            <a:r>
              <a:rPr lang="zh-CN" altLang="en-US" dirty="0" smtClean="0"/>
              <a:t>模板上。以后，所有自动保存的文档都会“感染”上这种宏病毒；如果其他用户打开了感染病毒的文档，宏病毒又会转移到他的计算机上。</a:t>
            </a:r>
            <a:endParaRPr lang="en-US" altLang="zh-CN" dirty="0" smtClean="0"/>
          </a:p>
          <a:p>
            <a:pPr>
              <a:lnSpc>
                <a:spcPct val="100000"/>
              </a:lnSpc>
              <a:spcBef>
                <a:spcPts val="600"/>
              </a:spcBef>
              <a:spcAft>
                <a:spcPts val="600"/>
              </a:spcAft>
            </a:pPr>
            <a:endParaRPr lang="en-US" altLang="zh-CN" dirty="0" smtClean="0"/>
          </a:p>
          <a:p>
            <a:pPr>
              <a:lnSpc>
                <a:spcPct val="100000"/>
              </a:lnSpc>
              <a:spcBef>
                <a:spcPts val="600"/>
              </a:spcBef>
              <a:spcAft>
                <a:spcPts val="600"/>
              </a:spcAft>
            </a:pPr>
            <a:r>
              <a:rPr lang="zh-CN" altLang="en-US" dirty="0" smtClean="0"/>
              <a:t>宏的用途是使常用任务自动化。虽然有些宏仅仅是记录键击或鼠标单击操作，但开发人员可以使用代码编写功能更强大的 </a:t>
            </a:r>
            <a:r>
              <a:rPr lang="en-US" altLang="zh-CN" dirty="0" smtClean="0"/>
              <a:t>VBA </a:t>
            </a:r>
            <a:r>
              <a:rPr lang="zh-CN" altLang="en-US" dirty="0" smtClean="0"/>
              <a:t>（</a:t>
            </a:r>
            <a:r>
              <a:rPr lang="en-US" altLang="zh-CN" dirty="0" smtClean="0"/>
              <a:t>Visual Basic for Applications (VBA)</a:t>
            </a:r>
            <a:r>
              <a:rPr lang="zh-CN" altLang="en-US" dirty="0" smtClean="0"/>
              <a:t>：</a:t>
            </a:r>
            <a:r>
              <a:rPr lang="en-US" altLang="zh-CN" dirty="0" smtClean="0"/>
              <a:t>Microsoft Visual Basic </a:t>
            </a:r>
            <a:r>
              <a:rPr lang="zh-CN" altLang="en-US" dirty="0" smtClean="0"/>
              <a:t>的宏语言版本，用于编写基于 </a:t>
            </a:r>
            <a:r>
              <a:rPr lang="en-US" altLang="zh-CN" dirty="0" smtClean="0"/>
              <a:t>Microsoft Windows </a:t>
            </a:r>
            <a:r>
              <a:rPr lang="zh-CN" altLang="en-US" dirty="0" smtClean="0"/>
              <a:t>的应用程序，内置于多个 </a:t>
            </a:r>
            <a:r>
              <a:rPr lang="en-US" altLang="zh-CN" dirty="0" smtClean="0"/>
              <a:t>Microsoft </a:t>
            </a:r>
            <a:r>
              <a:rPr lang="zh-CN" altLang="en-US" dirty="0" smtClean="0"/>
              <a:t>程序中。） 宏，这些宏可以在计算机上运行多条命令。因此，</a:t>
            </a:r>
            <a:r>
              <a:rPr lang="en-US" altLang="zh-CN" dirty="0" smtClean="0"/>
              <a:t>VBA </a:t>
            </a:r>
            <a:r>
              <a:rPr lang="zh-CN" altLang="en-US" dirty="0" smtClean="0"/>
              <a:t>宏会引起潜在的安全风险。黑客可以通过某个文档引入恶意宏，一旦打开该文档，这个恶意宏就会运行，并且可能在计算机上传播病毒。</a:t>
            </a:r>
          </a:p>
          <a:p>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38</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altLang="zh-CN" dirty="0" smtClean="0">
                <a:solidFill>
                  <a:srgbClr val="FF0000"/>
                </a:solidFill>
              </a:rPr>
              <a:t>VBE</a:t>
            </a:r>
            <a:r>
              <a:rPr lang="zh-CN" altLang="en-US" dirty="0" smtClean="0">
                <a:solidFill>
                  <a:srgbClr val="FF0000"/>
                </a:solidFill>
              </a:rPr>
              <a:t>（</a:t>
            </a:r>
            <a:r>
              <a:rPr lang="en-US" altLang="zh-CN" dirty="0" smtClean="0">
                <a:solidFill>
                  <a:srgbClr val="FF0000"/>
                </a:solidFill>
              </a:rPr>
              <a:t>Visual Basic Editor</a:t>
            </a:r>
            <a:r>
              <a:rPr lang="zh-CN" altLang="en-US" dirty="0" smtClean="0">
                <a:solidFill>
                  <a:srgbClr val="FF0000"/>
                </a:solidFill>
              </a:rPr>
              <a:t>）：</a:t>
            </a:r>
            <a:r>
              <a:rPr lang="en-US" altLang="zh-CN" dirty="0" smtClean="0">
                <a:solidFill>
                  <a:srgbClr val="FF0000"/>
                </a:solidFill>
              </a:rPr>
              <a:t>Excel</a:t>
            </a:r>
            <a:r>
              <a:rPr lang="zh-CN" altLang="en-US" dirty="0" smtClean="0">
                <a:solidFill>
                  <a:srgbClr val="FF0000"/>
                </a:solidFill>
              </a:rPr>
              <a:t> </a:t>
            </a:r>
            <a:r>
              <a:rPr lang="en-US" altLang="zh-CN" dirty="0" smtClean="0">
                <a:solidFill>
                  <a:srgbClr val="FF0000"/>
                </a:solidFill>
              </a:rPr>
              <a:t>VBA</a:t>
            </a:r>
            <a:r>
              <a:rPr lang="zh-CN" altLang="en-US" dirty="0" smtClean="0">
                <a:solidFill>
                  <a:srgbClr val="FF0000"/>
                </a:solidFill>
              </a:rPr>
              <a:t>的开发环境</a:t>
            </a:r>
            <a:endParaRPr lang="en-US" altLang="zh-CN" dirty="0" smtClean="0">
              <a:solidFill>
                <a:srgbClr val="FF0000"/>
              </a:solidFill>
            </a:endParaRPr>
          </a:p>
          <a:p>
            <a:endParaRPr lang="en-US" altLang="zh-CN" sz="1200" kern="1200" dirty="0" smtClean="0">
              <a:solidFill>
                <a:schemeClr val="tx1"/>
              </a:solidFill>
              <a:latin typeface="+mj-ea"/>
              <a:ea typeface="+mn-ea"/>
              <a:cs typeface="+mn-cs"/>
            </a:endParaRPr>
          </a:p>
          <a:p>
            <a:endParaRPr lang="en-US" altLang="zh-CN" sz="1200" kern="1200" dirty="0" smtClean="0">
              <a:solidFill>
                <a:schemeClr val="tx1"/>
              </a:solidFill>
              <a:latin typeface="+mj-ea"/>
              <a:ea typeface="+mn-ea"/>
              <a:cs typeface="+mn-cs"/>
            </a:endParaRPr>
          </a:p>
          <a:p>
            <a:r>
              <a:rPr lang="zh-CN" altLang="en-US" sz="1200" kern="1200" dirty="0" smtClean="0">
                <a:solidFill>
                  <a:schemeClr val="tx1"/>
                </a:solidFill>
                <a:latin typeface="+mj-ea"/>
                <a:ea typeface="+mn-ea"/>
                <a:cs typeface="+mn-cs"/>
              </a:rPr>
              <a:t>立即窗口：程序调试时，临时值敲入该窗口</a:t>
            </a:r>
            <a:endParaRPr lang="en-US" altLang="zh-CN" sz="1200" kern="1200" dirty="0" smtClean="0">
              <a:solidFill>
                <a:schemeClr val="tx1"/>
              </a:solidFill>
              <a:latin typeface="+mj-ea"/>
              <a:ea typeface="+mn-ea"/>
              <a:cs typeface="+mn-cs"/>
            </a:endParaRPr>
          </a:p>
          <a:p>
            <a:endParaRPr lang="en-US" altLang="zh-CN" sz="1200" kern="1200" dirty="0" smtClean="0">
              <a:solidFill>
                <a:schemeClr val="tx1"/>
              </a:solidFill>
              <a:latin typeface="+mj-ea"/>
              <a:ea typeface="+mn-ea"/>
              <a:cs typeface="+mn-cs"/>
            </a:endParaRPr>
          </a:p>
          <a:p>
            <a:r>
              <a:rPr lang="zh-CN" altLang="en-US" sz="1200" kern="1200" dirty="0" smtClean="0">
                <a:solidFill>
                  <a:schemeClr val="tx1"/>
                </a:solidFill>
                <a:latin typeface="+mj-ea"/>
                <a:ea typeface="+mn-ea"/>
                <a:cs typeface="+mn-cs"/>
              </a:rPr>
              <a:t>在立即窗口输入</a:t>
            </a:r>
            <a:endParaRPr lang="en-US" altLang="zh-CN" sz="1200" kern="1200" dirty="0" smtClean="0">
              <a:solidFill>
                <a:schemeClr val="tx1"/>
              </a:solidFill>
              <a:latin typeface="+mj-ea"/>
              <a:ea typeface="+mn-ea"/>
              <a:cs typeface="+mn-cs"/>
            </a:endParaRPr>
          </a:p>
          <a:p>
            <a:r>
              <a:rPr lang="en-US" altLang="zh-CN" sz="1200" kern="1200" dirty="0" err="1" smtClean="0">
                <a:solidFill>
                  <a:schemeClr val="tx1"/>
                </a:solidFill>
                <a:latin typeface="+mj-ea"/>
                <a:ea typeface="+mn-ea"/>
                <a:cs typeface="+mn-cs"/>
              </a:rPr>
              <a:t>msgbox</a:t>
            </a:r>
            <a:r>
              <a:rPr lang="en-US" altLang="zh-CN" sz="1200" kern="1200" dirty="0" smtClean="0">
                <a:solidFill>
                  <a:schemeClr val="tx1"/>
                </a:solidFill>
                <a:latin typeface="+mj-ea"/>
                <a:ea typeface="+mn-ea"/>
                <a:cs typeface="+mn-cs"/>
              </a:rPr>
              <a:t> </a:t>
            </a:r>
            <a:r>
              <a:rPr lang="en-US" altLang="zh-CN" sz="1200" kern="1200" dirty="0" smtClean="0">
                <a:solidFill>
                  <a:schemeClr val="tx1"/>
                </a:solidFill>
                <a:latin typeface="Times New Roman" pitchFamily="18" charset="0"/>
                <a:ea typeface="+mn-ea"/>
                <a:cs typeface="Times New Roman" pitchFamily="18" charset="0"/>
              </a:rPr>
              <a:t>“hello!”  ’</a:t>
            </a:r>
            <a:r>
              <a:rPr lang="zh-CN" altLang="en-US" sz="1200" kern="1200" dirty="0" smtClean="0">
                <a:solidFill>
                  <a:schemeClr val="tx1"/>
                </a:solidFill>
                <a:latin typeface="Times New Roman" pitchFamily="18" charset="0"/>
                <a:ea typeface="+mn-ea"/>
                <a:cs typeface="Times New Roman" pitchFamily="18" charset="0"/>
              </a:rPr>
              <a:t>注意：是英文半角符号双引号</a:t>
            </a:r>
            <a:r>
              <a:rPr lang="zh-CN" altLang="en-US" sz="1200" kern="1200" baseline="0" dirty="0" smtClean="0">
                <a:solidFill>
                  <a:schemeClr val="tx1"/>
                </a:solidFill>
                <a:latin typeface="Times New Roman" pitchFamily="18" charset="0"/>
                <a:ea typeface="+mn-ea"/>
                <a:cs typeface="Times New Roman" pitchFamily="18" charset="0"/>
              </a:rPr>
              <a:t> ，敲回车立即执行该语句，弹出消息框。</a:t>
            </a:r>
            <a:endParaRPr lang="en-US" altLang="zh-CN" sz="1200" kern="1200" baseline="0" dirty="0" smtClean="0">
              <a:solidFill>
                <a:schemeClr val="tx1"/>
              </a:solidFill>
              <a:latin typeface="Times New Roman" pitchFamily="18" charset="0"/>
              <a:ea typeface="+mn-ea"/>
              <a:cs typeface="Times New Roman" pitchFamily="18" charset="0"/>
            </a:endParaRPr>
          </a:p>
          <a:p>
            <a:endParaRPr lang="en-US" altLang="zh-CN" sz="1200" kern="1200" baseline="0" dirty="0" smtClean="0">
              <a:solidFill>
                <a:schemeClr val="tx1"/>
              </a:solidFill>
              <a:latin typeface="Times New Roman" pitchFamily="18" charset="0"/>
              <a:ea typeface="+mn-ea"/>
              <a:cs typeface="Times New Roman" pitchFamily="18" charset="0"/>
            </a:endParaRPr>
          </a:p>
          <a:p>
            <a:r>
              <a:rPr lang="zh-CN" altLang="en-US" sz="2000" dirty="0" smtClean="0"/>
              <a:t>逐步跟踪执行：</a:t>
            </a:r>
            <a:r>
              <a:rPr lang="en-US" altLang="zh-CN" sz="2000" dirty="0" smtClean="0"/>
              <a:t>F8</a:t>
            </a:r>
          </a:p>
          <a:p>
            <a:r>
              <a:rPr lang="zh-CN" altLang="en-US" sz="2000" dirty="0" smtClean="0"/>
              <a:t>添加断点</a:t>
            </a:r>
            <a:endParaRPr lang="en-US" altLang="zh-CN" sz="2000" dirty="0" smtClean="0"/>
          </a:p>
          <a:p>
            <a:pPr lvl="1"/>
            <a:r>
              <a:rPr lang="zh-CN" altLang="en-US" sz="1700" dirty="0" smtClean="0"/>
              <a:t>在循环语句中单独使用</a:t>
            </a:r>
            <a:r>
              <a:rPr lang="en-US" altLang="zh-CN" sz="1700" dirty="0" smtClean="0"/>
              <a:t>F8 </a:t>
            </a:r>
            <a:r>
              <a:rPr lang="zh-CN" altLang="en-US" sz="1700" dirty="0" smtClean="0"/>
              <a:t>进行单步跟踪有时是非常痛苦的，可改为用断点调试与跟踪功能相配合。</a:t>
            </a:r>
            <a:endParaRPr lang="en-US" altLang="zh-CN" sz="1700" dirty="0" smtClean="0"/>
          </a:p>
          <a:p>
            <a:pPr lvl="1"/>
            <a:r>
              <a:rPr lang="zh-CN" altLang="en-US" sz="1700" dirty="0" smtClean="0"/>
              <a:t>在想要中断的语句行前面单击，设置一个断点（红点），再度点击取消断点。</a:t>
            </a:r>
            <a:endParaRPr lang="en-US" altLang="zh-CN" sz="1700" dirty="0" smtClean="0"/>
          </a:p>
          <a:p>
            <a:pPr lvl="1"/>
            <a:r>
              <a:rPr lang="zh-CN" altLang="en-US" sz="1700" dirty="0" smtClean="0"/>
              <a:t>可用</a:t>
            </a:r>
            <a:r>
              <a:rPr lang="en-US" altLang="zh-CN" sz="1700" dirty="0" smtClean="0"/>
              <a:t>F9 </a:t>
            </a:r>
            <a:r>
              <a:rPr lang="zh-CN" altLang="en-US" sz="1700" dirty="0" smtClean="0"/>
              <a:t>键对当前行设置或取消断点</a:t>
            </a:r>
            <a:endParaRPr lang="en-US" altLang="zh-CN" sz="1700" dirty="0" smtClean="0"/>
          </a:p>
          <a:p>
            <a:r>
              <a:rPr lang="zh-CN" altLang="en-US" sz="2000" dirty="0" smtClean="0"/>
              <a:t>本地窗口监视变量的值</a:t>
            </a:r>
            <a:endParaRPr lang="en-US" altLang="zh-CN" sz="2000" dirty="0" smtClean="0"/>
          </a:p>
          <a:p>
            <a:pPr lvl="1"/>
            <a:r>
              <a:rPr lang="zh-CN" altLang="en-US" sz="1700" dirty="0" smtClean="0"/>
              <a:t>点击“视图”下的“本地窗口”，调出本地窗口</a:t>
            </a:r>
            <a:endParaRPr lang="en-US" altLang="zh-CN" sz="1700" dirty="0" smtClean="0"/>
          </a:p>
          <a:p>
            <a:pPr lvl="1"/>
            <a:r>
              <a:rPr lang="zh-CN" altLang="en-US" sz="1700" dirty="0" smtClean="0"/>
              <a:t>程序调试运行时，本地窗口依次罗列出所有变量的值供参考。</a:t>
            </a:r>
            <a:endParaRPr lang="en-US" altLang="zh-CN" sz="1700" dirty="0" smtClean="0"/>
          </a:p>
          <a:p>
            <a:r>
              <a:rPr lang="zh-CN" altLang="en-US" sz="2000" dirty="0" smtClean="0"/>
              <a:t>监视窗口与立即窗口的使用</a:t>
            </a:r>
            <a:endParaRPr lang="en-US" altLang="zh-CN" sz="2000" dirty="0" smtClean="0"/>
          </a:p>
          <a:p>
            <a:pPr lvl="1"/>
            <a:r>
              <a:rPr lang="zh-CN" altLang="en-US" sz="1700" dirty="0" smtClean="0"/>
              <a:t>立即窗口</a:t>
            </a:r>
            <a:r>
              <a:rPr lang="en-US" altLang="zh-CN" sz="1700" dirty="0" smtClean="0"/>
              <a:t>: </a:t>
            </a:r>
            <a:r>
              <a:rPr lang="zh-CN" altLang="en-US" sz="1700" dirty="0" smtClean="0"/>
              <a:t>查看</a:t>
            </a:r>
            <a:r>
              <a:rPr lang="en-US" altLang="zh-CN" sz="1700" dirty="0" err="1" smtClean="0"/>
              <a:t>debug.print</a:t>
            </a:r>
            <a:r>
              <a:rPr lang="en-US" altLang="zh-CN" sz="1700" dirty="0" smtClean="0"/>
              <a:t> </a:t>
            </a:r>
            <a:r>
              <a:rPr lang="zh-CN" altLang="en-US" sz="1700" dirty="0" smtClean="0"/>
              <a:t>语句输出结果。</a:t>
            </a:r>
            <a:endParaRPr lang="en-US" altLang="zh-CN" sz="1700" dirty="0" smtClean="0"/>
          </a:p>
          <a:p>
            <a:pPr lvl="1" algn="l"/>
            <a:r>
              <a:rPr lang="zh-CN" altLang="en-US" sz="1700" dirty="0" smtClean="0"/>
              <a:t>监视窗口：拖动一个选取的表达式（或变量</a:t>
            </a:r>
            <a:r>
              <a:rPr lang="en-US" altLang="zh-CN" sz="1700" dirty="0" smtClean="0"/>
              <a:t>)</a:t>
            </a:r>
            <a:r>
              <a:rPr lang="zh-CN" altLang="en-US" sz="1700" dirty="0" smtClean="0"/>
              <a:t>，到监视窗口中。</a:t>
            </a:r>
          </a:p>
          <a:p>
            <a:endParaRPr lang="zh-CN" altLang="en-US" dirty="0">
              <a:latin typeface="Times New Roman" pitchFamily="18" charset="0"/>
              <a:cs typeface="Times New Roman" pitchFamily="18" charset="0"/>
            </a:endParaRPr>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42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314325" lvl="2" indent="-222250">
              <a:buFont typeface="Wingdings" pitchFamily="2" charset="2"/>
              <a:buChar char="l"/>
            </a:pPr>
            <a:r>
              <a:rPr lang="zh-CN" altLang="en-US" sz="2000" kern="1200" dirty="0" smtClean="0">
                <a:solidFill>
                  <a:schemeClr val="tx1"/>
                </a:solidFill>
                <a:latin typeface="+mj-ea"/>
                <a:ea typeface="+mn-ea"/>
                <a:cs typeface="+mn-cs"/>
              </a:rPr>
              <a:t>工程资源管理器（</a:t>
            </a:r>
            <a:r>
              <a:rPr lang="en-US" altLang="zh-CN" sz="2000" kern="1200" dirty="0" err="1" smtClean="0">
                <a:solidFill>
                  <a:schemeClr val="tx1"/>
                </a:solidFill>
                <a:latin typeface="+mj-ea"/>
                <a:ea typeface="+mn-ea"/>
                <a:cs typeface="+mn-cs"/>
              </a:rPr>
              <a:t>Ctrl+R</a:t>
            </a:r>
            <a:r>
              <a:rPr lang="zh-CN" altLang="en-US" sz="2000" kern="1200" dirty="0" smtClean="0">
                <a:solidFill>
                  <a:schemeClr val="tx1"/>
                </a:solidFill>
                <a:latin typeface="+mj-ea"/>
                <a:ea typeface="+mn-ea"/>
                <a:cs typeface="+mn-cs"/>
              </a:rPr>
              <a:t>）</a:t>
            </a:r>
            <a:endParaRPr lang="en-US" altLang="zh-CN" sz="2000" kern="1200" dirty="0" smtClean="0">
              <a:solidFill>
                <a:schemeClr val="tx1"/>
              </a:solidFill>
              <a:latin typeface="+mj-ea"/>
              <a:ea typeface="+mn-ea"/>
              <a:cs typeface="+mn-cs"/>
            </a:endParaRPr>
          </a:p>
          <a:p>
            <a:pPr marL="314325" lvl="2" indent="-222250">
              <a:buFont typeface="Wingdings" pitchFamily="2" charset="2"/>
              <a:buChar char="l"/>
            </a:pPr>
            <a:r>
              <a:rPr lang="zh-CN" altLang="en-US" sz="2000" kern="1200" dirty="0" smtClean="0">
                <a:solidFill>
                  <a:schemeClr val="tx1"/>
                </a:solidFill>
                <a:latin typeface="+mj-ea"/>
                <a:ea typeface="+mn-ea"/>
                <a:cs typeface="+mn-cs"/>
              </a:rPr>
              <a:t>代码窗口</a:t>
            </a:r>
            <a:endParaRPr lang="en-US" altLang="zh-CN" sz="2000" kern="1200" dirty="0" smtClean="0">
              <a:solidFill>
                <a:schemeClr val="tx1"/>
              </a:solidFill>
              <a:latin typeface="+mj-ea"/>
              <a:ea typeface="+mn-ea"/>
              <a:cs typeface="+mn-cs"/>
            </a:endParaRPr>
          </a:p>
          <a:p>
            <a:pPr marL="314325" lvl="2" indent="-222250">
              <a:buFont typeface="Wingdings" pitchFamily="2" charset="2"/>
              <a:buChar char="l"/>
            </a:pPr>
            <a:r>
              <a:rPr lang="zh-CN" altLang="en-US" sz="2000" kern="1200" dirty="0" smtClean="0">
                <a:solidFill>
                  <a:schemeClr val="tx1"/>
                </a:solidFill>
                <a:latin typeface="+mj-ea"/>
                <a:ea typeface="+mn-ea"/>
                <a:cs typeface="+mn-cs"/>
              </a:rPr>
              <a:t>立即窗口（“视图”</a:t>
            </a:r>
            <a:r>
              <a:rPr lang="en-US" altLang="zh-CN" sz="2000" kern="1200" dirty="0" smtClean="0">
                <a:solidFill>
                  <a:schemeClr val="tx1"/>
                </a:solidFill>
                <a:latin typeface="+mj-ea"/>
                <a:ea typeface="+mn-ea"/>
                <a:cs typeface="+mn-cs"/>
              </a:rPr>
              <a:t>/</a:t>
            </a:r>
            <a:r>
              <a:rPr lang="zh-CN" altLang="en-US" sz="2000" kern="1200" dirty="0" smtClean="0">
                <a:solidFill>
                  <a:schemeClr val="tx1"/>
                </a:solidFill>
                <a:latin typeface="+mj-ea"/>
                <a:ea typeface="+mn-ea"/>
                <a:cs typeface="+mn-cs"/>
              </a:rPr>
              <a:t>“立即窗口”）</a:t>
            </a:r>
            <a:endParaRPr lang="en-US" altLang="zh-CN" sz="2000" kern="1200" dirty="0" smtClean="0">
              <a:solidFill>
                <a:schemeClr val="tx1"/>
              </a:solidFill>
              <a:latin typeface="+mj-ea"/>
              <a:ea typeface="+mn-ea"/>
              <a:cs typeface="+mn-cs"/>
            </a:endParaRPr>
          </a:p>
          <a:p>
            <a:pPr marL="314325" lvl="2" indent="-222250">
              <a:buFont typeface="Wingdings" pitchFamily="2" charset="2"/>
              <a:buChar char="l"/>
            </a:pPr>
            <a:r>
              <a:rPr lang="zh-CN" altLang="en-US" sz="2000" kern="1200" dirty="0" smtClean="0">
                <a:solidFill>
                  <a:schemeClr val="tx1"/>
                </a:solidFill>
                <a:latin typeface="+mj-ea"/>
                <a:ea typeface="+mn-ea"/>
                <a:cs typeface="+mn-cs"/>
              </a:rPr>
              <a:t>“工具”</a:t>
            </a:r>
            <a:r>
              <a:rPr lang="en-US" altLang="zh-CN" sz="2000" kern="1200" dirty="0" smtClean="0">
                <a:solidFill>
                  <a:schemeClr val="tx1"/>
                </a:solidFill>
                <a:latin typeface="+mj-ea"/>
                <a:ea typeface="+mn-ea"/>
                <a:cs typeface="+mn-cs"/>
              </a:rPr>
              <a:t>/</a:t>
            </a:r>
            <a:r>
              <a:rPr lang="zh-CN" altLang="en-US" sz="2000" kern="1200" dirty="0" smtClean="0">
                <a:solidFill>
                  <a:schemeClr val="tx1"/>
                </a:solidFill>
                <a:latin typeface="+mj-ea"/>
                <a:ea typeface="+mn-ea"/>
                <a:cs typeface="+mn-cs"/>
              </a:rPr>
              <a:t>“选项”</a:t>
            </a:r>
            <a:r>
              <a:rPr lang="en-US" altLang="zh-CN" sz="2000" kern="1200" dirty="0" smtClean="0">
                <a:solidFill>
                  <a:schemeClr val="tx1"/>
                </a:solidFill>
                <a:latin typeface="+mj-ea"/>
                <a:ea typeface="+mn-ea"/>
                <a:cs typeface="+mn-cs"/>
              </a:rPr>
              <a:t>/</a:t>
            </a:r>
            <a:r>
              <a:rPr lang="zh-CN" altLang="en-US" sz="2000" kern="1200" dirty="0" smtClean="0">
                <a:solidFill>
                  <a:schemeClr val="tx1"/>
                </a:solidFill>
                <a:latin typeface="+mj-ea"/>
                <a:ea typeface="+mn-ea"/>
                <a:cs typeface="+mn-cs"/>
              </a:rPr>
              <a:t>“编辑器”</a:t>
            </a:r>
            <a:r>
              <a:rPr lang="en-US" altLang="zh-CN" sz="2000" kern="1200" dirty="0" smtClean="0">
                <a:solidFill>
                  <a:schemeClr val="tx1"/>
                </a:solidFill>
                <a:latin typeface="+mj-ea"/>
                <a:ea typeface="+mn-ea"/>
                <a:cs typeface="+mn-cs"/>
              </a:rPr>
              <a:t>/</a:t>
            </a:r>
            <a:r>
              <a:rPr lang="zh-CN" altLang="en-US" sz="2000" kern="1200" dirty="0" smtClean="0">
                <a:solidFill>
                  <a:schemeClr val="tx1"/>
                </a:solidFill>
                <a:latin typeface="+mj-ea"/>
                <a:ea typeface="+mn-ea"/>
                <a:cs typeface="+mn-cs"/>
              </a:rPr>
              <a:t>“要求变量声明”</a:t>
            </a:r>
          </a:p>
          <a:p>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43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使用宏可以增强</a:t>
            </a:r>
            <a:r>
              <a:rPr lang="en-US" altLang="zh-CN" dirty="0" smtClean="0"/>
              <a:t>Excel 2007</a:t>
            </a:r>
            <a:r>
              <a:rPr lang="zh-CN" altLang="en-US" dirty="0" smtClean="0"/>
              <a:t>的自动化能力。 </a:t>
            </a:r>
            <a:r>
              <a:rPr lang="en-US" altLang="zh-CN" dirty="0" smtClean="0"/>
              <a:t>VBA</a:t>
            </a:r>
            <a:r>
              <a:rPr lang="zh-CN" altLang="en-US" dirty="0" smtClean="0"/>
              <a:t>已经成为一种广泛应用的宏语言。</a:t>
            </a:r>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45</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使用宏可以增强</a:t>
            </a:r>
            <a:r>
              <a:rPr lang="en-US" altLang="zh-CN" dirty="0" smtClean="0"/>
              <a:t>Excel 2007</a:t>
            </a:r>
            <a:r>
              <a:rPr lang="zh-CN" altLang="en-US" dirty="0" smtClean="0"/>
              <a:t>的自动化能力。 </a:t>
            </a:r>
            <a:r>
              <a:rPr lang="en-US" altLang="zh-CN" dirty="0" smtClean="0"/>
              <a:t>VBA</a:t>
            </a:r>
            <a:r>
              <a:rPr lang="zh-CN" altLang="en-US" dirty="0" smtClean="0"/>
              <a:t>已经成为一种广泛应用的宏语言。</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宏几乎可以自动完成</a:t>
            </a:r>
            <a:r>
              <a:rPr lang="en-US" dirty="0" smtClean="0"/>
              <a:t>Office</a:t>
            </a:r>
            <a:r>
              <a:rPr lang="zh-CN" altLang="en-US" dirty="0" smtClean="0"/>
              <a:t>中的各种操作，大部分的宏是用</a:t>
            </a:r>
            <a:r>
              <a:rPr lang="en-US" dirty="0" smtClean="0">
                <a:solidFill>
                  <a:srgbClr val="FF0000"/>
                </a:solidFill>
              </a:rPr>
              <a:t>VBA</a:t>
            </a:r>
            <a:r>
              <a:rPr lang="zh-CN" altLang="en-US" dirty="0" smtClean="0"/>
              <a:t>编写的，通过对</a:t>
            </a:r>
            <a:r>
              <a:rPr lang="en-US" dirty="0" smtClean="0"/>
              <a:t>VBA</a:t>
            </a:r>
            <a:r>
              <a:rPr lang="zh-CN" altLang="en-US" dirty="0" smtClean="0"/>
              <a:t>代码的宏进行编辑修改，宏还可以执行更高级的、普通用户不能完成的任务。</a:t>
            </a:r>
            <a:endParaRPr lang="en-US" altLang="zh-CN" dirty="0" smtClean="0"/>
          </a:p>
          <a:p>
            <a:r>
              <a:rPr lang="zh-CN" altLang="en-US" dirty="0" smtClean="0"/>
              <a:t>创建宏</a:t>
            </a:r>
            <a:endParaRPr lang="en-US" altLang="zh-CN" dirty="0" smtClean="0"/>
          </a:p>
          <a:p>
            <a:pPr lvl="1"/>
            <a:r>
              <a:rPr lang="zh-CN" altLang="en-US" dirty="0" smtClean="0"/>
              <a:t>利用宏录制器；</a:t>
            </a:r>
            <a:endParaRPr lang="en-US" altLang="zh-CN" dirty="0" smtClean="0"/>
          </a:p>
          <a:p>
            <a:pPr lvl="1"/>
            <a:r>
              <a:rPr lang="zh-CN" altLang="en-US" dirty="0" smtClean="0"/>
              <a:t>在</a:t>
            </a:r>
            <a:r>
              <a:rPr lang="en-US" altLang="zh-CN" dirty="0" smtClean="0"/>
              <a:t>VBA</a:t>
            </a:r>
            <a:r>
              <a:rPr lang="zh-CN" altLang="en-US" dirty="0" smtClean="0"/>
              <a:t>开发环境（</a:t>
            </a:r>
            <a:r>
              <a:rPr lang="en-US" altLang="zh-CN" dirty="0" smtClean="0"/>
              <a:t>VBE</a:t>
            </a:r>
            <a:r>
              <a:rPr lang="zh-CN" altLang="en-US" dirty="0" smtClean="0"/>
              <a:t>）中创建宏。</a:t>
            </a:r>
            <a:endParaRPr lang="en-US" altLang="zh-CN" dirty="0" smtClean="0"/>
          </a:p>
          <a:p>
            <a:r>
              <a:rPr lang="zh-CN" altLang="en-US" dirty="0" smtClean="0"/>
              <a:t>管理宏</a:t>
            </a:r>
            <a:endParaRPr lang="en-US" altLang="zh-CN" dirty="0" smtClean="0"/>
          </a:p>
          <a:p>
            <a:pPr lvl="1"/>
            <a:r>
              <a:rPr lang="zh-CN" altLang="en-US" dirty="0" smtClean="0"/>
              <a:t>设置宏选项、删除宏、编辑宏</a:t>
            </a:r>
            <a:endParaRPr lang="en-US" altLang="zh-CN" dirty="0" smtClean="0"/>
          </a:p>
          <a:p>
            <a:r>
              <a:rPr lang="zh-CN" altLang="en-US" dirty="0" smtClean="0"/>
              <a:t>运行宏</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46</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441325" indent="-441325">
              <a:buFont typeface="+mj-lt"/>
              <a:buAutoNum type="arabicPeriod"/>
            </a:pPr>
            <a:r>
              <a:rPr lang="zh-CN" altLang="en-US" dirty="0" smtClean="0"/>
              <a:t>点击</a:t>
            </a:r>
            <a:r>
              <a:rPr lang="en-US" altLang="zh-CN" dirty="0" smtClean="0"/>
              <a:t>A1</a:t>
            </a:r>
            <a:r>
              <a:rPr lang="zh-CN" altLang="en-US" dirty="0" smtClean="0"/>
              <a:t>，选择“录制宏”。</a:t>
            </a:r>
            <a:endParaRPr lang="en-US" altLang="zh-CN" dirty="0" smtClean="0"/>
          </a:p>
          <a:p>
            <a:pPr marL="441325" indent="-441325">
              <a:buFont typeface="+mj-lt"/>
              <a:buAutoNum type="arabicPeriod"/>
            </a:pPr>
            <a:r>
              <a:rPr lang="zh-CN" altLang="en-US" dirty="0" smtClean="0"/>
              <a:t>点击行号</a:t>
            </a:r>
            <a:r>
              <a:rPr lang="en-US" altLang="zh-CN" dirty="0" smtClean="0"/>
              <a:t>1</a:t>
            </a:r>
            <a:r>
              <a:rPr lang="zh-CN" altLang="en-US" dirty="0" smtClean="0"/>
              <a:t>，选中第一行；右键选择“复制”。</a:t>
            </a:r>
            <a:endParaRPr lang="en-US" altLang="zh-CN" dirty="0" smtClean="0"/>
          </a:p>
          <a:p>
            <a:pPr marL="441325" indent="-441325">
              <a:buFont typeface="+mj-lt"/>
              <a:buAutoNum type="arabicPeriod"/>
            </a:pPr>
            <a:r>
              <a:rPr lang="zh-CN" altLang="en-US" dirty="0" smtClean="0"/>
              <a:t>点击行号</a:t>
            </a:r>
            <a:r>
              <a:rPr lang="en-US" altLang="zh-CN" dirty="0" smtClean="0"/>
              <a:t>3</a:t>
            </a:r>
            <a:r>
              <a:rPr lang="zh-CN" altLang="en-US" dirty="0" smtClean="0"/>
              <a:t>，选中第</a:t>
            </a:r>
            <a:r>
              <a:rPr lang="en-US" altLang="zh-CN" dirty="0" smtClean="0"/>
              <a:t>3</a:t>
            </a:r>
            <a:r>
              <a:rPr lang="zh-CN" altLang="en-US" dirty="0" smtClean="0"/>
              <a:t>行，右键选择“插入复制的单元格”，再右键（第</a:t>
            </a:r>
            <a:r>
              <a:rPr lang="en-US" altLang="zh-CN" dirty="0" smtClean="0"/>
              <a:t>3</a:t>
            </a:r>
            <a:r>
              <a:rPr lang="zh-CN" altLang="en-US" dirty="0" smtClean="0"/>
              <a:t>行）选择“插入”。</a:t>
            </a:r>
            <a:endParaRPr lang="en-US" altLang="zh-CN" dirty="0" smtClean="0"/>
          </a:p>
          <a:p>
            <a:pPr marL="441325" indent="-441325">
              <a:buFont typeface="+mj-lt"/>
              <a:buAutoNum type="arabicPeriod"/>
            </a:pPr>
            <a:r>
              <a:rPr lang="zh-CN" altLang="en-US" dirty="0" smtClean="0"/>
              <a:t>光标定位在</a:t>
            </a:r>
            <a:r>
              <a:rPr lang="en-US" altLang="zh-CN" dirty="0" smtClean="0"/>
              <a:t>A4</a:t>
            </a:r>
            <a:r>
              <a:rPr lang="zh-CN" altLang="en-US" dirty="0" smtClean="0"/>
              <a:t>，选择“停止录制”。</a:t>
            </a:r>
          </a:p>
          <a:p>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47</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441325" marR="0" lvl="0" indent="-441325" algn="l" defTabSz="914400" rtl="0" eaLnBrk="1" fontAlgn="auto" latinLnBrk="0" hangingPunct="1">
              <a:lnSpc>
                <a:spcPct val="100000"/>
              </a:lnSpc>
              <a:spcBef>
                <a:spcPts val="0"/>
              </a:spcBef>
              <a:spcAft>
                <a:spcPts val="0"/>
              </a:spcAft>
              <a:buClrTx/>
              <a:buSzTx/>
              <a:buFontTx/>
              <a:buNone/>
              <a:tabLst/>
              <a:defRPr/>
            </a:pPr>
            <a:r>
              <a:rPr lang="zh-CN" altLang="en-US" sz="1200" b="0" kern="1200" cap="none" spc="0" dirty="0" smtClean="0">
                <a:ln w="10160">
                  <a:prstDash val="solid"/>
                </a:ln>
                <a:solidFill>
                  <a:schemeClr val="tx1"/>
                </a:solidFill>
                <a:effectLst>
                  <a:outerShdw blurRad="38100" dist="32000" dir="5400000" algn="tl">
                    <a:srgbClr val="000000">
                      <a:alpha val="30000"/>
                    </a:srgbClr>
                  </a:outerShdw>
                </a:effectLst>
                <a:latin typeface="+mj-ea"/>
                <a:ea typeface="+mn-ea"/>
                <a:cs typeface="+mn-cs"/>
              </a:rPr>
              <a:t>查看录制的宏代码的</a:t>
            </a:r>
            <a:r>
              <a:rPr lang="zh-CN" altLang="en-US" dirty="0" smtClean="0"/>
              <a:t>几种方式：</a:t>
            </a:r>
            <a:endParaRPr lang="en-US" altLang="zh-CN" dirty="0" smtClean="0"/>
          </a:p>
          <a:p>
            <a:pPr marL="441325" indent="-441325">
              <a:buFont typeface="+mj-lt"/>
              <a:buAutoNum type="arabicPeriod"/>
            </a:pPr>
            <a:r>
              <a:rPr lang="zh-CN" altLang="en-US" dirty="0" smtClean="0"/>
              <a:t>点击“开发工具”的“宏”按钮（</a:t>
            </a:r>
            <a:r>
              <a:rPr lang="en-US" altLang="zh-CN" dirty="0" smtClean="0"/>
              <a:t>Alt+F8</a:t>
            </a:r>
            <a:r>
              <a:rPr lang="zh-CN" altLang="en-US" dirty="0" smtClean="0"/>
              <a:t>），打开“宏”对话框。选中相应的宏，点击“编辑”。</a:t>
            </a:r>
            <a:endParaRPr lang="en-US" altLang="zh-CN" dirty="0" smtClean="0"/>
          </a:p>
          <a:p>
            <a:pPr marL="441325" indent="-441325">
              <a:buFont typeface="+mj-lt"/>
              <a:buAutoNum type="arabicPeriod"/>
            </a:pPr>
            <a:r>
              <a:rPr lang="zh-CN" altLang="en-US" dirty="0" smtClean="0"/>
              <a:t>点击“开发工具”的“</a:t>
            </a:r>
            <a:r>
              <a:rPr lang="en-US" altLang="zh-CN" dirty="0" smtClean="0"/>
              <a:t>Visual Basic</a:t>
            </a:r>
            <a:r>
              <a:rPr lang="zh-CN" altLang="en-US" dirty="0" smtClean="0"/>
              <a:t>”按钮（</a:t>
            </a:r>
            <a:r>
              <a:rPr lang="en-US" altLang="zh-CN" dirty="0" smtClean="0"/>
              <a:t>Alt+F11</a:t>
            </a:r>
            <a:r>
              <a:rPr lang="zh-CN" altLang="en-US" dirty="0" smtClean="0"/>
              <a:t>），启动“</a:t>
            </a:r>
            <a:r>
              <a:rPr lang="en-US" altLang="zh-CN" dirty="0" smtClean="0"/>
              <a:t>Visual Basic</a:t>
            </a:r>
            <a:r>
              <a:rPr lang="zh-CN" altLang="en-US" dirty="0" smtClean="0"/>
              <a:t>编辑器（</a:t>
            </a:r>
            <a:r>
              <a:rPr lang="en-US" altLang="zh-CN" dirty="0" smtClean="0"/>
              <a:t>VBE</a:t>
            </a:r>
            <a:r>
              <a:rPr lang="zh-CN" altLang="en-US" dirty="0" smtClean="0"/>
              <a:t>）”。</a:t>
            </a:r>
            <a:endParaRPr lang="en-US" altLang="zh-CN" dirty="0" smtClean="0"/>
          </a:p>
          <a:p>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48</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441325" marR="0" lvl="0" indent="-441325" algn="l" defTabSz="914400" rtl="0" eaLnBrk="1" fontAlgn="auto" latinLnBrk="0" hangingPunct="1">
              <a:lnSpc>
                <a:spcPct val="100000"/>
              </a:lnSpc>
              <a:spcBef>
                <a:spcPts val="0"/>
              </a:spcBef>
              <a:spcAft>
                <a:spcPts val="0"/>
              </a:spcAft>
              <a:buClrTx/>
              <a:buSzTx/>
              <a:buFontTx/>
              <a:buNone/>
              <a:tabLst/>
              <a:defRPr/>
            </a:pPr>
            <a:r>
              <a:rPr lang="zh-CN" altLang="en-US" sz="1200" b="0" kern="1200" cap="none" spc="0" dirty="0" smtClean="0">
                <a:ln w="10160">
                  <a:prstDash val="solid"/>
                </a:ln>
                <a:solidFill>
                  <a:schemeClr val="tx1"/>
                </a:solidFill>
                <a:effectLst>
                  <a:outerShdw blurRad="38100" dist="32000" dir="5400000" algn="tl">
                    <a:srgbClr val="000000">
                      <a:alpha val="30000"/>
                    </a:srgbClr>
                  </a:outerShdw>
                </a:effectLst>
                <a:latin typeface="+mj-ea"/>
                <a:ea typeface="+mn-ea"/>
                <a:cs typeface="+mn-cs"/>
              </a:rPr>
              <a:t>执行宏的</a:t>
            </a:r>
            <a:r>
              <a:rPr lang="zh-CN" altLang="en-US" dirty="0" smtClean="0"/>
              <a:t>几种方式：</a:t>
            </a:r>
            <a:endParaRPr lang="en-US" altLang="zh-CN" dirty="0" smtClean="0"/>
          </a:p>
          <a:p>
            <a:pPr marL="441325" indent="-441325">
              <a:buFont typeface="+mj-lt"/>
              <a:buAutoNum type="arabicPeriod"/>
            </a:pPr>
            <a:r>
              <a:rPr lang="en-US" altLang="zh-CN" dirty="0" smtClean="0"/>
              <a:t>Alt+F8</a:t>
            </a:r>
            <a:r>
              <a:rPr lang="zh-CN" altLang="en-US" dirty="0" smtClean="0"/>
              <a:t>，打开“宏”对话框。选中相应的宏，点击“执行”。</a:t>
            </a:r>
            <a:endParaRPr lang="en-US" altLang="zh-CN" dirty="0" smtClean="0"/>
          </a:p>
          <a:p>
            <a:pPr marL="441325" indent="-441325">
              <a:buFont typeface="+mj-lt"/>
              <a:buAutoNum type="arabicPeriod"/>
            </a:pPr>
            <a:r>
              <a:rPr lang="en-US" altLang="zh-CN" dirty="0" smtClean="0"/>
              <a:t>Alt+F11</a:t>
            </a:r>
            <a:r>
              <a:rPr lang="zh-CN" altLang="en-US" dirty="0" smtClean="0"/>
              <a:t>，启动“</a:t>
            </a:r>
            <a:r>
              <a:rPr lang="en-US" altLang="zh-CN" dirty="0" smtClean="0"/>
              <a:t>Visual Basic</a:t>
            </a:r>
            <a:r>
              <a:rPr lang="zh-CN" altLang="en-US" dirty="0" smtClean="0"/>
              <a:t>编辑器（</a:t>
            </a:r>
            <a:r>
              <a:rPr lang="en-US" altLang="zh-CN" dirty="0" smtClean="0"/>
              <a:t>VBE</a:t>
            </a:r>
            <a:r>
              <a:rPr lang="zh-CN" altLang="en-US" dirty="0" smtClean="0"/>
              <a:t>）”，点击展开“模块”，双击“模块</a:t>
            </a:r>
            <a:r>
              <a:rPr lang="en-US" altLang="zh-CN" dirty="0" smtClean="0"/>
              <a:t>1</a:t>
            </a:r>
            <a:r>
              <a:rPr lang="zh-CN" altLang="en-US" dirty="0" smtClean="0"/>
              <a:t>”。光标定位在“制作工资条”过程内，点击“运行子过程</a:t>
            </a:r>
            <a:r>
              <a:rPr lang="en-US" altLang="zh-CN" dirty="0" smtClean="0"/>
              <a:t>/</a:t>
            </a:r>
            <a:r>
              <a:rPr lang="zh-CN" altLang="en-US" dirty="0" smtClean="0"/>
              <a:t>用户窗体”按钮（</a:t>
            </a:r>
            <a:r>
              <a:rPr lang="en-US" altLang="zh-CN" dirty="0" smtClean="0"/>
              <a:t>F5</a:t>
            </a:r>
            <a:r>
              <a:rPr lang="zh-CN" altLang="en-US" dirty="0" smtClean="0"/>
              <a:t>）。</a:t>
            </a:r>
            <a:endParaRPr lang="en-US" altLang="zh-CN" dirty="0" smtClean="0"/>
          </a:p>
          <a:p>
            <a:pPr marL="536575" lvl="1" indent="0">
              <a:buNone/>
            </a:pPr>
            <a:r>
              <a:rPr lang="zh-CN" altLang="en-US" sz="2000" dirty="0" smtClean="0">
                <a:solidFill>
                  <a:srgbClr val="008000"/>
                </a:solidFill>
              </a:rPr>
              <a:t>推荐用第</a:t>
            </a:r>
            <a:r>
              <a:rPr lang="en-US" altLang="zh-CN" sz="2000" dirty="0" smtClean="0">
                <a:solidFill>
                  <a:srgbClr val="008000"/>
                </a:solidFill>
              </a:rPr>
              <a:t>2</a:t>
            </a:r>
            <a:r>
              <a:rPr lang="zh-CN" altLang="en-US" sz="2000" dirty="0" smtClean="0">
                <a:solidFill>
                  <a:srgbClr val="008000"/>
                </a:solidFill>
              </a:rPr>
              <a:t>种方式。</a:t>
            </a:r>
            <a:endParaRPr lang="en-US" altLang="zh-CN" sz="2000" dirty="0" smtClean="0">
              <a:solidFill>
                <a:srgbClr val="008000"/>
              </a:solidFill>
            </a:endParaRPr>
          </a:p>
          <a:p>
            <a:pPr marL="536575" lvl="1" indent="0">
              <a:buNone/>
            </a:pPr>
            <a:r>
              <a:rPr lang="zh-CN" altLang="en-US" dirty="0" smtClean="0">
                <a:solidFill>
                  <a:srgbClr val="0000FF"/>
                </a:solidFill>
              </a:rPr>
              <a:t>执行宏，观察工资条的生成。按</a:t>
            </a:r>
            <a:r>
              <a:rPr lang="en-US" altLang="zh-CN" dirty="0" smtClean="0">
                <a:solidFill>
                  <a:srgbClr val="0000FF"/>
                </a:solidFill>
              </a:rPr>
              <a:t>Alt+F11</a:t>
            </a:r>
            <a:r>
              <a:rPr lang="zh-CN" altLang="en-US" dirty="0" smtClean="0">
                <a:solidFill>
                  <a:srgbClr val="0000FF"/>
                </a:solidFill>
              </a:rPr>
              <a:t>切回观察执行效果。</a:t>
            </a:r>
            <a:endParaRPr lang="en-US" altLang="zh-CN" dirty="0" smtClean="0">
              <a:solidFill>
                <a:srgbClr val="0000FF"/>
              </a:solidFill>
            </a:endParaRPr>
          </a:p>
          <a:p>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49</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441325" marR="0" lvl="0" indent="-441325" algn="l" defTabSz="914400" rtl="0" eaLnBrk="1" fontAlgn="auto" latinLnBrk="0" hangingPunct="1">
              <a:lnSpc>
                <a:spcPct val="100000"/>
              </a:lnSpc>
              <a:spcBef>
                <a:spcPts val="0"/>
              </a:spcBef>
              <a:spcAft>
                <a:spcPts val="0"/>
              </a:spcAft>
              <a:buClrTx/>
              <a:buSzTx/>
              <a:buFontTx/>
              <a:buNone/>
              <a:tabLst/>
              <a:defRPr/>
            </a:pPr>
            <a:r>
              <a:rPr lang="zh-CN" altLang="en-US" sz="1200" b="0" kern="1200" cap="none" spc="0" dirty="0" smtClean="0">
                <a:ln w="10160">
                  <a:prstDash val="solid"/>
                </a:ln>
                <a:solidFill>
                  <a:schemeClr val="tx1"/>
                </a:solidFill>
                <a:effectLst>
                  <a:outerShdw blurRad="38100" dist="32000" dir="5400000" algn="tl">
                    <a:srgbClr val="000000">
                      <a:alpha val="30000"/>
                    </a:srgbClr>
                  </a:outerShdw>
                </a:effectLst>
                <a:latin typeface="+mj-ea"/>
                <a:ea typeface="+mn-ea"/>
                <a:cs typeface="+mn-cs"/>
              </a:rPr>
              <a:t>保存含有宏的工作簿文件</a:t>
            </a:r>
            <a:r>
              <a:rPr lang="zh-CN" altLang="en-US" dirty="0" smtClean="0"/>
              <a:t>：</a:t>
            </a:r>
            <a:endParaRPr lang="en-US" altLang="zh-CN" dirty="0" smtClean="0"/>
          </a:p>
          <a:p>
            <a:pPr marL="441325" indent="-441325">
              <a:buFont typeface="+mj-lt"/>
              <a:buAutoNum type="arabicPeriod"/>
            </a:pPr>
            <a:r>
              <a:rPr lang="zh-CN" altLang="en-US" dirty="0" smtClean="0"/>
              <a:t>点击</a:t>
            </a:r>
            <a:r>
              <a:rPr lang="en-US" altLang="zh-CN" dirty="0" smtClean="0"/>
              <a:t>Excel</a:t>
            </a:r>
            <a:r>
              <a:rPr lang="zh-CN" altLang="en-US" dirty="0" smtClean="0"/>
              <a:t>的“保存”按钮。弹出下面所示的对话框，</a:t>
            </a:r>
            <a:r>
              <a:rPr lang="zh-CN" altLang="en-US" dirty="0" smtClean="0">
                <a:solidFill>
                  <a:srgbClr val="FF0000"/>
                </a:solidFill>
              </a:rPr>
              <a:t>一定要点击“否”。</a:t>
            </a:r>
            <a:r>
              <a:rPr lang="zh-CN" altLang="en-US" dirty="0" smtClean="0"/>
              <a:t>（点击“是”，刚才的宏就白录了）</a:t>
            </a:r>
            <a:endParaRPr lang="en-US" altLang="zh-CN" dirty="0" smtClean="0"/>
          </a:p>
          <a:p>
            <a:pPr marL="441325" indent="-441325">
              <a:buFont typeface="+mj-lt"/>
              <a:buAutoNum type="arabicPeriod"/>
            </a:pPr>
            <a:endParaRPr lang="en-US" altLang="zh-CN" dirty="0" smtClean="0"/>
          </a:p>
          <a:p>
            <a:pPr marL="441325" indent="-441325">
              <a:buFont typeface="+mj-lt"/>
              <a:buAutoNum type="arabicPeriod"/>
            </a:pPr>
            <a:r>
              <a:rPr lang="zh-CN" altLang="en-US" dirty="0" smtClean="0"/>
              <a:t>“另存为”对话框，选择保存类型“</a:t>
            </a:r>
            <a:r>
              <a:rPr lang="en-US" altLang="zh-CN" dirty="0" smtClean="0">
                <a:solidFill>
                  <a:srgbClr val="FF0000"/>
                </a:solidFill>
              </a:rPr>
              <a:t>Excel</a:t>
            </a:r>
            <a:r>
              <a:rPr lang="zh-CN" altLang="en-US" dirty="0" smtClean="0">
                <a:solidFill>
                  <a:srgbClr val="FF0000"/>
                </a:solidFill>
              </a:rPr>
              <a:t>启用宏的工作簿</a:t>
            </a:r>
            <a:r>
              <a:rPr lang="en-US" altLang="zh-CN" dirty="0" smtClean="0">
                <a:solidFill>
                  <a:srgbClr val="FF0000"/>
                </a:solidFill>
              </a:rPr>
              <a:t>(.</a:t>
            </a:r>
            <a:r>
              <a:rPr lang="en-US" altLang="zh-CN" dirty="0" err="1" smtClean="0">
                <a:solidFill>
                  <a:srgbClr val="FF0000"/>
                </a:solidFill>
              </a:rPr>
              <a:t>xlsm</a:t>
            </a:r>
            <a:r>
              <a:rPr lang="en-US" altLang="zh-CN" dirty="0" smtClean="0">
                <a:solidFill>
                  <a:srgbClr val="FF0000"/>
                </a:solidFill>
              </a:rPr>
              <a:t>)</a:t>
            </a:r>
            <a:r>
              <a:rPr lang="zh-CN" altLang="en-US" dirty="0" smtClean="0"/>
              <a:t>”</a:t>
            </a:r>
            <a:endParaRPr lang="en-US" altLang="zh-CN" dirty="0" smtClean="0"/>
          </a:p>
          <a:p>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50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7</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a:t>
            </a:r>
            <a:r>
              <a:rPr lang="zh-CN" altLang="en-US" dirty="0" smtClean="0"/>
              <a:t>工资条快快快！</a:t>
            </a:r>
            <a:r>
              <a:rPr lang="en-US" altLang="zh-CN" dirty="0" smtClean="0"/>
              <a:t>”</a:t>
            </a:r>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51</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a:t>
            </a:r>
            <a:r>
              <a:rPr lang="zh-CN" altLang="en-US" dirty="0" smtClean="0"/>
              <a:t>工资条快快快！</a:t>
            </a:r>
            <a:r>
              <a:rPr lang="en-US" altLang="zh-CN" dirty="0" smtClean="0"/>
              <a:t>”</a:t>
            </a:r>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52</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a:t>
            </a:r>
            <a:r>
              <a:rPr lang="zh-CN" altLang="en-US" dirty="0" smtClean="0"/>
              <a:t>工资条快快快！</a:t>
            </a:r>
            <a:r>
              <a:rPr lang="en-US" altLang="zh-CN" dirty="0" smtClean="0"/>
              <a:t>”</a:t>
            </a:r>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53</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54</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441325" indent="-441325" algn="just" eaLnBrk="0" fontAlgn="base" hangingPunct="0">
              <a:lnSpc>
                <a:spcPct val="120000"/>
              </a:lnSpc>
              <a:spcBef>
                <a:spcPts val="825"/>
              </a:spcBef>
              <a:spcAft>
                <a:spcPts val="825"/>
              </a:spcAft>
              <a:buFont typeface="+mj-lt"/>
              <a:buAutoNum type="arabicPeriod"/>
            </a:pPr>
            <a:r>
              <a:rPr kumimoji="1" lang="zh-CN" altLang="en-US" sz="1200" b="1" kern="0" dirty="0" smtClean="0">
                <a:latin typeface="仿宋" pitchFamily="49" charset="-122"/>
                <a:ea typeface="仿宋" pitchFamily="49" charset="-122"/>
              </a:rPr>
              <a:t>代码都是以“</a:t>
            </a:r>
            <a:r>
              <a:rPr kumimoji="1" lang="en-US" altLang="zh-CN" sz="1200" b="1" kern="0" dirty="0" smtClean="0">
                <a:solidFill>
                  <a:srgbClr val="0000FF"/>
                </a:solidFill>
                <a:latin typeface="仿宋" pitchFamily="49" charset="-122"/>
                <a:ea typeface="仿宋" pitchFamily="49" charset="-122"/>
              </a:rPr>
              <a:t>Sub  </a:t>
            </a:r>
            <a:r>
              <a:rPr kumimoji="1" lang="zh-CN" altLang="en-US" sz="1200" b="1" kern="0" dirty="0" smtClean="0">
                <a:solidFill>
                  <a:srgbClr val="0000FF"/>
                </a:solidFill>
                <a:latin typeface="仿宋" pitchFamily="49" charset="-122"/>
                <a:ea typeface="仿宋" pitchFamily="49" charset="-122"/>
              </a:rPr>
              <a:t>宏名</a:t>
            </a:r>
            <a:r>
              <a:rPr kumimoji="1" lang="en-US" altLang="zh-CN" sz="1200" b="1" kern="0" dirty="0" smtClean="0">
                <a:solidFill>
                  <a:srgbClr val="0000FF"/>
                </a:solidFill>
                <a:latin typeface="仿宋" pitchFamily="49" charset="-122"/>
                <a:ea typeface="仿宋" pitchFamily="49" charset="-122"/>
              </a:rPr>
              <a:t>()</a:t>
            </a:r>
            <a:r>
              <a:rPr kumimoji="1" lang="zh-CN" altLang="en-US" sz="1200" b="1" kern="0" dirty="0" smtClean="0">
                <a:latin typeface="仿宋" pitchFamily="49" charset="-122"/>
                <a:ea typeface="仿宋" pitchFamily="49" charset="-122"/>
              </a:rPr>
              <a:t>”开头，以“</a:t>
            </a:r>
            <a:r>
              <a:rPr kumimoji="1" lang="en-US" altLang="zh-CN" sz="1200" b="1" kern="0" dirty="0" smtClean="0">
                <a:solidFill>
                  <a:srgbClr val="0000FF"/>
                </a:solidFill>
                <a:latin typeface="仿宋" pitchFamily="49" charset="-122"/>
                <a:ea typeface="仿宋" pitchFamily="49" charset="-122"/>
              </a:rPr>
              <a:t>End Sub</a:t>
            </a:r>
            <a:r>
              <a:rPr kumimoji="1" lang="zh-CN" altLang="en-US" sz="1200" b="1" kern="0" dirty="0" smtClean="0">
                <a:latin typeface="仿宋" pitchFamily="49" charset="-122"/>
                <a:ea typeface="仿宋" pitchFamily="49" charset="-122"/>
              </a:rPr>
              <a:t>”结束。</a:t>
            </a:r>
            <a:endParaRPr kumimoji="1" lang="en-US" altLang="zh-CN" sz="1200" b="1" kern="0" dirty="0" smtClean="0">
              <a:latin typeface="仿宋" pitchFamily="49" charset="-122"/>
              <a:ea typeface="仿宋" pitchFamily="49" charset="-122"/>
            </a:endParaRPr>
          </a:p>
          <a:p>
            <a:pPr marL="441325" indent="-441325" algn="just" eaLnBrk="0" fontAlgn="base" hangingPunct="0">
              <a:lnSpc>
                <a:spcPct val="120000"/>
              </a:lnSpc>
              <a:spcBef>
                <a:spcPts val="825"/>
              </a:spcBef>
              <a:spcAft>
                <a:spcPts val="825"/>
              </a:spcAft>
              <a:buFont typeface="+mj-lt"/>
              <a:buAutoNum type="arabicPeriod"/>
            </a:pPr>
            <a:r>
              <a:rPr kumimoji="1" lang="zh-CN" altLang="en-US" sz="1200" b="1" kern="0" dirty="0" smtClean="0">
                <a:latin typeface="仿宋" pitchFamily="49" charset="-122"/>
                <a:ea typeface="仿宋" pitchFamily="49" charset="-122"/>
              </a:rPr>
              <a:t>中间英文单引号开始的</a:t>
            </a:r>
            <a:r>
              <a:rPr kumimoji="1" lang="zh-CN" altLang="en-US" sz="1200" b="1" kern="0" dirty="0" smtClean="0">
                <a:solidFill>
                  <a:srgbClr val="008000"/>
                </a:solidFill>
                <a:latin typeface="仿宋" pitchFamily="49" charset="-122"/>
                <a:ea typeface="仿宋" pitchFamily="49" charset="-122"/>
              </a:rPr>
              <a:t>绿色文字（注释）</a:t>
            </a:r>
            <a:r>
              <a:rPr kumimoji="1" lang="zh-CN" altLang="en-US" sz="1200" b="1" kern="0" dirty="0" smtClean="0">
                <a:latin typeface="仿宋" pitchFamily="49" charset="-122"/>
                <a:ea typeface="仿宋" pitchFamily="49" charset="-122"/>
              </a:rPr>
              <a:t>是对宏的说明。</a:t>
            </a:r>
            <a:endParaRPr kumimoji="1" lang="en-US" altLang="zh-CN" sz="1200" b="1" kern="0" dirty="0" smtClean="0">
              <a:latin typeface="仿宋" pitchFamily="49" charset="-122"/>
              <a:ea typeface="仿宋" pitchFamily="49" charset="-122"/>
            </a:endParaRPr>
          </a:p>
          <a:p>
            <a:pPr marL="441325" indent="-441325" algn="just" eaLnBrk="0" fontAlgn="base" hangingPunct="0">
              <a:lnSpc>
                <a:spcPct val="120000"/>
              </a:lnSpc>
              <a:spcBef>
                <a:spcPts val="825"/>
              </a:spcBef>
              <a:spcAft>
                <a:spcPts val="825"/>
              </a:spcAft>
              <a:buFont typeface="+mj-lt"/>
              <a:buAutoNum type="arabicPeriod"/>
            </a:pPr>
            <a:r>
              <a:rPr kumimoji="1" lang="zh-CN" altLang="en-US" sz="1200" b="1" kern="0" dirty="0" smtClean="0">
                <a:latin typeface="仿宋" pitchFamily="49" charset="-122"/>
                <a:ea typeface="仿宋" pitchFamily="49" charset="-122"/>
              </a:rPr>
              <a:t>其余代码是要完成的操作。</a:t>
            </a:r>
            <a:endParaRPr kumimoji="1" lang="en-US" altLang="zh-CN" sz="1200" b="1" kern="0" dirty="0" smtClean="0">
              <a:latin typeface="仿宋" pitchFamily="49" charset="-122"/>
              <a:ea typeface="仿宋" pitchFamily="49" charset="-122"/>
            </a:endParaRPr>
          </a:p>
          <a:p>
            <a:pPr marL="441325" indent="-441325" algn="just" eaLnBrk="0" fontAlgn="base" hangingPunct="0">
              <a:lnSpc>
                <a:spcPct val="120000"/>
              </a:lnSpc>
              <a:spcBef>
                <a:spcPts val="825"/>
              </a:spcBef>
              <a:spcAft>
                <a:spcPts val="825"/>
              </a:spcAft>
              <a:buFont typeface="+mj-lt"/>
              <a:buAutoNum type="arabicPeriod"/>
            </a:pPr>
            <a:r>
              <a:rPr kumimoji="1" lang="zh-CN" altLang="en-US" sz="1200" b="1" kern="0" dirty="0" smtClean="0">
                <a:latin typeface="仿宋" pitchFamily="49" charset="-122"/>
                <a:ea typeface="仿宋" pitchFamily="49" charset="-122"/>
              </a:rPr>
              <a:t>语句以英文回车作为结束。</a:t>
            </a:r>
          </a:p>
          <a:p>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55</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441325" indent="-441325" algn="just" eaLnBrk="0" fontAlgn="base" hangingPunct="0">
              <a:lnSpc>
                <a:spcPct val="120000"/>
              </a:lnSpc>
              <a:spcBef>
                <a:spcPts val="825"/>
              </a:spcBef>
              <a:spcAft>
                <a:spcPts val="825"/>
              </a:spcAft>
              <a:buFont typeface="+mj-lt"/>
              <a:buNone/>
            </a:pPr>
            <a:r>
              <a:rPr kumimoji="1" lang="en-US" altLang="zh-CN" sz="1200" b="1" kern="0" dirty="0" smtClean="0">
                <a:latin typeface="仿宋" pitchFamily="49" charset="-122"/>
                <a:ea typeface="仿宋" pitchFamily="49" charset="-122"/>
              </a:rPr>
              <a:t>VBA</a:t>
            </a:r>
            <a:r>
              <a:rPr kumimoji="1" lang="zh-CN" altLang="en-US" sz="1200" b="1" kern="0" dirty="0" smtClean="0">
                <a:latin typeface="仿宋" pitchFamily="49" charset="-122"/>
                <a:ea typeface="仿宋" pitchFamily="49" charset="-122"/>
              </a:rPr>
              <a:t>的</a:t>
            </a:r>
            <a:r>
              <a:rPr kumimoji="1" lang="en-US" altLang="zh-CN" sz="1200" b="1" kern="0" dirty="0" err="1" smtClean="0">
                <a:latin typeface="仿宋" pitchFamily="49" charset="-122"/>
                <a:ea typeface="仿宋" pitchFamily="49" charset="-122"/>
              </a:rPr>
              <a:t>MsgBox</a:t>
            </a:r>
            <a:r>
              <a:rPr kumimoji="1" lang="zh-CN" altLang="en-US" sz="1200" b="1" kern="0" dirty="0" smtClean="0">
                <a:latin typeface="仿宋" pitchFamily="49" charset="-122"/>
                <a:ea typeface="仿宋" pitchFamily="49" charset="-122"/>
              </a:rPr>
              <a:t>函数提供了一种简便方法，用于显示代码执行时的结果。</a:t>
            </a:r>
            <a:endParaRPr kumimoji="1" lang="en-US" altLang="zh-CN" sz="1200" b="1" kern="0" dirty="0" smtClean="0">
              <a:latin typeface="仿宋" pitchFamily="49" charset="-122"/>
              <a:ea typeface="仿宋" pitchFamily="49" charset="-122"/>
            </a:endParaRPr>
          </a:p>
          <a:p>
            <a:pPr marL="441325" indent="-441325" algn="just" eaLnBrk="0" fontAlgn="base" hangingPunct="0">
              <a:lnSpc>
                <a:spcPct val="120000"/>
              </a:lnSpc>
              <a:spcBef>
                <a:spcPts val="825"/>
              </a:spcBef>
              <a:spcAft>
                <a:spcPts val="825"/>
              </a:spcAft>
              <a:buFont typeface="+mj-lt"/>
              <a:buNone/>
            </a:pPr>
            <a:r>
              <a:rPr kumimoji="1" lang="zh-CN" altLang="en-US" sz="1200" b="1" kern="0" dirty="0" smtClean="0">
                <a:latin typeface="仿宋" pitchFamily="49" charset="-122"/>
                <a:ea typeface="仿宋" pitchFamily="49" charset="-122"/>
              </a:rPr>
              <a:t>“轻轻的我走了，正如我轻轻的来。”“我挥一挥衣袖，不带走一片云彩。”</a:t>
            </a:r>
            <a:endParaRPr kumimoji="1" lang="en-US" altLang="zh-CN" sz="1200" b="1" kern="0" dirty="0" smtClean="0">
              <a:latin typeface="仿宋" pitchFamily="49" charset="-122"/>
              <a:ea typeface="仿宋" pitchFamily="49" charset="-122"/>
            </a:endParaRPr>
          </a:p>
          <a:p>
            <a:pPr marL="441325" indent="-441325" algn="just" eaLnBrk="0" fontAlgn="base" hangingPunct="0">
              <a:lnSpc>
                <a:spcPct val="120000"/>
              </a:lnSpc>
              <a:spcBef>
                <a:spcPts val="825"/>
              </a:spcBef>
              <a:spcAft>
                <a:spcPts val="825"/>
              </a:spcAft>
              <a:buFont typeface="+mj-lt"/>
              <a:buNone/>
            </a:pPr>
            <a:r>
              <a:rPr lang="en-US" altLang="zh-CN" dirty="0" smtClean="0"/>
              <a:t>Sub hello()</a:t>
            </a:r>
          </a:p>
          <a:p>
            <a:pPr marL="441325" indent="-441325" algn="just" eaLnBrk="0" fontAlgn="base" hangingPunct="0">
              <a:lnSpc>
                <a:spcPct val="120000"/>
              </a:lnSpc>
              <a:spcBef>
                <a:spcPts val="825"/>
              </a:spcBef>
              <a:spcAft>
                <a:spcPts val="825"/>
              </a:spcAft>
              <a:buFont typeface="+mj-lt"/>
              <a:buNone/>
            </a:pPr>
            <a:r>
              <a:rPr lang="en-US" altLang="zh-CN" dirty="0" smtClean="0"/>
              <a:t>    </a:t>
            </a:r>
            <a:r>
              <a:rPr lang="en-US" altLang="zh-CN" dirty="0" err="1" smtClean="0"/>
              <a:t>MsgBox</a:t>
            </a:r>
            <a:r>
              <a:rPr lang="en-US" altLang="zh-CN" dirty="0" smtClean="0"/>
              <a:t> "Hello VBA,</a:t>
            </a:r>
            <a:r>
              <a:rPr lang="zh-CN" altLang="en-US" dirty="0" smtClean="0"/>
              <a:t>你好 </a:t>
            </a:r>
            <a:r>
              <a:rPr lang="en-US" altLang="zh-CN" dirty="0" smtClean="0"/>
              <a:t>VBA</a:t>
            </a:r>
            <a:r>
              <a:rPr lang="zh-CN" altLang="en-US" dirty="0" smtClean="0"/>
              <a:t>！</a:t>
            </a:r>
            <a:r>
              <a:rPr lang="en-US" altLang="zh-CN" dirty="0" smtClean="0"/>
              <a:t>"</a:t>
            </a:r>
          </a:p>
          <a:p>
            <a:pPr marL="441325" indent="-441325" algn="just" eaLnBrk="0" fontAlgn="base" hangingPunct="0">
              <a:lnSpc>
                <a:spcPct val="120000"/>
              </a:lnSpc>
              <a:spcBef>
                <a:spcPts val="825"/>
              </a:spcBef>
              <a:spcAft>
                <a:spcPts val="825"/>
              </a:spcAft>
              <a:buFont typeface="+mj-lt"/>
              <a:buNone/>
            </a:pPr>
            <a:r>
              <a:rPr lang="en-US" altLang="zh-CN" dirty="0" smtClean="0"/>
              <a:t>End Sub</a:t>
            </a:r>
          </a:p>
          <a:p>
            <a:pPr marL="441325" indent="-441325" algn="just" eaLnBrk="0" fontAlgn="base" hangingPunct="0">
              <a:lnSpc>
                <a:spcPct val="120000"/>
              </a:lnSpc>
              <a:spcBef>
                <a:spcPts val="825"/>
              </a:spcBef>
              <a:spcAft>
                <a:spcPts val="825"/>
              </a:spcAft>
              <a:buFont typeface="+mj-lt"/>
              <a:buNone/>
            </a:pPr>
            <a:endParaRPr lang="en-US" altLang="zh-CN" dirty="0" smtClean="0"/>
          </a:p>
          <a:p>
            <a:pPr marL="441325" indent="-441325" algn="just" eaLnBrk="0" fontAlgn="base" hangingPunct="0">
              <a:lnSpc>
                <a:spcPct val="120000"/>
              </a:lnSpc>
              <a:spcBef>
                <a:spcPts val="825"/>
              </a:spcBef>
              <a:spcAft>
                <a:spcPts val="825"/>
              </a:spcAft>
              <a:buFont typeface="+mj-lt"/>
              <a:buNone/>
            </a:pPr>
            <a:r>
              <a:rPr lang="en-US" altLang="zh-CN" dirty="0" smtClean="0"/>
              <a:t>Sub second()</a:t>
            </a:r>
          </a:p>
          <a:p>
            <a:pPr marL="441325" indent="-441325" algn="just" eaLnBrk="0" fontAlgn="base" hangingPunct="0">
              <a:lnSpc>
                <a:spcPct val="120000"/>
              </a:lnSpc>
              <a:spcBef>
                <a:spcPts val="825"/>
              </a:spcBef>
              <a:spcAft>
                <a:spcPts val="825"/>
              </a:spcAft>
              <a:buFont typeface="+mj-lt"/>
              <a:buNone/>
            </a:pPr>
            <a:r>
              <a:rPr lang="en-US" altLang="zh-CN" dirty="0" smtClean="0"/>
              <a:t>    </a:t>
            </a:r>
            <a:r>
              <a:rPr lang="en-US" altLang="zh-CN" dirty="0" err="1" smtClean="0"/>
              <a:t>MsgBox</a:t>
            </a:r>
            <a:r>
              <a:rPr lang="en-US" altLang="zh-CN" dirty="0" smtClean="0"/>
              <a:t> "</a:t>
            </a:r>
            <a:r>
              <a:rPr lang="zh-CN" altLang="en-US" dirty="0" smtClean="0"/>
              <a:t>轻轻的我走了，</a:t>
            </a:r>
            <a:r>
              <a:rPr lang="en-US" altLang="zh-CN" dirty="0" smtClean="0"/>
              <a:t>" &amp; </a:t>
            </a:r>
            <a:r>
              <a:rPr lang="en-US" altLang="zh-CN" dirty="0" err="1" smtClean="0"/>
              <a:t>vbCrLf</a:t>
            </a:r>
            <a:r>
              <a:rPr lang="en-US" altLang="zh-CN" dirty="0" smtClean="0"/>
              <a:t> &amp; "</a:t>
            </a:r>
            <a:r>
              <a:rPr lang="zh-CN" altLang="en-US" dirty="0" smtClean="0"/>
              <a:t>正如我轻轻的来。</a:t>
            </a:r>
            <a:r>
              <a:rPr lang="en-US" altLang="zh-CN" dirty="0" smtClean="0"/>
              <a:t>"</a:t>
            </a:r>
          </a:p>
          <a:p>
            <a:pPr marL="441325" indent="-441325" algn="just" eaLnBrk="0" fontAlgn="base" hangingPunct="0">
              <a:lnSpc>
                <a:spcPct val="120000"/>
              </a:lnSpc>
              <a:spcBef>
                <a:spcPts val="825"/>
              </a:spcBef>
              <a:spcAft>
                <a:spcPts val="825"/>
              </a:spcAft>
              <a:buFont typeface="+mj-lt"/>
              <a:buNone/>
            </a:pPr>
            <a:r>
              <a:rPr lang="en-US" altLang="zh-CN" dirty="0" smtClean="0"/>
              <a:t>    </a:t>
            </a:r>
            <a:r>
              <a:rPr lang="en-US" altLang="zh-CN" dirty="0" err="1" smtClean="0"/>
              <a:t>MsgBox</a:t>
            </a:r>
            <a:r>
              <a:rPr lang="en-US" altLang="zh-CN" dirty="0" smtClean="0"/>
              <a:t> "</a:t>
            </a:r>
            <a:r>
              <a:rPr lang="zh-CN" altLang="en-US" dirty="0" smtClean="0"/>
              <a:t>我挥一挥衣袖，</a:t>
            </a:r>
            <a:r>
              <a:rPr lang="en-US" altLang="zh-CN" dirty="0" smtClean="0"/>
              <a:t>" &amp; </a:t>
            </a:r>
            <a:r>
              <a:rPr lang="en-US" altLang="zh-CN" dirty="0" err="1" smtClean="0"/>
              <a:t>vbNewLine</a:t>
            </a:r>
            <a:r>
              <a:rPr lang="en-US" altLang="zh-CN" dirty="0" smtClean="0"/>
              <a:t> &amp; "</a:t>
            </a:r>
            <a:r>
              <a:rPr lang="zh-CN" altLang="en-US" dirty="0" smtClean="0"/>
              <a:t>不带走一片云彩。</a:t>
            </a:r>
            <a:r>
              <a:rPr lang="en-US" altLang="zh-CN" dirty="0" smtClean="0"/>
              <a:t>"</a:t>
            </a:r>
          </a:p>
          <a:p>
            <a:pPr marL="441325" indent="-441325" algn="just" eaLnBrk="0" fontAlgn="base" hangingPunct="0">
              <a:lnSpc>
                <a:spcPct val="120000"/>
              </a:lnSpc>
              <a:spcBef>
                <a:spcPts val="825"/>
              </a:spcBef>
              <a:spcAft>
                <a:spcPts val="825"/>
              </a:spcAft>
              <a:buFont typeface="+mj-lt"/>
              <a:buNone/>
            </a:pPr>
            <a:r>
              <a:rPr lang="en-US" altLang="zh-CN" dirty="0" smtClean="0"/>
              <a:t>End Sub</a:t>
            </a:r>
          </a:p>
          <a:p>
            <a:pPr marL="441325" indent="-441325" algn="just" eaLnBrk="0" fontAlgn="base" hangingPunct="0">
              <a:lnSpc>
                <a:spcPct val="120000"/>
              </a:lnSpc>
              <a:spcBef>
                <a:spcPts val="825"/>
              </a:spcBef>
              <a:spcAft>
                <a:spcPts val="825"/>
              </a:spcAft>
              <a:buFont typeface="+mj-lt"/>
              <a:buNone/>
            </a:pPr>
            <a:r>
              <a:rPr lang="en-US" altLang="zh-CN" dirty="0" smtClean="0"/>
              <a:t>'</a:t>
            </a:r>
            <a:r>
              <a:rPr lang="zh-CN" altLang="en-US" dirty="0" smtClean="0"/>
              <a:t>文字如何换行？</a:t>
            </a:r>
            <a:endParaRPr lang="en-US" altLang="zh-CN" dirty="0" smtClean="0"/>
          </a:p>
          <a:p>
            <a:pPr marL="441325" indent="-441325" algn="just" eaLnBrk="0" fontAlgn="base" hangingPunct="0">
              <a:lnSpc>
                <a:spcPct val="120000"/>
              </a:lnSpc>
              <a:spcBef>
                <a:spcPts val="825"/>
              </a:spcBef>
              <a:spcAft>
                <a:spcPts val="825"/>
              </a:spcAft>
              <a:buFont typeface="+mj-lt"/>
              <a:buNone/>
            </a:pPr>
            <a:r>
              <a:rPr lang="en-US" altLang="zh-CN" dirty="0" smtClean="0"/>
              <a:t>'</a:t>
            </a:r>
            <a:r>
              <a:rPr lang="en-US" altLang="zh-CN" dirty="0" err="1" smtClean="0"/>
              <a:t>vbCrLf</a:t>
            </a:r>
            <a:r>
              <a:rPr lang="en-US" altLang="zh-CN" dirty="0" smtClean="0"/>
              <a:t> </a:t>
            </a:r>
            <a:r>
              <a:rPr lang="zh-CN" altLang="en-US" dirty="0" smtClean="0"/>
              <a:t>回车</a:t>
            </a:r>
            <a:r>
              <a:rPr lang="en-US" altLang="zh-CN" dirty="0" smtClean="0"/>
              <a:t>+</a:t>
            </a:r>
            <a:r>
              <a:rPr lang="zh-CN" altLang="en-US" dirty="0" smtClean="0"/>
              <a:t>换行</a:t>
            </a:r>
            <a:endParaRPr lang="en-US" altLang="zh-CN" dirty="0" smtClean="0"/>
          </a:p>
          <a:p>
            <a:pPr marL="441325" indent="-441325" algn="just" eaLnBrk="0" fontAlgn="base" hangingPunct="0">
              <a:lnSpc>
                <a:spcPct val="120000"/>
              </a:lnSpc>
              <a:spcBef>
                <a:spcPts val="825"/>
              </a:spcBef>
              <a:spcAft>
                <a:spcPts val="825"/>
              </a:spcAft>
              <a:buFont typeface="+mj-lt"/>
              <a:buNone/>
            </a:pPr>
            <a:r>
              <a:rPr lang="en-US" altLang="zh-CN" dirty="0" smtClean="0"/>
              <a:t>'</a:t>
            </a:r>
            <a:r>
              <a:rPr lang="en-US" altLang="zh-CN" dirty="0" err="1" smtClean="0"/>
              <a:t>vbNewLine</a:t>
            </a:r>
            <a:r>
              <a:rPr lang="en-US" altLang="zh-CN" dirty="0" smtClean="0"/>
              <a:t> </a:t>
            </a:r>
            <a:r>
              <a:rPr lang="zh-CN" altLang="en-US" dirty="0" smtClean="0"/>
              <a:t>开始新行</a:t>
            </a:r>
            <a:endParaRPr lang="en-US" altLang="zh-CN" dirty="0" smtClean="0"/>
          </a:p>
          <a:p>
            <a:pPr marL="441325" indent="-441325" algn="just" eaLnBrk="0" fontAlgn="base" hangingPunct="0">
              <a:lnSpc>
                <a:spcPct val="120000"/>
              </a:lnSpc>
              <a:spcBef>
                <a:spcPts val="825"/>
              </a:spcBef>
              <a:spcAft>
                <a:spcPts val="825"/>
              </a:spcAft>
              <a:buFont typeface="+mj-lt"/>
              <a:buNone/>
            </a:pPr>
            <a:r>
              <a:rPr lang="en-US" altLang="zh-CN" dirty="0" smtClean="0"/>
              <a:t>'or </a:t>
            </a:r>
            <a:r>
              <a:rPr lang="en-US" altLang="zh-CN" dirty="0" err="1" smtClean="0"/>
              <a:t>chr</a:t>
            </a:r>
            <a:r>
              <a:rPr lang="en-US" altLang="zh-CN" dirty="0" smtClean="0"/>
              <a:t>(13) </a:t>
            </a:r>
            <a:r>
              <a:rPr lang="en-US" altLang="zh-CN" dirty="0" err="1" smtClean="0"/>
              <a:t>chr</a:t>
            </a:r>
            <a:r>
              <a:rPr lang="en-US" altLang="zh-CN" dirty="0" smtClean="0"/>
              <a:t>(10) </a:t>
            </a:r>
            <a:r>
              <a:rPr lang="zh-CN" altLang="en-US" dirty="0" smtClean="0"/>
              <a:t>回车符与换行符</a:t>
            </a:r>
            <a:endParaRPr lang="en-US" altLang="zh-CN" dirty="0" smtClean="0"/>
          </a:p>
          <a:p>
            <a:pPr marL="441325" indent="-441325" algn="just" eaLnBrk="0" fontAlgn="base" hangingPunct="0">
              <a:lnSpc>
                <a:spcPct val="120000"/>
              </a:lnSpc>
              <a:spcBef>
                <a:spcPts val="825"/>
              </a:spcBef>
              <a:spcAft>
                <a:spcPts val="825"/>
              </a:spcAft>
              <a:buFont typeface="+mj-lt"/>
              <a:buNone/>
            </a:pPr>
            <a:endParaRPr lang="en-US" altLang="zh-CN" dirty="0" smtClean="0"/>
          </a:p>
          <a:p>
            <a:pPr marL="441325" indent="-441325" algn="just" eaLnBrk="0" fontAlgn="base" hangingPunct="0">
              <a:lnSpc>
                <a:spcPct val="120000"/>
              </a:lnSpc>
              <a:spcBef>
                <a:spcPts val="825"/>
              </a:spcBef>
              <a:spcAft>
                <a:spcPts val="825"/>
              </a:spcAft>
              <a:buFont typeface="+mj-lt"/>
              <a:buNone/>
            </a:pPr>
            <a:r>
              <a:rPr lang="zh-CN" altLang="en-US" dirty="0" smtClean="0"/>
              <a:t>用</a:t>
            </a:r>
            <a:r>
              <a:rPr lang="en-US" altLang="zh-CN" dirty="0" smtClean="0"/>
              <a:t>F8</a:t>
            </a:r>
            <a:r>
              <a:rPr lang="zh-CN" altLang="en-US" dirty="0" smtClean="0"/>
              <a:t>功能键可逐句执行代码</a:t>
            </a:r>
            <a:r>
              <a:rPr lang="zh-CN" altLang="en-US" dirty="0" smtClean="0"/>
              <a:t>。</a:t>
            </a:r>
            <a:endParaRPr lang="en-US" altLang="zh-CN" dirty="0" smtClean="0"/>
          </a:p>
          <a:p>
            <a:pPr marL="441325" indent="-441325" algn="just" eaLnBrk="0" fontAlgn="base" hangingPunct="0">
              <a:lnSpc>
                <a:spcPct val="120000"/>
              </a:lnSpc>
              <a:spcBef>
                <a:spcPts val="825"/>
              </a:spcBef>
              <a:spcAft>
                <a:spcPts val="825"/>
              </a:spcAft>
              <a:buFont typeface="+mj-lt"/>
              <a:buNone/>
            </a:pPr>
            <a:endParaRPr lang="en-US" altLang="zh-CN" dirty="0" smtClean="0"/>
          </a:p>
          <a:p>
            <a:pPr marL="441325" marR="0" indent="-441325" algn="just" defTabSz="914400" rtl="0" eaLnBrk="0" fontAlgn="base" latinLnBrk="0" hangingPunct="0">
              <a:lnSpc>
                <a:spcPct val="120000"/>
              </a:lnSpc>
              <a:spcBef>
                <a:spcPts val="825"/>
              </a:spcBef>
              <a:spcAft>
                <a:spcPts val="825"/>
              </a:spcAft>
              <a:buClrTx/>
              <a:buSzTx/>
              <a:buFont typeface="+mj-lt"/>
              <a:buNone/>
              <a:tabLst/>
              <a:defRPr/>
            </a:pPr>
            <a:r>
              <a:rPr kumimoji="1" lang="zh-CN" altLang="en-US" sz="1200" b="1" kern="0" dirty="0" smtClean="0">
                <a:latin typeface="仿宋" pitchFamily="49" charset="-122"/>
                <a:ea typeface="仿宋" pitchFamily="49" charset="-122"/>
              </a:rPr>
              <a:t>课堂改写程序，演示顺序结构</a:t>
            </a:r>
            <a:endParaRPr kumimoji="1" lang="en-US" altLang="zh-CN" sz="1200" b="1" kern="0" dirty="0" smtClean="0">
              <a:latin typeface="仿宋" pitchFamily="49" charset="-122"/>
              <a:ea typeface="仿宋" pitchFamily="49" charset="-122"/>
            </a:endParaRPr>
          </a:p>
          <a:p>
            <a:pPr marL="441325" marR="0" indent="-441325" algn="just" defTabSz="914400" rtl="0" eaLnBrk="0" fontAlgn="base" latinLnBrk="0" hangingPunct="0">
              <a:lnSpc>
                <a:spcPct val="120000"/>
              </a:lnSpc>
              <a:spcBef>
                <a:spcPts val="825"/>
              </a:spcBef>
              <a:spcAft>
                <a:spcPts val="825"/>
              </a:spcAft>
              <a:buClrTx/>
              <a:buSzTx/>
              <a:buFont typeface="+mj-lt"/>
              <a:buNone/>
              <a:tabLst/>
              <a:defRPr/>
            </a:pPr>
            <a:r>
              <a:rPr kumimoji="1" lang="zh-CN" altLang="en-US" sz="1200" b="1" kern="0" dirty="0" smtClean="0">
                <a:latin typeface="仿宋" pitchFamily="49" charset="-122"/>
                <a:ea typeface="仿宋" pitchFamily="49" charset="-122"/>
              </a:rPr>
              <a:t>课堂写程序，演示选择结构和循环结构。</a:t>
            </a:r>
            <a:endParaRPr kumimoji="1" lang="en-US" altLang="zh-CN" sz="1200" b="1" kern="0" dirty="0" smtClean="0">
              <a:latin typeface="仿宋" pitchFamily="49" charset="-122"/>
              <a:ea typeface="仿宋" pitchFamily="49" charset="-122"/>
            </a:endParaRPr>
          </a:p>
          <a:p>
            <a:pPr marL="441325" marR="0" indent="-441325" algn="just" defTabSz="914400" rtl="0" eaLnBrk="0" fontAlgn="base" latinLnBrk="0" hangingPunct="0">
              <a:lnSpc>
                <a:spcPct val="120000"/>
              </a:lnSpc>
              <a:spcBef>
                <a:spcPts val="825"/>
              </a:spcBef>
              <a:spcAft>
                <a:spcPts val="825"/>
              </a:spcAft>
              <a:buClrTx/>
              <a:buSzTx/>
              <a:buFont typeface="+mj-lt"/>
              <a:buNone/>
              <a:tabLst/>
              <a:defRPr/>
            </a:pPr>
            <a:endParaRPr kumimoji="1" lang="en-US" altLang="zh-CN" sz="1200" b="1" kern="0" dirty="0" smtClean="0">
              <a:latin typeface="仿宋" pitchFamily="49" charset="-122"/>
              <a:ea typeface="仿宋" pitchFamily="49" charset="-122"/>
            </a:endParaRPr>
          </a:p>
          <a:p>
            <a:pPr marL="441325" marR="0" indent="-441325" algn="just" defTabSz="914400" rtl="0" eaLnBrk="0" fontAlgn="base" latinLnBrk="0" hangingPunct="0">
              <a:lnSpc>
                <a:spcPct val="120000"/>
              </a:lnSpc>
              <a:spcBef>
                <a:spcPts val="825"/>
              </a:spcBef>
              <a:spcAft>
                <a:spcPts val="825"/>
              </a:spcAft>
              <a:buClrTx/>
              <a:buSzTx/>
              <a:buFont typeface="+mj-lt"/>
              <a:buNone/>
              <a:tabLst/>
              <a:defRPr/>
            </a:pPr>
            <a:r>
              <a:rPr kumimoji="1" lang="en-US" altLang="zh-CN" sz="1200" b="0" kern="0" dirty="0" smtClean="0">
                <a:latin typeface="仿宋" pitchFamily="49" charset="-122"/>
                <a:ea typeface="仿宋" pitchFamily="49" charset="-122"/>
              </a:rPr>
              <a:t>Sub </a:t>
            </a:r>
            <a:r>
              <a:rPr kumimoji="1" lang="en-US" altLang="zh-CN" sz="1200" b="0" kern="0" dirty="0" err="1" smtClean="0">
                <a:latin typeface="仿宋" pitchFamily="49" charset="-122"/>
                <a:ea typeface="仿宋" pitchFamily="49" charset="-122"/>
              </a:rPr>
              <a:t>xuanze</a:t>
            </a:r>
            <a:r>
              <a:rPr kumimoji="1" lang="en-US" altLang="zh-CN" sz="1200" b="0" kern="0" dirty="0" smtClean="0">
                <a:latin typeface="仿宋" pitchFamily="49" charset="-122"/>
                <a:ea typeface="仿宋" pitchFamily="49" charset="-122"/>
              </a:rPr>
              <a:t>()</a:t>
            </a:r>
          </a:p>
          <a:p>
            <a:pPr marL="441325" marR="0" indent="-441325" algn="just" defTabSz="914400" rtl="0" eaLnBrk="0" fontAlgn="base" latinLnBrk="0" hangingPunct="0">
              <a:lnSpc>
                <a:spcPct val="120000"/>
              </a:lnSpc>
              <a:spcBef>
                <a:spcPts val="825"/>
              </a:spcBef>
              <a:spcAft>
                <a:spcPts val="825"/>
              </a:spcAft>
              <a:buClrTx/>
              <a:buSzTx/>
              <a:buFont typeface="+mj-lt"/>
              <a:buNone/>
              <a:tabLst/>
              <a:defRPr/>
            </a:pPr>
            <a:r>
              <a:rPr kumimoji="1" lang="en-US" altLang="zh-CN" sz="1200" b="0" kern="0" dirty="0" smtClean="0">
                <a:latin typeface="仿宋" pitchFamily="49" charset="-122"/>
                <a:ea typeface="仿宋" pitchFamily="49" charset="-122"/>
              </a:rPr>
              <a:t>    Dim age As Integer</a:t>
            </a:r>
          </a:p>
          <a:p>
            <a:pPr marL="441325" marR="0" indent="-441325" algn="just" defTabSz="914400" rtl="0" eaLnBrk="0" fontAlgn="base" latinLnBrk="0" hangingPunct="0">
              <a:lnSpc>
                <a:spcPct val="120000"/>
              </a:lnSpc>
              <a:spcBef>
                <a:spcPts val="825"/>
              </a:spcBef>
              <a:spcAft>
                <a:spcPts val="825"/>
              </a:spcAft>
              <a:buClrTx/>
              <a:buSzTx/>
              <a:buFont typeface="+mj-lt"/>
              <a:buNone/>
              <a:tabLst/>
              <a:defRPr/>
            </a:pPr>
            <a:r>
              <a:rPr kumimoji="1" lang="en-US" altLang="zh-CN" sz="1200" b="0" kern="0" dirty="0" smtClean="0">
                <a:latin typeface="仿宋" pitchFamily="49" charset="-122"/>
                <a:ea typeface="仿宋" pitchFamily="49" charset="-122"/>
              </a:rPr>
              <a:t>    age = 18 '</a:t>
            </a:r>
            <a:r>
              <a:rPr kumimoji="1" lang="zh-CN" altLang="en-US" sz="1200" b="0" kern="0" dirty="0" smtClean="0">
                <a:latin typeface="仿宋" pitchFamily="49" charset="-122"/>
                <a:ea typeface="仿宋" pitchFamily="49" charset="-122"/>
              </a:rPr>
              <a:t>改</a:t>
            </a:r>
            <a:r>
              <a:rPr kumimoji="1" lang="en-US" altLang="zh-CN" sz="1200" b="0" kern="0" dirty="0" smtClean="0">
                <a:latin typeface="仿宋" pitchFamily="49" charset="-122"/>
                <a:ea typeface="仿宋" pitchFamily="49" charset="-122"/>
              </a:rPr>
              <a:t>15</a:t>
            </a:r>
            <a:r>
              <a:rPr kumimoji="1" lang="zh-CN" altLang="en-US" sz="1200" b="0" kern="0" dirty="0" smtClean="0">
                <a:latin typeface="仿宋" pitchFamily="49" charset="-122"/>
                <a:ea typeface="仿宋" pitchFamily="49" charset="-122"/>
              </a:rPr>
              <a:t>，不执行</a:t>
            </a:r>
            <a:r>
              <a:rPr kumimoji="1" lang="en-US" altLang="zh-CN" sz="1200" b="0" kern="0" dirty="0" smtClean="0">
                <a:latin typeface="仿宋" pitchFamily="49" charset="-122"/>
                <a:ea typeface="仿宋" pitchFamily="49" charset="-122"/>
              </a:rPr>
              <a:t>then</a:t>
            </a:r>
          </a:p>
          <a:p>
            <a:pPr marL="441325" marR="0" indent="-441325" algn="just" defTabSz="914400" rtl="0" eaLnBrk="0" fontAlgn="base" latinLnBrk="0" hangingPunct="0">
              <a:lnSpc>
                <a:spcPct val="120000"/>
              </a:lnSpc>
              <a:spcBef>
                <a:spcPts val="825"/>
              </a:spcBef>
              <a:spcAft>
                <a:spcPts val="825"/>
              </a:spcAft>
              <a:buClrTx/>
              <a:buSzTx/>
              <a:buFont typeface="+mj-lt"/>
              <a:buNone/>
              <a:tabLst/>
              <a:defRPr/>
            </a:pPr>
            <a:r>
              <a:rPr kumimoji="1" lang="en-US" altLang="zh-CN" sz="1200" b="0" kern="0" dirty="0" smtClean="0">
                <a:latin typeface="仿宋" pitchFamily="49" charset="-122"/>
                <a:ea typeface="仿宋" pitchFamily="49" charset="-122"/>
              </a:rPr>
              <a:t>    If age &gt;= 18 Then </a:t>
            </a:r>
            <a:r>
              <a:rPr kumimoji="1" lang="en-US" altLang="zh-CN" sz="1200" b="0" kern="0" dirty="0" err="1" smtClean="0">
                <a:latin typeface="仿宋" pitchFamily="49" charset="-122"/>
                <a:ea typeface="仿宋" pitchFamily="49" charset="-122"/>
              </a:rPr>
              <a:t>MsgBox</a:t>
            </a:r>
            <a:r>
              <a:rPr kumimoji="1" lang="en-US" altLang="zh-CN" sz="1200" b="0" kern="0" dirty="0" smtClean="0">
                <a:latin typeface="仿宋" pitchFamily="49" charset="-122"/>
                <a:ea typeface="仿宋" pitchFamily="49" charset="-122"/>
              </a:rPr>
              <a:t> "</a:t>
            </a:r>
            <a:r>
              <a:rPr kumimoji="1" lang="zh-CN" altLang="en-US" sz="1200" b="0" kern="0" dirty="0" smtClean="0">
                <a:latin typeface="仿宋" pitchFamily="49" charset="-122"/>
                <a:ea typeface="仿宋" pitchFamily="49" charset="-122"/>
              </a:rPr>
              <a:t>你是成年人。</a:t>
            </a:r>
            <a:r>
              <a:rPr kumimoji="1" lang="en-US" altLang="zh-CN" sz="1200" b="0" kern="0" dirty="0" smtClean="0">
                <a:latin typeface="仿宋" pitchFamily="49" charset="-122"/>
                <a:ea typeface="仿宋" pitchFamily="49" charset="-122"/>
              </a:rPr>
              <a:t>"</a:t>
            </a:r>
          </a:p>
          <a:p>
            <a:pPr marL="441325" marR="0" indent="-441325" algn="just" defTabSz="914400" rtl="0" eaLnBrk="0" fontAlgn="base" latinLnBrk="0" hangingPunct="0">
              <a:lnSpc>
                <a:spcPct val="120000"/>
              </a:lnSpc>
              <a:spcBef>
                <a:spcPts val="825"/>
              </a:spcBef>
              <a:spcAft>
                <a:spcPts val="825"/>
              </a:spcAft>
              <a:buClrTx/>
              <a:buSzTx/>
              <a:buFont typeface="+mj-lt"/>
              <a:buNone/>
              <a:tabLst/>
              <a:defRPr/>
            </a:pPr>
            <a:r>
              <a:rPr kumimoji="1" lang="en-US" altLang="zh-CN" sz="1200" b="0" kern="0" dirty="0" smtClean="0">
                <a:latin typeface="仿宋" pitchFamily="49" charset="-122"/>
                <a:ea typeface="仿宋" pitchFamily="49" charset="-122"/>
              </a:rPr>
              <a:t>End Sub</a:t>
            </a:r>
          </a:p>
          <a:p>
            <a:pPr marL="441325" marR="0" indent="-441325" algn="just" defTabSz="914400" rtl="0" eaLnBrk="0" fontAlgn="base" latinLnBrk="0" hangingPunct="0">
              <a:lnSpc>
                <a:spcPct val="120000"/>
              </a:lnSpc>
              <a:spcBef>
                <a:spcPts val="825"/>
              </a:spcBef>
              <a:spcAft>
                <a:spcPts val="825"/>
              </a:spcAft>
              <a:buClrTx/>
              <a:buSzTx/>
              <a:buFont typeface="+mj-lt"/>
              <a:buNone/>
              <a:tabLst/>
              <a:defRPr/>
            </a:pPr>
            <a:endParaRPr kumimoji="1" lang="en-US" altLang="zh-CN" sz="1200" b="1" kern="0" dirty="0" smtClean="0">
              <a:latin typeface="仿宋" pitchFamily="49" charset="-122"/>
              <a:ea typeface="仿宋" pitchFamily="49" charset="-122"/>
            </a:endParaRPr>
          </a:p>
          <a:p>
            <a:pPr marL="441325" marR="0" indent="-441325" algn="just" defTabSz="914400" rtl="0" eaLnBrk="0" fontAlgn="base" latinLnBrk="0" hangingPunct="0">
              <a:lnSpc>
                <a:spcPct val="120000"/>
              </a:lnSpc>
              <a:spcBef>
                <a:spcPts val="825"/>
              </a:spcBef>
              <a:spcAft>
                <a:spcPts val="825"/>
              </a:spcAft>
              <a:buClrTx/>
              <a:buSzTx/>
              <a:buFont typeface="+mj-lt"/>
              <a:buNone/>
              <a:tabLst/>
              <a:defRPr/>
            </a:pPr>
            <a:r>
              <a:rPr kumimoji="1" lang="zh-CN" altLang="en-US" sz="1200" b="1" kern="0" dirty="0" smtClean="0">
                <a:latin typeface="仿宋" pitchFamily="49" charset="-122"/>
                <a:ea typeface="仿宋" pitchFamily="49" charset="-122"/>
              </a:rPr>
              <a:t>用</a:t>
            </a:r>
            <a:r>
              <a:rPr kumimoji="1" lang="en-US" altLang="zh-CN" sz="1200" b="1" kern="0" dirty="0" smtClean="0">
                <a:latin typeface="仿宋" pitchFamily="49" charset="-122"/>
                <a:ea typeface="仿宋" pitchFamily="49" charset="-122"/>
              </a:rPr>
              <a:t>F8</a:t>
            </a:r>
            <a:r>
              <a:rPr kumimoji="1" lang="zh-CN" altLang="en-US" sz="1200" b="1" kern="0" dirty="0" smtClean="0">
                <a:latin typeface="仿宋" pitchFamily="49" charset="-122"/>
                <a:ea typeface="仿宋" pitchFamily="49" charset="-122"/>
              </a:rPr>
              <a:t>逐步执行下面的</a:t>
            </a:r>
            <a:r>
              <a:rPr kumimoji="1" lang="en-US" altLang="zh-CN" sz="1200" b="1" kern="0" dirty="0" smtClean="0">
                <a:latin typeface="仿宋" pitchFamily="49" charset="-122"/>
                <a:ea typeface="仿宋" pitchFamily="49" charset="-122"/>
              </a:rPr>
              <a:t>sub</a:t>
            </a:r>
            <a:r>
              <a:rPr kumimoji="1" lang="zh-CN" altLang="en-US" sz="1200" b="1" kern="0" dirty="0" smtClean="0">
                <a:latin typeface="仿宋" pitchFamily="49" charset="-122"/>
                <a:ea typeface="仿宋" pitchFamily="49" charset="-122"/>
              </a:rPr>
              <a:t>过程，观察变量值的变化。</a:t>
            </a:r>
            <a:endParaRPr kumimoji="1" lang="en-US" altLang="zh-CN" sz="1200" b="1" kern="0" dirty="0" smtClean="0">
              <a:latin typeface="仿宋" pitchFamily="49" charset="-122"/>
              <a:ea typeface="仿宋" pitchFamily="49" charset="-122"/>
            </a:endParaRPr>
          </a:p>
          <a:p>
            <a:pPr marL="441325" marR="0" indent="-441325" algn="just" defTabSz="914400" rtl="0" eaLnBrk="0" fontAlgn="base" latinLnBrk="0" hangingPunct="0">
              <a:lnSpc>
                <a:spcPct val="120000"/>
              </a:lnSpc>
              <a:spcBef>
                <a:spcPts val="825"/>
              </a:spcBef>
              <a:spcAft>
                <a:spcPts val="825"/>
              </a:spcAft>
              <a:buClrTx/>
              <a:buSzTx/>
              <a:buFont typeface="+mj-lt"/>
              <a:buNone/>
              <a:tabLst/>
              <a:defRPr/>
            </a:pPr>
            <a:r>
              <a:rPr lang="en-US" altLang="zh-CN" dirty="0" smtClean="0"/>
              <a:t>Sub Gauss()</a:t>
            </a:r>
          </a:p>
          <a:p>
            <a:pPr marL="441325" marR="0" indent="-441325" algn="just" defTabSz="914400" rtl="0" eaLnBrk="0" fontAlgn="base" latinLnBrk="0" hangingPunct="0">
              <a:lnSpc>
                <a:spcPct val="120000"/>
              </a:lnSpc>
              <a:spcBef>
                <a:spcPts val="825"/>
              </a:spcBef>
              <a:spcAft>
                <a:spcPts val="825"/>
              </a:spcAft>
              <a:buClrTx/>
              <a:buSzTx/>
              <a:buFont typeface="+mj-lt"/>
              <a:buNone/>
              <a:tabLst/>
              <a:defRPr/>
            </a:pPr>
            <a:r>
              <a:rPr lang="en-US" altLang="zh-CN" dirty="0" smtClean="0"/>
              <a:t>    Dim </a:t>
            </a:r>
            <a:r>
              <a:rPr lang="en-US" altLang="zh-CN" dirty="0" err="1" smtClean="0"/>
              <a:t>i</a:t>
            </a:r>
            <a:r>
              <a:rPr lang="en-US" altLang="zh-CN" dirty="0" smtClean="0"/>
              <a:t> As Integer, sum As Integer</a:t>
            </a:r>
          </a:p>
          <a:p>
            <a:pPr marL="441325" marR="0" indent="-441325" algn="just" defTabSz="914400" rtl="0" eaLnBrk="0" fontAlgn="base" latinLnBrk="0" hangingPunct="0">
              <a:lnSpc>
                <a:spcPct val="120000"/>
              </a:lnSpc>
              <a:spcBef>
                <a:spcPts val="825"/>
              </a:spcBef>
              <a:spcAft>
                <a:spcPts val="825"/>
              </a:spcAft>
              <a:buClrTx/>
              <a:buSzTx/>
              <a:buFont typeface="+mj-lt"/>
              <a:buNone/>
              <a:tabLst/>
              <a:defRPr/>
            </a:pPr>
            <a:r>
              <a:rPr lang="en-US" altLang="zh-CN" dirty="0" smtClean="0"/>
              <a:t>    For </a:t>
            </a:r>
            <a:r>
              <a:rPr lang="en-US" altLang="zh-CN" dirty="0" err="1" smtClean="0"/>
              <a:t>i</a:t>
            </a:r>
            <a:r>
              <a:rPr lang="en-US" altLang="zh-CN" dirty="0" smtClean="0"/>
              <a:t> = 1 To 100</a:t>
            </a:r>
          </a:p>
          <a:p>
            <a:pPr marL="441325" marR="0" indent="-441325" algn="just" defTabSz="914400" rtl="0" eaLnBrk="0" fontAlgn="base" latinLnBrk="0" hangingPunct="0">
              <a:lnSpc>
                <a:spcPct val="120000"/>
              </a:lnSpc>
              <a:spcBef>
                <a:spcPts val="825"/>
              </a:spcBef>
              <a:spcAft>
                <a:spcPts val="825"/>
              </a:spcAft>
              <a:buClrTx/>
              <a:buSzTx/>
              <a:buFont typeface="+mj-lt"/>
              <a:buNone/>
              <a:tabLst/>
              <a:defRPr/>
            </a:pPr>
            <a:r>
              <a:rPr lang="en-US" altLang="zh-CN" dirty="0" smtClean="0"/>
              <a:t>        sum = sum + </a:t>
            </a:r>
            <a:r>
              <a:rPr lang="en-US" altLang="zh-CN" dirty="0" err="1" smtClean="0"/>
              <a:t>i</a:t>
            </a:r>
            <a:endParaRPr lang="en-US" altLang="zh-CN" dirty="0" smtClean="0"/>
          </a:p>
          <a:p>
            <a:pPr marL="441325" marR="0" indent="-441325" algn="just" defTabSz="914400" rtl="0" eaLnBrk="0" fontAlgn="base" latinLnBrk="0" hangingPunct="0">
              <a:lnSpc>
                <a:spcPct val="120000"/>
              </a:lnSpc>
              <a:spcBef>
                <a:spcPts val="825"/>
              </a:spcBef>
              <a:spcAft>
                <a:spcPts val="825"/>
              </a:spcAft>
              <a:buClrTx/>
              <a:buSzTx/>
              <a:buFont typeface="+mj-lt"/>
              <a:buNone/>
              <a:tabLst/>
              <a:defRPr/>
            </a:pPr>
            <a:r>
              <a:rPr lang="en-US" altLang="zh-CN" dirty="0" smtClean="0"/>
              <a:t>    Next </a:t>
            </a:r>
            <a:r>
              <a:rPr lang="en-US" altLang="zh-CN" dirty="0" err="1" smtClean="0"/>
              <a:t>i</a:t>
            </a:r>
            <a:endParaRPr lang="en-US" altLang="zh-CN" dirty="0" smtClean="0"/>
          </a:p>
          <a:p>
            <a:pPr marL="441325" marR="0" indent="-441325" algn="just" defTabSz="914400" rtl="0" eaLnBrk="0" fontAlgn="base" latinLnBrk="0" hangingPunct="0">
              <a:lnSpc>
                <a:spcPct val="120000"/>
              </a:lnSpc>
              <a:spcBef>
                <a:spcPts val="825"/>
              </a:spcBef>
              <a:spcAft>
                <a:spcPts val="825"/>
              </a:spcAft>
              <a:buClrTx/>
              <a:buSzTx/>
              <a:buFont typeface="+mj-lt"/>
              <a:buNone/>
              <a:tabLst/>
              <a:defRPr/>
            </a:pPr>
            <a:r>
              <a:rPr lang="en-US" altLang="zh-CN" dirty="0" smtClean="0"/>
              <a:t>    </a:t>
            </a:r>
            <a:r>
              <a:rPr lang="en-US" altLang="zh-CN" dirty="0" err="1" smtClean="0"/>
              <a:t>MsgBox</a:t>
            </a:r>
            <a:r>
              <a:rPr lang="en-US" altLang="zh-CN" dirty="0" smtClean="0"/>
              <a:t> sum</a:t>
            </a:r>
          </a:p>
          <a:p>
            <a:pPr marL="441325" marR="0" indent="-441325" algn="just" defTabSz="914400" rtl="0" eaLnBrk="0" fontAlgn="base" latinLnBrk="0" hangingPunct="0">
              <a:lnSpc>
                <a:spcPct val="120000"/>
              </a:lnSpc>
              <a:spcBef>
                <a:spcPts val="825"/>
              </a:spcBef>
              <a:spcAft>
                <a:spcPts val="825"/>
              </a:spcAft>
              <a:buClrTx/>
              <a:buSzTx/>
              <a:buFont typeface="+mj-lt"/>
              <a:buNone/>
              <a:tabLst/>
              <a:defRPr/>
            </a:pPr>
            <a:r>
              <a:rPr lang="en-US" altLang="zh-CN" dirty="0" smtClean="0"/>
              <a:t>End Sub</a:t>
            </a:r>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56</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457200" marR="0" indent="-457200" algn="l" defTabSz="914400" rtl="0" eaLnBrk="0" fontAlgn="base" latinLnBrk="0" hangingPunct="0">
              <a:lnSpc>
                <a:spcPct val="100000"/>
              </a:lnSpc>
              <a:spcBef>
                <a:spcPts val="600"/>
              </a:spcBef>
              <a:spcAft>
                <a:spcPts val="600"/>
              </a:spcAft>
              <a:buClrTx/>
              <a:buSzTx/>
              <a:buFontTx/>
              <a:buNone/>
              <a:tabLst/>
              <a:defRPr/>
            </a:pPr>
            <a:r>
              <a:rPr kumimoji="1" lang="zh-CN" altLang="en-US" sz="1200" b="1" kern="0" dirty="0" smtClean="0">
                <a:solidFill>
                  <a:srgbClr val="0000FF"/>
                </a:solidFill>
                <a:ea typeface="仿宋" pitchFamily="49" charset="-122"/>
              </a:rPr>
              <a:t>变量</a:t>
            </a:r>
            <a:r>
              <a:rPr kumimoji="1" lang="en-US" altLang="zh-CN" sz="1200" b="1" kern="0" dirty="0" err="1" smtClean="0">
                <a:solidFill>
                  <a:srgbClr val="0000FF"/>
                </a:solidFill>
                <a:ea typeface="仿宋" pitchFamily="49" charset="-122"/>
              </a:rPr>
              <a:t>i</a:t>
            </a:r>
            <a:r>
              <a:rPr kumimoji="1" lang="zh-CN" altLang="en-US" sz="1200" b="1" kern="0" dirty="0" smtClean="0">
                <a:solidFill>
                  <a:srgbClr val="0000FF"/>
                </a:solidFill>
                <a:ea typeface="仿宋" pitchFamily="49" charset="-122"/>
              </a:rPr>
              <a:t>是整型，变量</a:t>
            </a:r>
            <a:r>
              <a:rPr kumimoji="1" lang="en-US" altLang="zh-CN" sz="1200" b="1" kern="0" dirty="0" smtClean="0">
                <a:solidFill>
                  <a:srgbClr val="0000FF"/>
                </a:solidFill>
                <a:ea typeface="仿宋" pitchFamily="49" charset="-122"/>
              </a:rPr>
              <a:t>kb</a:t>
            </a:r>
            <a:r>
              <a:rPr kumimoji="1" lang="zh-CN" altLang="en-US" sz="1200" b="1" kern="0" dirty="0" smtClean="0">
                <a:solidFill>
                  <a:srgbClr val="0000FF"/>
                </a:solidFill>
                <a:ea typeface="仿宋" pitchFamily="49" charset="-122"/>
              </a:rPr>
              <a:t>是变体型</a:t>
            </a:r>
            <a:endParaRPr kumimoji="1" lang="en-US" altLang="zh-CN" sz="1200" b="1" kern="0" dirty="0" smtClean="0">
              <a:solidFill>
                <a:srgbClr val="0000FF"/>
              </a:solidFill>
              <a:ea typeface="仿宋" pitchFamily="49" charset="-122"/>
            </a:endParaRPr>
          </a:p>
          <a:p>
            <a:pPr marL="457200" indent="-457200" eaLnBrk="0" fontAlgn="base" hangingPunct="0">
              <a:spcBef>
                <a:spcPts val="600"/>
              </a:spcBef>
              <a:spcAft>
                <a:spcPts val="600"/>
              </a:spcAft>
            </a:pPr>
            <a:endParaRPr kumimoji="1" lang="en-US" altLang="zh-CN" sz="1200" b="1" kern="0" dirty="0" smtClean="0">
              <a:solidFill>
                <a:srgbClr val="0000FF"/>
              </a:solidFill>
              <a:ea typeface="仿宋" pitchFamily="49" charset="-122"/>
            </a:endParaRPr>
          </a:p>
          <a:p>
            <a:pPr marL="457200" indent="-457200" eaLnBrk="0" fontAlgn="base" hangingPunct="0">
              <a:spcBef>
                <a:spcPts val="600"/>
              </a:spcBef>
              <a:spcAft>
                <a:spcPts val="600"/>
              </a:spcAft>
            </a:pPr>
            <a:r>
              <a:rPr kumimoji="1" lang="en-US" altLang="zh-CN" sz="1200" b="1" kern="0" dirty="0" smtClean="0">
                <a:solidFill>
                  <a:srgbClr val="0000FF"/>
                </a:solidFill>
                <a:ea typeface="仿宋" pitchFamily="49" charset="-122"/>
              </a:rPr>
              <a:t>Dim  </a:t>
            </a:r>
            <a:r>
              <a:rPr kumimoji="1" lang="en-US" altLang="zh-CN" sz="1200" b="1" kern="0" dirty="0" err="1" smtClean="0">
                <a:solidFill>
                  <a:srgbClr val="0000FF"/>
                </a:solidFill>
                <a:ea typeface="仿宋" pitchFamily="49" charset="-122"/>
              </a:rPr>
              <a:t>i</a:t>
            </a:r>
            <a:r>
              <a:rPr kumimoji="1" lang="en-US" altLang="zh-CN" sz="1200" b="1" kern="0" dirty="0" smtClean="0">
                <a:solidFill>
                  <a:srgbClr val="0000FF"/>
                </a:solidFill>
                <a:ea typeface="仿宋" pitchFamily="49" charset="-122"/>
              </a:rPr>
              <a:t>  as  integer</a:t>
            </a:r>
          </a:p>
          <a:p>
            <a:pPr marL="457200" indent="-457200" eaLnBrk="0" fontAlgn="base" hangingPunct="0">
              <a:spcBef>
                <a:spcPts val="600"/>
              </a:spcBef>
              <a:spcAft>
                <a:spcPts val="600"/>
              </a:spcAft>
            </a:pPr>
            <a:r>
              <a:rPr kumimoji="1" lang="en-US" altLang="zh-CN" sz="1200" b="1" kern="0" dirty="0" err="1" smtClean="0">
                <a:solidFill>
                  <a:srgbClr val="0000FF"/>
                </a:solidFill>
                <a:ea typeface="仿宋" pitchFamily="49" charset="-122"/>
              </a:rPr>
              <a:t>i</a:t>
            </a:r>
            <a:r>
              <a:rPr kumimoji="1" lang="en-US" altLang="zh-CN" sz="1200" b="1" kern="0" dirty="0" smtClean="0">
                <a:solidFill>
                  <a:srgbClr val="0000FF"/>
                </a:solidFill>
                <a:ea typeface="仿宋" pitchFamily="49" charset="-122"/>
              </a:rPr>
              <a:t> = 2016</a:t>
            </a:r>
          </a:p>
          <a:p>
            <a:pPr marL="457200" indent="-457200" eaLnBrk="0" fontAlgn="base" hangingPunct="0">
              <a:spcBef>
                <a:spcPts val="600"/>
              </a:spcBef>
              <a:spcAft>
                <a:spcPts val="600"/>
              </a:spcAft>
            </a:pPr>
            <a:r>
              <a:rPr kumimoji="1" lang="en-US" altLang="zh-CN" sz="1200" b="1" kern="0" dirty="0" err="1" smtClean="0">
                <a:solidFill>
                  <a:srgbClr val="0000FF"/>
                </a:solidFill>
                <a:ea typeface="仿宋" pitchFamily="49" charset="-122"/>
              </a:rPr>
              <a:t>MsgBox</a:t>
            </a:r>
            <a:r>
              <a:rPr kumimoji="1" lang="en-US" altLang="zh-CN" sz="1200" b="1" kern="0" dirty="0" smtClean="0">
                <a:solidFill>
                  <a:srgbClr val="0000FF"/>
                </a:solidFill>
                <a:ea typeface="仿宋" pitchFamily="49" charset="-122"/>
              </a:rPr>
              <a:t>  </a:t>
            </a:r>
            <a:r>
              <a:rPr kumimoji="1" lang="en-US" altLang="zh-CN" sz="1200" b="1" kern="0" dirty="0" err="1" smtClean="0">
                <a:solidFill>
                  <a:srgbClr val="0000FF"/>
                </a:solidFill>
                <a:ea typeface="仿宋" pitchFamily="49" charset="-122"/>
              </a:rPr>
              <a:t>i</a:t>
            </a:r>
            <a:endParaRPr kumimoji="1" lang="en-US" altLang="zh-CN" sz="1200" b="1" kern="0" dirty="0" smtClean="0">
              <a:ea typeface="仿宋" pitchFamily="49" charset="-122"/>
            </a:endParaRPr>
          </a:p>
          <a:p>
            <a:pPr marL="457200" indent="-457200" eaLnBrk="0" fontAlgn="base" hangingPunct="0">
              <a:spcBef>
                <a:spcPts val="600"/>
              </a:spcBef>
              <a:spcAft>
                <a:spcPts val="600"/>
              </a:spcAft>
            </a:pPr>
            <a:endParaRPr kumimoji="1" lang="en-US" altLang="zh-CN" sz="1200" b="1" kern="0" dirty="0" smtClean="0">
              <a:ea typeface="仿宋" pitchFamily="49" charset="-122"/>
            </a:endParaRPr>
          </a:p>
          <a:p>
            <a:pPr marL="457200" indent="-457200" eaLnBrk="0" fontAlgn="base" hangingPunct="0">
              <a:spcBef>
                <a:spcPts val="600"/>
              </a:spcBef>
              <a:spcAft>
                <a:spcPts val="600"/>
              </a:spcAft>
            </a:pPr>
            <a:r>
              <a:rPr kumimoji="1" lang="en-US" altLang="zh-CN" sz="1200" b="1" kern="0" dirty="0" smtClean="0">
                <a:ea typeface="仿宋" pitchFamily="49" charset="-122"/>
              </a:rPr>
              <a:t>Dim kb</a:t>
            </a:r>
          </a:p>
          <a:p>
            <a:pPr marL="457200" indent="-457200" eaLnBrk="0" fontAlgn="base" hangingPunct="0">
              <a:spcBef>
                <a:spcPts val="600"/>
              </a:spcBef>
              <a:spcAft>
                <a:spcPts val="600"/>
              </a:spcAft>
            </a:pPr>
            <a:r>
              <a:rPr kumimoji="1" lang="en-US" altLang="zh-CN" sz="1200" b="1" kern="0" dirty="0" smtClean="0">
                <a:ea typeface="仿宋" pitchFamily="49" charset="-122"/>
              </a:rPr>
              <a:t>kb=5</a:t>
            </a:r>
          </a:p>
          <a:p>
            <a:pPr marL="457200" indent="-457200" eaLnBrk="0" fontAlgn="base" hangingPunct="0">
              <a:spcBef>
                <a:spcPts val="600"/>
              </a:spcBef>
              <a:spcAft>
                <a:spcPts val="600"/>
              </a:spcAft>
            </a:pPr>
            <a:r>
              <a:rPr kumimoji="1" lang="en-US" altLang="zh-CN" sz="1200" b="1" kern="0" dirty="0" smtClean="0">
                <a:ea typeface="仿宋" pitchFamily="49" charset="-122"/>
              </a:rPr>
              <a:t>kb=</a:t>
            </a:r>
            <a:r>
              <a:rPr kumimoji="1" lang="en-US" altLang="zh-CN" sz="1200" b="1" kern="0" dirty="0" smtClean="0">
                <a:latin typeface="Malgun Gothic" pitchFamily="34" charset="-127"/>
                <a:ea typeface="Malgun Gothic" pitchFamily="34" charset="-127"/>
              </a:rPr>
              <a:t>“</a:t>
            </a:r>
            <a:r>
              <a:rPr kumimoji="1" lang="zh-CN" altLang="en-US" sz="1200" b="1" kern="0" dirty="0" smtClean="0">
                <a:ea typeface="仿宋" pitchFamily="49" charset="-122"/>
              </a:rPr>
              <a:t>饿了吗？</a:t>
            </a:r>
            <a:r>
              <a:rPr kumimoji="1" lang="en-US" altLang="zh-CN" sz="1200" b="1" kern="0" dirty="0" smtClean="0">
                <a:latin typeface="Malgun Gothic" pitchFamily="34" charset="-127"/>
                <a:ea typeface="Malgun Gothic" pitchFamily="34" charset="-127"/>
              </a:rPr>
              <a:t>”</a:t>
            </a:r>
          </a:p>
          <a:p>
            <a:pPr marL="457200" indent="-457200" eaLnBrk="0" fontAlgn="base" hangingPunct="0">
              <a:spcBef>
                <a:spcPts val="600"/>
              </a:spcBef>
              <a:spcAft>
                <a:spcPts val="600"/>
              </a:spcAft>
            </a:pPr>
            <a:r>
              <a:rPr kumimoji="1" lang="en-US" altLang="zh-CN" sz="1200" b="1" kern="0" dirty="0" err="1" smtClean="0">
                <a:latin typeface="仿宋" pitchFamily="49" charset="-122"/>
                <a:ea typeface="仿宋" pitchFamily="49" charset="-122"/>
              </a:rPr>
              <a:t>MsgBox</a:t>
            </a:r>
            <a:r>
              <a:rPr kumimoji="1" lang="en-US" altLang="zh-CN" sz="1200" b="1" kern="0" dirty="0" smtClean="0">
                <a:latin typeface="仿宋" pitchFamily="49" charset="-122"/>
                <a:ea typeface="仿宋" pitchFamily="49" charset="-122"/>
              </a:rPr>
              <a:t>  kb</a:t>
            </a:r>
          </a:p>
          <a:p>
            <a:pPr marL="457200" indent="-457200" eaLnBrk="0" fontAlgn="base" hangingPunct="0">
              <a:spcBef>
                <a:spcPts val="600"/>
              </a:spcBef>
              <a:spcAft>
                <a:spcPts val="600"/>
              </a:spcAft>
            </a:pPr>
            <a:endParaRPr kumimoji="1" lang="en-US" altLang="zh-CN" sz="1200" b="1" kern="0" dirty="0" smtClean="0">
              <a:latin typeface="仿宋" pitchFamily="49" charset="-122"/>
              <a:ea typeface="仿宋" pitchFamily="49" charset="-122"/>
            </a:endParaRPr>
          </a:p>
          <a:p>
            <a:pPr marL="457200" indent="-457200" eaLnBrk="0" fontAlgn="base" hangingPunct="0">
              <a:spcBef>
                <a:spcPts val="600"/>
              </a:spcBef>
              <a:spcAft>
                <a:spcPts val="600"/>
              </a:spcAft>
            </a:pPr>
            <a:r>
              <a:rPr kumimoji="1" lang="en-US" altLang="zh-CN" sz="1200" b="1" kern="0" dirty="0" smtClean="0">
                <a:latin typeface="Malgun Gothic" pitchFamily="34" charset="-127"/>
                <a:ea typeface="Malgun Gothic" pitchFamily="34" charset="-127"/>
              </a:rPr>
              <a:t>Sub forth()</a:t>
            </a:r>
          </a:p>
          <a:p>
            <a:pPr marL="457200" indent="-457200" eaLnBrk="0" fontAlgn="base" hangingPunct="0">
              <a:spcBef>
                <a:spcPts val="600"/>
              </a:spcBef>
              <a:spcAft>
                <a:spcPts val="600"/>
              </a:spcAft>
            </a:pPr>
            <a:r>
              <a:rPr kumimoji="1" lang="en-US" altLang="zh-CN" sz="1200" b="1" kern="0" dirty="0" smtClean="0">
                <a:latin typeface="Malgun Gothic" pitchFamily="34" charset="-127"/>
                <a:ea typeface="Malgun Gothic" pitchFamily="34" charset="-127"/>
              </a:rPr>
              <a:t>Dim </a:t>
            </a:r>
            <a:r>
              <a:rPr kumimoji="1" lang="en-US" altLang="zh-CN" sz="1200" b="1" kern="0" dirty="0" err="1" smtClean="0">
                <a:latin typeface="Malgun Gothic" pitchFamily="34" charset="-127"/>
                <a:ea typeface="Malgun Gothic" pitchFamily="34" charset="-127"/>
              </a:rPr>
              <a:t>i</a:t>
            </a:r>
            <a:r>
              <a:rPr kumimoji="1" lang="en-US" altLang="zh-CN" sz="1200" b="1" kern="0" dirty="0" smtClean="0">
                <a:latin typeface="Malgun Gothic" pitchFamily="34" charset="-127"/>
                <a:ea typeface="Malgun Gothic" pitchFamily="34" charset="-127"/>
              </a:rPr>
              <a:t> As String, j As String</a:t>
            </a:r>
          </a:p>
          <a:p>
            <a:pPr marL="457200" indent="-457200" eaLnBrk="0" fontAlgn="base" hangingPunct="0">
              <a:spcBef>
                <a:spcPts val="600"/>
              </a:spcBef>
              <a:spcAft>
                <a:spcPts val="600"/>
              </a:spcAft>
            </a:pPr>
            <a:r>
              <a:rPr kumimoji="1" lang="en-US" altLang="zh-CN" sz="1200" b="1" kern="0" dirty="0" err="1" smtClean="0">
                <a:latin typeface="Malgun Gothic" pitchFamily="34" charset="-127"/>
                <a:ea typeface="Malgun Gothic" pitchFamily="34" charset="-127"/>
              </a:rPr>
              <a:t>i</a:t>
            </a:r>
            <a:r>
              <a:rPr kumimoji="1" lang="en-US" altLang="zh-CN" sz="1200" b="1" kern="0" dirty="0" smtClean="0">
                <a:latin typeface="Malgun Gothic" pitchFamily="34" charset="-127"/>
                <a:ea typeface="Malgun Gothic" pitchFamily="34" charset="-127"/>
              </a:rPr>
              <a:t> = "20160001"</a:t>
            </a:r>
          </a:p>
          <a:p>
            <a:pPr marL="457200" indent="-457200" eaLnBrk="0" fontAlgn="base" hangingPunct="0">
              <a:spcBef>
                <a:spcPts val="600"/>
              </a:spcBef>
              <a:spcAft>
                <a:spcPts val="600"/>
              </a:spcAft>
            </a:pPr>
            <a:r>
              <a:rPr kumimoji="1" lang="en-US" altLang="zh-CN" sz="1200" b="1" kern="0" dirty="0" smtClean="0">
                <a:latin typeface="Malgun Gothic" pitchFamily="34" charset="-127"/>
                <a:ea typeface="Malgun Gothic" pitchFamily="34" charset="-127"/>
              </a:rPr>
              <a:t>j = "Lemon"</a:t>
            </a:r>
          </a:p>
          <a:p>
            <a:pPr marL="457200" indent="-457200" eaLnBrk="0" fontAlgn="base" hangingPunct="0">
              <a:spcBef>
                <a:spcPts val="600"/>
              </a:spcBef>
              <a:spcAft>
                <a:spcPts val="600"/>
              </a:spcAft>
            </a:pPr>
            <a:r>
              <a:rPr kumimoji="1" lang="en-US" altLang="zh-CN" sz="1200" b="1" kern="0" dirty="0" err="1" smtClean="0">
                <a:latin typeface="Malgun Gothic" pitchFamily="34" charset="-127"/>
                <a:ea typeface="Malgun Gothic" pitchFamily="34" charset="-127"/>
              </a:rPr>
              <a:t>MsgBox</a:t>
            </a:r>
            <a:r>
              <a:rPr kumimoji="1" lang="en-US" altLang="zh-CN" sz="1200" b="1" kern="0" dirty="0" smtClean="0">
                <a:latin typeface="Malgun Gothic" pitchFamily="34" charset="-127"/>
                <a:ea typeface="Malgun Gothic" pitchFamily="34" charset="-127"/>
              </a:rPr>
              <a:t> </a:t>
            </a:r>
            <a:r>
              <a:rPr kumimoji="1" lang="en-US" altLang="zh-CN" sz="1200" b="1" kern="0" dirty="0" err="1" smtClean="0">
                <a:latin typeface="Malgun Gothic" pitchFamily="34" charset="-127"/>
                <a:ea typeface="Malgun Gothic" pitchFamily="34" charset="-127"/>
              </a:rPr>
              <a:t>i</a:t>
            </a:r>
            <a:r>
              <a:rPr kumimoji="1" lang="en-US" altLang="zh-CN" sz="1200" b="1" kern="0" dirty="0" smtClean="0">
                <a:latin typeface="Malgun Gothic" pitchFamily="34" charset="-127"/>
                <a:ea typeface="Malgun Gothic" pitchFamily="34" charset="-127"/>
              </a:rPr>
              <a:t> &amp; </a:t>
            </a:r>
            <a:r>
              <a:rPr kumimoji="1" lang="en-US" altLang="zh-CN" sz="1200" b="1" kern="0" dirty="0" err="1" smtClean="0">
                <a:latin typeface="Malgun Gothic" pitchFamily="34" charset="-127"/>
                <a:ea typeface="Malgun Gothic" pitchFamily="34" charset="-127"/>
              </a:rPr>
              <a:t>vbNewLine</a:t>
            </a:r>
            <a:r>
              <a:rPr kumimoji="1" lang="en-US" altLang="zh-CN" sz="1200" b="1" kern="0" dirty="0" smtClean="0">
                <a:latin typeface="Malgun Gothic" pitchFamily="34" charset="-127"/>
                <a:ea typeface="Malgun Gothic" pitchFamily="34" charset="-127"/>
              </a:rPr>
              <a:t> &amp; j</a:t>
            </a:r>
          </a:p>
          <a:p>
            <a:pPr marL="457200" indent="-457200" eaLnBrk="0" fontAlgn="base" hangingPunct="0">
              <a:spcBef>
                <a:spcPts val="600"/>
              </a:spcBef>
              <a:spcAft>
                <a:spcPts val="600"/>
              </a:spcAft>
            </a:pPr>
            <a:r>
              <a:rPr kumimoji="1" lang="en-US" altLang="zh-CN" sz="1200" b="1" kern="0" dirty="0" smtClean="0">
                <a:latin typeface="Malgun Gothic" pitchFamily="34" charset="-127"/>
                <a:ea typeface="Malgun Gothic" pitchFamily="34" charset="-127"/>
              </a:rPr>
              <a:t>End Sub</a:t>
            </a:r>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57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1200" dirty="0" smtClean="0">
                <a:solidFill>
                  <a:srgbClr val="008000"/>
                </a:solidFill>
                <a:latin typeface="+mn-ea"/>
              </a:rPr>
              <a:t>（</a:t>
            </a:r>
            <a:r>
              <a:rPr lang="en-US" altLang="zh-CN" sz="1200" dirty="0" smtClean="0">
                <a:solidFill>
                  <a:srgbClr val="008000"/>
                </a:solidFill>
                <a:latin typeface="+mn-ea"/>
              </a:rPr>
              <a:t>2010</a:t>
            </a:r>
            <a:r>
              <a:rPr lang="zh-CN" altLang="en-US" sz="1200" dirty="0" smtClean="0">
                <a:solidFill>
                  <a:srgbClr val="008000"/>
                </a:solidFill>
                <a:latin typeface="+mn-ea"/>
              </a:rPr>
              <a:t>版：“文件”</a:t>
            </a:r>
            <a:r>
              <a:rPr lang="en-US" altLang="zh-CN" sz="1200" dirty="0" smtClean="0">
                <a:solidFill>
                  <a:srgbClr val="008000"/>
                </a:solidFill>
                <a:latin typeface="+mn-ea"/>
              </a:rPr>
              <a:t>/</a:t>
            </a:r>
            <a:r>
              <a:rPr lang="zh-CN" altLang="en-US" sz="1200" dirty="0" smtClean="0">
                <a:solidFill>
                  <a:srgbClr val="008000"/>
                </a:solidFill>
                <a:latin typeface="+mn-ea"/>
              </a:rPr>
              <a:t>“选项”）</a:t>
            </a:r>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6A7C91D4-190E-4FB9-932F-90B7147DBF19}" type="slidenum">
              <a:rPr lang="en-US" altLang="zh-CN" smtClean="0">
                <a:latin typeface="Arial" charset="0"/>
                <a:ea typeface="宋体" charset="-122"/>
              </a:rPr>
              <a:pPr/>
              <a:t>9</a:t>
            </a:fld>
            <a:endParaRPr lang="en-US" altLang="zh-CN" smtClean="0">
              <a:latin typeface="Arial" charset="0"/>
              <a:ea typeface="宋体" charset="-122"/>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marL="0" marR="0" indent="0" algn="l" defTabSz="914400" rtl="0" eaLnBrk="1" fontAlgn="auto" latinLnBrk="0" hangingPunct="1">
              <a:lnSpc>
                <a:spcPct val="80000"/>
              </a:lnSpc>
              <a:spcBef>
                <a:spcPts val="0"/>
              </a:spcBef>
              <a:spcAft>
                <a:spcPts val="0"/>
              </a:spcAft>
              <a:buClrTx/>
              <a:buSzTx/>
              <a:buFontTx/>
              <a:buNone/>
              <a:tabLst/>
              <a:defRPr/>
            </a:pPr>
            <a:r>
              <a:rPr lang="en-US" altLang="zh-CN" sz="800" b="1" dirty="0" smtClean="0">
                <a:latin typeface="Garamond" pitchFamily="18" charset="0"/>
              </a:rPr>
              <a:t>Excel 2007</a:t>
            </a:r>
            <a:r>
              <a:rPr lang="zh-CN" altLang="en-US" sz="800" b="1" dirty="0" smtClean="0">
                <a:latin typeface="Garamond" pitchFamily="18" charset="0"/>
              </a:rPr>
              <a:t>工作簿文件默认以</a:t>
            </a:r>
            <a:r>
              <a:rPr lang="en-US" altLang="zh-CN" sz="1050" b="1" dirty="0" smtClean="0">
                <a:solidFill>
                  <a:srgbClr val="FF0000"/>
                </a:solidFill>
                <a:latin typeface="Times New Roman" pitchFamily="18" charset="0"/>
              </a:rPr>
              <a:t>.</a:t>
            </a:r>
            <a:r>
              <a:rPr lang="en-US" altLang="zh-CN" sz="1050" b="1" dirty="0" err="1" smtClean="0">
                <a:solidFill>
                  <a:srgbClr val="FF0000"/>
                </a:solidFill>
                <a:latin typeface="Times New Roman" pitchFamily="18" charset="0"/>
              </a:rPr>
              <a:t>xlsx</a:t>
            </a:r>
            <a:r>
              <a:rPr lang="zh-CN" altLang="en-US" sz="800" b="1" dirty="0" smtClean="0">
                <a:latin typeface="Garamond" pitchFamily="18" charset="0"/>
              </a:rPr>
              <a:t>扩展名保存 。</a:t>
            </a:r>
            <a:endParaRPr lang="en-US" altLang="zh-CN" sz="800" b="1" dirty="0" smtClean="0">
              <a:latin typeface="Garamond"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800" b="0" dirty="0" smtClean="0">
                <a:latin typeface="Garamond" pitchFamily="18" charset="0"/>
              </a:rPr>
              <a:t>Excel</a:t>
            </a:r>
            <a:r>
              <a:rPr lang="zh-CN" altLang="en-US" sz="800" b="0" dirty="0" smtClean="0">
                <a:latin typeface="Garamond" pitchFamily="18" charset="0"/>
              </a:rPr>
              <a:t>启动宏的工作簿文件默认以</a:t>
            </a:r>
            <a:r>
              <a:rPr lang="en-US" altLang="zh-CN" sz="800" b="0" dirty="0" smtClean="0">
                <a:latin typeface="Garamond" pitchFamily="18" charset="0"/>
              </a:rPr>
              <a:t>.</a:t>
            </a:r>
            <a:r>
              <a:rPr lang="en-US" altLang="zh-CN" sz="800" b="0" dirty="0" err="1" smtClean="0">
                <a:latin typeface="Garamond" pitchFamily="18" charset="0"/>
              </a:rPr>
              <a:t>xlsm</a:t>
            </a:r>
            <a:r>
              <a:rPr lang="zh-CN" altLang="en-US" sz="800" b="0" dirty="0" smtClean="0">
                <a:latin typeface="Garamond" pitchFamily="18" charset="0"/>
              </a:rPr>
              <a:t>扩展名保存。参见课程</a:t>
            </a:r>
            <a:r>
              <a:rPr lang="en-US" altLang="zh-CN" sz="800" b="0" dirty="0" smtClean="0">
                <a:latin typeface="Garamond" pitchFamily="18" charset="0"/>
              </a:rPr>
              <a:t>《Excel</a:t>
            </a:r>
            <a:r>
              <a:rPr lang="en-US" altLang="zh-CN" sz="800" b="0" baseline="0" dirty="0" smtClean="0">
                <a:latin typeface="Garamond" pitchFamily="18" charset="0"/>
              </a:rPr>
              <a:t> VBA</a:t>
            </a:r>
            <a:r>
              <a:rPr lang="zh-CN" altLang="en-US" sz="800" b="0" baseline="0" dirty="0" smtClean="0">
                <a:latin typeface="Garamond" pitchFamily="18" charset="0"/>
              </a:rPr>
              <a:t>程序设计</a:t>
            </a:r>
            <a:r>
              <a:rPr lang="en-US" altLang="zh-CN" sz="800" b="0" baseline="0" dirty="0" smtClean="0">
                <a:latin typeface="Garamond" pitchFamily="18" charset="0"/>
              </a:rPr>
              <a:t>》</a:t>
            </a:r>
            <a:endParaRPr lang="zh-CN" altLang="en-US" sz="800" b="0" dirty="0" smtClean="0">
              <a:latin typeface="Garamond"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sz="800" b="1" dirty="0" smtClean="0">
              <a:latin typeface="Garamond"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800" dirty="0" smtClean="0"/>
              <a:t>工作表：在 </a:t>
            </a:r>
            <a:r>
              <a:rPr lang="en-US" altLang="zh-CN" sz="800" dirty="0" smtClean="0"/>
              <a:t>Excel </a:t>
            </a:r>
            <a:r>
              <a:rPr lang="zh-CN" altLang="en-US" sz="800" dirty="0" smtClean="0"/>
              <a:t>中用于存储和处理数据的电子表格。工作表由排列成行或列的单元格组成。工作表总是存储在工作簿中。</a:t>
            </a:r>
            <a:endParaRPr lang="en-US" altLang="zh-CN" sz="800" b="1" dirty="0" smtClean="0">
              <a:latin typeface="Garamond"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800" b="1" dirty="0" smtClean="0">
                <a:latin typeface="Garamond" pitchFamily="18" charset="0"/>
              </a:rPr>
              <a:t>普通工作表由单元格组成。行与列交叉部分，是工作表的最小单位。单元格地址：</a:t>
            </a:r>
            <a:r>
              <a:rPr lang="zh-CN" altLang="en-US" sz="900" b="1" dirty="0" smtClean="0">
                <a:latin typeface="Garamond" pitchFamily="18" charset="0"/>
              </a:rPr>
              <a:t>列标</a:t>
            </a:r>
            <a:r>
              <a:rPr lang="en-US" altLang="zh-CN" sz="900" b="1" dirty="0" smtClean="0">
                <a:latin typeface="Garamond" pitchFamily="18" charset="0"/>
              </a:rPr>
              <a:t>+</a:t>
            </a:r>
            <a:r>
              <a:rPr lang="zh-CN" altLang="en-US" sz="900" b="1" dirty="0" smtClean="0">
                <a:latin typeface="Garamond" pitchFamily="18" charset="0"/>
              </a:rPr>
              <a:t>行号，</a:t>
            </a:r>
            <a:r>
              <a:rPr lang="zh-CN" altLang="en-US" sz="900" b="1" dirty="0" smtClean="0">
                <a:solidFill>
                  <a:srgbClr val="0000FF"/>
                </a:solidFill>
                <a:latin typeface="Garamond" pitchFamily="18" charset="0"/>
              </a:rPr>
              <a:t>活动单元格，填充柄</a:t>
            </a:r>
          </a:p>
          <a:p>
            <a:endParaRPr lang="en-US" altLang="zh-CN" sz="900" b="1" dirty="0" smtClean="0">
              <a:latin typeface="Garamond" pitchFamily="18" charset="0"/>
            </a:endParaRPr>
          </a:p>
          <a:p>
            <a:pPr marL="0" marR="0" indent="0" algn="l" defTabSz="914400" rtl="0" eaLnBrk="1" fontAlgn="auto" latinLnBrk="0" hangingPunct="1">
              <a:lnSpc>
                <a:spcPct val="80000"/>
              </a:lnSpc>
              <a:spcBef>
                <a:spcPts val="0"/>
              </a:spcBef>
              <a:spcAft>
                <a:spcPts val="0"/>
              </a:spcAft>
              <a:buClrTx/>
              <a:buSzTx/>
              <a:buFontTx/>
              <a:buNone/>
              <a:tabLst/>
              <a:defRPr/>
            </a:pPr>
            <a:endParaRPr lang="en-US" altLang="zh-CN" sz="800" dirty="0" smtClean="0"/>
          </a:p>
          <a:p>
            <a:pPr marL="0" marR="0" indent="0" algn="l" defTabSz="914400" rtl="0" eaLnBrk="1" fontAlgn="auto" latinLnBrk="0" hangingPunct="1">
              <a:lnSpc>
                <a:spcPct val="80000"/>
              </a:lnSpc>
              <a:spcBef>
                <a:spcPts val="0"/>
              </a:spcBef>
              <a:spcAft>
                <a:spcPts val="0"/>
              </a:spcAft>
              <a:buClrTx/>
              <a:buSzTx/>
              <a:buFontTx/>
              <a:buNone/>
              <a:tabLst/>
              <a:defRPr/>
            </a:pPr>
            <a:endParaRPr lang="en-US" altLang="zh-CN" sz="800" dirty="0" smtClean="0"/>
          </a:p>
          <a:p>
            <a:pPr marL="0" marR="0" indent="0" algn="l" defTabSz="914400" rtl="0" eaLnBrk="1" fontAlgn="auto" latinLnBrk="0" hangingPunct="1">
              <a:lnSpc>
                <a:spcPct val="80000"/>
              </a:lnSpc>
              <a:spcBef>
                <a:spcPts val="0"/>
              </a:spcBef>
              <a:spcAft>
                <a:spcPts val="0"/>
              </a:spcAft>
              <a:buClrTx/>
              <a:buSzTx/>
              <a:buFontTx/>
              <a:buNone/>
              <a:tabLst/>
              <a:defRPr/>
            </a:pPr>
            <a:r>
              <a:rPr lang="en-US" altLang="zh-CN" sz="800" dirty="0" smtClean="0"/>
              <a:t>Excel 2003</a:t>
            </a:r>
            <a:r>
              <a:rPr lang="zh-CN" altLang="en-US" sz="800" dirty="0" smtClean="0"/>
              <a:t>中</a:t>
            </a:r>
            <a:r>
              <a:rPr lang="zh-CN" altLang="en-US" sz="800" dirty="0" smtClean="0">
                <a:latin typeface="Arial" charset="0"/>
                <a:ea typeface="宋体" charset="-122"/>
              </a:rPr>
              <a:t>每张工作表最多</a:t>
            </a:r>
            <a:r>
              <a:rPr lang="en-US" altLang="zh-CN" sz="800" dirty="0" smtClean="0">
                <a:latin typeface="Arial" charset="0"/>
                <a:ea typeface="宋体" charset="-122"/>
              </a:rPr>
              <a:t>65536</a:t>
            </a:r>
            <a:r>
              <a:rPr lang="zh-CN" altLang="en-US" sz="800" dirty="0" smtClean="0">
                <a:latin typeface="Arial" charset="0"/>
                <a:ea typeface="宋体" charset="-122"/>
              </a:rPr>
              <a:t>行；最多</a:t>
            </a:r>
            <a:r>
              <a:rPr lang="en-US" altLang="zh-CN" sz="800" dirty="0" smtClean="0">
                <a:latin typeface="Arial" charset="0"/>
                <a:ea typeface="宋体" charset="-122"/>
              </a:rPr>
              <a:t>256</a:t>
            </a:r>
            <a:r>
              <a:rPr lang="zh-CN" altLang="en-US" sz="800" dirty="0" smtClean="0">
                <a:latin typeface="Arial" charset="0"/>
                <a:ea typeface="宋体" charset="-122"/>
              </a:rPr>
              <a:t>列（</a:t>
            </a:r>
            <a:r>
              <a:rPr lang="en-US" altLang="zh-CN" sz="800" dirty="0" smtClean="0">
                <a:latin typeface="Arial" charset="0"/>
                <a:ea typeface="宋体" charset="-122"/>
              </a:rPr>
              <a:t>A</a:t>
            </a:r>
            <a:r>
              <a:rPr lang="zh-CN" altLang="en-US" sz="800" dirty="0" smtClean="0">
                <a:latin typeface="Arial" charset="0"/>
                <a:ea typeface="宋体" charset="-122"/>
              </a:rPr>
              <a:t>、</a:t>
            </a:r>
            <a:r>
              <a:rPr lang="en-US" altLang="zh-CN" sz="800" dirty="0" smtClean="0">
                <a:latin typeface="Arial" charset="0"/>
                <a:ea typeface="宋体" charset="-122"/>
              </a:rPr>
              <a:t>B</a:t>
            </a:r>
            <a:r>
              <a:rPr lang="zh-CN" altLang="en-US" sz="800" dirty="0" smtClean="0">
                <a:latin typeface="Arial" charset="0"/>
                <a:ea typeface="宋体" charset="-122"/>
              </a:rPr>
              <a:t>、</a:t>
            </a:r>
            <a:r>
              <a:rPr lang="en-US" altLang="zh-CN" sz="800" dirty="0" smtClean="0">
                <a:latin typeface="Arial" charset="0"/>
                <a:ea typeface="宋体" charset="-122"/>
              </a:rPr>
              <a:t>…</a:t>
            </a:r>
            <a:r>
              <a:rPr lang="zh-CN" altLang="en-US" sz="800" dirty="0" smtClean="0">
                <a:latin typeface="Arial" charset="0"/>
                <a:ea typeface="宋体" charset="-122"/>
              </a:rPr>
              <a:t>、</a:t>
            </a:r>
            <a:r>
              <a:rPr lang="en-US" altLang="zh-CN" sz="800" dirty="0" smtClean="0">
                <a:latin typeface="Arial" charset="0"/>
                <a:ea typeface="宋体" charset="-122"/>
              </a:rPr>
              <a:t>Z</a:t>
            </a:r>
            <a:r>
              <a:rPr lang="zh-CN" altLang="en-US" sz="800" dirty="0" smtClean="0">
                <a:latin typeface="Arial" charset="0"/>
                <a:ea typeface="宋体" charset="-122"/>
              </a:rPr>
              <a:t>、</a:t>
            </a:r>
            <a:r>
              <a:rPr lang="en-US" altLang="zh-CN" sz="800" dirty="0" smtClean="0">
                <a:latin typeface="Arial" charset="0"/>
                <a:ea typeface="宋体" charset="-122"/>
              </a:rPr>
              <a:t>AA</a:t>
            </a:r>
            <a:r>
              <a:rPr lang="zh-CN" altLang="en-US" sz="800" dirty="0" smtClean="0">
                <a:latin typeface="Arial" charset="0"/>
                <a:ea typeface="宋体" charset="-122"/>
              </a:rPr>
              <a:t>、</a:t>
            </a:r>
            <a:r>
              <a:rPr lang="en-US" altLang="zh-CN" sz="800" dirty="0" smtClean="0">
                <a:latin typeface="Arial" charset="0"/>
                <a:ea typeface="宋体" charset="-122"/>
              </a:rPr>
              <a:t>AB</a:t>
            </a:r>
            <a:r>
              <a:rPr lang="zh-CN" altLang="en-US" sz="800" dirty="0" smtClean="0">
                <a:latin typeface="Arial" charset="0"/>
                <a:ea typeface="宋体" charset="-122"/>
              </a:rPr>
              <a:t>、</a:t>
            </a:r>
            <a:r>
              <a:rPr lang="en-US" altLang="zh-CN" sz="800" dirty="0" smtClean="0">
                <a:latin typeface="Arial" charset="0"/>
                <a:ea typeface="宋体" charset="-122"/>
              </a:rPr>
              <a:t>…</a:t>
            </a:r>
            <a:r>
              <a:rPr lang="zh-CN" altLang="en-US" sz="800" dirty="0" smtClean="0">
                <a:latin typeface="Arial" charset="0"/>
                <a:ea typeface="宋体" charset="-122"/>
              </a:rPr>
              <a:t>）</a:t>
            </a:r>
          </a:p>
          <a:p>
            <a:pPr eaLnBrk="1" hangingPunct="1">
              <a:lnSpc>
                <a:spcPct val="80000"/>
              </a:lnSpc>
            </a:pPr>
            <a:r>
              <a:rPr lang="en-US" altLang="zh-CN" sz="800" dirty="0" smtClean="0"/>
              <a:t>Excel 2007</a:t>
            </a:r>
            <a:r>
              <a:rPr lang="zh-CN" altLang="en-US" sz="800" dirty="0" smtClean="0"/>
              <a:t>中</a:t>
            </a:r>
            <a:r>
              <a:rPr lang="zh-CN" altLang="en-US" sz="800" dirty="0" smtClean="0">
                <a:latin typeface="Arial" charset="0"/>
                <a:ea typeface="宋体" charset="-122"/>
              </a:rPr>
              <a:t>每张工作表最多</a:t>
            </a:r>
            <a:r>
              <a:rPr lang="en-US" altLang="zh-CN" sz="800" dirty="0" smtClean="0">
                <a:latin typeface="Arial" charset="0"/>
                <a:ea typeface="宋体" charset="-122"/>
              </a:rPr>
              <a:t>1048576</a:t>
            </a:r>
            <a:r>
              <a:rPr lang="zh-CN" altLang="en-US" sz="800" dirty="0" smtClean="0">
                <a:latin typeface="Arial" charset="0"/>
                <a:ea typeface="宋体" charset="-122"/>
              </a:rPr>
              <a:t>行；最多</a:t>
            </a:r>
            <a:r>
              <a:rPr lang="en-US" altLang="zh-CN" sz="800" dirty="0" smtClean="0">
                <a:latin typeface="Arial" charset="0"/>
                <a:ea typeface="宋体" charset="-122"/>
              </a:rPr>
              <a:t>16384</a:t>
            </a:r>
            <a:r>
              <a:rPr lang="zh-CN" altLang="en-US" sz="800" dirty="0" smtClean="0">
                <a:latin typeface="Arial" charset="0"/>
                <a:ea typeface="宋体" charset="-122"/>
              </a:rPr>
              <a:t>列（</a:t>
            </a:r>
            <a:r>
              <a:rPr lang="en-US" altLang="zh-CN" sz="800" dirty="0" smtClean="0">
                <a:latin typeface="Arial" charset="0"/>
                <a:ea typeface="宋体" charset="-122"/>
              </a:rPr>
              <a:t>A</a:t>
            </a:r>
            <a:r>
              <a:rPr lang="zh-CN" altLang="en-US" sz="800" dirty="0" smtClean="0">
                <a:latin typeface="Arial" charset="0"/>
                <a:ea typeface="宋体" charset="-122"/>
              </a:rPr>
              <a:t>、</a:t>
            </a:r>
            <a:r>
              <a:rPr lang="en-US" altLang="zh-CN" sz="800" dirty="0" smtClean="0">
                <a:latin typeface="Arial" charset="0"/>
                <a:ea typeface="宋体" charset="-122"/>
              </a:rPr>
              <a:t>B</a:t>
            </a:r>
            <a:r>
              <a:rPr lang="zh-CN" altLang="en-US" sz="800" dirty="0" smtClean="0">
                <a:latin typeface="Arial" charset="0"/>
                <a:ea typeface="宋体" charset="-122"/>
              </a:rPr>
              <a:t>、</a:t>
            </a:r>
            <a:r>
              <a:rPr lang="en-US" altLang="zh-CN" sz="800" dirty="0" smtClean="0">
                <a:latin typeface="Arial" charset="0"/>
                <a:ea typeface="宋体" charset="-122"/>
              </a:rPr>
              <a:t>…</a:t>
            </a:r>
            <a:r>
              <a:rPr lang="zh-CN" altLang="en-US" sz="800" dirty="0" smtClean="0">
                <a:latin typeface="Arial" charset="0"/>
                <a:ea typeface="宋体" charset="-122"/>
              </a:rPr>
              <a:t>、</a:t>
            </a:r>
            <a:r>
              <a:rPr lang="en-US" altLang="zh-CN" sz="800" dirty="0" smtClean="0">
                <a:latin typeface="Arial" charset="0"/>
                <a:ea typeface="宋体" charset="-122"/>
              </a:rPr>
              <a:t>Z</a:t>
            </a:r>
            <a:r>
              <a:rPr lang="zh-CN" altLang="en-US" sz="800" dirty="0" smtClean="0">
                <a:latin typeface="Arial" charset="0"/>
                <a:ea typeface="宋体" charset="-122"/>
              </a:rPr>
              <a:t>、</a:t>
            </a:r>
            <a:r>
              <a:rPr lang="en-US" altLang="zh-CN" sz="800" dirty="0" smtClean="0">
                <a:latin typeface="Arial" charset="0"/>
                <a:ea typeface="宋体" charset="-122"/>
              </a:rPr>
              <a:t>AA</a:t>
            </a:r>
            <a:r>
              <a:rPr lang="zh-CN" altLang="en-US" sz="800" dirty="0" smtClean="0">
                <a:latin typeface="Arial" charset="0"/>
                <a:ea typeface="宋体" charset="-122"/>
              </a:rPr>
              <a:t>、</a:t>
            </a:r>
            <a:r>
              <a:rPr lang="en-US" altLang="zh-CN" sz="800" dirty="0" smtClean="0">
                <a:latin typeface="Arial" charset="0"/>
                <a:ea typeface="宋体" charset="-122"/>
              </a:rPr>
              <a:t>AB</a:t>
            </a:r>
            <a:r>
              <a:rPr lang="zh-CN" altLang="en-US" sz="800" dirty="0" smtClean="0">
                <a:latin typeface="Arial" charset="0"/>
                <a:ea typeface="宋体" charset="-122"/>
              </a:rPr>
              <a:t>、</a:t>
            </a:r>
            <a:r>
              <a:rPr lang="en-US" altLang="zh-CN" sz="800" dirty="0" smtClean="0">
                <a:latin typeface="Arial" charset="0"/>
                <a:ea typeface="宋体" charset="-122"/>
              </a:rPr>
              <a:t>…</a:t>
            </a:r>
            <a:r>
              <a:rPr lang="zh-CN" altLang="en-US" sz="800" dirty="0" smtClean="0">
                <a:latin typeface="Arial" charset="0"/>
                <a:ea typeface="宋体" charset="-122"/>
              </a:rPr>
              <a:t>、</a:t>
            </a:r>
            <a:r>
              <a:rPr lang="en-US" altLang="zh-CN" sz="800" dirty="0" smtClean="0">
                <a:latin typeface="Arial" charset="0"/>
                <a:ea typeface="宋体" charset="-122"/>
              </a:rPr>
              <a:t>XFD</a:t>
            </a:r>
            <a:r>
              <a:rPr lang="zh-CN" altLang="en-US" sz="800" dirty="0" smtClean="0">
                <a:latin typeface="Arial" charset="0"/>
                <a:ea typeface="宋体" charset="-122"/>
              </a:rPr>
              <a:t>）</a:t>
            </a:r>
          </a:p>
          <a:p>
            <a:pPr eaLnBrk="1" hangingPunct="1">
              <a:lnSpc>
                <a:spcPct val="80000"/>
              </a:lnSpc>
            </a:pPr>
            <a:endParaRPr lang="en-US" altLang="zh-CN" sz="800" dirty="0" smtClean="0">
              <a:latin typeface="Arial" charset="0"/>
              <a:ea typeface="宋体"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eaLnBrk="1" hangingPunct="1">
              <a:lnSpc>
                <a:spcPct val="80000"/>
              </a:lnSpc>
            </a:pPr>
            <a:r>
              <a:rPr lang="zh-CN" altLang="en-US" sz="900" dirty="0" smtClean="0">
                <a:latin typeface="Arial" charset="0"/>
                <a:ea typeface="宋体" charset="-122"/>
              </a:rPr>
              <a:t>常量：直接在单元格输入的任意数据类型，如上述四种数据类型。</a:t>
            </a:r>
            <a:endParaRPr lang="en-US" altLang="zh-CN" sz="900" dirty="0" smtClean="0">
              <a:latin typeface="Arial" charset="0"/>
              <a:ea typeface="宋体" charset="-122"/>
            </a:endParaRPr>
          </a:p>
          <a:p>
            <a:pPr eaLnBrk="1" hangingPunct="1">
              <a:lnSpc>
                <a:spcPct val="80000"/>
              </a:lnSpc>
            </a:pPr>
            <a:r>
              <a:rPr lang="zh-CN" altLang="en-US" sz="900" dirty="0" smtClean="0">
                <a:latin typeface="Arial" charset="0"/>
                <a:ea typeface="宋体" charset="-122"/>
              </a:rPr>
              <a:t>公式值：指以公式的形式生成的结果值，任何公式都是以“</a:t>
            </a:r>
            <a:r>
              <a:rPr lang="en-US" altLang="zh-CN" sz="900" dirty="0" smtClean="0">
                <a:latin typeface="Arial" charset="0"/>
                <a:ea typeface="宋体" charset="-122"/>
              </a:rPr>
              <a:t>=”</a:t>
            </a:r>
            <a:r>
              <a:rPr lang="zh-CN" altLang="en-US" sz="900" dirty="0" smtClean="0">
                <a:latin typeface="Arial" charset="0"/>
                <a:ea typeface="宋体" charset="-122"/>
              </a:rPr>
              <a:t>开始，“</a:t>
            </a:r>
            <a:r>
              <a:rPr lang="en-US" altLang="zh-CN" sz="900" dirty="0" smtClean="0">
                <a:latin typeface="Arial" charset="0"/>
                <a:ea typeface="宋体" charset="-122"/>
              </a:rPr>
              <a:t>=”</a:t>
            </a:r>
            <a:r>
              <a:rPr lang="zh-CN" altLang="en-US" sz="900" dirty="0" smtClean="0">
                <a:latin typeface="Arial" charset="0"/>
                <a:ea typeface="宋体" charset="-122"/>
              </a:rPr>
              <a:t>的右边可以是各种符合公式规范的表达。</a:t>
            </a:r>
            <a:endParaRPr lang="en-US" altLang="zh-CN" sz="900" dirty="0" smtClean="0">
              <a:latin typeface="Arial" charset="0"/>
              <a:ea typeface="宋体" charset="-122"/>
            </a:endParaRPr>
          </a:p>
          <a:p>
            <a:pPr marL="0" marR="0" indent="0" algn="l" defTabSz="914400" rtl="0" eaLnBrk="1" fontAlgn="auto" latinLnBrk="0" hangingPunct="1">
              <a:lnSpc>
                <a:spcPct val="80000"/>
              </a:lnSpc>
              <a:spcBef>
                <a:spcPts val="0"/>
              </a:spcBef>
              <a:spcAft>
                <a:spcPts val="0"/>
              </a:spcAft>
              <a:buClrTx/>
              <a:buSzTx/>
              <a:buFontTx/>
              <a:buNone/>
              <a:tabLst/>
              <a:defRPr/>
            </a:pPr>
            <a:r>
              <a:rPr lang="zh-CN" altLang="en-US" sz="1200" b="0" i="0" u="none" strike="noStrike" kern="1200" dirty="0" smtClean="0">
                <a:solidFill>
                  <a:schemeClr val="tx1"/>
                </a:solidFill>
                <a:latin typeface="+mn-lt"/>
                <a:ea typeface="+mn-ea"/>
                <a:cs typeface="+mn-cs"/>
              </a:rPr>
              <a:t>说明：两个单元格的内容可能看起来完全一样，但一个可能是常量，一个可能是公式结果值。</a:t>
            </a:r>
            <a:endParaRPr lang="en-US" altLang="zh-CN" sz="1200" b="0" i="0" u="none" strike="noStrike" kern="1200" dirty="0" smtClean="0">
              <a:solidFill>
                <a:schemeClr val="tx1"/>
              </a:solidFill>
              <a:latin typeface="+mn-lt"/>
              <a:ea typeface="+mn-ea"/>
              <a:cs typeface="+mn-cs"/>
            </a:endParaRPr>
          </a:p>
          <a:p>
            <a:pPr marL="0" marR="0" indent="0" algn="l" defTabSz="914400" rtl="0" eaLnBrk="1" fontAlgn="auto" latinLnBrk="0" hangingPunct="1">
              <a:lnSpc>
                <a:spcPct val="80000"/>
              </a:lnSpc>
              <a:spcBef>
                <a:spcPts val="0"/>
              </a:spcBef>
              <a:spcAft>
                <a:spcPts val="0"/>
              </a:spcAft>
              <a:buClrTx/>
              <a:buSzTx/>
              <a:buFontTx/>
              <a:buNone/>
              <a:tabLst/>
              <a:defRPr/>
            </a:pPr>
            <a:endParaRPr lang="en-US" altLang="zh-CN" sz="1200" b="0" i="0" u="none" strike="noStrike" kern="1200" dirty="0" smtClean="0">
              <a:solidFill>
                <a:schemeClr val="tx1"/>
              </a:solidFill>
              <a:latin typeface="+mn-lt"/>
              <a:ea typeface="+mn-ea"/>
              <a:cs typeface="+mn-cs"/>
            </a:endParaRPr>
          </a:p>
          <a:p>
            <a:pPr marL="0" marR="0" indent="0" algn="l" defTabSz="914400" rtl="0" eaLnBrk="1" fontAlgn="auto" latinLnBrk="0" hangingPunct="1">
              <a:lnSpc>
                <a:spcPct val="80000"/>
              </a:lnSpc>
              <a:spcBef>
                <a:spcPts val="0"/>
              </a:spcBef>
              <a:spcAft>
                <a:spcPts val="0"/>
              </a:spcAft>
              <a:buClrTx/>
              <a:buSzTx/>
              <a:buFontTx/>
              <a:buNone/>
              <a:tabLst/>
              <a:defRPr/>
            </a:pPr>
            <a:r>
              <a:rPr lang="zh-CN" altLang="en-US" sz="900" b="1" dirty="0" smtClean="0"/>
              <a:t>按</a:t>
            </a:r>
            <a:r>
              <a:rPr lang="en-US" altLang="zh-CN" sz="900" b="1" dirty="0" smtClean="0">
                <a:solidFill>
                  <a:srgbClr val="FF0000"/>
                </a:solidFill>
              </a:rPr>
              <a:t>Ctrl+`</a:t>
            </a:r>
            <a:r>
              <a:rPr lang="zh-CN" altLang="en-US" sz="900" b="1" dirty="0" smtClean="0"/>
              <a:t>（重音符）</a:t>
            </a:r>
            <a:r>
              <a:rPr lang="zh-CN" altLang="en-US" sz="900" b="1" dirty="0" smtClean="0">
                <a:solidFill>
                  <a:srgbClr val="008000"/>
                </a:solidFill>
              </a:rPr>
              <a:t>（数字</a:t>
            </a:r>
            <a:r>
              <a:rPr lang="en-US" altLang="zh-CN" sz="900" b="1" dirty="0" smtClean="0">
                <a:solidFill>
                  <a:srgbClr val="008000"/>
                </a:solidFill>
              </a:rPr>
              <a:t>1</a:t>
            </a:r>
            <a:r>
              <a:rPr lang="zh-CN" altLang="en-US" sz="900" b="1" dirty="0" smtClean="0">
                <a:solidFill>
                  <a:srgbClr val="008000"/>
                </a:solidFill>
              </a:rPr>
              <a:t>键的左侧键）</a:t>
            </a:r>
            <a:r>
              <a:rPr lang="zh-CN" altLang="en-US" sz="900" b="1" dirty="0" smtClean="0"/>
              <a:t>在公式与结果之间切换</a:t>
            </a:r>
          </a:p>
          <a:p>
            <a:pPr eaLnBrk="1" hangingPunct="1">
              <a:lnSpc>
                <a:spcPct val="80000"/>
              </a:lnSpc>
            </a:pPr>
            <a:endParaRPr lang="en-US" altLang="zh-CN" sz="900" dirty="0" smtClean="0"/>
          </a:p>
          <a:p>
            <a:pPr eaLnBrk="1" hangingPunct="1">
              <a:lnSpc>
                <a:spcPct val="80000"/>
              </a:lnSpc>
            </a:pPr>
            <a:endParaRPr lang="en-US" altLang="zh-CN" sz="900" dirty="0" smtClean="0">
              <a:latin typeface="Arial" charset="0"/>
              <a:ea typeface="宋体" charset="-122"/>
            </a:endParaRPr>
          </a:p>
          <a:p>
            <a:pPr eaLnBrk="1" hangingPunct="1">
              <a:lnSpc>
                <a:spcPct val="80000"/>
              </a:lnSpc>
            </a:pPr>
            <a:r>
              <a:rPr lang="zh-CN" altLang="en-US" sz="900" dirty="0" smtClean="0">
                <a:latin typeface="Arial" charset="0"/>
                <a:ea typeface="宋体" charset="-122"/>
              </a:rPr>
              <a:t>简单的单元格数据输入，活动单元格地址，确认：回车、</a:t>
            </a:r>
            <a:r>
              <a:rPr lang="en-US" altLang="zh-CN" sz="900" dirty="0" smtClean="0">
                <a:latin typeface="Arial" charset="0"/>
                <a:ea typeface="宋体" charset="-122"/>
              </a:rPr>
              <a:t>Tab</a:t>
            </a:r>
            <a:r>
              <a:rPr lang="zh-CN" altLang="en-US" sz="900" dirty="0" smtClean="0">
                <a:latin typeface="Arial" charset="0"/>
                <a:ea typeface="宋体" charset="-122"/>
              </a:rPr>
              <a:t>、按方向键、确认按钮； 取消：取消按钮、</a:t>
            </a:r>
            <a:r>
              <a:rPr lang="en-US" altLang="zh-CN" sz="900" dirty="0" smtClean="0">
                <a:latin typeface="Arial" charset="0"/>
                <a:ea typeface="宋体" charset="-122"/>
              </a:rPr>
              <a:t>Esc</a:t>
            </a:r>
          </a:p>
          <a:p>
            <a:pPr marL="357188" lvl="1" indent="0" algn="l" eaLnBrk="1" hangingPunct="1">
              <a:lnSpc>
                <a:spcPct val="80000"/>
              </a:lnSpc>
              <a:spcBef>
                <a:spcPct val="30000"/>
              </a:spcBef>
              <a:spcAft>
                <a:spcPct val="0"/>
              </a:spcAft>
              <a:buClr>
                <a:schemeClr val="accent2"/>
              </a:buClr>
            </a:pPr>
            <a:r>
              <a:rPr lang="zh-CN" altLang="en-US" dirty="0" smtClean="0">
                <a:solidFill>
                  <a:srgbClr val="0000FF"/>
                </a:solidFill>
                <a:latin typeface="宋体" charset="-122"/>
              </a:rPr>
              <a:t>文本</a:t>
            </a:r>
            <a:r>
              <a:rPr lang="zh-CN" altLang="en-US" b="0" dirty="0" smtClean="0">
                <a:solidFill>
                  <a:srgbClr val="0000FF"/>
                </a:solidFill>
                <a:latin typeface="宋体" charset="-122"/>
              </a:rPr>
              <a:t>：</a:t>
            </a:r>
            <a:r>
              <a:rPr lang="zh-CN" altLang="en-US" dirty="0" smtClean="0">
                <a:solidFill>
                  <a:srgbClr val="FF0000"/>
                </a:solidFill>
                <a:latin typeface="宋体" charset="-122"/>
              </a:rPr>
              <a:t>自动左对齐，</a:t>
            </a:r>
            <a:r>
              <a:rPr lang="en-US" altLang="zh-CN" dirty="0" smtClean="0">
                <a:solidFill>
                  <a:srgbClr val="FF0000"/>
                </a:solidFill>
                <a:latin typeface="宋体" charset="-122"/>
              </a:rPr>
              <a:t>Alt+</a:t>
            </a:r>
            <a:r>
              <a:rPr lang="zh-CN" altLang="en-US" dirty="0" smtClean="0">
                <a:solidFill>
                  <a:srgbClr val="FF0000"/>
                </a:solidFill>
                <a:latin typeface="宋体" charset="-122"/>
              </a:rPr>
              <a:t>回车键（单元格内换行）</a:t>
            </a:r>
          </a:p>
          <a:p>
            <a:pPr marL="357188" lvl="1" indent="0" algn="l" eaLnBrk="1" hangingPunct="1">
              <a:lnSpc>
                <a:spcPct val="80000"/>
              </a:lnSpc>
              <a:spcBef>
                <a:spcPct val="30000"/>
              </a:spcBef>
              <a:spcAft>
                <a:spcPct val="0"/>
              </a:spcAft>
              <a:buClr>
                <a:schemeClr val="accent2"/>
              </a:buClr>
            </a:pPr>
            <a:r>
              <a:rPr lang="zh-CN" altLang="en-US" dirty="0" smtClean="0">
                <a:solidFill>
                  <a:srgbClr val="0000FF"/>
                </a:solidFill>
                <a:latin typeface="宋体" charset="-122"/>
              </a:rPr>
              <a:t>数值型数据：</a:t>
            </a:r>
            <a:r>
              <a:rPr lang="zh-CN" altLang="en-US" dirty="0" smtClean="0">
                <a:solidFill>
                  <a:srgbClr val="FF0000"/>
                </a:solidFill>
                <a:latin typeface="宋体" charset="-122"/>
              </a:rPr>
              <a:t>自动右对齐，</a:t>
            </a:r>
            <a:r>
              <a:rPr lang="zh-CN" altLang="en-US" b="0" dirty="0" smtClean="0">
                <a:solidFill>
                  <a:srgbClr val="0000FF"/>
                </a:solidFill>
                <a:latin typeface="宋体" charset="-122"/>
              </a:rPr>
              <a:t>如 </a:t>
            </a:r>
            <a:r>
              <a:rPr lang="en-US" altLang="zh-CN" b="0" dirty="0" smtClean="0">
                <a:solidFill>
                  <a:srgbClr val="0000FF"/>
                </a:solidFill>
                <a:latin typeface="宋体" charset="-122"/>
              </a:rPr>
              <a:t>123</a:t>
            </a:r>
            <a:r>
              <a:rPr lang="zh-CN" altLang="en-US" b="0" dirty="0" smtClean="0">
                <a:solidFill>
                  <a:srgbClr val="0000FF"/>
                </a:solidFill>
                <a:latin typeface="宋体" charset="-122"/>
              </a:rPr>
              <a:t>、</a:t>
            </a:r>
            <a:r>
              <a:rPr lang="en-US" altLang="zh-CN" b="0" dirty="0" smtClean="0">
                <a:solidFill>
                  <a:srgbClr val="0000FF"/>
                </a:solidFill>
                <a:latin typeface="宋体" charset="-122"/>
              </a:rPr>
              <a:t>-123</a:t>
            </a:r>
            <a:r>
              <a:rPr lang="zh-CN" altLang="en-US" b="0" dirty="0" smtClean="0">
                <a:solidFill>
                  <a:srgbClr val="0000FF"/>
                </a:solidFill>
                <a:latin typeface="宋体" charset="-122"/>
              </a:rPr>
              <a:t>、</a:t>
            </a:r>
            <a:r>
              <a:rPr lang="en-US" altLang="zh-CN" sz="1200" dirty="0" smtClean="0">
                <a:solidFill>
                  <a:srgbClr val="0000FF"/>
                </a:solidFill>
                <a:latin typeface="宋体" charset="-122"/>
                <a:ea typeface="宋体" charset="-122"/>
              </a:rPr>
              <a:t>.123</a:t>
            </a:r>
            <a:r>
              <a:rPr lang="zh-CN" altLang="en-US" sz="1200" dirty="0" smtClean="0">
                <a:solidFill>
                  <a:srgbClr val="4D4D4D"/>
                </a:solidFill>
                <a:latin typeface="宋体" charset="-122"/>
                <a:ea typeface="宋体" charset="-122"/>
              </a:rPr>
              <a:t>，</a:t>
            </a:r>
            <a:r>
              <a:rPr lang="zh-CN" altLang="en-US" b="0" dirty="0" smtClean="0">
                <a:solidFill>
                  <a:srgbClr val="0000FF"/>
                </a:solidFill>
                <a:latin typeface="宋体" charset="-122"/>
              </a:rPr>
              <a:t>日期、时间，</a:t>
            </a:r>
            <a:r>
              <a:rPr lang="zh-CN" altLang="en-US" sz="1200" dirty="0" smtClean="0">
                <a:latin typeface="Arial" charset="0"/>
                <a:ea typeface="宋体" charset="-122"/>
              </a:rPr>
              <a:t>负数输入</a:t>
            </a:r>
            <a:r>
              <a:rPr lang="en-US" altLang="zh-CN" sz="1200" dirty="0" smtClean="0">
                <a:latin typeface="Arial" charset="0"/>
                <a:ea typeface="宋体" charset="-122"/>
              </a:rPr>
              <a:t>-</a:t>
            </a:r>
            <a:r>
              <a:rPr lang="zh-CN" altLang="en-US" sz="1200" dirty="0" smtClean="0">
                <a:latin typeface="Arial" charset="0"/>
                <a:ea typeface="宋体" charset="-122"/>
              </a:rPr>
              <a:t>（），日期输入</a:t>
            </a:r>
            <a:r>
              <a:rPr lang="en-US" altLang="zh-CN" sz="1200" dirty="0" smtClean="0">
                <a:latin typeface="Arial" charset="0"/>
                <a:ea typeface="宋体" charset="-122"/>
              </a:rPr>
              <a:t>/</a:t>
            </a:r>
            <a:r>
              <a:rPr lang="zh-CN" altLang="en-US" sz="1200" dirty="0" smtClean="0">
                <a:latin typeface="Arial" charset="0"/>
                <a:ea typeface="宋体" charset="-122"/>
              </a:rPr>
              <a:t>，分数先输入</a:t>
            </a:r>
            <a:r>
              <a:rPr lang="en-US" altLang="zh-CN" sz="1200" dirty="0" smtClean="0">
                <a:latin typeface="Arial" charset="0"/>
                <a:ea typeface="宋体" charset="-122"/>
              </a:rPr>
              <a:t>”0”</a:t>
            </a:r>
            <a:r>
              <a:rPr lang="zh-CN" altLang="en-US" sz="1200" dirty="0" smtClean="0">
                <a:latin typeface="Arial" charset="0"/>
                <a:ea typeface="宋体" charset="-122"/>
              </a:rPr>
              <a:t>和空格</a:t>
            </a:r>
            <a:endParaRPr lang="zh-CN" altLang="en-US" dirty="0" smtClean="0">
              <a:solidFill>
                <a:srgbClr val="FF0000"/>
              </a:solidFill>
              <a:latin typeface="宋体" charset="-122"/>
            </a:endParaRPr>
          </a:p>
          <a:p>
            <a:pPr lvl="1" eaLnBrk="1" hangingPunct="1">
              <a:lnSpc>
                <a:spcPct val="80000"/>
              </a:lnSpc>
              <a:buClr>
                <a:schemeClr val="accent1"/>
              </a:buClr>
              <a:buFont typeface="Wingdings" pitchFamily="2" charset="2"/>
              <a:buChar char="§"/>
            </a:pPr>
            <a:r>
              <a:rPr lang="zh-CN" altLang="en-US" sz="1200" dirty="0" smtClean="0">
                <a:solidFill>
                  <a:srgbClr val="000000"/>
                </a:solidFill>
                <a:latin typeface="宋体" charset="-122"/>
                <a:ea typeface="宋体" charset="-122"/>
              </a:rPr>
              <a:t>日期型数据</a:t>
            </a:r>
            <a:r>
              <a:rPr lang="en-US" altLang="zh-CN" sz="1200" dirty="0" smtClean="0">
                <a:solidFill>
                  <a:srgbClr val="000000"/>
                </a:solidFill>
                <a:latin typeface="宋体" charset="-122"/>
                <a:ea typeface="宋体" charset="-122"/>
              </a:rPr>
              <a:t>: </a:t>
            </a:r>
            <a:r>
              <a:rPr lang="zh-CN" altLang="en-US" sz="1200" dirty="0" smtClean="0">
                <a:solidFill>
                  <a:srgbClr val="0000FF"/>
                </a:solidFill>
                <a:latin typeface="宋体" charset="-122"/>
                <a:ea typeface="宋体" charset="-122"/>
              </a:rPr>
              <a:t>如 </a:t>
            </a:r>
            <a:r>
              <a:rPr lang="en-US" altLang="zh-CN" sz="1200" dirty="0" smtClean="0">
                <a:solidFill>
                  <a:srgbClr val="0000FF"/>
                </a:solidFill>
                <a:latin typeface="宋体" charset="-122"/>
                <a:ea typeface="宋体" charset="-122"/>
              </a:rPr>
              <a:t>2001/11/22</a:t>
            </a:r>
            <a:r>
              <a:rPr lang="zh-CN" altLang="en-US" sz="1200" dirty="0" smtClean="0">
                <a:solidFill>
                  <a:srgbClr val="0000FF"/>
                </a:solidFill>
                <a:latin typeface="宋体" charset="-122"/>
                <a:ea typeface="宋体" charset="-122"/>
              </a:rPr>
              <a:t>或</a:t>
            </a:r>
            <a:r>
              <a:rPr lang="en-US" altLang="zh-CN" sz="1200" dirty="0" smtClean="0">
                <a:solidFill>
                  <a:srgbClr val="0000FF"/>
                </a:solidFill>
                <a:latin typeface="宋体" charset="-122"/>
                <a:ea typeface="宋体" charset="-122"/>
              </a:rPr>
              <a:t>2001-11-22</a:t>
            </a:r>
            <a:r>
              <a:rPr lang="zh-CN" altLang="en-US" sz="1200" dirty="0" smtClean="0">
                <a:solidFill>
                  <a:srgbClr val="4D4D4D"/>
                </a:solidFill>
                <a:latin typeface="宋体" charset="-122"/>
                <a:ea typeface="宋体" charset="-122"/>
              </a:rPr>
              <a:t>等</a:t>
            </a:r>
          </a:p>
          <a:p>
            <a:pPr lvl="1" eaLnBrk="1" hangingPunct="1">
              <a:lnSpc>
                <a:spcPct val="80000"/>
              </a:lnSpc>
              <a:buClr>
                <a:schemeClr val="accent1"/>
              </a:buClr>
              <a:buFont typeface="Wingdings" pitchFamily="2" charset="2"/>
              <a:buChar char="§"/>
            </a:pPr>
            <a:r>
              <a:rPr lang="zh-CN" altLang="en-US" sz="1200" dirty="0" smtClean="0">
                <a:solidFill>
                  <a:srgbClr val="000000"/>
                </a:solidFill>
                <a:latin typeface="宋体" charset="-122"/>
                <a:ea typeface="宋体" charset="-122"/>
              </a:rPr>
              <a:t>时间型数据</a:t>
            </a:r>
            <a:r>
              <a:rPr lang="en-US" altLang="zh-CN" sz="1200" dirty="0" smtClean="0">
                <a:solidFill>
                  <a:srgbClr val="000000"/>
                </a:solidFill>
                <a:latin typeface="宋体" charset="-122"/>
                <a:ea typeface="宋体" charset="-122"/>
              </a:rPr>
              <a:t>: </a:t>
            </a:r>
            <a:r>
              <a:rPr lang="en-US" altLang="zh-CN" sz="1200" dirty="0" smtClean="0">
                <a:solidFill>
                  <a:srgbClr val="0000FF"/>
                </a:solidFill>
                <a:latin typeface="宋体" charset="-122"/>
                <a:ea typeface="宋体" charset="-122"/>
              </a:rPr>
              <a:t>13:10:11</a:t>
            </a:r>
            <a:r>
              <a:rPr lang="zh-CN" altLang="en-US" sz="1200" dirty="0" smtClean="0">
                <a:solidFill>
                  <a:srgbClr val="0000FF"/>
                </a:solidFill>
                <a:latin typeface="宋体" charset="-122"/>
                <a:ea typeface="宋体" charset="-122"/>
              </a:rPr>
              <a:t>（下午</a:t>
            </a:r>
            <a:r>
              <a:rPr lang="en-US" altLang="zh-CN" sz="1200" dirty="0" smtClean="0">
                <a:solidFill>
                  <a:srgbClr val="0000FF"/>
                </a:solidFill>
                <a:latin typeface="宋体" charset="-122"/>
                <a:ea typeface="宋体" charset="-122"/>
              </a:rPr>
              <a:t>1</a:t>
            </a:r>
            <a:r>
              <a:rPr lang="zh-CN" altLang="en-US" sz="1200" dirty="0" smtClean="0">
                <a:solidFill>
                  <a:srgbClr val="0000FF"/>
                </a:solidFill>
                <a:latin typeface="宋体" charset="-122"/>
                <a:ea typeface="宋体" charset="-122"/>
              </a:rPr>
              <a:t>时</a:t>
            </a:r>
            <a:r>
              <a:rPr lang="en-US" altLang="zh-CN" sz="1200" dirty="0" smtClean="0">
                <a:solidFill>
                  <a:srgbClr val="0000FF"/>
                </a:solidFill>
                <a:latin typeface="宋体" charset="-122"/>
                <a:ea typeface="宋体" charset="-122"/>
              </a:rPr>
              <a:t>10</a:t>
            </a:r>
            <a:r>
              <a:rPr lang="zh-CN" altLang="en-US" sz="1200" dirty="0" smtClean="0">
                <a:solidFill>
                  <a:srgbClr val="0000FF"/>
                </a:solidFill>
                <a:latin typeface="宋体" charset="-122"/>
                <a:ea typeface="宋体" charset="-122"/>
              </a:rPr>
              <a:t>分</a:t>
            </a:r>
            <a:r>
              <a:rPr lang="en-US" altLang="zh-CN" sz="1200" dirty="0" smtClean="0">
                <a:solidFill>
                  <a:srgbClr val="0000FF"/>
                </a:solidFill>
                <a:latin typeface="宋体" charset="-122"/>
                <a:ea typeface="宋体" charset="-122"/>
              </a:rPr>
              <a:t>11</a:t>
            </a:r>
            <a:r>
              <a:rPr lang="zh-CN" altLang="en-US" sz="1200" dirty="0" smtClean="0">
                <a:solidFill>
                  <a:srgbClr val="0000FF"/>
                </a:solidFill>
                <a:latin typeface="宋体" charset="-122"/>
                <a:ea typeface="宋体" charset="-122"/>
              </a:rPr>
              <a:t>秒）</a:t>
            </a:r>
          </a:p>
          <a:p>
            <a:pPr marL="357188" lvl="1" indent="0" algn="l" eaLnBrk="1" hangingPunct="1">
              <a:lnSpc>
                <a:spcPct val="80000"/>
              </a:lnSpc>
              <a:spcBef>
                <a:spcPct val="30000"/>
              </a:spcBef>
              <a:spcAft>
                <a:spcPct val="0"/>
              </a:spcAft>
              <a:buClr>
                <a:schemeClr val="accent2"/>
              </a:buClr>
            </a:pPr>
            <a:r>
              <a:rPr lang="zh-CN" altLang="en-US" dirty="0" smtClean="0">
                <a:solidFill>
                  <a:srgbClr val="0000FF"/>
                </a:solidFill>
                <a:latin typeface="宋体" charset="-122"/>
              </a:rPr>
              <a:t>逻辑型数据：</a:t>
            </a:r>
            <a:r>
              <a:rPr lang="en-US" altLang="zh-CN" b="0" dirty="0" smtClean="0">
                <a:solidFill>
                  <a:srgbClr val="0000FF"/>
                </a:solidFill>
                <a:latin typeface="宋体" charset="-122"/>
              </a:rPr>
              <a:t>True </a:t>
            </a:r>
            <a:r>
              <a:rPr lang="zh-CN" altLang="en-US" b="0" dirty="0" smtClean="0">
                <a:solidFill>
                  <a:srgbClr val="0000FF"/>
                </a:solidFill>
                <a:latin typeface="宋体" charset="-122"/>
              </a:rPr>
              <a:t>和 </a:t>
            </a:r>
            <a:r>
              <a:rPr lang="en-US" altLang="zh-CN" b="0" dirty="0" smtClean="0">
                <a:solidFill>
                  <a:srgbClr val="0000FF"/>
                </a:solidFill>
                <a:latin typeface="宋体" charset="-122"/>
              </a:rPr>
              <a:t>False  </a:t>
            </a:r>
            <a:r>
              <a:rPr lang="zh-CN" altLang="en-US" b="0" dirty="0" smtClean="0">
                <a:solidFill>
                  <a:srgbClr val="0000FF"/>
                </a:solidFill>
                <a:latin typeface="宋体" charset="-122"/>
              </a:rPr>
              <a:t>如输入“</a:t>
            </a:r>
            <a:r>
              <a:rPr lang="en-US" altLang="zh-CN" b="0" dirty="0" smtClean="0">
                <a:solidFill>
                  <a:srgbClr val="0000FF"/>
                </a:solidFill>
                <a:latin typeface="宋体" charset="-122"/>
              </a:rPr>
              <a:t>=3&gt;2</a:t>
            </a:r>
            <a:r>
              <a:rPr lang="zh-CN" altLang="en-US" b="0" dirty="0" smtClean="0">
                <a:solidFill>
                  <a:srgbClr val="0000FF"/>
                </a:solidFill>
                <a:latin typeface="宋体" charset="-122"/>
              </a:rPr>
              <a:t>”，显示</a:t>
            </a:r>
            <a:r>
              <a:rPr lang="en-US" altLang="zh-CN" b="0" dirty="0" smtClean="0">
                <a:solidFill>
                  <a:srgbClr val="0000FF"/>
                </a:solidFill>
                <a:latin typeface="宋体" charset="-122"/>
              </a:rPr>
              <a:t>True</a:t>
            </a:r>
          </a:p>
          <a:p>
            <a:pPr marL="357188" marR="0" lvl="1" indent="0" algn="l" defTabSz="914400" rtl="0" eaLnBrk="1" fontAlgn="auto" latinLnBrk="0" hangingPunct="1">
              <a:lnSpc>
                <a:spcPct val="80000"/>
              </a:lnSpc>
              <a:spcBef>
                <a:spcPct val="30000"/>
              </a:spcBef>
              <a:spcAft>
                <a:spcPct val="0"/>
              </a:spcAft>
              <a:buClr>
                <a:schemeClr val="accent2"/>
              </a:buClr>
              <a:buSzTx/>
              <a:buFontTx/>
              <a:buNone/>
              <a:tabLst/>
              <a:defRPr/>
            </a:pPr>
            <a:r>
              <a:rPr lang="zh-CN" altLang="en-US" dirty="0" smtClean="0">
                <a:solidFill>
                  <a:srgbClr val="0000FF"/>
                </a:solidFill>
                <a:latin typeface="宋体" charset="-122"/>
              </a:rPr>
              <a:t>出错值：</a:t>
            </a:r>
            <a:r>
              <a:rPr lang="zh-CN" altLang="en-US" b="0" dirty="0" smtClean="0">
                <a:solidFill>
                  <a:srgbClr val="0000FF"/>
                </a:solidFill>
                <a:latin typeface="宋体" charset="-122"/>
              </a:rPr>
              <a:t>如</a:t>
            </a:r>
            <a:r>
              <a:rPr lang="en-US" altLang="zh-CN" b="0" dirty="0" smtClean="0">
                <a:solidFill>
                  <a:srgbClr val="0000FF"/>
                </a:solidFill>
                <a:latin typeface="宋体" charset="-122"/>
              </a:rPr>
              <a:t>#DIV/0!</a:t>
            </a:r>
            <a:r>
              <a:rPr lang="zh-CN" altLang="en-US" b="0" dirty="0" smtClean="0">
                <a:solidFill>
                  <a:srgbClr val="0000FF"/>
                </a:solidFill>
                <a:latin typeface="宋体" charset="-122"/>
              </a:rPr>
              <a:t>、</a:t>
            </a:r>
            <a:r>
              <a:rPr lang="zh-CN" altLang="en-US" dirty="0" smtClean="0">
                <a:solidFill>
                  <a:schemeClr val="accent1">
                    <a:lumMod val="50000"/>
                  </a:schemeClr>
                </a:solidFill>
              </a:rPr>
              <a:t>、</a:t>
            </a:r>
            <a:r>
              <a:rPr lang="en-US" altLang="zh-CN" dirty="0" smtClean="0">
                <a:solidFill>
                  <a:schemeClr val="accent1">
                    <a:lumMod val="50000"/>
                  </a:schemeClr>
                </a:solidFill>
              </a:rPr>
              <a:t>#NAME?</a:t>
            </a:r>
            <a:r>
              <a:rPr lang="zh-CN" altLang="en-US" dirty="0" smtClean="0">
                <a:solidFill>
                  <a:schemeClr val="accent1">
                    <a:lumMod val="50000"/>
                  </a:schemeClr>
                </a:solidFill>
              </a:rPr>
              <a:t>、</a:t>
            </a:r>
            <a:r>
              <a:rPr lang="en-US" altLang="zh-CN" dirty="0" smtClean="0">
                <a:solidFill>
                  <a:schemeClr val="accent1">
                    <a:lumMod val="50000"/>
                  </a:schemeClr>
                </a:solidFill>
              </a:rPr>
              <a:t>#N/A</a:t>
            </a:r>
            <a:r>
              <a:rPr lang="zh-CN" altLang="en-US" b="0" dirty="0" smtClean="0">
                <a:solidFill>
                  <a:srgbClr val="0000FF"/>
                </a:solidFill>
                <a:latin typeface="宋体" charset="-122"/>
              </a:rPr>
              <a:t>错误等</a:t>
            </a:r>
            <a:endParaRPr lang="en-US" altLang="zh-CN" b="0" dirty="0" smtClean="0">
              <a:solidFill>
                <a:srgbClr val="0000FF"/>
              </a:solidFill>
              <a:latin typeface="宋体" charset="-122"/>
            </a:endParaRPr>
          </a:p>
          <a:p>
            <a:pPr marL="814388" marR="0" lvl="2" indent="0" algn="l" defTabSz="914400" rtl="0" eaLnBrk="1" fontAlgn="auto" latinLnBrk="0" hangingPunct="1">
              <a:lnSpc>
                <a:spcPct val="80000"/>
              </a:lnSpc>
              <a:spcBef>
                <a:spcPct val="30000"/>
              </a:spcBef>
              <a:spcAft>
                <a:spcPct val="0"/>
              </a:spcAft>
              <a:buClr>
                <a:schemeClr val="accent2"/>
              </a:buClr>
              <a:buSzTx/>
              <a:buFont typeface="Arial" pitchFamily="34" charset="0"/>
              <a:buChar char="•"/>
              <a:tabLst/>
              <a:defRPr/>
            </a:pPr>
            <a:r>
              <a:rPr lang="en-US" altLang="zh-CN" sz="1200" dirty="0" smtClean="0">
                <a:solidFill>
                  <a:srgbClr val="0000FF"/>
                </a:solidFill>
                <a:latin typeface="宋体" charset="-122"/>
                <a:ea typeface="宋体" charset="-122"/>
              </a:rPr>
              <a:t>#DIV/0!   </a:t>
            </a:r>
            <a:r>
              <a:rPr lang="zh-CN" altLang="en-US" sz="1200" dirty="0" smtClean="0">
                <a:solidFill>
                  <a:srgbClr val="0000FF"/>
                </a:solidFill>
                <a:latin typeface="宋体" charset="-122"/>
                <a:ea typeface="宋体" charset="-122"/>
              </a:rPr>
              <a:t>如输入“</a:t>
            </a:r>
            <a:r>
              <a:rPr lang="en-US" altLang="zh-CN" sz="1200" dirty="0" smtClean="0">
                <a:solidFill>
                  <a:srgbClr val="0000FF"/>
                </a:solidFill>
                <a:latin typeface="宋体" charset="-122"/>
                <a:ea typeface="宋体" charset="-122"/>
              </a:rPr>
              <a:t>=3/0”</a:t>
            </a:r>
          </a:p>
          <a:p>
            <a:pPr marL="814388" marR="0" lvl="2" indent="0" algn="l" defTabSz="914400" rtl="0" eaLnBrk="1" fontAlgn="auto" latinLnBrk="0" hangingPunct="1">
              <a:lnSpc>
                <a:spcPct val="80000"/>
              </a:lnSpc>
              <a:spcBef>
                <a:spcPct val="30000"/>
              </a:spcBef>
              <a:spcAft>
                <a:spcPct val="0"/>
              </a:spcAft>
              <a:buClr>
                <a:schemeClr val="accent2"/>
              </a:buClr>
              <a:buSzTx/>
              <a:buFont typeface="Arial" pitchFamily="34" charset="0"/>
              <a:buChar char="•"/>
              <a:tabLst/>
              <a:defRPr/>
            </a:pPr>
            <a:r>
              <a:rPr lang="en-US" altLang="zh-CN" dirty="0" smtClean="0">
                <a:solidFill>
                  <a:schemeClr val="accent1">
                    <a:lumMod val="50000"/>
                  </a:schemeClr>
                </a:solidFill>
              </a:rPr>
              <a:t>######</a:t>
            </a:r>
            <a:r>
              <a:rPr lang="zh-CN" altLang="en-US" dirty="0" smtClean="0">
                <a:solidFill>
                  <a:schemeClr val="accent1">
                    <a:lumMod val="50000"/>
                  </a:schemeClr>
                </a:solidFill>
              </a:rPr>
              <a:t>表示列宽不够。</a:t>
            </a:r>
            <a:endParaRPr lang="en-US" altLang="zh-CN" dirty="0" smtClean="0">
              <a:solidFill>
                <a:schemeClr val="accent1">
                  <a:lumMod val="50000"/>
                </a:schemeClr>
              </a:solidFill>
            </a:endParaRPr>
          </a:p>
          <a:p>
            <a:pPr marL="357188" lvl="1" indent="0" algn="l" eaLnBrk="1" hangingPunct="1">
              <a:lnSpc>
                <a:spcPct val="80000"/>
              </a:lnSpc>
              <a:spcBef>
                <a:spcPct val="30000"/>
              </a:spcBef>
              <a:spcAft>
                <a:spcPct val="0"/>
              </a:spcAft>
              <a:buClr>
                <a:schemeClr val="accent2"/>
              </a:buClr>
            </a:pPr>
            <a:endParaRPr lang="en-US" altLang="zh-CN" sz="1200" dirty="0" smtClean="0">
              <a:solidFill>
                <a:srgbClr val="0000FF"/>
              </a:solidFill>
              <a:latin typeface="宋体" charset="-122"/>
              <a:ea typeface="宋体" charset="-122"/>
            </a:endParaRPr>
          </a:p>
          <a:p>
            <a:pPr marL="357188" lvl="1" indent="0" algn="l" eaLnBrk="1" hangingPunct="1">
              <a:lnSpc>
                <a:spcPct val="80000"/>
              </a:lnSpc>
              <a:spcBef>
                <a:spcPct val="30000"/>
              </a:spcBef>
              <a:spcAft>
                <a:spcPct val="0"/>
              </a:spcAft>
              <a:buClr>
                <a:schemeClr val="accent2"/>
              </a:buClr>
            </a:pPr>
            <a:r>
              <a:rPr lang="zh-CN" altLang="en-US" sz="1200" dirty="0" smtClean="0">
                <a:solidFill>
                  <a:srgbClr val="0000FF"/>
                </a:solidFill>
                <a:latin typeface="宋体" charset="-122"/>
                <a:ea typeface="宋体" charset="-122"/>
              </a:rPr>
              <a:t>演示：</a:t>
            </a:r>
            <a:endParaRPr lang="en-US" altLang="zh-CN" b="0" dirty="0" smtClean="0">
              <a:solidFill>
                <a:srgbClr val="0000FF"/>
              </a:solidFill>
              <a:latin typeface="宋体" charset="-122"/>
            </a:endParaRPr>
          </a:p>
          <a:p>
            <a:pPr marL="357188" lvl="1" indent="0" algn="l" eaLnBrk="1" hangingPunct="1">
              <a:lnSpc>
                <a:spcPct val="80000"/>
              </a:lnSpc>
              <a:spcBef>
                <a:spcPct val="30000"/>
              </a:spcBef>
              <a:spcAft>
                <a:spcPct val="0"/>
              </a:spcAft>
              <a:buClr>
                <a:schemeClr val="accent2"/>
              </a:buClr>
            </a:pPr>
            <a:r>
              <a:rPr lang="zh-CN" altLang="en-US" dirty="0" smtClean="0">
                <a:solidFill>
                  <a:srgbClr val="0000FF"/>
                </a:solidFill>
                <a:latin typeface="宋体" charset="-122"/>
              </a:rPr>
              <a:t>文本</a:t>
            </a:r>
            <a:r>
              <a:rPr lang="zh-CN" altLang="en-US" b="0" dirty="0" smtClean="0">
                <a:solidFill>
                  <a:srgbClr val="0000FF"/>
                </a:solidFill>
                <a:latin typeface="宋体" charset="-122"/>
              </a:rPr>
              <a:t>：</a:t>
            </a:r>
            <a:r>
              <a:rPr lang="zh-CN" altLang="en-US" sz="900" dirty="0" smtClean="0">
                <a:solidFill>
                  <a:srgbClr val="0000FF"/>
                </a:solidFill>
                <a:latin typeface="宋体" charset="-122"/>
                <a:ea typeface="宋体" charset="-122"/>
              </a:rPr>
              <a:t>输入</a:t>
            </a:r>
            <a:r>
              <a:rPr lang="zh-CN" altLang="en-US" sz="900" dirty="0" smtClean="0">
                <a:solidFill>
                  <a:srgbClr val="0000FF"/>
                </a:solidFill>
                <a:latin typeface="Arial" charset="0"/>
                <a:ea typeface="宋体" charset="-122"/>
              </a:rPr>
              <a:t>“</a:t>
            </a:r>
            <a:r>
              <a:rPr lang="zh-CN" altLang="en-US" sz="900" dirty="0" smtClean="0">
                <a:solidFill>
                  <a:srgbClr val="0000FF"/>
                </a:solidFill>
                <a:latin typeface="宋体" charset="-122"/>
                <a:ea typeface="宋体" charset="-122"/>
              </a:rPr>
              <a:t>中国</a:t>
            </a:r>
            <a:r>
              <a:rPr lang="zh-CN" altLang="en-US" sz="900" dirty="0" smtClean="0">
                <a:solidFill>
                  <a:srgbClr val="0000FF"/>
                </a:solidFill>
                <a:latin typeface="Arial" charset="0"/>
                <a:ea typeface="宋体" charset="-122"/>
              </a:rPr>
              <a:t>”，</a:t>
            </a:r>
            <a:r>
              <a:rPr lang="en-US" altLang="zh-CN" sz="900" dirty="0" smtClean="0">
                <a:solidFill>
                  <a:srgbClr val="FF0000"/>
                </a:solidFill>
                <a:latin typeface="宋体" charset="-122"/>
              </a:rPr>
              <a:t>Alt+</a:t>
            </a:r>
            <a:r>
              <a:rPr lang="zh-CN" altLang="en-US" sz="900" dirty="0" smtClean="0">
                <a:solidFill>
                  <a:srgbClr val="FF0000"/>
                </a:solidFill>
                <a:latin typeface="宋体" charset="-122"/>
              </a:rPr>
              <a:t>回车键（单元格内换行），输入“湖北”，当文本内容较多时，可以选择“自动换行”方式（开始</a:t>
            </a:r>
            <a:r>
              <a:rPr lang="en-US" altLang="zh-CN" sz="900" dirty="0" smtClean="0">
                <a:solidFill>
                  <a:srgbClr val="FF0000"/>
                </a:solidFill>
                <a:latin typeface="宋体" charset="-122"/>
              </a:rPr>
              <a:t>/</a:t>
            </a:r>
            <a:r>
              <a:rPr lang="zh-CN" altLang="en-US" sz="900" dirty="0" smtClean="0">
                <a:solidFill>
                  <a:srgbClr val="FF0000"/>
                </a:solidFill>
                <a:latin typeface="宋体" charset="-122"/>
              </a:rPr>
              <a:t>对齐方式</a:t>
            </a:r>
            <a:r>
              <a:rPr lang="en-US" altLang="zh-CN" sz="900" dirty="0" smtClean="0">
                <a:solidFill>
                  <a:srgbClr val="FF0000"/>
                </a:solidFill>
                <a:latin typeface="宋体" charset="-122"/>
              </a:rPr>
              <a:t>/</a:t>
            </a:r>
            <a:r>
              <a:rPr lang="zh-CN" altLang="en-US" sz="900" dirty="0" smtClean="0">
                <a:solidFill>
                  <a:srgbClr val="FF0000"/>
                </a:solidFill>
                <a:latin typeface="宋体" charset="-122"/>
              </a:rPr>
              <a:t>选“自动换行”）。</a:t>
            </a:r>
            <a:endParaRPr lang="en-US" altLang="zh-CN" sz="900" dirty="0" smtClean="0">
              <a:solidFill>
                <a:srgbClr val="FF0000"/>
              </a:solidFill>
              <a:latin typeface="宋体" charset="-122"/>
            </a:endParaRPr>
          </a:p>
          <a:p>
            <a:pPr marL="357188" lvl="1" indent="0" algn="l" eaLnBrk="1" hangingPunct="1">
              <a:lnSpc>
                <a:spcPct val="80000"/>
              </a:lnSpc>
              <a:spcBef>
                <a:spcPct val="30000"/>
              </a:spcBef>
              <a:spcAft>
                <a:spcPct val="0"/>
              </a:spcAft>
              <a:buClr>
                <a:schemeClr val="accent2"/>
              </a:buClr>
            </a:pPr>
            <a:r>
              <a:rPr lang="zh-CN" altLang="en-US" sz="900" dirty="0" smtClean="0">
                <a:solidFill>
                  <a:srgbClr val="0000FF"/>
                </a:solidFill>
                <a:latin typeface="宋体" charset="-122"/>
                <a:ea typeface="宋体" charset="-122"/>
              </a:rPr>
              <a:t>输入数值</a:t>
            </a:r>
            <a:r>
              <a:rPr lang="zh-CN" altLang="en-US" sz="900" dirty="0" smtClean="0">
                <a:solidFill>
                  <a:srgbClr val="0000FF"/>
                </a:solidFill>
                <a:latin typeface="Arial" charset="0"/>
                <a:ea typeface="宋体" charset="-122"/>
              </a:rPr>
              <a:t>“</a:t>
            </a:r>
            <a:r>
              <a:rPr lang="en-US" altLang="zh-CN" sz="900" dirty="0" smtClean="0">
                <a:solidFill>
                  <a:srgbClr val="0000FF"/>
                </a:solidFill>
                <a:latin typeface="宋体" charset="-122"/>
                <a:ea typeface="宋体" charset="-122"/>
              </a:rPr>
              <a:t>123</a:t>
            </a:r>
            <a:r>
              <a:rPr lang="zh-CN" altLang="en-US" sz="900" dirty="0" smtClean="0">
                <a:solidFill>
                  <a:srgbClr val="0000FF"/>
                </a:solidFill>
                <a:latin typeface="宋体" charset="-122"/>
                <a:ea typeface="宋体" charset="-122"/>
              </a:rPr>
              <a:t>、</a:t>
            </a:r>
            <a:r>
              <a:rPr lang="en-US" altLang="zh-CN" sz="900" dirty="0" smtClean="0">
                <a:solidFill>
                  <a:srgbClr val="0000FF"/>
                </a:solidFill>
                <a:latin typeface="宋体" charset="-122"/>
                <a:ea typeface="宋体" charset="-122"/>
              </a:rPr>
              <a:t>-123</a:t>
            </a:r>
            <a:r>
              <a:rPr lang="zh-CN" altLang="en-US" sz="900" dirty="0" smtClean="0">
                <a:solidFill>
                  <a:srgbClr val="0000FF"/>
                </a:solidFill>
                <a:latin typeface="宋体" charset="-122"/>
                <a:ea typeface="宋体" charset="-122"/>
              </a:rPr>
              <a:t>、￥</a:t>
            </a:r>
            <a:r>
              <a:rPr lang="en-US" altLang="zh-CN" sz="900" dirty="0" smtClean="0">
                <a:solidFill>
                  <a:srgbClr val="0000FF"/>
                </a:solidFill>
                <a:latin typeface="宋体" charset="-122"/>
                <a:ea typeface="宋体" charset="-122"/>
              </a:rPr>
              <a:t>123</a:t>
            </a:r>
            <a:r>
              <a:rPr lang="en-US" altLang="zh-CN" sz="900" dirty="0" smtClean="0">
                <a:solidFill>
                  <a:srgbClr val="0000FF"/>
                </a:solidFill>
                <a:latin typeface="Arial" charset="0"/>
                <a:ea typeface="宋体" charset="-122"/>
              </a:rPr>
              <a:t>”</a:t>
            </a:r>
            <a:endParaRPr lang="en-US" altLang="zh-CN" sz="900" dirty="0" smtClean="0">
              <a:solidFill>
                <a:srgbClr val="0000FF"/>
              </a:solidFill>
              <a:latin typeface="宋体" charset="-122"/>
              <a:ea typeface="宋体" charset="-122"/>
            </a:endParaRPr>
          </a:p>
          <a:p>
            <a:pPr marL="357188" lvl="1" indent="0" algn="l" eaLnBrk="1" hangingPunct="1">
              <a:lnSpc>
                <a:spcPct val="80000"/>
              </a:lnSpc>
              <a:spcBef>
                <a:spcPct val="30000"/>
              </a:spcBef>
              <a:spcAft>
                <a:spcPct val="0"/>
              </a:spcAft>
              <a:buClr>
                <a:schemeClr val="accent2"/>
              </a:buClr>
            </a:pPr>
            <a:endParaRPr lang="en-US" altLang="zh-CN" b="0" dirty="0" smtClean="0">
              <a:solidFill>
                <a:srgbClr val="0000FF"/>
              </a:solidFill>
              <a:latin typeface="宋体" charset="-122"/>
            </a:endParaRPr>
          </a:p>
          <a:p>
            <a:pPr marL="357188" lvl="1" indent="0" algn="l" eaLnBrk="1" hangingPunct="1">
              <a:lnSpc>
                <a:spcPct val="80000"/>
              </a:lnSpc>
              <a:spcBef>
                <a:spcPct val="30000"/>
              </a:spcBef>
              <a:spcAft>
                <a:spcPct val="0"/>
              </a:spcAft>
              <a:buClr>
                <a:schemeClr val="accent2"/>
              </a:buClr>
              <a:buFont typeface="Arial" pitchFamily="34" charset="0"/>
              <a:buChar char="•"/>
            </a:pPr>
            <a:r>
              <a:rPr lang="zh-CN" altLang="en-US" dirty="0" smtClean="0">
                <a:solidFill>
                  <a:srgbClr val="0000FF"/>
                </a:solidFill>
                <a:latin typeface="宋体" charset="-122"/>
              </a:rPr>
              <a:t>数值型数据：</a:t>
            </a:r>
            <a:endParaRPr lang="en-US" altLang="zh-CN" sz="1200" b="0" i="0" u="none" strike="noStrike" kern="1200" dirty="0" smtClean="0">
              <a:solidFill>
                <a:schemeClr val="tx1"/>
              </a:solidFill>
              <a:latin typeface="+mn-lt"/>
              <a:ea typeface="+mn-ea"/>
              <a:cs typeface="+mn-cs"/>
            </a:endParaRPr>
          </a:p>
          <a:p>
            <a:pPr marL="357188" lvl="1" indent="0" algn="l" eaLnBrk="1" hangingPunct="1">
              <a:lnSpc>
                <a:spcPct val="80000"/>
              </a:lnSpc>
              <a:spcBef>
                <a:spcPct val="30000"/>
              </a:spcBef>
              <a:spcAft>
                <a:spcPct val="0"/>
              </a:spcAft>
              <a:buClr>
                <a:schemeClr val="accent2"/>
              </a:buClr>
            </a:pPr>
            <a:r>
              <a:rPr lang="zh-CN" altLang="en-US" sz="1200" b="0" i="0" u="none" strike="noStrike" kern="1200" dirty="0" smtClean="0">
                <a:solidFill>
                  <a:schemeClr val="tx1"/>
                </a:solidFill>
                <a:latin typeface="+mn-lt"/>
                <a:ea typeface="+mn-ea"/>
                <a:cs typeface="+mn-cs"/>
              </a:rPr>
              <a:t>知识点：最大的能直接在单元格显示的整数为</a:t>
            </a:r>
            <a:r>
              <a:rPr lang="en-US" altLang="zh-CN" sz="1200" b="0" i="0" u="none" strike="noStrike" kern="1200" dirty="0" smtClean="0">
                <a:solidFill>
                  <a:schemeClr val="tx1"/>
                </a:solidFill>
                <a:latin typeface="+mn-lt"/>
                <a:ea typeface="+mn-ea"/>
                <a:cs typeface="+mn-cs"/>
              </a:rPr>
              <a:t>11</a:t>
            </a:r>
            <a:r>
              <a:rPr lang="zh-CN" altLang="en-US" sz="1200" b="0" i="0" u="none" strike="noStrike" kern="1200" dirty="0" smtClean="0">
                <a:solidFill>
                  <a:schemeClr val="tx1"/>
                </a:solidFill>
                <a:latin typeface="+mn-lt"/>
                <a:ea typeface="+mn-ea"/>
                <a:cs typeface="+mn-cs"/>
              </a:rPr>
              <a:t>位，能够支持的最大整数为</a:t>
            </a:r>
            <a:r>
              <a:rPr lang="en-US" altLang="zh-CN" sz="1200" b="0" i="0" u="none" strike="noStrike" kern="1200" dirty="0" smtClean="0">
                <a:solidFill>
                  <a:schemeClr val="tx1"/>
                </a:solidFill>
                <a:latin typeface="+mn-lt"/>
                <a:ea typeface="+mn-ea"/>
                <a:cs typeface="+mn-cs"/>
              </a:rPr>
              <a:t>15</a:t>
            </a:r>
            <a:r>
              <a:rPr lang="zh-CN" altLang="en-US" sz="1200" b="0" i="0" u="none" strike="noStrike" kern="1200" dirty="0" smtClean="0">
                <a:solidFill>
                  <a:schemeClr val="tx1"/>
                </a:solidFill>
                <a:latin typeface="+mn-lt"/>
                <a:ea typeface="+mn-ea"/>
                <a:cs typeface="+mn-cs"/>
              </a:rPr>
              <a:t>位。</a:t>
            </a:r>
            <a:r>
              <a:rPr lang="zh-CN" altLang="en-US" dirty="0" smtClean="0"/>
              <a:t> </a:t>
            </a:r>
            <a:endParaRPr lang="en-US" altLang="zh-CN" b="0" dirty="0" smtClean="0">
              <a:solidFill>
                <a:srgbClr val="0000FF"/>
              </a:solidFill>
              <a:latin typeface="宋体" charset="-122"/>
            </a:endParaRPr>
          </a:p>
          <a:p>
            <a:pPr marL="357188" lvl="1" indent="0" algn="l" eaLnBrk="1" hangingPunct="1">
              <a:lnSpc>
                <a:spcPct val="80000"/>
              </a:lnSpc>
              <a:spcBef>
                <a:spcPct val="30000"/>
              </a:spcBef>
              <a:spcAft>
                <a:spcPct val="0"/>
              </a:spcAft>
              <a:buClr>
                <a:schemeClr val="accent2"/>
              </a:buClr>
            </a:pPr>
            <a:r>
              <a:rPr lang="zh-CN" altLang="en-US" b="0" dirty="0" smtClean="0">
                <a:solidFill>
                  <a:srgbClr val="0000FF"/>
                </a:solidFill>
                <a:latin typeface="宋体" charset="-122"/>
              </a:rPr>
              <a:t>在</a:t>
            </a:r>
            <a:r>
              <a:rPr lang="en-US" altLang="zh-CN" b="0" dirty="0" smtClean="0">
                <a:solidFill>
                  <a:srgbClr val="0000FF"/>
                </a:solidFill>
                <a:latin typeface="宋体" charset="-122"/>
              </a:rPr>
              <a:t>A8</a:t>
            </a:r>
            <a:r>
              <a:rPr lang="zh-CN" altLang="en-US" b="0" dirty="0" smtClean="0">
                <a:solidFill>
                  <a:srgbClr val="0000FF"/>
                </a:solidFill>
                <a:latin typeface="宋体" charset="-122"/>
              </a:rPr>
              <a:t>单元格输入“</a:t>
            </a:r>
            <a:r>
              <a:rPr lang="en-US" altLang="zh-CN" b="0" dirty="0" smtClean="0">
                <a:solidFill>
                  <a:srgbClr val="0000FF"/>
                </a:solidFill>
                <a:latin typeface="宋体" charset="-122"/>
              </a:rPr>
              <a:t>1234567890123456”</a:t>
            </a:r>
            <a:r>
              <a:rPr lang="zh-CN" altLang="en-US" b="0" dirty="0" smtClean="0">
                <a:solidFill>
                  <a:srgbClr val="0000FF"/>
                </a:solidFill>
                <a:latin typeface="宋体" charset="-122"/>
              </a:rPr>
              <a:t>，看看编辑栏的显示。</a:t>
            </a:r>
            <a:endParaRPr lang="en-US" altLang="zh-CN" b="0" dirty="0" smtClean="0">
              <a:solidFill>
                <a:srgbClr val="0000FF"/>
              </a:solidFill>
              <a:latin typeface="宋体" charset="-122"/>
            </a:endParaRPr>
          </a:p>
          <a:p>
            <a:pPr marL="357188" lvl="1" indent="0" algn="l" eaLnBrk="1" hangingPunct="1">
              <a:lnSpc>
                <a:spcPct val="80000"/>
              </a:lnSpc>
              <a:spcBef>
                <a:spcPct val="30000"/>
              </a:spcBef>
              <a:spcAft>
                <a:spcPct val="0"/>
              </a:spcAft>
              <a:buClr>
                <a:schemeClr val="accent2"/>
              </a:buClr>
            </a:pPr>
            <a:r>
              <a:rPr lang="zh-CN" altLang="en-US" b="0" dirty="0" smtClean="0">
                <a:solidFill>
                  <a:srgbClr val="0000FF"/>
                </a:solidFill>
                <a:latin typeface="宋体" charset="-122"/>
              </a:rPr>
              <a:t>从第</a:t>
            </a:r>
            <a:r>
              <a:rPr lang="en-US" altLang="zh-CN" b="0" dirty="0" smtClean="0">
                <a:solidFill>
                  <a:srgbClr val="0000FF"/>
                </a:solidFill>
                <a:latin typeface="宋体" charset="-122"/>
              </a:rPr>
              <a:t>16</a:t>
            </a:r>
            <a:r>
              <a:rPr lang="zh-CN" altLang="en-US" b="0" dirty="0" smtClean="0">
                <a:solidFill>
                  <a:srgbClr val="0000FF"/>
                </a:solidFill>
                <a:latin typeface="宋体" charset="-122"/>
              </a:rPr>
              <a:t>位开始已经超出</a:t>
            </a:r>
            <a:r>
              <a:rPr lang="en-US" altLang="zh-CN" b="0" dirty="0" smtClean="0">
                <a:solidFill>
                  <a:srgbClr val="0000FF"/>
                </a:solidFill>
                <a:latin typeface="宋体" charset="-122"/>
              </a:rPr>
              <a:t>EXCEL</a:t>
            </a:r>
            <a:r>
              <a:rPr lang="zh-CN" altLang="en-US" b="0" dirty="0" smtClean="0">
                <a:solidFill>
                  <a:srgbClr val="0000FF"/>
                </a:solidFill>
                <a:latin typeface="宋体" charset="-122"/>
              </a:rPr>
              <a:t>的能力范围，从第</a:t>
            </a:r>
            <a:r>
              <a:rPr lang="en-US" altLang="zh-CN" b="0" dirty="0" smtClean="0">
                <a:solidFill>
                  <a:srgbClr val="0000FF"/>
                </a:solidFill>
                <a:latin typeface="宋体" charset="-122"/>
              </a:rPr>
              <a:t>16</a:t>
            </a:r>
            <a:r>
              <a:rPr lang="zh-CN" altLang="en-US" b="0" dirty="0" smtClean="0">
                <a:solidFill>
                  <a:srgbClr val="0000FF"/>
                </a:solidFill>
                <a:latin typeface="宋体" charset="-122"/>
              </a:rPr>
              <a:t>位包括以后的位数都以</a:t>
            </a:r>
            <a:r>
              <a:rPr lang="en-US" altLang="zh-CN" b="0" dirty="0" smtClean="0">
                <a:solidFill>
                  <a:srgbClr val="0000FF"/>
                </a:solidFill>
                <a:latin typeface="宋体" charset="-122"/>
              </a:rPr>
              <a:t>0</a:t>
            </a:r>
            <a:r>
              <a:rPr lang="zh-CN" altLang="en-US" b="0" dirty="0" smtClean="0">
                <a:solidFill>
                  <a:srgbClr val="0000FF"/>
                </a:solidFill>
                <a:latin typeface="宋体" charset="-122"/>
              </a:rPr>
              <a:t>来代替。</a:t>
            </a:r>
            <a:endParaRPr lang="en-US" altLang="zh-CN" b="0" dirty="0" smtClean="0">
              <a:solidFill>
                <a:srgbClr val="0000FF"/>
              </a:solidFill>
              <a:latin typeface="宋体" charset="-122"/>
            </a:endParaRPr>
          </a:p>
          <a:p>
            <a:pPr eaLnBrk="1" hangingPunct="1">
              <a:lnSpc>
                <a:spcPct val="130000"/>
              </a:lnSpc>
              <a:buClr>
                <a:schemeClr val="tx1"/>
              </a:buClr>
              <a:buFont typeface="Wingdings" pitchFamily="2" charset="2"/>
              <a:buChar char="§"/>
            </a:pPr>
            <a:endParaRPr lang="en-US" altLang="zh-CN" sz="800" dirty="0" smtClean="0">
              <a:solidFill>
                <a:srgbClr val="000000"/>
              </a:solidFill>
              <a:latin typeface="宋体" charset="-122"/>
              <a:ea typeface="宋体" charset="-122"/>
            </a:endParaRPr>
          </a:p>
          <a:p>
            <a:pPr eaLnBrk="1" hangingPunct="1">
              <a:lnSpc>
                <a:spcPct val="130000"/>
              </a:lnSpc>
              <a:buClr>
                <a:schemeClr val="tx1"/>
              </a:buClr>
              <a:buFont typeface="Wingdings" pitchFamily="2" charset="2"/>
              <a:buChar char="§"/>
            </a:pPr>
            <a:r>
              <a:rPr lang="zh-CN" altLang="en-US" sz="800" dirty="0" smtClean="0">
                <a:solidFill>
                  <a:srgbClr val="000000"/>
                </a:solidFill>
                <a:latin typeface="宋体" charset="-122"/>
                <a:ea typeface="宋体" charset="-122"/>
              </a:rPr>
              <a:t>输入文本型数字，可先按一次单引号：</a:t>
            </a:r>
            <a:r>
              <a:rPr lang="zh-CN" altLang="en-US" sz="800" dirty="0" smtClean="0">
                <a:solidFill>
                  <a:srgbClr val="FF0000"/>
                </a:solidFill>
                <a:latin typeface="宋体" charset="-122"/>
                <a:ea typeface="宋体" charset="-122"/>
              </a:rPr>
              <a:t>’</a:t>
            </a:r>
            <a:r>
              <a:rPr lang="zh-CN" altLang="en-US" sz="800" dirty="0" smtClean="0">
                <a:solidFill>
                  <a:srgbClr val="000000"/>
                </a:solidFill>
                <a:latin typeface="宋体" charset="-122"/>
                <a:ea typeface="宋体" charset="-122"/>
              </a:rPr>
              <a:t>，转换为文字类型输入，如</a:t>
            </a:r>
            <a:r>
              <a:rPr lang="zh-CN" altLang="en-US" sz="800" dirty="0" smtClean="0">
                <a:solidFill>
                  <a:srgbClr val="0000CC"/>
                </a:solidFill>
                <a:latin typeface="宋体" charset="-122"/>
                <a:ea typeface="宋体" charset="-122"/>
              </a:rPr>
              <a:t>’</a:t>
            </a:r>
            <a:r>
              <a:rPr lang="en-US" altLang="zh-CN" sz="800" dirty="0" smtClean="0">
                <a:solidFill>
                  <a:srgbClr val="0000CC"/>
                </a:solidFill>
                <a:latin typeface="宋体" charset="-122"/>
                <a:ea typeface="宋体" charset="-122"/>
              </a:rPr>
              <a:t>03    ’200932540001</a:t>
            </a:r>
          </a:p>
          <a:p>
            <a:pPr eaLnBrk="1" hangingPunct="1">
              <a:lnSpc>
                <a:spcPct val="130000"/>
              </a:lnSpc>
              <a:buClr>
                <a:schemeClr val="tx1"/>
              </a:buClr>
              <a:buFont typeface="Wingdings" pitchFamily="2" charset="2"/>
              <a:buChar char="§"/>
            </a:pPr>
            <a:r>
              <a:rPr lang="zh-CN" altLang="en-US" sz="800" dirty="0" smtClean="0">
                <a:solidFill>
                  <a:srgbClr val="000000"/>
                </a:solidFill>
                <a:latin typeface="宋体" charset="-122"/>
                <a:ea typeface="宋体" charset="-122"/>
              </a:rPr>
              <a:t>负数输入：</a:t>
            </a:r>
            <a:r>
              <a:rPr lang="en-US" altLang="zh-CN" sz="800" dirty="0" smtClean="0">
                <a:solidFill>
                  <a:srgbClr val="000000"/>
                </a:solidFill>
                <a:latin typeface="宋体" charset="-122"/>
                <a:ea typeface="宋体" charset="-122"/>
              </a:rPr>
              <a:t>-34</a:t>
            </a:r>
            <a:r>
              <a:rPr lang="zh-CN" altLang="en-US" sz="800" dirty="0" smtClean="0">
                <a:solidFill>
                  <a:srgbClr val="000000"/>
                </a:solidFill>
                <a:latin typeface="宋体" charset="-122"/>
                <a:ea typeface="宋体" charset="-122"/>
              </a:rPr>
              <a:t>或者</a:t>
            </a:r>
            <a:r>
              <a:rPr lang="zh-CN" altLang="en-US" sz="800" dirty="0" smtClean="0">
                <a:solidFill>
                  <a:srgbClr val="FF0000"/>
                </a:solidFill>
                <a:latin typeface="宋体" charset="-122"/>
                <a:ea typeface="宋体" charset="-122"/>
              </a:rPr>
              <a:t>（</a:t>
            </a:r>
            <a:r>
              <a:rPr lang="en-US" altLang="zh-CN" sz="800" dirty="0" smtClean="0">
                <a:solidFill>
                  <a:srgbClr val="000000"/>
                </a:solidFill>
                <a:latin typeface="宋体" charset="-122"/>
                <a:ea typeface="宋体" charset="-122"/>
              </a:rPr>
              <a:t>34</a:t>
            </a:r>
            <a:r>
              <a:rPr lang="zh-CN" altLang="en-US" sz="800" dirty="0" smtClean="0">
                <a:solidFill>
                  <a:srgbClr val="FF0000"/>
                </a:solidFill>
                <a:latin typeface="宋体" charset="-122"/>
                <a:ea typeface="宋体" charset="-122"/>
              </a:rPr>
              <a:t>）</a:t>
            </a:r>
          </a:p>
          <a:p>
            <a:pPr eaLnBrk="1" hangingPunct="1">
              <a:lnSpc>
                <a:spcPct val="130000"/>
              </a:lnSpc>
              <a:buClr>
                <a:schemeClr val="tx1"/>
              </a:buClr>
              <a:buFont typeface="Wingdings" pitchFamily="2" charset="2"/>
              <a:buChar char="§"/>
            </a:pPr>
            <a:r>
              <a:rPr lang="zh-CN" altLang="en-US" sz="800" dirty="0" smtClean="0">
                <a:solidFill>
                  <a:srgbClr val="000000"/>
                </a:solidFill>
                <a:latin typeface="宋体" charset="-122"/>
                <a:ea typeface="宋体" charset="-122"/>
              </a:rPr>
              <a:t>分数输入：先输入“</a:t>
            </a:r>
            <a:r>
              <a:rPr lang="en-US" altLang="zh-CN" sz="800" dirty="0" smtClean="0">
                <a:solidFill>
                  <a:srgbClr val="0000CC"/>
                </a:solidFill>
                <a:latin typeface="宋体" charset="-122"/>
                <a:ea typeface="宋体" charset="-122"/>
              </a:rPr>
              <a:t>0</a:t>
            </a:r>
            <a:r>
              <a:rPr lang="en-US" altLang="zh-CN" sz="800" dirty="0" smtClean="0">
                <a:solidFill>
                  <a:srgbClr val="000000"/>
                </a:solidFill>
                <a:latin typeface="宋体" charset="-122"/>
                <a:ea typeface="宋体" charset="-122"/>
              </a:rPr>
              <a:t>”</a:t>
            </a:r>
            <a:r>
              <a:rPr lang="zh-CN" altLang="en-US" sz="800" dirty="0" smtClean="0">
                <a:solidFill>
                  <a:srgbClr val="000000"/>
                </a:solidFill>
                <a:latin typeface="宋体" charset="-122"/>
                <a:ea typeface="宋体" charset="-122"/>
              </a:rPr>
              <a:t>和</a:t>
            </a:r>
            <a:r>
              <a:rPr lang="zh-CN" altLang="en-US" sz="800" dirty="0" smtClean="0">
                <a:solidFill>
                  <a:srgbClr val="0000CC"/>
                </a:solidFill>
                <a:latin typeface="宋体" charset="-122"/>
                <a:ea typeface="宋体" charset="-122"/>
              </a:rPr>
              <a:t>空格</a:t>
            </a:r>
            <a:r>
              <a:rPr lang="zh-CN" altLang="en-US" sz="800" dirty="0" smtClean="0">
                <a:solidFill>
                  <a:srgbClr val="000000"/>
                </a:solidFill>
                <a:latin typeface="宋体" charset="-122"/>
                <a:ea typeface="宋体" charset="-122"/>
              </a:rPr>
              <a:t>，如 </a:t>
            </a:r>
            <a:r>
              <a:rPr lang="en-US" altLang="zh-CN" sz="800" dirty="0" smtClean="0">
                <a:solidFill>
                  <a:srgbClr val="FF0000"/>
                </a:solidFill>
                <a:latin typeface="宋体" charset="-122"/>
                <a:ea typeface="宋体" charset="-122"/>
              </a:rPr>
              <a:t>0 1/2</a:t>
            </a:r>
            <a:r>
              <a:rPr lang="en-US" altLang="zh-CN" sz="800" dirty="0" smtClean="0">
                <a:solidFill>
                  <a:srgbClr val="000000"/>
                </a:solidFill>
                <a:latin typeface="宋体" charset="-122"/>
                <a:ea typeface="宋体" charset="-122"/>
              </a:rPr>
              <a:t> </a:t>
            </a:r>
            <a:r>
              <a:rPr lang="zh-CN" altLang="en-US" sz="800" dirty="0" smtClean="0">
                <a:solidFill>
                  <a:srgbClr val="000000"/>
                </a:solidFill>
                <a:latin typeface="宋体" charset="-122"/>
                <a:ea typeface="宋体" charset="-122"/>
              </a:rPr>
              <a:t>表示输入</a:t>
            </a:r>
            <a:r>
              <a:rPr lang="en-US" altLang="zh-CN" sz="800" dirty="0" smtClean="0">
                <a:solidFill>
                  <a:srgbClr val="000000"/>
                </a:solidFill>
                <a:latin typeface="宋体" charset="-122"/>
                <a:ea typeface="宋体" charset="-122"/>
              </a:rPr>
              <a:t>1/2</a:t>
            </a:r>
          </a:p>
          <a:p>
            <a:pPr eaLnBrk="1" hangingPunct="1">
              <a:lnSpc>
                <a:spcPct val="80000"/>
              </a:lnSpc>
            </a:pPr>
            <a:endParaRPr lang="en-US" altLang="zh-CN" sz="900" dirty="0" smtClean="0">
              <a:latin typeface="Arial" charset="0"/>
              <a:ea typeface="宋体" charset="-122"/>
            </a:endParaRPr>
          </a:p>
          <a:p>
            <a:pPr marL="357188" lvl="1" indent="0" algn="l" eaLnBrk="1" hangingPunct="1">
              <a:lnSpc>
                <a:spcPct val="80000"/>
              </a:lnSpc>
              <a:spcBef>
                <a:spcPct val="30000"/>
              </a:spcBef>
              <a:spcAft>
                <a:spcPct val="0"/>
              </a:spcAft>
              <a:buClr>
                <a:schemeClr val="accent2"/>
              </a:buClr>
            </a:pPr>
            <a:endParaRPr lang="en-US" altLang="zh-CN" b="0" dirty="0" smtClean="0">
              <a:solidFill>
                <a:srgbClr val="0000FF"/>
              </a:solidFill>
              <a:latin typeface="宋体" charset="-122"/>
            </a:endParaRPr>
          </a:p>
          <a:p>
            <a:pPr marL="357188" lvl="1" indent="0" algn="l" eaLnBrk="1" hangingPunct="1">
              <a:lnSpc>
                <a:spcPct val="80000"/>
              </a:lnSpc>
              <a:spcBef>
                <a:spcPct val="30000"/>
              </a:spcBef>
              <a:spcAft>
                <a:spcPct val="0"/>
              </a:spcAft>
              <a:buClr>
                <a:schemeClr val="accent2"/>
              </a:buClr>
            </a:pPr>
            <a:endParaRPr lang="en-US" altLang="zh-CN" b="0" dirty="0" smtClean="0">
              <a:solidFill>
                <a:srgbClr val="0000FF"/>
              </a:solidFill>
              <a:latin typeface="宋体" charset="-122"/>
            </a:endParaRPr>
          </a:p>
          <a:p>
            <a:endParaRPr lang="en-US" altLang="zh-CN" dirty="0" smtClean="0"/>
          </a:p>
          <a:p>
            <a:r>
              <a:rPr lang="zh-CN" altLang="en-US" dirty="0" smtClean="0"/>
              <a:t>注意： 在以 “</a:t>
            </a:r>
            <a:r>
              <a:rPr lang="en-US" altLang="zh-CN" dirty="0" smtClean="0"/>
              <a:t>=”</a:t>
            </a:r>
            <a:r>
              <a:rPr lang="zh-CN" altLang="en-US" dirty="0" smtClean="0"/>
              <a:t>开始的公式表达中，对表达内容，</a:t>
            </a:r>
            <a:r>
              <a:rPr lang="en-US" altLang="zh-CN" dirty="0" smtClean="0"/>
              <a:t>EXCEL</a:t>
            </a:r>
            <a:r>
              <a:rPr lang="zh-CN" altLang="en-US" dirty="0" smtClean="0"/>
              <a:t>会一一判定你是不是数值，是不是文本字符串，是不是单元格引用，是不是定义好的名称，如果你输入的内容不在上述四个范围，</a:t>
            </a:r>
            <a:r>
              <a:rPr lang="en-US" altLang="zh-CN" dirty="0" smtClean="0"/>
              <a:t>EXCEL</a:t>
            </a:r>
            <a:r>
              <a:rPr lang="zh-CN" altLang="en-US" dirty="0" smtClean="0"/>
              <a:t>认为你输入了一个没有定义过的名称，并返回</a:t>
            </a:r>
            <a:r>
              <a:rPr lang="en-US" altLang="zh-CN" dirty="0" smtClean="0"/>
              <a:t>#NAME?</a:t>
            </a:r>
            <a:r>
              <a:rPr lang="zh-CN" altLang="en-US" dirty="0" smtClean="0"/>
              <a:t>错误。</a:t>
            </a:r>
            <a:endParaRPr lang="en-US" altLang="zh-CN" dirty="0" smtClean="0"/>
          </a:p>
          <a:p>
            <a:pPr marL="357188" lvl="1" indent="0" algn="l" eaLnBrk="1" hangingPunct="1">
              <a:lnSpc>
                <a:spcPct val="80000"/>
              </a:lnSpc>
              <a:spcBef>
                <a:spcPct val="30000"/>
              </a:spcBef>
              <a:spcAft>
                <a:spcPct val="0"/>
              </a:spcAft>
              <a:buClr>
                <a:schemeClr val="accent2"/>
              </a:buClr>
            </a:pPr>
            <a:endParaRPr lang="en-US" altLang="zh-CN" b="0" dirty="0" smtClean="0">
              <a:solidFill>
                <a:srgbClr val="0000FF"/>
              </a:solidFill>
              <a:latin typeface="宋体" charset="-122"/>
            </a:endParaRPr>
          </a:p>
          <a:p>
            <a:pPr marL="357188" lvl="1" indent="0" algn="l" eaLnBrk="1" hangingPunct="1">
              <a:lnSpc>
                <a:spcPct val="80000"/>
              </a:lnSpc>
              <a:spcBef>
                <a:spcPct val="30000"/>
              </a:spcBef>
              <a:spcAft>
                <a:spcPct val="0"/>
              </a:spcAft>
              <a:buClr>
                <a:schemeClr val="accent2"/>
              </a:buClr>
            </a:pPr>
            <a:endParaRPr lang="en-US" altLang="zh-CN" b="0" dirty="0" smtClean="0">
              <a:solidFill>
                <a:srgbClr val="0000FF"/>
              </a:solidFill>
              <a:latin typeface="宋体" charset="-122"/>
            </a:endParaRPr>
          </a:p>
          <a:p>
            <a:pPr lvl="0">
              <a:buFont typeface="Arial" pitchFamily="34" charset="0"/>
              <a:buNone/>
            </a:pPr>
            <a:r>
              <a:rPr lang="zh-CN" altLang="en-US" b="0" dirty="0" smtClean="0"/>
              <a:t>在 </a:t>
            </a:r>
            <a:r>
              <a:rPr lang="en-US" altLang="zh-CN" b="0" dirty="0" smtClean="0"/>
              <a:t>Excel </a:t>
            </a:r>
            <a:r>
              <a:rPr lang="zh-CN" altLang="en-US" b="0" dirty="0" smtClean="0"/>
              <a:t>中绘制斜线表头</a:t>
            </a:r>
          </a:p>
          <a:p>
            <a:pPr lvl="1">
              <a:buFont typeface="Arial" pitchFamily="34" charset="0"/>
              <a:buChar char="•"/>
            </a:pPr>
            <a:r>
              <a:rPr lang="zh-CN" altLang="en-US" b="0" dirty="0" smtClean="0"/>
              <a:t>使用边框中的对角线绘制斜线表头</a:t>
            </a:r>
          </a:p>
          <a:p>
            <a:pPr lvl="1"/>
            <a:r>
              <a:rPr lang="zh-CN" altLang="en-US" b="0" dirty="0" smtClean="0"/>
              <a:t>选中要绘制斜线表头的单元格，单击鼠标右键，然后单击“设置单元格格式”。 </a:t>
            </a:r>
          </a:p>
          <a:p>
            <a:pPr lvl="1"/>
            <a:r>
              <a:rPr lang="zh-CN" altLang="en-US" b="0" dirty="0" smtClean="0"/>
              <a:t>单击“边框”选项卡，再单击“外边框”，然后单击从左上角至右下角的对角线按钮。 </a:t>
            </a:r>
          </a:p>
          <a:p>
            <a:pPr lvl="1"/>
            <a:r>
              <a:rPr lang="zh-CN" altLang="en-US" b="0" dirty="0" smtClean="0"/>
              <a:t>单击“确定”按钮。您也可以在此窗口中修改线条的样式和颜色。</a:t>
            </a:r>
            <a:endParaRPr lang="en-US" altLang="zh-CN" b="0" dirty="0" smtClean="0"/>
          </a:p>
          <a:p>
            <a:pPr lvl="1">
              <a:buFont typeface="Arial" pitchFamily="34" charset="0"/>
              <a:buChar char="•"/>
            </a:pPr>
            <a:r>
              <a:rPr lang="zh-CN" altLang="en-US" b="0" dirty="0" smtClean="0"/>
              <a:t>使用绘图工具绘制斜线表头</a:t>
            </a:r>
          </a:p>
          <a:p>
            <a:pPr lvl="1"/>
            <a:r>
              <a:rPr lang="zh-CN" altLang="en-US" b="0" dirty="0" smtClean="0"/>
              <a:t>选中要绘制斜线表头的单元格，单击鼠标右键，然后单击“设置单元格格式”。 </a:t>
            </a:r>
          </a:p>
          <a:p>
            <a:pPr lvl="1"/>
            <a:r>
              <a:rPr lang="zh-CN" altLang="en-US" b="0" dirty="0" smtClean="0"/>
              <a:t>单击“边框”选项卡，再单击“外边框”，然后单击“确定”。 </a:t>
            </a:r>
          </a:p>
          <a:p>
            <a:pPr lvl="1"/>
            <a:r>
              <a:rPr lang="zh-CN" altLang="en-US" b="0" dirty="0" smtClean="0"/>
              <a:t>单击“插入”选项卡，在“插图”组中单击“形状”。 </a:t>
            </a:r>
          </a:p>
          <a:p>
            <a:pPr lvl="1"/>
            <a:r>
              <a:rPr lang="zh-CN" altLang="en-US" b="0" dirty="0" smtClean="0"/>
              <a:t>选中直线，在要绘制斜线表头的单元格中，将鼠标放在左上角，拖动鼠标，将直线右下角放置在所需位置。 </a:t>
            </a:r>
          </a:p>
          <a:p>
            <a:pPr lvl="1"/>
            <a:r>
              <a:rPr lang="zh-CN" altLang="en-US" b="0" dirty="0" smtClean="0"/>
              <a:t>重复上一步，您可以添加多条斜线。</a:t>
            </a:r>
          </a:p>
          <a:p>
            <a:pPr lvl="1"/>
            <a:endParaRPr lang="zh-CN" altLang="en-US" b="0" dirty="0" smtClean="0"/>
          </a:p>
          <a:p>
            <a:pPr marL="357188" lvl="1" indent="0" algn="l" eaLnBrk="1" hangingPunct="1">
              <a:lnSpc>
                <a:spcPct val="80000"/>
              </a:lnSpc>
              <a:spcBef>
                <a:spcPct val="30000"/>
              </a:spcBef>
              <a:spcAft>
                <a:spcPct val="0"/>
              </a:spcAft>
              <a:buClr>
                <a:schemeClr val="accent2"/>
              </a:buClr>
            </a:pPr>
            <a:endParaRPr lang="zh-CN" altLang="en-US" b="0" dirty="0" smtClean="0">
              <a:solidFill>
                <a:srgbClr val="0000FF"/>
              </a:solidFill>
              <a:latin typeface="宋体" charset="-122"/>
            </a:endParaRPr>
          </a:p>
          <a:p>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12</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sz="1200" b="0" i="0" u="none" strike="noStrike" kern="1200" dirty="0" smtClean="0">
                <a:solidFill>
                  <a:schemeClr val="tx1"/>
                </a:solidFill>
                <a:latin typeface="+mn-lt"/>
                <a:ea typeface="+mn-ea"/>
                <a:cs typeface="+mn-cs"/>
              </a:rPr>
              <a:t>有效性设置 </a:t>
            </a:r>
            <a:endParaRPr lang="en-US" altLang="zh-CN" sz="1200" b="0" i="0" u="none" strike="noStrike" kern="1200" dirty="0" smtClean="0">
              <a:solidFill>
                <a:schemeClr val="tx1"/>
              </a:solidFill>
              <a:latin typeface="+mn-lt"/>
              <a:ea typeface="+mn-ea"/>
              <a:cs typeface="+mn-cs"/>
            </a:endParaRPr>
          </a:p>
          <a:p>
            <a:r>
              <a:rPr lang="zh-CN" altLang="en-US" dirty="0" smtClean="0"/>
              <a:t>工作表中，用户将输入数据以获得所需的计算和结果。</a:t>
            </a:r>
            <a:r>
              <a:rPr lang="zh-CN" altLang="en-US" b="1" dirty="0" smtClean="0"/>
              <a:t>确保输入有效数据是一项重要的任务。</a:t>
            </a:r>
            <a:r>
              <a:rPr lang="zh-CN" altLang="en-US" dirty="0" smtClean="0"/>
              <a:t>您可能希望将数据输入限制在某个日期范围、使用列表限制选择或者确保只输入正整数。在用户输入了无效数据时提供即时帮助以便对用户进行指导并清除相应的无效信息，这对于数据输入的顺利进行也是必不可少的。 </a:t>
            </a:r>
          </a:p>
          <a:p>
            <a:r>
              <a:rPr lang="zh-CN" altLang="en-US" dirty="0" smtClean="0"/>
              <a:t>一旦决定了要对工作表采用哪一种有效性检查，就可以通过执行下列操作来设置这种有效性检查： </a:t>
            </a:r>
          </a:p>
          <a:p>
            <a:pPr>
              <a:buFont typeface="Arial" pitchFamily="34" charset="0"/>
              <a:buChar char="•"/>
            </a:pPr>
            <a:r>
              <a:rPr lang="zh-CN" altLang="en-US" dirty="0" smtClean="0"/>
              <a:t>选择一个或多个要验证的单元格。 </a:t>
            </a:r>
          </a:p>
          <a:p>
            <a:pPr>
              <a:buFont typeface="Arial" pitchFamily="34" charset="0"/>
              <a:buChar char="•"/>
            </a:pPr>
            <a:r>
              <a:rPr lang="zh-CN" altLang="en-US" dirty="0" smtClean="0"/>
              <a:t>在</a:t>
            </a:r>
            <a:r>
              <a:rPr lang="zh-CN" altLang="en-US" b="1" dirty="0" smtClean="0"/>
              <a:t>“数据”</a:t>
            </a:r>
            <a:r>
              <a:rPr lang="zh-CN" altLang="en-US" dirty="0" smtClean="0"/>
              <a:t>选项卡上的</a:t>
            </a:r>
            <a:r>
              <a:rPr lang="zh-CN" altLang="en-US" b="1" dirty="0" smtClean="0"/>
              <a:t>“数据工具”</a:t>
            </a:r>
            <a:r>
              <a:rPr lang="zh-CN" altLang="en-US" dirty="0" smtClean="0"/>
              <a:t>组中，单击</a:t>
            </a:r>
            <a:r>
              <a:rPr lang="zh-CN" altLang="en-US" b="1" dirty="0" smtClean="0"/>
              <a:t>“数据有效性”</a:t>
            </a:r>
            <a:r>
              <a:rPr lang="zh-CN" altLang="en-US" dirty="0" smtClean="0"/>
              <a:t>。</a:t>
            </a:r>
          </a:p>
          <a:p>
            <a:endParaRPr lang="zh-CN" altLang="en-US" dirty="0"/>
          </a:p>
        </p:txBody>
      </p:sp>
      <p:sp>
        <p:nvSpPr>
          <p:cNvPr id="4" name="灯片编号占位符 3"/>
          <p:cNvSpPr>
            <a:spLocks noGrp="1"/>
          </p:cNvSpPr>
          <p:nvPr>
            <p:ph type="sldNum" sz="quarter" idx="10"/>
          </p:nvPr>
        </p:nvSpPr>
        <p:spPr/>
        <p:txBody>
          <a:bodyPr/>
          <a:lstStyle/>
          <a:p>
            <a:fld id="{D03A0EBD-F70A-4CDB-B4F1-321FEA21BB36}" type="slidenum">
              <a:rPr lang="zh-CN" altLang="en-US" smtClean="0"/>
              <a:pPr/>
              <a:t>13</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2DF6A7A2-1284-4899-83FD-82C97997B8BB}" type="slidenum">
              <a:rPr lang="en-US" altLang="zh-CN" smtClean="0">
                <a:latin typeface="Arial" charset="0"/>
                <a:ea typeface="宋体" charset="-122"/>
              </a:rPr>
              <a:pPr/>
              <a:t>14</a:t>
            </a:fld>
            <a:endParaRPr lang="en-US" altLang="zh-CN" smtClean="0">
              <a:latin typeface="Arial" charset="0"/>
              <a:ea typeface="宋体" charset="-122"/>
            </a:endParaRPr>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r>
              <a:rPr kumimoji="1" lang="zh-CN" altLang="en-US" b="1" dirty="0" smtClean="0">
                <a:solidFill>
                  <a:srgbClr val="0000FF"/>
                </a:solidFill>
                <a:latin typeface="Arial" charset="0"/>
                <a:ea typeface="宋体" charset="-122"/>
              </a:rPr>
              <a:t>在编辑栏的单元格引用处按</a:t>
            </a:r>
            <a:r>
              <a:rPr kumimoji="1" lang="en-US" altLang="zh-CN" b="1" dirty="0" smtClean="0">
                <a:solidFill>
                  <a:srgbClr val="0000FF"/>
                </a:solidFill>
                <a:latin typeface="Arial" charset="0"/>
                <a:ea typeface="宋体" charset="-122"/>
              </a:rPr>
              <a:t>F4</a:t>
            </a:r>
            <a:r>
              <a:rPr kumimoji="1" lang="zh-CN" altLang="en-US" b="1" dirty="0" smtClean="0">
                <a:solidFill>
                  <a:srgbClr val="0000FF"/>
                </a:solidFill>
                <a:latin typeface="Arial" charset="0"/>
                <a:ea typeface="宋体" charset="-122"/>
              </a:rPr>
              <a:t>，可在相对地址和绝对地址之间切换。</a:t>
            </a:r>
            <a:endParaRPr kumimoji="1" lang="en-US" altLang="zh-CN" b="1" dirty="0" smtClean="0">
              <a:solidFill>
                <a:srgbClr val="0000FF"/>
              </a:solidFill>
              <a:latin typeface="Arial" charset="0"/>
              <a:ea typeface="宋体" charset="-122"/>
            </a:endParaRPr>
          </a:p>
          <a:p>
            <a:pPr eaLnBrk="1" hangingPunct="1"/>
            <a:endParaRPr kumimoji="1" lang="en-US" altLang="zh-CN" b="1" dirty="0" smtClean="0">
              <a:solidFill>
                <a:srgbClr val="0000FF"/>
              </a:solidFill>
              <a:latin typeface="Arial" charset="0"/>
              <a:ea typeface="宋体" charset="-122"/>
            </a:endParaRPr>
          </a:p>
          <a:p>
            <a:pPr eaLnBrk="1" hangingPunct="1"/>
            <a:r>
              <a:rPr kumimoji="1" lang="zh-CN" altLang="en-US" b="1" dirty="0" smtClean="0">
                <a:solidFill>
                  <a:srgbClr val="0000FF"/>
                </a:solidFill>
                <a:latin typeface="Arial" charset="0"/>
                <a:ea typeface="宋体" charset="-122"/>
              </a:rPr>
              <a:t>两个工作表间建立联系的过程，在</a:t>
            </a:r>
            <a:r>
              <a:rPr kumimoji="1" lang="en-US" altLang="zh-CN" b="1" dirty="0" smtClean="0">
                <a:solidFill>
                  <a:srgbClr val="0000FF"/>
                </a:solidFill>
                <a:latin typeface="Arial" charset="0"/>
                <a:ea typeface="宋体" charset="-122"/>
              </a:rPr>
              <a:t>Excel</a:t>
            </a:r>
            <a:r>
              <a:rPr kumimoji="1" lang="zh-CN" altLang="en-US" b="1" dirty="0" smtClean="0">
                <a:solidFill>
                  <a:srgbClr val="0000FF"/>
                </a:solidFill>
                <a:latin typeface="Arial" charset="0"/>
                <a:ea typeface="宋体" charset="-122"/>
              </a:rPr>
              <a:t>中称作建立 “链接”。</a:t>
            </a:r>
            <a:r>
              <a:rPr kumimoji="1" lang="zh-CN" altLang="en-US" b="1" dirty="0" smtClean="0">
                <a:latin typeface="Arial" charset="0"/>
                <a:ea typeface="宋体" charset="-122"/>
              </a:rPr>
              <a:t>工作表间建立链接后，在源工作表中更改数据时，与之</a:t>
            </a:r>
          </a:p>
          <a:p>
            <a:pPr eaLnBrk="1" hangingPunct="1"/>
            <a:r>
              <a:rPr kumimoji="1" lang="zh-CN" altLang="en-US" b="1" dirty="0" smtClean="0">
                <a:latin typeface="Arial" charset="0"/>
                <a:ea typeface="宋体" charset="-122"/>
              </a:rPr>
              <a:t>相链接的工作表自动更新所引用的内容。</a:t>
            </a:r>
          </a:p>
          <a:p>
            <a:pPr eaLnBrk="1" hangingPunct="1">
              <a:lnSpc>
                <a:spcPct val="110000"/>
              </a:lnSpc>
              <a:spcBef>
                <a:spcPct val="0"/>
              </a:spcBef>
            </a:pPr>
            <a:endParaRPr kumimoji="1" lang="zh-CN" altLang="en-US" dirty="0" smtClean="0">
              <a:solidFill>
                <a:srgbClr val="0000FF"/>
              </a:solidFill>
              <a:latin typeface="Arial" charset="0"/>
              <a:ea typeface="宋体" charset="-122"/>
            </a:endParaRPr>
          </a:p>
          <a:p>
            <a:pPr eaLnBrk="1" hangingPunct="1"/>
            <a:endParaRPr lang="en-US" altLang="zh-CN" dirty="0" smtClean="0">
              <a:latin typeface="Arial" charset="0"/>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gradFill rotWithShape="1">
          <a:gsLst>
            <a:gs pos="0">
              <a:srgbClr val="5E9EFF"/>
            </a:gs>
            <a:gs pos="39999">
              <a:srgbClr val="85C2FF"/>
            </a:gs>
            <a:gs pos="70000">
              <a:srgbClr val="C4D6EB"/>
            </a:gs>
            <a:gs pos="100000">
              <a:srgbClr val="FFEBFA"/>
            </a:gs>
          </a:gsLst>
          <a:lin ang="2700000" scaled="1"/>
        </a:gradFill>
        <a:effectLst/>
      </p:bgPr>
    </p:bg>
    <p:spTree>
      <p:nvGrpSpPr>
        <p:cNvPr id="1" name=""/>
        <p:cNvGrpSpPr/>
        <p:nvPr/>
      </p:nvGrpSpPr>
      <p:grpSpPr>
        <a:xfrm>
          <a:off x="0" y="0"/>
          <a:ext cx="0" cy="0"/>
          <a:chOff x="0" y="0"/>
          <a:chExt cx="0" cy="0"/>
        </a:xfrm>
      </p:grpSpPr>
      <p:sp>
        <p:nvSpPr>
          <p:cNvPr id="4" name="Rectangle 7"/>
          <p:cNvSpPr>
            <a:spLocks noChangeArrowheads="1"/>
          </p:cNvSpPr>
          <p:nvPr userDrawn="1"/>
        </p:nvSpPr>
        <p:spPr bwMode="auto">
          <a:xfrm>
            <a:off x="0" y="0"/>
            <a:ext cx="9144000" cy="6858000"/>
          </a:xfrm>
          <a:prstGeom prst="rect">
            <a:avLst/>
          </a:prstGeom>
          <a:noFill/>
          <a:ln w="44450">
            <a:solidFill>
              <a:srgbClr val="4F84EF"/>
            </a:solidFill>
            <a:miter lim="800000"/>
            <a:headEnd/>
            <a:tailEnd/>
          </a:ln>
          <a:effectLst/>
        </p:spPr>
        <p:txBody>
          <a:bodyPr wrap="none" anchor="ctr"/>
          <a:lstStyle/>
          <a:p>
            <a:pPr algn="ctr">
              <a:spcBef>
                <a:spcPts val="2488"/>
              </a:spcBef>
              <a:spcAft>
                <a:spcPts val="2488"/>
              </a:spcAft>
              <a:defRPr/>
            </a:pPr>
            <a:endParaRPr lang="zh-CN" altLang="en-US"/>
          </a:p>
        </p:txBody>
      </p:sp>
      <p:pic>
        <p:nvPicPr>
          <p:cNvPr id="5" name="Picture 25"/>
          <p:cNvPicPr>
            <a:picLocks noChangeAspect="1" noChangeArrowheads="1"/>
          </p:cNvPicPr>
          <p:nvPr userDrawn="1"/>
        </p:nvPicPr>
        <p:blipFill>
          <a:blip r:embed="rId2"/>
          <a:srcRect/>
          <a:stretch>
            <a:fillRect/>
          </a:stretch>
        </p:blipFill>
        <p:spPr bwMode="auto">
          <a:xfrm>
            <a:off x="6011863" y="6178550"/>
            <a:ext cx="3074987" cy="642938"/>
          </a:xfrm>
          <a:prstGeom prst="rect">
            <a:avLst/>
          </a:prstGeom>
          <a:noFill/>
          <a:ln w="9525" algn="ctr">
            <a:noFill/>
            <a:miter lim="800000"/>
            <a:headEnd/>
            <a:tailEnd/>
          </a:ln>
        </p:spPr>
      </p:pic>
      <p:sp>
        <p:nvSpPr>
          <p:cNvPr id="195586" name="Rectangle 2"/>
          <p:cNvSpPr>
            <a:spLocks noGrp="1" noChangeArrowheads="1"/>
          </p:cNvSpPr>
          <p:nvPr>
            <p:ph type="ctrTitle"/>
          </p:nvPr>
        </p:nvSpPr>
        <p:spPr>
          <a:xfrm>
            <a:off x="685800" y="1524000"/>
            <a:ext cx="6765925" cy="752475"/>
          </a:xfrm>
        </p:spPr>
        <p:txBody>
          <a:bodyPr/>
          <a:lstStyle>
            <a:lvl1pPr algn="ctr">
              <a:defRPr sz="4000">
                <a:solidFill>
                  <a:srgbClr val="FF0000"/>
                </a:solidFill>
                <a:latin typeface="Courier New" pitchFamily="49" charset="0"/>
              </a:defRPr>
            </a:lvl1pPr>
          </a:lstStyle>
          <a:p>
            <a:r>
              <a:rPr lang="zh-CN" altLang="en-US"/>
              <a:t>单击此处编辑母版标题样式</a:t>
            </a:r>
          </a:p>
        </p:txBody>
      </p:sp>
      <p:sp>
        <p:nvSpPr>
          <p:cNvPr id="195587" name="Rectangle 3"/>
          <p:cNvSpPr>
            <a:spLocks noGrp="1" noChangeArrowheads="1"/>
          </p:cNvSpPr>
          <p:nvPr>
            <p:ph type="subTitle" idx="1"/>
          </p:nvPr>
        </p:nvSpPr>
        <p:spPr>
          <a:xfrm>
            <a:off x="1371600" y="3048000"/>
            <a:ext cx="6400800" cy="838200"/>
          </a:xfrm>
        </p:spPr>
        <p:txBody>
          <a:bodyPr/>
          <a:lstStyle>
            <a:lvl1pPr algn="ctr">
              <a:defRPr>
                <a:ea typeface="幼圆" pitchFamily="49" charset="-122"/>
              </a:defRPr>
            </a:lvl1pPr>
          </a:lstStyle>
          <a:p>
            <a:r>
              <a:rPr lang="zh-CN" altLang="en-US"/>
              <a:t>单击此处编辑母版副标题样式</a:t>
            </a:r>
          </a:p>
        </p:txBody>
      </p:sp>
      <p:sp>
        <p:nvSpPr>
          <p:cNvPr id="6" name="Rectangle 4"/>
          <p:cNvSpPr>
            <a:spLocks noGrp="1" noChangeArrowheads="1"/>
          </p:cNvSpPr>
          <p:nvPr>
            <p:ph type="dt" sz="half" idx="10"/>
          </p:nvPr>
        </p:nvSpPr>
        <p:spPr bwMode="auto">
          <a:xfrm>
            <a:off x="6858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l">
              <a:spcBef>
                <a:spcPct val="0"/>
              </a:spcBef>
              <a:spcAft>
                <a:spcPct val="0"/>
              </a:spcAft>
              <a:defRPr sz="1400" b="0">
                <a:solidFill>
                  <a:schemeClr val="tx1"/>
                </a:solidFill>
              </a:defRPr>
            </a:lvl1pPr>
          </a:lstStyle>
          <a:p>
            <a:pPr>
              <a:defRPr/>
            </a:pPr>
            <a:endParaRPr lang="en-US" altLang="zh-CN"/>
          </a:p>
        </p:txBody>
      </p:sp>
      <p:sp>
        <p:nvSpPr>
          <p:cNvPr id="7" name="Rectangle 5"/>
          <p:cNvSpPr>
            <a:spLocks noGrp="1" noChangeArrowheads="1"/>
          </p:cNvSpPr>
          <p:nvPr>
            <p:ph type="ftr" sz="quarter" idx="11"/>
          </p:nvPr>
        </p:nvSpPr>
        <p:spPr>
          <a:xfrm>
            <a:off x="3314700" y="6497638"/>
            <a:ext cx="2895600" cy="360362"/>
          </a:xfrm>
          <a:prstGeom prst="rect">
            <a:avLst/>
          </a:prstGeom>
        </p:spPr>
        <p:txBody>
          <a:bodyPr/>
          <a:lstStyle>
            <a:lvl1pPr>
              <a:defRPr/>
            </a:lvl1pPr>
          </a:lstStyle>
          <a:p>
            <a:pPr>
              <a:defRPr/>
            </a:pPr>
            <a:endParaRPr lang="en-US" altLang="zh-CN"/>
          </a:p>
        </p:txBody>
      </p:sp>
      <p:sp>
        <p:nvSpPr>
          <p:cNvPr id="8" name="Rectangle 6"/>
          <p:cNvSpPr>
            <a:spLocks noGrp="1" noChangeArrowheads="1"/>
          </p:cNvSpPr>
          <p:nvPr>
            <p:ph type="sldNum" sz="quarter" idx="12"/>
          </p:nvPr>
        </p:nvSpPr>
        <p:spPr bwMode="auto">
          <a:xfrm>
            <a:off x="6553200" y="62484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a:spcBef>
                <a:spcPct val="0"/>
              </a:spcBef>
              <a:spcAft>
                <a:spcPct val="0"/>
              </a:spcAft>
              <a:defRPr sz="1400" b="0">
                <a:solidFill>
                  <a:schemeClr val="tx1"/>
                </a:solidFill>
              </a:defRPr>
            </a:lvl1pPr>
          </a:lstStyle>
          <a:p>
            <a:pPr>
              <a:defRPr/>
            </a:pPr>
            <a:fld id="{029939CB-8733-49D6-8F15-CDD628E797FC}" type="slidenum">
              <a:rPr lang="en-US" altLang="zh-CN"/>
              <a:pPr>
                <a:defRPr/>
              </a:pPr>
              <a:t>‹#›</a:t>
            </a:fld>
            <a:endParaRPr lang="en-US" altLang="zh-CN"/>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xfrm>
            <a:off x="3314700" y="6497638"/>
            <a:ext cx="2895600" cy="360362"/>
          </a:xfrm>
          <a:prstGeom prst="rect">
            <a:avLst/>
          </a:prstGeom>
        </p:spPr>
        <p:txBody>
          <a:bodyPr/>
          <a:lstStyle>
            <a:lvl1pPr>
              <a:defRPr/>
            </a:lvl1pPr>
          </a:lstStyle>
          <a:p>
            <a:pPr>
              <a:defRPr/>
            </a:pPr>
            <a:endParaRPr lang="en-US" altLang="zh-CN"/>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353175" y="333375"/>
            <a:ext cx="2105025" cy="53816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4925" y="333375"/>
            <a:ext cx="6165850" cy="53816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ftr" sz="quarter" idx="10"/>
          </p:nvPr>
        </p:nvSpPr>
        <p:spPr>
          <a:xfrm>
            <a:off x="3314700" y="6497638"/>
            <a:ext cx="2895600" cy="360362"/>
          </a:xfrm>
          <a:prstGeom prst="rect">
            <a:avLst/>
          </a:prstGeom>
        </p:spPr>
        <p:txBody>
          <a:bodyPr/>
          <a:lstStyle>
            <a:lvl1pPr>
              <a:defRPr/>
            </a:lvl1pPr>
          </a:lstStyle>
          <a:p>
            <a:pPr>
              <a:defRPr/>
            </a:pPr>
            <a:endParaRPr lang="en-US" altLang="zh-CN"/>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34925" y="333375"/>
            <a:ext cx="4537075" cy="64770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600200"/>
            <a:ext cx="381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38100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3733800"/>
            <a:ext cx="3810000" cy="1981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5"/>
          <p:cNvSpPr>
            <a:spLocks noGrp="1" noChangeArrowheads="1"/>
          </p:cNvSpPr>
          <p:nvPr>
            <p:ph type="ftr" sz="quarter" idx="10"/>
          </p:nvPr>
        </p:nvSpPr>
        <p:spPr>
          <a:xfrm>
            <a:off x="3314700" y="6497638"/>
            <a:ext cx="2895600" cy="360362"/>
          </a:xfrm>
          <a:prstGeom prst="rect">
            <a:avLst/>
          </a:prstGeom>
        </p:spPr>
        <p:txBody>
          <a:bodyPr/>
          <a:lstStyle>
            <a:lvl1pPr>
              <a:defRPr/>
            </a:lvl1pPr>
          </a:lstStyle>
          <a:p>
            <a:pPr>
              <a:defRPr/>
            </a:pPr>
            <a:endParaRPr lang="en-US" altLang="zh-CN"/>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标题 4"/>
          <p:cNvSpPr>
            <a:spLocks noGrp="1"/>
          </p:cNvSpPr>
          <p:nvPr>
            <p:ph type="title"/>
          </p:nvPr>
        </p:nvSpPr>
        <p:spPr/>
        <p:txBody>
          <a:bodyPr/>
          <a:lstStyle/>
          <a:p>
            <a:r>
              <a:rPr lang="zh-CN" altLang="en-US" dirty="0" smtClean="0"/>
              <a:t>单击此处编辑母版标题样式</a:t>
            </a:r>
            <a:endParaRPr lang="zh-CN" altLang="en-US" dirty="0"/>
          </a:p>
        </p:txBody>
      </p:sp>
      <p:sp>
        <p:nvSpPr>
          <p:cNvPr id="4" name="Rectangle 5"/>
          <p:cNvSpPr>
            <a:spLocks noGrp="1" noChangeArrowheads="1"/>
          </p:cNvSpPr>
          <p:nvPr>
            <p:ph type="ftr" sz="quarter" idx="10"/>
          </p:nvPr>
        </p:nvSpPr>
        <p:spPr>
          <a:xfrm>
            <a:off x="3314700" y="6497638"/>
            <a:ext cx="2895600" cy="360362"/>
          </a:xfrm>
          <a:prstGeom prst="rect">
            <a:avLst/>
          </a:prstGeom>
        </p:spPr>
        <p:txBody>
          <a:bodyPr/>
          <a:lstStyle>
            <a:lvl1pPr>
              <a:defRPr/>
            </a:lvl1pPr>
          </a:lstStyle>
          <a:p>
            <a:pPr>
              <a:defRPr/>
            </a:pPr>
            <a:endParaRPr lang="en-US" altLang="zh-CN"/>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Rectangle 5"/>
          <p:cNvSpPr>
            <a:spLocks noGrp="1" noChangeArrowheads="1"/>
          </p:cNvSpPr>
          <p:nvPr>
            <p:ph type="ftr" sz="quarter" idx="10"/>
          </p:nvPr>
        </p:nvSpPr>
        <p:spPr>
          <a:xfrm>
            <a:off x="3314700" y="6497638"/>
            <a:ext cx="2895600" cy="360362"/>
          </a:xfrm>
          <a:prstGeom prst="rect">
            <a:avLst/>
          </a:prstGeom>
        </p:spPr>
        <p:txBody>
          <a:bodyPr/>
          <a:lstStyle>
            <a:lvl1pPr>
              <a:defRPr/>
            </a:lvl1pPr>
          </a:lstStyle>
          <a:p>
            <a:pPr>
              <a:defRPr/>
            </a:pPr>
            <a:endParaRPr lang="en-US" altLang="zh-CN"/>
          </a:p>
        </p:txBody>
      </p:sp>
      <p:sp>
        <p:nvSpPr>
          <p:cNvPr id="7" name="标题 6"/>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ftr" sz="quarter" idx="10"/>
          </p:nvPr>
        </p:nvSpPr>
        <p:spPr>
          <a:xfrm>
            <a:off x="3314700" y="6497638"/>
            <a:ext cx="2895600" cy="360362"/>
          </a:xfrm>
          <a:prstGeom prst="rect">
            <a:avLst/>
          </a:prstGeom>
        </p:spPr>
        <p:txBody>
          <a:bodyPr/>
          <a:lstStyle>
            <a:lvl1pPr>
              <a:defRPr/>
            </a:lvl1pPr>
          </a:lstStyle>
          <a:p>
            <a:pPr>
              <a:defRPr/>
            </a:pPr>
            <a:endParaRPr lang="en-US" altLang="zh-CN"/>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600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ftr" sz="quarter" idx="10"/>
          </p:nvPr>
        </p:nvSpPr>
        <p:spPr>
          <a:xfrm>
            <a:off x="3314700" y="6497638"/>
            <a:ext cx="2895600" cy="360362"/>
          </a:xfrm>
          <a:prstGeom prst="rect">
            <a:avLst/>
          </a:prstGeom>
        </p:spPr>
        <p:txBody>
          <a:bodyPr/>
          <a:lstStyle>
            <a:lvl1pPr>
              <a:defRPr/>
            </a:lvl1pPr>
          </a:lstStyle>
          <a:p>
            <a:pPr>
              <a:defRPr/>
            </a:pPr>
            <a:endParaRPr lang="en-US" altLang="zh-CN"/>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ftr" sz="quarter" idx="10"/>
          </p:nvPr>
        </p:nvSpPr>
        <p:spPr>
          <a:xfrm>
            <a:off x="3314700" y="6497638"/>
            <a:ext cx="2895600" cy="360362"/>
          </a:xfrm>
          <a:prstGeom prst="rect">
            <a:avLst/>
          </a:prstGeom>
        </p:spPr>
        <p:txBody>
          <a:bodyPr/>
          <a:lstStyle>
            <a:lvl1pPr>
              <a:defRPr/>
            </a:lvl1pPr>
          </a:lstStyle>
          <a:p>
            <a:pPr>
              <a:defRPr/>
            </a:pPr>
            <a:endParaRPr lang="en-US" altLang="zh-CN"/>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ftr" sz="quarter" idx="10"/>
          </p:nvPr>
        </p:nvSpPr>
        <p:spPr>
          <a:xfrm>
            <a:off x="3314700" y="6497638"/>
            <a:ext cx="2895600" cy="360362"/>
          </a:xfrm>
          <a:prstGeom prst="rect">
            <a:avLst/>
          </a:prstGeom>
        </p:spPr>
        <p:txBody>
          <a:bodyPr/>
          <a:lstStyle>
            <a:lvl1pPr>
              <a:defRPr/>
            </a:lvl1pPr>
          </a:lstStyle>
          <a:p>
            <a:pPr>
              <a:defRPr/>
            </a:pPr>
            <a:endParaRPr lang="en-US" altLang="zh-CN"/>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xfrm>
            <a:off x="3314700" y="6497638"/>
            <a:ext cx="2895600" cy="360362"/>
          </a:xfrm>
          <a:prstGeom prst="rect">
            <a:avLst/>
          </a:prstGeom>
        </p:spPr>
        <p:txBody>
          <a:bodyPr/>
          <a:lstStyle>
            <a:lvl1pPr>
              <a:defRPr/>
            </a:lvl1pPr>
          </a:lstStyle>
          <a:p>
            <a:pPr>
              <a:defRPr/>
            </a:pPr>
            <a:endParaRPr lang="en-US" altLang="zh-CN"/>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xfrm>
            <a:off x="3314700" y="6497638"/>
            <a:ext cx="2895600" cy="360362"/>
          </a:xfrm>
          <a:prstGeom prst="rect">
            <a:avLst/>
          </a:prstGeom>
        </p:spPr>
        <p:txBody>
          <a:bodyPr/>
          <a:lstStyle>
            <a:lvl1pPr>
              <a:defRPr/>
            </a:lvl1pPr>
          </a:lstStyle>
          <a:p>
            <a:pPr>
              <a:defRPr/>
            </a:pPr>
            <a:endParaRPr lang="en-US" altLang="zh-CN"/>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ftr" sz="quarter" idx="10"/>
          </p:nvPr>
        </p:nvSpPr>
        <p:spPr>
          <a:xfrm>
            <a:off x="3314700" y="6497638"/>
            <a:ext cx="2895600" cy="360362"/>
          </a:xfrm>
          <a:prstGeom prst="rect">
            <a:avLst/>
          </a:prstGeom>
        </p:spPr>
        <p:txBody>
          <a:bodyPr/>
          <a:lstStyle>
            <a:lvl1pPr>
              <a:defRPr/>
            </a:lvl1pPr>
          </a:lstStyle>
          <a:p>
            <a:pPr>
              <a:defRPr/>
            </a:pPr>
            <a:endParaRPr lang="en-US" altLang="zh-CN"/>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34925" y="333375"/>
            <a:ext cx="4537075" cy="6477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3075" name="Rectangle 3"/>
          <p:cNvSpPr>
            <a:spLocks noGrp="1" noChangeArrowheads="1"/>
          </p:cNvSpPr>
          <p:nvPr>
            <p:ph type="body" idx="1"/>
          </p:nvPr>
        </p:nvSpPr>
        <p:spPr bwMode="auto">
          <a:xfrm>
            <a:off x="685800" y="1600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34" name="Line 10"/>
          <p:cNvSpPr>
            <a:spLocks noChangeShapeType="1"/>
          </p:cNvSpPr>
          <p:nvPr/>
        </p:nvSpPr>
        <p:spPr bwMode="auto">
          <a:xfrm>
            <a:off x="0" y="908050"/>
            <a:ext cx="9144000" cy="0"/>
          </a:xfrm>
          <a:prstGeom prst="line">
            <a:avLst/>
          </a:prstGeom>
          <a:noFill/>
          <a:ln w="57150" cmpd="thickThin">
            <a:solidFill>
              <a:srgbClr val="000099"/>
            </a:solidFill>
            <a:round/>
            <a:headEnd/>
            <a:tailEnd/>
          </a:ln>
          <a:effectLst/>
        </p:spPr>
        <p:txBody>
          <a:bodyPr anchor="ctr"/>
          <a:lstStyle/>
          <a:p>
            <a:pPr algn="ctr">
              <a:spcBef>
                <a:spcPts val="2488"/>
              </a:spcBef>
              <a:spcAft>
                <a:spcPts val="2488"/>
              </a:spcAft>
              <a:defRPr/>
            </a:pPr>
            <a:endParaRPr lang="zh-CN" altLang="en-US"/>
          </a:p>
        </p:txBody>
      </p:sp>
      <p:sp>
        <p:nvSpPr>
          <p:cNvPr id="1042" name="Rectangle 18"/>
          <p:cNvSpPr>
            <a:spLocks noChangeArrowheads="1"/>
          </p:cNvSpPr>
          <p:nvPr/>
        </p:nvSpPr>
        <p:spPr bwMode="auto">
          <a:xfrm>
            <a:off x="-36513" y="-26988"/>
            <a:ext cx="9180513" cy="360363"/>
          </a:xfrm>
          <a:prstGeom prst="rect">
            <a:avLst/>
          </a:prstGeom>
          <a:gradFill>
            <a:gsLst>
              <a:gs pos="0">
                <a:srgbClr val="5E9EFF"/>
              </a:gs>
              <a:gs pos="39999">
                <a:srgbClr val="85C2FF"/>
              </a:gs>
              <a:gs pos="70000">
                <a:srgbClr val="C4D6EB"/>
              </a:gs>
              <a:gs pos="100000">
                <a:srgbClr val="FFEBFA"/>
              </a:gs>
            </a:gsLst>
            <a:lin ang="2700000" scaled="0"/>
          </a:gradFill>
          <a:ln w="9525" algn="ctr">
            <a:noFill/>
            <a:miter lim="800000"/>
            <a:headEnd/>
            <a:tailEnd/>
          </a:ln>
          <a:effectLst/>
        </p:spPr>
        <p:txBody>
          <a:bodyPr wrap="none" anchor="ctr"/>
          <a:lstStyle/>
          <a:p>
            <a:pPr algn="ctr">
              <a:spcBef>
                <a:spcPts val="2488"/>
              </a:spcBef>
              <a:spcAft>
                <a:spcPts val="2488"/>
              </a:spcAft>
              <a:defRPr/>
            </a:pPr>
            <a:endParaRPr lang="zh-CN" altLang="en-US"/>
          </a:p>
        </p:txBody>
      </p:sp>
      <p:sp>
        <p:nvSpPr>
          <p:cNvPr id="1043" name="Rectangle 19"/>
          <p:cNvSpPr>
            <a:spLocks noChangeArrowheads="1"/>
          </p:cNvSpPr>
          <p:nvPr/>
        </p:nvSpPr>
        <p:spPr bwMode="auto">
          <a:xfrm>
            <a:off x="0" y="6524625"/>
            <a:ext cx="9144000" cy="360363"/>
          </a:xfrm>
          <a:prstGeom prst="rect">
            <a:avLst/>
          </a:prstGeom>
          <a:blipFill>
            <a:blip r:embed="rId15"/>
            <a:tile tx="0" ty="0" sx="100000" sy="100000" flip="none" algn="tl"/>
          </a:blipFill>
          <a:ln w="9525" algn="ctr">
            <a:noFill/>
            <a:miter lim="800000"/>
            <a:headEnd/>
            <a:tailEnd/>
          </a:ln>
          <a:effectLst/>
        </p:spPr>
        <p:txBody>
          <a:bodyPr wrap="none" anchor="ctr"/>
          <a:lstStyle/>
          <a:p>
            <a:pPr algn="ctr">
              <a:spcBef>
                <a:spcPts val="2488"/>
              </a:spcBef>
              <a:spcAft>
                <a:spcPts val="2488"/>
              </a:spcAft>
              <a:defRPr/>
            </a:pPr>
            <a:endParaRPr lang="zh-CN" altLang="en-US"/>
          </a:p>
        </p:txBody>
      </p:sp>
      <p:sp>
        <p:nvSpPr>
          <p:cNvPr id="1044" name="Rectangle 20"/>
          <p:cNvSpPr>
            <a:spLocks noChangeArrowheads="1"/>
          </p:cNvSpPr>
          <p:nvPr/>
        </p:nvSpPr>
        <p:spPr bwMode="auto">
          <a:xfrm>
            <a:off x="7239000" y="6477000"/>
            <a:ext cx="1905000" cy="457200"/>
          </a:xfrm>
          <a:prstGeom prst="rect">
            <a:avLst/>
          </a:prstGeom>
          <a:noFill/>
          <a:ln w="9525">
            <a:noFill/>
            <a:miter lim="800000"/>
            <a:headEnd/>
            <a:tailEnd/>
          </a:ln>
          <a:effectLst/>
        </p:spPr>
        <p:txBody>
          <a:bodyPr/>
          <a:lstStyle/>
          <a:p>
            <a:pPr algn="r">
              <a:defRPr/>
            </a:pPr>
            <a:fld id="{AE1E4266-0C17-4FCC-8F90-86696319423F}" type="slidenum">
              <a:rPr lang="zh-CN" altLang="en-US" sz="1600" b="0">
                <a:solidFill>
                  <a:srgbClr val="0070C0"/>
                </a:solidFill>
                <a:ea typeface="黑体" pitchFamily="49" charset="-122"/>
              </a:rPr>
              <a:pPr algn="r">
                <a:defRPr/>
              </a:pPr>
              <a:t>‹#›</a:t>
            </a:fld>
            <a:endParaRPr lang="en-US" altLang="zh-CN" sz="1600" b="0" dirty="0">
              <a:solidFill>
                <a:srgbClr val="0070C0"/>
              </a:solidFill>
              <a:ea typeface="黑体" pitchFamily="49" charset="-122"/>
            </a:endParaRPr>
          </a:p>
        </p:txBody>
      </p:sp>
      <p:sp>
        <p:nvSpPr>
          <p:cNvPr id="1045" name="Rectangle 21"/>
          <p:cNvSpPr>
            <a:spLocks noChangeArrowheads="1"/>
          </p:cNvSpPr>
          <p:nvPr/>
        </p:nvSpPr>
        <p:spPr bwMode="auto">
          <a:xfrm>
            <a:off x="7131050" y="6524625"/>
            <a:ext cx="1905000" cy="457200"/>
          </a:xfrm>
          <a:prstGeom prst="rect">
            <a:avLst/>
          </a:prstGeom>
          <a:noFill/>
          <a:ln w="9525">
            <a:noFill/>
            <a:miter lim="800000"/>
            <a:headEnd/>
            <a:tailEnd/>
          </a:ln>
          <a:effectLst/>
        </p:spPr>
        <p:txBody>
          <a:bodyPr/>
          <a:lstStyle/>
          <a:p>
            <a:pPr algn="r">
              <a:defRPr/>
            </a:pPr>
            <a:endParaRPr lang="zh-CN" altLang="zh-CN" sz="1600" b="0" i="1">
              <a:solidFill>
                <a:schemeClr val="bg1"/>
              </a:solidFill>
            </a:endParaRPr>
          </a:p>
        </p:txBody>
      </p:sp>
      <p:sp>
        <p:nvSpPr>
          <p:cNvPr id="1046" name="Text Box 22"/>
          <p:cNvSpPr txBox="1">
            <a:spLocks noChangeArrowheads="1"/>
          </p:cNvSpPr>
          <p:nvPr/>
        </p:nvSpPr>
        <p:spPr bwMode="auto">
          <a:xfrm>
            <a:off x="0" y="-63500"/>
            <a:ext cx="3744913" cy="369332"/>
          </a:xfrm>
          <a:prstGeom prst="rect">
            <a:avLst/>
          </a:prstGeom>
          <a:noFill/>
          <a:ln w="9525" algn="ctr">
            <a:noFill/>
            <a:miter lim="800000"/>
            <a:headEnd/>
            <a:tailEnd/>
          </a:ln>
          <a:effectLst/>
        </p:spPr>
        <p:txBody>
          <a:bodyPr>
            <a:spAutoFit/>
          </a:bodyPr>
          <a:lstStyle/>
          <a:p>
            <a:pPr>
              <a:spcBef>
                <a:spcPct val="50000"/>
              </a:spcBef>
              <a:spcAft>
                <a:spcPts val="2488"/>
              </a:spcAft>
              <a:defRPr/>
            </a:pPr>
            <a:r>
              <a:rPr lang="en-US" altLang="zh-CN" b="0" i="1" dirty="0" smtClean="0">
                <a:solidFill>
                  <a:srgbClr val="CCECFF"/>
                </a:solidFill>
              </a:rPr>
              <a:t>Excel VBA </a:t>
            </a:r>
            <a:r>
              <a:rPr lang="zh-CN" altLang="en-US" b="0" i="1" dirty="0" smtClean="0">
                <a:solidFill>
                  <a:srgbClr val="CCECFF"/>
                </a:solidFill>
              </a:rPr>
              <a:t>程序设计</a:t>
            </a:r>
            <a:endParaRPr lang="en-US" altLang="zh-CN" b="0" i="1" dirty="0">
              <a:solidFill>
                <a:srgbClr val="CCECFF"/>
              </a:solidFill>
            </a:endParaRPr>
          </a:p>
        </p:txBody>
      </p:sp>
      <p:sp>
        <p:nvSpPr>
          <p:cNvPr id="13" name="Text Box 22"/>
          <p:cNvSpPr txBox="1">
            <a:spLocks noChangeArrowheads="1"/>
          </p:cNvSpPr>
          <p:nvPr/>
        </p:nvSpPr>
        <p:spPr bwMode="auto">
          <a:xfrm>
            <a:off x="5367338" y="-26988"/>
            <a:ext cx="3668712" cy="369332"/>
          </a:xfrm>
          <a:prstGeom prst="rect">
            <a:avLst/>
          </a:prstGeom>
          <a:noFill/>
          <a:ln w="9525" algn="ctr">
            <a:noFill/>
            <a:miter lim="800000"/>
            <a:headEnd/>
            <a:tailEnd/>
          </a:ln>
          <a:effectLst/>
        </p:spPr>
        <p:txBody>
          <a:bodyPr>
            <a:spAutoFit/>
          </a:bodyPr>
          <a:lstStyle/>
          <a:p>
            <a:pPr algn="r">
              <a:spcBef>
                <a:spcPct val="50000"/>
              </a:spcBef>
              <a:spcAft>
                <a:spcPts val="2488"/>
              </a:spcAft>
              <a:defRPr/>
            </a:pPr>
            <a:r>
              <a:rPr lang="en-US" altLang="zh-CN" b="0" i="1" dirty="0">
                <a:solidFill>
                  <a:schemeClr val="bg1"/>
                </a:solidFill>
              </a:rPr>
              <a:t> </a:t>
            </a:r>
            <a:r>
              <a:rPr lang="zh-CN" altLang="en-US" b="0" i="1" dirty="0" smtClean="0">
                <a:solidFill>
                  <a:srgbClr val="0070C0"/>
                </a:solidFill>
              </a:rPr>
              <a:t>第一部分 </a:t>
            </a:r>
            <a:r>
              <a:rPr lang="en-US" altLang="zh-CN" b="0" i="1" dirty="0" smtClean="0">
                <a:solidFill>
                  <a:srgbClr val="0070C0"/>
                </a:solidFill>
              </a:rPr>
              <a:t>Excel VBA</a:t>
            </a:r>
            <a:r>
              <a:rPr lang="zh-CN" altLang="en-US" b="0" i="1" dirty="0" smtClean="0">
                <a:solidFill>
                  <a:srgbClr val="0070C0"/>
                </a:solidFill>
              </a:rPr>
              <a:t>开发平台概述</a:t>
            </a: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7" r:id="rId13"/>
  </p:sldLayoutIdLst>
  <p:transition spd="med"/>
  <p:timing>
    <p:tnLst>
      <p:par>
        <p:cTn id="1" dur="indefinite" restart="never" nodeType="tmRoot"/>
      </p:par>
    </p:tnLst>
  </p:timing>
  <p:hf hdr="0" ftr="0" dt="0"/>
  <p:txStyles>
    <p:titleStyle>
      <a:lvl1pPr algn="l" rtl="0" eaLnBrk="0" fontAlgn="base" hangingPunct="0">
        <a:spcBef>
          <a:spcPts val="2488"/>
        </a:spcBef>
        <a:spcAft>
          <a:spcPts val="2488"/>
        </a:spcAft>
        <a:defRPr kumimoji="1" sz="2800" b="1">
          <a:solidFill>
            <a:srgbClr val="800000"/>
          </a:solidFill>
          <a:latin typeface="+mj-lt"/>
          <a:ea typeface="+mj-ea"/>
          <a:cs typeface="+mj-cs"/>
        </a:defRPr>
      </a:lvl1pPr>
      <a:lvl2pPr algn="l" rtl="0" eaLnBrk="0" fontAlgn="base" hangingPunct="0">
        <a:spcBef>
          <a:spcPts val="2488"/>
        </a:spcBef>
        <a:spcAft>
          <a:spcPts val="2488"/>
        </a:spcAft>
        <a:defRPr kumimoji="1" sz="2800" b="1">
          <a:solidFill>
            <a:srgbClr val="800000"/>
          </a:solidFill>
          <a:latin typeface="Times New Roman" pitchFamily="18" charset="0"/>
          <a:ea typeface="华文新魏" pitchFamily="2" charset="-122"/>
        </a:defRPr>
      </a:lvl2pPr>
      <a:lvl3pPr algn="l" rtl="0" eaLnBrk="0" fontAlgn="base" hangingPunct="0">
        <a:spcBef>
          <a:spcPts val="2488"/>
        </a:spcBef>
        <a:spcAft>
          <a:spcPts val="2488"/>
        </a:spcAft>
        <a:defRPr kumimoji="1" sz="2800" b="1">
          <a:solidFill>
            <a:srgbClr val="800000"/>
          </a:solidFill>
          <a:latin typeface="Times New Roman" pitchFamily="18" charset="0"/>
          <a:ea typeface="华文新魏" pitchFamily="2" charset="-122"/>
        </a:defRPr>
      </a:lvl3pPr>
      <a:lvl4pPr algn="l" rtl="0" eaLnBrk="0" fontAlgn="base" hangingPunct="0">
        <a:spcBef>
          <a:spcPts val="2488"/>
        </a:spcBef>
        <a:spcAft>
          <a:spcPts val="2488"/>
        </a:spcAft>
        <a:defRPr kumimoji="1" sz="2800" b="1">
          <a:solidFill>
            <a:srgbClr val="800000"/>
          </a:solidFill>
          <a:latin typeface="Times New Roman" pitchFamily="18" charset="0"/>
          <a:ea typeface="华文新魏" pitchFamily="2" charset="-122"/>
        </a:defRPr>
      </a:lvl4pPr>
      <a:lvl5pPr algn="l" rtl="0" eaLnBrk="0" fontAlgn="base" hangingPunct="0">
        <a:spcBef>
          <a:spcPts val="2488"/>
        </a:spcBef>
        <a:spcAft>
          <a:spcPts val="2488"/>
        </a:spcAft>
        <a:defRPr kumimoji="1" sz="2800" b="1">
          <a:solidFill>
            <a:srgbClr val="800000"/>
          </a:solidFill>
          <a:latin typeface="Times New Roman" pitchFamily="18" charset="0"/>
          <a:ea typeface="华文新魏" pitchFamily="2" charset="-122"/>
        </a:defRPr>
      </a:lvl5pPr>
      <a:lvl6pPr marL="457200" algn="l" rtl="0" fontAlgn="base">
        <a:spcBef>
          <a:spcPts val="2488"/>
        </a:spcBef>
        <a:spcAft>
          <a:spcPts val="2488"/>
        </a:spcAft>
        <a:defRPr kumimoji="1" sz="2800" b="1">
          <a:solidFill>
            <a:srgbClr val="800000"/>
          </a:solidFill>
          <a:latin typeface="Times New Roman" pitchFamily="18" charset="0"/>
          <a:ea typeface="华文新魏" pitchFamily="2" charset="-122"/>
        </a:defRPr>
      </a:lvl6pPr>
      <a:lvl7pPr marL="914400" algn="l" rtl="0" fontAlgn="base">
        <a:spcBef>
          <a:spcPts val="2488"/>
        </a:spcBef>
        <a:spcAft>
          <a:spcPts val="2488"/>
        </a:spcAft>
        <a:defRPr kumimoji="1" sz="2800" b="1">
          <a:solidFill>
            <a:srgbClr val="800000"/>
          </a:solidFill>
          <a:latin typeface="Times New Roman" pitchFamily="18" charset="0"/>
          <a:ea typeface="华文新魏" pitchFamily="2" charset="-122"/>
        </a:defRPr>
      </a:lvl7pPr>
      <a:lvl8pPr marL="1371600" algn="l" rtl="0" fontAlgn="base">
        <a:spcBef>
          <a:spcPts val="2488"/>
        </a:spcBef>
        <a:spcAft>
          <a:spcPts val="2488"/>
        </a:spcAft>
        <a:defRPr kumimoji="1" sz="2800" b="1">
          <a:solidFill>
            <a:srgbClr val="800000"/>
          </a:solidFill>
          <a:latin typeface="Times New Roman" pitchFamily="18" charset="0"/>
          <a:ea typeface="华文新魏" pitchFamily="2" charset="-122"/>
        </a:defRPr>
      </a:lvl8pPr>
      <a:lvl9pPr marL="1828800" algn="l" rtl="0" fontAlgn="base">
        <a:spcBef>
          <a:spcPts val="2488"/>
        </a:spcBef>
        <a:spcAft>
          <a:spcPts val="2488"/>
        </a:spcAft>
        <a:defRPr kumimoji="1" sz="2800" b="1">
          <a:solidFill>
            <a:srgbClr val="800000"/>
          </a:solidFill>
          <a:latin typeface="Times New Roman" pitchFamily="18" charset="0"/>
          <a:ea typeface="华文新魏" pitchFamily="2" charset="-122"/>
        </a:defRPr>
      </a:lvl9pPr>
    </p:titleStyle>
    <p:bodyStyle>
      <a:lvl1pPr marL="342900" indent="166688" algn="just" rtl="0" eaLnBrk="0" fontAlgn="base" hangingPunct="0">
        <a:lnSpc>
          <a:spcPct val="120000"/>
        </a:lnSpc>
        <a:spcBef>
          <a:spcPts val="825"/>
        </a:spcBef>
        <a:spcAft>
          <a:spcPts val="825"/>
        </a:spcAft>
        <a:buChar char="•"/>
        <a:defRPr kumimoji="1" sz="2400" b="1">
          <a:solidFill>
            <a:schemeClr val="tx1"/>
          </a:solidFill>
          <a:latin typeface="+mn-lt"/>
          <a:ea typeface="+mn-ea"/>
          <a:cs typeface="+mn-cs"/>
        </a:defRPr>
      </a:lvl1pPr>
      <a:lvl2pPr marL="700088" indent="-242888" algn="just" rtl="0" eaLnBrk="0" fontAlgn="base" hangingPunct="0">
        <a:spcBef>
          <a:spcPts val="1300"/>
        </a:spcBef>
        <a:spcAft>
          <a:spcPts val="1300"/>
        </a:spcAft>
        <a:buChar char="–"/>
        <a:defRPr kumimoji="1" sz="2400" b="1">
          <a:solidFill>
            <a:schemeClr val="tx1"/>
          </a:solidFill>
          <a:latin typeface="+mn-lt"/>
          <a:ea typeface="+mn-ea"/>
        </a:defRPr>
      </a:lvl2pPr>
      <a:lvl3pPr marL="1016000" indent="-30163" algn="just" rtl="0" eaLnBrk="0" fontAlgn="base" hangingPunct="0">
        <a:spcBef>
          <a:spcPct val="20000"/>
        </a:spcBef>
        <a:spcAft>
          <a:spcPct val="0"/>
        </a:spcAft>
        <a:buChar char="•"/>
        <a:defRPr kumimoji="1" sz="2400" b="1">
          <a:solidFill>
            <a:schemeClr val="tx1"/>
          </a:solidFill>
          <a:latin typeface="+mn-lt"/>
          <a:ea typeface="+mn-ea"/>
        </a:defRPr>
      </a:lvl3pPr>
      <a:lvl4pPr marL="1236663" indent="-30163" algn="just" rtl="0" eaLnBrk="0" fontAlgn="base" hangingPunct="0">
        <a:spcBef>
          <a:spcPct val="20000"/>
        </a:spcBef>
        <a:spcAft>
          <a:spcPct val="0"/>
        </a:spcAft>
        <a:buChar char="–"/>
        <a:defRPr kumimoji="1" sz="2400" b="1">
          <a:solidFill>
            <a:schemeClr val="tx1"/>
          </a:solidFill>
          <a:latin typeface="+mn-ea"/>
          <a:ea typeface="+mn-ea"/>
        </a:defRPr>
      </a:lvl4pPr>
      <a:lvl5pPr marL="2643188" indent="-228600" algn="just" rtl="0" eaLnBrk="0" fontAlgn="base" hangingPunct="0">
        <a:spcBef>
          <a:spcPct val="20000"/>
        </a:spcBef>
        <a:spcAft>
          <a:spcPct val="0"/>
        </a:spcAft>
        <a:buChar char="»"/>
        <a:defRPr kumimoji="1" sz="2400" b="1">
          <a:solidFill>
            <a:schemeClr val="tx1"/>
          </a:solidFill>
          <a:latin typeface="+mn-lt"/>
          <a:ea typeface="文鼎书宋简" charset="-122"/>
          <a:cs typeface="文鼎书宋简"/>
        </a:defRPr>
      </a:lvl5pPr>
      <a:lvl6pPr marL="3100388" indent="-228600" algn="just" rtl="0" fontAlgn="base">
        <a:spcBef>
          <a:spcPct val="20000"/>
        </a:spcBef>
        <a:spcAft>
          <a:spcPct val="0"/>
        </a:spcAft>
        <a:defRPr kumimoji="1" sz="2400" b="1">
          <a:solidFill>
            <a:schemeClr val="tx1"/>
          </a:solidFill>
          <a:latin typeface="+mn-lt"/>
          <a:ea typeface="文鼎书宋简" charset="-122"/>
        </a:defRPr>
      </a:lvl6pPr>
      <a:lvl7pPr marL="3557588" indent="-228600" algn="just" rtl="0" fontAlgn="base">
        <a:spcBef>
          <a:spcPct val="20000"/>
        </a:spcBef>
        <a:spcAft>
          <a:spcPct val="0"/>
        </a:spcAft>
        <a:defRPr kumimoji="1" sz="2400" b="1">
          <a:solidFill>
            <a:schemeClr val="tx1"/>
          </a:solidFill>
          <a:latin typeface="+mn-lt"/>
          <a:ea typeface="文鼎书宋简" charset="-122"/>
        </a:defRPr>
      </a:lvl7pPr>
      <a:lvl8pPr marL="4014788" indent="-228600" algn="just" rtl="0" fontAlgn="base">
        <a:spcBef>
          <a:spcPct val="20000"/>
        </a:spcBef>
        <a:spcAft>
          <a:spcPct val="0"/>
        </a:spcAft>
        <a:defRPr kumimoji="1" sz="2400" b="1">
          <a:solidFill>
            <a:schemeClr val="tx1"/>
          </a:solidFill>
          <a:latin typeface="+mn-lt"/>
          <a:ea typeface="文鼎书宋简" charset="-122"/>
        </a:defRPr>
      </a:lvl8pPr>
      <a:lvl9pPr marL="4471988" indent="-228600" algn="just" rtl="0" fontAlgn="base">
        <a:spcBef>
          <a:spcPct val="20000"/>
        </a:spcBef>
        <a:spcAft>
          <a:spcPct val="0"/>
        </a:spcAft>
        <a:defRPr kumimoji="1" sz="2400" b="1">
          <a:solidFill>
            <a:schemeClr val="tx1"/>
          </a:solidFill>
          <a:latin typeface="+mn-lt"/>
          <a:ea typeface="文鼎书宋简"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gi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Microsoft_Office_Excel_97-2003____1.xls"/><Relationship Id="rId4" Type="http://schemas.openxmlformats.org/officeDocument/2006/relationships/oleObject" Target="../embeddings/oleObject1.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image" Target="../media/image19.png"/><Relationship Id="rId5" Type="http://schemas.openxmlformats.org/officeDocument/2006/relationships/oleObject" Target="../embeddings/oleObject2.bin"/><Relationship Id="rId4" Type="http://schemas.openxmlformats.org/officeDocument/2006/relationships/audio" Target="../media/audio1.wav"/></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6.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25.gif"/><Relationship Id="rId7" Type="http://schemas.openxmlformats.org/officeDocument/2006/relationships/diagramQuickStyle" Target="../diagrams/quickStyle2.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hyperlink" Target="http://product.dangdang.com/picbox.php?product_id=20155639&amp;name=Excel+2007%D3%EBVBA%B1%E0%B3%CC%B4%D3%C8%EB%C3%C5%B5%BD%BE%AB%CD%A8&amp;type=publish" TargetMode="External"/><Relationship Id="rId7" Type="http://schemas.openxmlformats.org/officeDocument/2006/relationships/hyperlink" Target="http://product.dangdang.com/23549204.html"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33.xml.rels><?xml version="1.0" encoding="UTF-8" standalone="yes"?>
<Relationships xmlns="http://schemas.openxmlformats.org/package/2006/relationships"><Relationship Id="rId3" Type="http://schemas.openxmlformats.org/officeDocument/2006/relationships/image" Target="../media/image38.gi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3.xm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5.xml.rels><?xml version="1.0" encoding="UTF-8" standalone="yes"?>
<Relationships xmlns="http://schemas.openxmlformats.org/package/2006/relationships"><Relationship Id="rId8" Type="http://schemas.openxmlformats.org/officeDocument/2006/relationships/diagramLayout" Target="../diagrams/layout5.xml"/><Relationship Id="rId13" Type="http://schemas.openxmlformats.org/officeDocument/2006/relationships/diagramQuickStyle" Target="../diagrams/quickStyle6.xml"/><Relationship Id="rId3" Type="http://schemas.openxmlformats.org/officeDocument/2006/relationships/diagramData" Target="../diagrams/data4.xml"/><Relationship Id="rId7" Type="http://schemas.openxmlformats.org/officeDocument/2006/relationships/diagramData" Target="../diagrams/data5.xml"/><Relationship Id="rId12" Type="http://schemas.openxmlformats.org/officeDocument/2006/relationships/diagramLayout" Target="../diagrams/layout6.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diagramColors" Target="../diagrams/colors4.xml"/><Relationship Id="rId11" Type="http://schemas.openxmlformats.org/officeDocument/2006/relationships/diagramData" Target="../diagrams/data6.xml"/><Relationship Id="rId5" Type="http://schemas.openxmlformats.org/officeDocument/2006/relationships/diagramQuickStyle" Target="../diagrams/quickStyle4.xml"/><Relationship Id="rId10" Type="http://schemas.openxmlformats.org/officeDocument/2006/relationships/diagramColors" Target="../diagrams/colors5.xml"/><Relationship Id="rId4" Type="http://schemas.openxmlformats.org/officeDocument/2006/relationships/diagramLayout" Target="../diagrams/layout4.xml"/><Relationship Id="rId9" Type="http://schemas.openxmlformats.org/officeDocument/2006/relationships/diagramQuickStyle" Target="../diagrams/quickStyle5.xml"/><Relationship Id="rId14" Type="http://schemas.openxmlformats.org/officeDocument/2006/relationships/diagramColors" Target="../diagrams/colors6.xml"/></Relationships>
</file>

<file path=ppt/slides/_rels/slide36.xml.rels><?xml version="1.0" encoding="UTF-8" standalone="yes"?>
<Relationships xmlns="http://schemas.openxmlformats.org/package/2006/relationships"><Relationship Id="rId8" Type="http://schemas.openxmlformats.org/officeDocument/2006/relationships/diagramLayout" Target="../diagrams/layout8.xml"/><Relationship Id="rId3" Type="http://schemas.openxmlformats.org/officeDocument/2006/relationships/diagramData" Target="../diagrams/data7.xml"/><Relationship Id="rId7" Type="http://schemas.openxmlformats.org/officeDocument/2006/relationships/diagramData" Target="../diagrams/data8.xml"/><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diagramColors" Target="../diagrams/colors7.xml"/><Relationship Id="rId11" Type="http://schemas.openxmlformats.org/officeDocument/2006/relationships/image" Target="../media/image40.png"/><Relationship Id="rId5" Type="http://schemas.openxmlformats.org/officeDocument/2006/relationships/diagramQuickStyle" Target="../diagrams/quickStyle7.xml"/><Relationship Id="rId10" Type="http://schemas.openxmlformats.org/officeDocument/2006/relationships/diagramColors" Target="../diagrams/colors8.xml"/><Relationship Id="rId4" Type="http://schemas.openxmlformats.org/officeDocument/2006/relationships/diagramLayout" Target="../diagrams/layout7.xml"/><Relationship Id="rId9" Type="http://schemas.openxmlformats.org/officeDocument/2006/relationships/diagramQuickStyle" Target="../diagrams/quickStyle8.xml"/></Relationships>
</file>

<file path=ppt/slides/_rels/slide3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9.xml"/><Relationship Id="rId7" Type="http://schemas.openxmlformats.org/officeDocument/2006/relationships/image" Target="../media/image42.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3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4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diagramColors" Target="../diagrams/colors12.xml"/><Relationship Id="rId3" Type="http://schemas.openxmlformats.org/officeDocument/2006/relationships/image" Target="../media/image49.jpeg"/><Relationship Id="rId7" Type="http://schemas.openxmlformats.org/officeDocument/2006/relationships/diagramQuickStyle" Target="../diagrams/quickStyle12.xml"/><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diagramLayout" Target="../diagrams/layout12.xml"/><Relationship Id="rId11" Type="http://schemas.openxmlformats.org/officeDocument/2006/relationships/image" Target="../media/image53.jpeg"/><Relationship Id="rId5" Type="http://schemas.openxmlformats.org/officeDocument/2006/relationships/diagramData" Target="../diagrams/data12.xml"/><Relationship Id="rId10" Type="http://schemas.openxmlformats.org/officeDocument/2006/relationships/image" Target="../media/image52.jpeg"/><Relationship Id="rId4" Type="http://schemas.openxmlformats.org/officeDocument/2006/relationships/image" Target="../media/image50.png"/><Relationship Id="rId9" Type="http://schemas.openxmlformats.org/officeDocument/2006/relationships/image" Target="../media/image51.png"/></Relationships>
</file>

<file path=ppt/slides/_rels/slide46.xml.rels><?xml version="1.0" encoding="UTF-8" standalone="yes"?>
<Relationships xmlns="http://schemas.openxmlformats.org/package/2006/relationships"><Relationship Id="rId8" Type="http://schemas.openxmlformats.org/officeDocument/2006/relationships/diagramLayout" Target="../diagrams/layout14.xml"/><Relationship Id="rId3" Type="http://schemas.openxmlformats.org/officeDocument/2006/relationships/diagramData" Target="../diagrams/data13.xml"/><Relationship Id="rId7" Type="http://schemas.openxmlformats.org/officeDocument/2006/relationships/diagramData" Target="../diagrams/data14.xml"/><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10" Type="http://schemas.openxmlformats.org/officeDocument/2006/relationships/diagramColors" Target="../diagrams/colors14.xml"/><Relationship Id="rId4" Type="http://schemas.openxmlformats.org/officeDocument/2006/relationships/diagramLayout" Target="../diagrams/layout13.xml"/><Relationship Id="rId9" Type="http://schemas.openxmlformats.org/officeDocument/2006/relationships/diagramQuickStyle" Target="../diagrams/quickStyle14.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15.xml"/><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48.xml.rels><?xml version="1.0" encoding="UTF-8" standalone="yes"?>
<Relationships xmlns="http://schemas.openxmlformats.org/package/2006/relationships"><Relationship Id="rId3" Type="http://schemas.openxmlformats.org/officeDocument/2006/relationships/diagramData" Target="../diagrams/data16.xml"/><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49.xml.rels><?xml version="1.0" encoding="UTF-8" standalone="yes"?>
<Relationships xmlns="http://schemas.openxmlformats.org/package/2006/relationships"><Relationship Id="rId3" Type="http://schemas.openxmlformats.org/officeDocument/2006/relationships/diagramData" Target="../diagrams/data17.xm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diagramData" Target="../diagrams/data18.xml"/><Relationship Id="rId7" Type="http://schemas.openxmlformats.org/officeDocument/2006/relationships/image" Target="../media/image54.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51.xml.rels><?xml version="1.0" encoding="UTF-8" standalone="yes"?>
<Relationships xmlns="http://schemas.openxmlformats.org/package/2006/relationships"><Relationship Id="rId3" Type="http://schemas.openxmlformats.org/officeDocument/2006/relationships/diagramData" Target="../diagrams/data19.xml"/><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52.xml.rels><?xml version="1.0" encoding="UTF-8" standalone="yes"?>
<Relationships xmlns="http://schemas.openxmlformats.org/package/2006/relationships"><Relationship Id="rId8" Type="http://schemas.openxmlformats.org/officeDocument/2006/relationships/diagramLayout" Target="../diagrams/layout21.xml"/><Relationship Id="rId3" Type="http://schemas.openxmlformats.org/officeDocument/2006/relationships/diagramData" Target="../diagrams/data20.xml"/><Relationship Id="rId7" Type="http://schemas.openxmlformats.org/officeDocument/2006/relationships/diagramData" Target="../diagrams/data21.xml"/><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diagramColors" Target="../diagrams/colors20.xml"/><Relationship Id="rId5" Type="http://schemas.openxmlformats.org/officeDocument/2006/relationships/diagramQuickStyle" Target="../diagrams/quickStyle20.xml"/><Relationship Id="rId10" Type="http://schemas.openxmlformats.org/officeDocument/2006/relationships/diagramColors" Target="../diagrams/colors21.xml"/><Relationship Id="rId4" Type="http://schemas.openxmlformats.org/officeDocument/2006/relationships/diagramLayout" Target="../diagrams/layout20.xml"/><Relationship Id="rId9" Type="http://schemas.openxmlformats.org/officeDocument/2006/relationships/diagramQuickStyle" Target="../diagrams/quickStyle21.xml"/></Relationships>
</file>

<file path=ppt/slides/_rels/slide53.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diagramData" Target="../diagrams/data22.xml"/><Relationship Id="rId7" Type="http://schemas.openxmlformats.org/officeDocument/2006/relationships/image" Target="../media/image56.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diagramColors" Target="../diagrams/colors22.xml"/><Relationship Id="rId5" Type="http://schemas.openxmlformats.org/officeDocument/2006/relationships/diagramQuickStyle" Target="../diagrams/quickStyle22.xml"/><Relationship Id="rId4" Type="http://schemas.openxmlformats.org/officeDocument/2006/relationships/diagramLayout" Target="../diagrams/layout2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8" Type="http://schemas.openxmlformats.org/officeDocument/2006/relationships/diagramLayout" Target="../diagrams/layout24.xml"/><Relationship Id="rId3" Type="http://schemas.openxmlformats.org/officeDocument/2006/relationships/diagramData" Target="../diagrams/data23.xml"/><Relationship Id="rId7" Type="http://schemas.openxmlformats.org/officeDocument/2006/relationships/diagramData" Target="../diagrams/data24.xml"/><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diagramColors" Target="../diagrams/colors23.xml"/><Relationship Id="rId11" Type="http://schemas.openxmlformats.org/officeDocument/2006/relationships/image" Target="../media/image58.png"/><Relationship Id="rId5" Type="http://schemas.openxmlformats.org/officeDocument/2006/relationships/diagramQuickStyle" Target="../diagrams/quickStyle23.xml"/><Relationship Id="rId10" Type="http://schemas.openxmlformats.org/officeDocument/2006/relationships/diagramColors" Target="../diagrams/colors24.xml"/><Relationship Id="rId4" Type="http://schemas.openxmlformats.org/officeDocument/2006/relationships/diagramLayout" Target="../diagrams/layout23.xml"/><Relationship Id="rId9" Type="http://schemas.openxmlformats.org/officeDocument/2006/relationships/diagramQuickStyle" Target="../diagrams/quickStyle24.xml"/></Relationships>
</file>

<file path=ppt/slides/_rels/slide56.xml.rels><?xml version="1.0" encoding="UTF-8" standalone="yes"?>
<Relationships xmlns="http://schemas.openxmlformats.org/package/2006/relationships"><Relationship Id="rId3" Type="http://schemas.openxmlformats.org/officeDocument/2006/relationships/diagramData" Target="../diagrams/data25.xml"/><Relationship Id="rId7" Type="http://schemas.openxmlformats.org/officeDocument/2006/relationships/image" Target="../media/image59.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diagramColors" Target="../diagrams/colors25.xml"/><Relationship Id="rId5" Type="http://schemas.openxmlformats.org/officeDocument/2006/relationships/diagramQuickStyle" Target="../diagrams/quickStyle25.xml"/><Relationship Id="rId4" Type="http://schemas.openxmlformats.org/officeDocument/2006/relationships/diagramLayout" Target="../diagrams/layout25.xml"/></Relationships>
</file>

<file path=ppt/slides/_rels/slide57.xml.rels><?xml version="1.0" encoding="UTF-8" standalone="yes"?>
<Relationships xmlns="http://schemas.openxmlformats.org/package/2006/relationships"><Relationship Id="rId3" Type="http://schemas.openxmlformats.org/officeDocument/2006/relationships/diagramData" Target="../diagrams/data26.xml"/><Relationship Id="rId7" Type="http://schemas.openxmlformats.org/officeDocument/2006/relationships/image" Target="../media/image60.pn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diagramColors" Target="../diagrams/colors26.xml"/><Relationship Id="rId5" Type="http://schemas.openxmlformats.org/officeDocument/2006/relationships/diagramQuickStyle" Target="../diagrams/quickStyle26.xml"/><Relationship Id="rId4" Type="http://schemas.openxmlformats.org/officeDocument/2006/relationships/diagramLayout" Target="../diagrams/layout2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26696;&#20363;/chapter1_2HelloWorld.xlsm"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副标题 8"/>
          <p:cNvSpPr>
            <a:spLocks noGrp="1"/>
          </p:cNvSpPr>
          <p:nvPr>
            <p:ph type="subTitle" idx="1"/>
          </p:nvPr>
        </p:nvSpPr>
        <p:spPr>
          <a:xfrm>
            <a:off x="1357290" y="3071810"/>
            <a:ext cx="6400800" cy="2789237"/>
          </a:xfrm>
        </p:spPr>
        <p:txBody>
          <a:bodyPr/>
          <a:lstStyle/>
          <a:p>
            <a:pPr marL="0" indent="355600" eaLnBrk="1" hangingPunct="1">
              <a:buFontTx/>
              <a:buNone/>
              <a:defRPr/>
            </a:pPr>
            <a:r>
              <a:rPr lang="zh-CN" altLang="en-US" sz="3200" dirty="0" smtClean="0">
                <a:ea typeface="仿宋_GB2312" pitchFamily="49" charset="-122"/>
              </a:rPr>
              <a:t>非计算机专业计算机公共选修课</a:t>
            </a:r>
            <a:endParaRPr lang="en-US" altLang="zh-CN" sz="3200" b="0" kern="1200" dirty="0" smtClean="0">
              <a:solidFill>
                <a:srgbClr val="0000FF"/>
              </a:solidFill>
              <a:latin typeface="黑体" pitchFamily="49" charset="-122"/>
              <a:ea typeface="黑体" pitchFamily="49" charset="-122"/>
            </a:endParaRPr>
          </a:p>
          <a:p>
            <a:pPr marL="0" indent="509588" eaLnBrk="1" hangingPunct="1">
              <a:buFontTx/>
              <a:buNone/>
              <a:defRPr/>
            </a:pPr>
            <a:r>
              <a:rPr lang="zh-CN" altLang="en-US" sz="2800" kern="1200" dirty="0" smtClean="0">
                <a:solidFill>
                  <a:srgbClr val="0000FF"/>
                </a:solidFill>
              </a:rPr>
              <a:t>武汉大学</a:t>
            </a:r>
            <a:r>
              <a:rPr lang="en-US" altLang="zh-CN" sz="2800" kern="1200" dirty="0" smtClean="0">
                <a:solidFill>
                  <a:srgbClr val="0000FF"/>
                </a:solidFill>
              </a:rPr>
              <a:t>·</a:t>
            </a:r>
            <a:r>
              <a:rPr lang="zh-CN" altLang="en-US" sz="2800" kern="1200" dirty="0" smtClean="0">
                <a:solidFill>
                  <a:srgbClr val="0000FF"/>
                </a:solidFill>
              </a:rPr>
              <a:t>计算机学院</a:t>
            </a:r>
            <a:endParaRPr lang="en-US" altLang="zh-CN" sz="2800" kern="1200" dirty="0" smtClean="0">
              <a:solidFill>
                <a:srgbClr val="0000FF"/>
              </a:solidFill>
            </a:endParaRPr>
          </a:p>
          <a:p>
            <a:pPr marL="0" indent="509588" eaLnBrk="1" hangingPunct="1">
              <a:buFontTx/>
              <a:buNone/>
              <a:defRPr/>
            </a:pPr>
            <a:endParaRPr lang="zh-CN" altLang="en-US" sz="2000" dirty="0" smtClean="0"/>
          </a:p>
        </p:txBody>
      </p:sp>
      <p:sp>
        <p:nvSpPr>
          <p:cNvPr id="696322" name="Rectangle 2"/>
          <p:cNvSpPr>
            <a:spLocks noGrp="1" noChangeArrowheads="1"/>
          </p:cNvSpPr>
          <p:nvPr>
            <p:ph type="ctrTitle"/>
          </p:nvPr>
        </p:nvSpPr>
        <p:spPr>
          <a:xfrm>
            <a:off x="1071538" y="1136640"/>
            <a:ext cx="6929454" cy="792162"/>
          </a:xfrm>
        </p:spPr>
        <p:txBody>
          <a:bodyPr/>
          <a:lstStyle/>
          <a:p>
            <a:pPr eaLnBrk="1" hangingPunct="1">
              <a:defRPr/>
            </a:pPr>
            <a:r>
              <a:rPr lang="en-US" altLang="zh-CN" sz="4800" dirty="0" smtClean="0">
                <a:effectLst>
                  <a:outerShdw blurRad="38100" dist="38100" dir="2700000" algn="tl">
                    <a:srgbClr val="000000"/>
                  </a:outerShdw>
                </a:effectLst>
              </a:rPr>
              <a:t>Excel VBA </a:t>
            </a:r>
            <a:r>
              <a:rPr lang="zh-CN" altLang="en-US" sz="4800" dirty="0" smtClean="0">
                <a:effectLst>
                  <a:outerShdw blurRad="38100" dist="38100" dir="2700000" algn="tl">
                    <a:srgbClr val="000000"/>
                  </a:outerShdw>
                </a:effectLst>
              </a:rPr>
              <a:t>程序设计</a:t>
            </a:r>
            <a:endParaRPr lang="zh-CN" altLang="en-US" sz="2800" kern="1200" dirty="0" smtClean="0">
              <a:solidFill>
                <a:srgbClr val="006600"/>
              </a:solidFill>
              <a:ea typeface="宋体" pitchFamily="2" charset="-122"/>
              <a:cs typeface="+mn-cs"/>
            </a:endParaRPr>
          </a:p>
        </p:txBody>
      </p:sp>
      <p:pic>
        <p:nvPicPr>
          <p:cNvPr id="696335" name="Picture 15" descr="BD10297_"/>
          <p:cNvPicPr>
            <a:picLocks noChangeAspect="1" noChangeArrowheads="1"/>
          </p:cNvPicPr>
          <p:nvPr/>
        </p:nvPicPr>
        <p:blipFill>
          <a:blip r:embed="rId2"/>
          <a:srcRect/>
          <a:stretch>
            <a:fillRect/>
          </a:stretch>
        </p:blipFill>
        <p:spPr bwMode="auto">
          <a:xfrm>
            <a:off x="1882775" y="3760788"/>
            <a:ext cx="158750" cy="158750"/>
          </a:xfrm>
          <a:prstGeom prst="rect">
            <a:avLst/>
          </a:prstGeom>
          <a:noFill/>
          <a:ln w="9525">
            <a:noFill/>
            <a:miter lim="800000"/>
            <a:headEnd/>
            <a:tailEnd/>
          </a:ln>
        </p:spPr>
      </p:pic>
      <p:pic>
        <p:nvPicPr>
          <p:cNvPr id="16391" name="Picture 16" descr="BD10358_"/>
          <p:cNvPicPr>
            <a:picLocks noChangeAspect="1" noChangeArrowheads="1"/>
          </p:cNvPicPr>
          <p:nvPr/>
        </p:nvPicPr>
        <p:blipFill>
          <a:blip r:embed="rId3"/>
          <a:srcRect/>
          <a:stretch>
            <a:fillRect/>
          </a:stretch>
        </p:blipFill>
        <p:spPr bwMode="auto">
          <a:xfrm>
            <a:off x="2241550" y="3803650"/>
            <a:ext cx="5067300" cy="85725"/>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afterEffect">
                                  <p:stCondLst>
                                    <p:cond delay="0"/>
                                  </p:stCondLst>
                                  <p:childTnLst>
                                    <p:animRot by="21600000">
                                      <p:cBhvr>
                                        <p:cTn id="6" dur="5000" fill="hold"/>
                                        <p:tgtEl>
                                          <p:spTgt spid="69633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solidFill>
                  <a:srgbClr val="FF0000"/>
                </a:solidFill>
              </a:rPr>
              <a:t>Excel</a:t>
            </a:r>
            <a:r>
              <a:rPr lang="zh-CN" altLang="en-US" dirty="0" smtClean="0">
                <a:solidFill>
                  <a:srgbClr val="FF0000"/>
                </a:solidFill>
              </a:rPr>
              <a:t>中的三种基本对象</a:t>
            </a:r>
            <a:endParaRPr lang="zh-CN" altLang="en-US" dirty="0">
              <a:solidFill>
                <a:srgbClr val="FF0000"/>
              </a:solidFill>
            </a:endParaRPr>
          </a:p>
        </p:txBody>
      </p:sp>
      <p:grpSp>
        <p:nvGrpSpPr>
          <p:cNvPr id="2" name="组合 8"/>
          <p:cNvGrpSpPr/>
          <p:nvPr/>
        </p:nvGrpSpPr>
        <p:grpSpPr>
          <a:xfrm>
            <a:off x="857224" y="1023958"/>
            <a:ext cx="7731868" cy="4691058"/>
            <a:chOff x="857224" y="1023958"/>
            <a:chExt cx="7731868" cy="4691058"/>
          </a:xfrm>
        </p:grpSpPr>
        <p:pic>
          <p:nvPicPr>
            <p:cNvPr id="6146" name="Picture 2"/>
            <p:cNvPicPr>
              <a:picLocks noChangeAspect="1" noChangeArrowheads="1"/>
            </p:cNvPicPr>
            <p:nvPr/>
          </p:nvPicPr>
          <p:blipFill>
            <a:blip r:embed="rId2"/>
            <a:srcRect/>
            <a:stretch>
              <a:fillRect/>
            </a:stretch>
          </p:blipFill>
          <p:spPr bwMode="auto">
            <a:xfrm>
              <a:off x="857224" y="1023958"/>
              <a:ext cx="7731868" cy="4691058"/>
            </a:xfrm>
            <a:prstGeom prst="rect">
              <a:avLst/>
            </a:prstGeom>
            <a:noFill/>
            <a:ln w="9525">
              <a:noFill/>
              <a:miter lim="800000"/>
              <a:headEnd/>
              <a:tailEnd/>
            </a:ln>
            <a:effectLst/>
          </p:spPr>
        </p:pic>
        <p:sp>
          <p:nvSpPr>
            <p:cNvPr id="5" name="圆角矩形标注 4"/>
            <p:cNvSpPr/>
            <p:nvPr/>
          </p:nvSpPr>
          <p:spPr bwMode="auto">
            <a:xfrm>
              <a:off x="2428860" y="4514896"/>
              <a:ext cx="1643074" cy="509590"/>
            </a:xfrm>
            <a:prstGeom prst="wedgeRoundRectCallout">
              <a:avLst>
                <a:gd name="adj1" fmla="val -55468"/>
                <a:gd name="adj2" fmla="val 99350"/>
                <a:gd name="adj3" fmla="val 16667"/>
              </a:avLst>
            </a:prstGeom>
            <a:solidFill>
              <a:srgbClr val="66FF66"/>
            </a:solidFill>
            <a:ln w="9525" cap="flat" cmpd="sng" algn="ctr">
              <a:solidFill>
                <a:srgbClr val="0033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ase">
                <a:spcBef>
                  <a:spcPts val="2488"/>
                </a:spcBef>
                <a:spcAft>
                  <a:spcPts val="2488"/>
                </a:spcAft>
              </a:pPr>
              <a:r>
                <a:rPr kumimoji="1" lang="zh-CN" altLang="en-US" sz="2000" b="1" i="0" u="none" strike="noStrike" cap="none" normalizeH="0" baseline="0" dirty="0" smtClean="0">
                  <a:ln>
                    <a:noFill/>
                  </a:ln>
                  <a:effectLst/>
                  <a:latin typeface="Times New Roman" pitchFamily="18" charset="0"/>
                  <a:ea typeface="宋体" pitchFamily="2" charset="-122"/>
                </a:rPr>
                <a:t>工作表标签</a:t>
              </a:r>
            </a:p>
          </p:txBody>
        </p:sp>
        <p:sp>
          <p:nvSpPr>
            <p:cNvPr id="6" name="圆角矩形标注 5"/>
            <p:cNvSpPr/>
            <p:nvPr/>
          </p:nvSpPr>
          <p:spPr bwMode="auto">
            <a:xfrm>
              <a:off x="3786182" y="1452586"/>
              <a:ext cx="2071702" cy="652466"/>
            </a:xfrm>
            <a:prstGeom prst="wedgeRoundRectCallout">
              <a:avLst>
                <a:gd name="adj1" fmla="val -32313"/>
                <a:gd name="adj2" fmla="val -79153"/>
                <a:gd name="adj3" fmla="val 16667"/>
              </a:avLst>
            </a:prstGeom>
            <a:solidFill>
              <a:srgbClr val="FF00FF"/>
            </a:solidFill>
            <a:ln w="9525" cap="flat" cmpd="sng" algn="ctr">
              <a:solidFill>
                <a:srgbClr val="7030A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ts val="2488"/>
                </a:spcBef>
                <a:spcAft>
                  <a:spcPts val="2488"/>
                </a:spcAft>
                <a:buClrTx/>
                <a:buSzTx/>
                <a:buFontTx/>
                <a:buNone/>
                <a:tabLst/>
              </a:pPr>
              <a:r>
                <a:rPr kumimoji="1" lang="zh-CN" altLang="en-US" sz="2000" b="1" i="0" u="none" strike="noStrike" cap="none" normalizeH="0" baseline="0" dirty="0" smtClean="0">
                  <a:ln>
                    <a:noFill/>
                  </a:ln>
                  <a:effectLst/>
                  <a:latin typeface="Times New Roman" pitchFamily="18" charset="0"/>
                  <a:ea typeface="宋体" pitchFamily="2" charset="-122"/>
                </a:rPr>
                <a:t>工作簿文件名</a:t>
              </a:r>
            </a:p>
          </p:txBody>
        </p:sp>
        <p:sp>
          <p:nvSpPr>
            <p:cNvPr id="7" name="圆角矩形标注 6"/>
            <p:cNvSpPr/>
            <p:nvPr/>
          </p:nvSpPr>
          <p:spPr bwMode="auto">
            <a:xfrm>
              <a:off x="5715008" y="3452850"/>
              <a:ext cx="1714512" cy="428628"/>
            </a:xfrm>
            <a:prstGeom prst="wedgeRoundRectCallout">
              <a:avLst>
                <a:gd name="adj1" fmla="val -50618"/>
                <a:gd name="adj2" fmla="val 161131"/>
                <a:gd name="adj3" fmla="val 16667"/>
              </a:avLst>
            </a:prstGeom>
            <a:solidFill>
              <a:srgbClr val="FFFF00"/>
            </a:solidFill>
            <a:ln w="9525" cap="flat" cmpd="sng" algn="ctr">
              <a:solidFill>
                <a:srgbClr val="9E78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ts val="2488"/>
                </a:spcBef>
                <a:spcAft>
                  <a:spcPts val="2488"/>
                </a:spcAft>
                <a:buClrTx/>
                <a:buSzTx/>
                <a:buFontTx/>
                <a:buNone/>
                <a:tabLst/>
              </a:pPr>
              <a:r>
                <a:rPr kumimoji="1" lang="zh-CN" altLang="en-US" sz="2000" b="1" i="0" u="none" strike="noStrike" cap="none" normalizeH="0" baseline="0" dirty="0" smtClean="0">
                  <a:ln>
                    <a:noFill/>
                  </a:ln>
                  <a:effectLst/>
                  <a:latin typeface="Times New Roman" pitchFamily="18" charset="0"/>
                  <a:ea typeface="宋体" pitchFamily="2" charset="-122"/>
                </a:rPr>
                <a:t>单元格</a:t>
              </a:r>
            </a:p>
          </p:txBody>
        </p:sp>
      </p:grpSp>
      <p:sp>
        <p:nvSpPr>
          <p:cNvPr id="11" name="云形标注 10"/>
          <p:cNvSpPr/>
          <p:nvPr/>
        </p:nvSpPr>
        <p:spPr bwMode="auto">
          <a:xfrm>
            <a:off x="1500166" y="2857496"/>
            <a:ext cx="3571900" cy="1285884"/>
          </a:xfrm>
          <a:prstGeom prst="cloudCallout">
            <a:avLst>
              <a:gd name="adj1" fmla="val -32691"/>
              <a:gd name="adj2" fmla="val 75500"/>
            </a:avLst>
          </a:prstGeom>
          <a:solidFill>
            <a:srgbClr val="53D2FF"/>
          </a:solidFill>
          <a:ln w="9525" cap="flat" cmpd="sng" algn="ctr">
            <a:solidFill>
              <a:srgbClr val="0033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lvl="0" algn="ctr" fontAlgn="base">
              <a:spcBef>
                <a:spcPts val="2488"/>
              </a:spcBef>
              <a:spcAft>
                <a:spcPts val="2488"/>
              </a:spcAft>
            </a:pPr>
            <a:r>
              <a:rPr kumimoji="1" lang="zh-CN" altLang="en-US" b="1" dirty="0">
                <a:solidFill>
                  <a:srgbClr val="000000"/>
                </a:solidFill>
                <a:latin typeface="Times New Roman" pitchFamily="18" charset="0"/>
                <a:ea typeface="宋体" pitchFamily="2" charset="-122"/>
              </a:rPr>
              <a:t>这种由行列交叉的单元格组成的工作表叫做普通工作</a:t>
            </a:r>
            <a:r>
              <a:rPr kumimoji="1" lang="zh-CN" altLang="en-US" b="1" dirty="0" smtClean="0">
                <a:solidFill>
                  <a:srgbClr val="000000"/>
                </a:solidFill>
                <a:latin typeface="Times New Roman" pitchFamily="18" charset="0"/>
                <a:ea typeface="宋体" pitchFamily="2" charset="-122"/>
              </a:rPr>
              <a:t>表</a:t>
            </a:r>
            <a:endParaRPr kumimoji="1" lang="zh-CN" altLang="en-US" sz="2000" b="1" i="0" u="none" strike="noStrike" cap="none" normalizeH="0" baseline="0" dirty="0" smtClean="0">
              <a:ln>
                <a:noFill/>
              </a:ln>
              <a:solidFill>
                <a:srgbClr val="800000"/>
              </a:solidFill>
              <a:effectLst/>
              <a:latin typeface="Times New Roman" pitchFamily="18" charset="0"/>
              <a:ea typeface="宋体" pitchFamily="2" charset="-122"/>
            </a:endParaRP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solidFill>
                  <a:srgbClr val="FF0000"/>
                </a:solidFill>
              </a:rPr>
              <a:t>图表工作表和嵌入式图表</a:t>
            </a:r>
            <a:endParaRPr lang="zh-CN" altLang="en-US" dirty="0">
              <a:solidFill>
                <a:srgbClr val="FF0000"/>
              </a:solidFill>
            </a:endParaRPr>
          </a:p>
        </p:txBody>
      </p:sp>
      <p:grpSp>
        <p:nvGrpSpPr>
          <p:cNvPr id="2" name="组合 15"/>
          <p:cNvGrpSpPr/>
          <p:nvPr/>
        </p:nvGrpSpPr>
        <p:grpSpPr>
          <a:xfrm>
            <a:off x="1500166" y="1071546"/>
            <a:ext cx="7467626" cy="2695749"/>
            <a:chOff x="142844" y="1000108"/>
            <a:chExt cx="7467626" cy="2695749"/>
          </a:xfrm>
        </p:grpSpPr>
        <p:pic>
          <p:nvPicPr>
            <p:cNvPr id="7174" name="Picture 6"/>
            <p:cNvPicPr>
              <a:picLocks noChangeAspect="1" noChangeArrowheads="1"/>
            </p:cNvPicPr>
            <p:nvPr/>
          </p:nvPicPr>
          <p:blipFill>
            <a:blip r:embed="rId2"/>
            <a:srcRect/>
            <a:stretch>
              <a:fillRect/>
            </a:stretch>
          </p:blipFill>
          <p:spPr bwMode="auto">
            <a:xfrm>
              <a:off x="3786182" y="1000108"/>
              <a:ext cx="3824288" cy="2695749"/>
            </a:xfrm>
            <a:prstGeom prst="rect">
              <a:avLst/>
            </a:prstGeom>
            <a:ln>
              <a:noFill/>
            </a:ln>
            <a:effectLst>
              <a:outerShdw blurRad="292100" dist="139700" dir="2700000" algn="tl" rotWithShape="0">
                <a:srgbClr val="333333">
                  <a:alpha val="65000"/>
                </a:srgbClr>
              </a:outerShdw>
            </a:effectLst>
          </p:spPr>
        </p:pic>
        <p:sp>
          <p:nvSpPr>
            <p:cNvPr id="11" name="云形标注 10"/>
            <p:cNvSpPr/>
            <p:nvPr/>
          </p:nvSpPr>
          <p:spPr bwMode="auto">
            <a:xfrm>
              <a:off x="142844" y="1000108"/>
              <a:ext cx="3571900" cy="857256"/>
            </a:xfrm>
            <a:prstGeom prst="cloudCallout">
              <a:avLst>
                <a:gd name="adj1" fmla="val 59735"/>
                <a:gd name="adj2" fmla="val 34219"/>
              </a:avLst>
            </a:prstGeom>
            <a:solidFill>
              <a:srgbClr val="FFCC00"/>
            </a:solidFill>
            <a:ln w="9525" cap="flat" cmpd="sng" algn="ctr">
              <a:solidFill>
                <a:srgbClr val="9E78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lvl="0" algn="ctr" fontAlgn="base">
                <a:spcBef>
                  <a:spcPts val="2488"/>
                </a:spcBef>
                <a:spcAft>
                  <a:spcPts val="2488"/>
                </a:spcAft>
              </a:pPr>
              <a:r>
                <a:rPr kumimoji="1" lang="zh-CN" altLang="en-US" b="1" dirty="0" smtClean="0">
                  <a:solidFill>
                    <a:srgbClr val="000000"/>
                  </a:solidFill>
                  <a:latin typeface="Times New Roman" pitchFamily="18" charset="0"/>
                  <a:ea typeface="宋体" pitchFamily="2" charset="-122"/>
                </a:rPr>
                <a:t>图表工作表是酱紫地</a:t>
              </a:r>
              <a:endParaRPr kumimoji="1" lang="zh-CN" altLang="en-US" sz="2000" b="1" i="0" u="none" strike="noStrike" cap="none" normalizeH="0" baseline="0" dirty="0" smtClean="0">
                <a:ln>
                  <a:noFill/>
                </a:ln>
                <a:solidFill>
                  <a:srgbClr val="800000"/>
                </a:solidFill>
                <a:effectLst/>
                <a:latin typeface="Times New Roman" pitchFamily="18" charset="0"/>
                <a:ea typeface="宋体" pitchFamily="2" charset="-122"/>
              </a:endParaRPr>
            </a:p>
          </p:txBody>
        </p:sp>
      </p:grpSp>
      <p:grpSp>
        <p:nvGrpSpPr>
          <p:cNvPr id="4" name="组合 13"/>
          <p:cNvGrpSpPr/>
          <p:nvPr/>
        </p:nvGrpSpPr>
        <p:grpSpPr>
          <a:xfrm>
            <a:off x="357158" y="2428868"/>
            <a:ext cx="7072362" cy="2500873"/>
            <a:chOff x="714348" y="4000504"/>
            <a:chExt cx="7072362" cy="2500873"/>
          </a:xfrm>
        </p:grpSpPr>
        <p:pic>
          <p:nvPicPr>
            <p:cNvPr id="7173" name="Picture 5"/>
            <p:cNvPicPr>
              <a:picLocks noChangeAspect="1" noChangeArrowheads="1"/>
            </p:cNvPicPr>
            <p:nvPr/>
          </p:nvPicPr>
          <p:blipFill>
            <a:blip r:embed="rId3"/>
            <a:srcRect/>
            <a:stretch>
              <a:fillRect/>
            </a:stretch>
          </p:blipFill>
          <p:spPr bwMode="auto">
            <a:xfrm>
              <a:off x="714348" y="4000504"/>
              <a:ext cx="4672015" cy="2500873"/>
            </a:xfrm>
            <a:prstGeom prst="rect">
              <a:avLst/>
            </a:prstGeom>
            <a:noFill/>
            <a:ln w="9525">
              <a:noFill/>
              <a:miter lim="800000"/>
              <a:headEnd/>
              <a:tailEnd/>
            </a:ln>
            <a:effectLst/>
          </p:spPr>
        </p:pic>
        <p:sp>
          <p:nvSpPr>
            <p:cNvPr id="13" name="矩形标注 12"/>
            <p:cNvSpPr/>
            <p:nvPr/>
          </p:nvSpPr>
          <p:spPr bwMode="auto">
            <a:xfrm>
              <a:off x="5643570" y="5572140"/>
              <a:ext cx="2143140" cy="857256"/>
            </a:xfrm>
            <a:prstGeom prst="wedgeRectCallout">
              <a:avLst>
                <a:gd name="adj1" fmla="val -79753"/>
                <a:gd name="adj2" fmla="val -52604"/>
              </a:avLst>
            </a:prstGeom>
            <a:solidFill>
              <a:srgbClr val="66FF66"/>
            </a:solid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ts val="2488"/>
                </a:spcBef>
                <a:spcAft>
                  <a:spcPts val="2488"/>
                </a:spcAft>
                <a:buClrTx/>
                <a:buSzTx/>
                <a:buFontTx/>
                <a:buNone/>
                <a:tabLst/>
              </a:pPr>
              <a:r>
                <a:rPr kumimoji="1" lang="zh-CN" altLang="en-US" sz="2000" b="1" i="0" u="none" strike="noStrike" cap="none" normalizeH="0" baseline="0" dirty="0" smtClean="0">
                  <a:ln>
                    <a:noFill/>
                  </a:ln>
                  <a:effectLst/>
                  <a:latin typeface="Times New Roman" pitchFamily="18" charset="0"/>
                  <a:ea typeface="宋体" pitchFamily="2" charset="-122"/>
                </a:rPr>
                <a:t>放在普通工作表中叫嵌入式图表</a:t>
              </a:r>
            </a:p>
          </p:txBody>
        </p:sp>
      </p:grpSp>
      <p:grpSp>
        <p:nvGrpSpPr>
          <p:cNvPr id="5" name="组合 17"/>
          <p:cNvGrpSpPr/>
          <p:nvPr/>
        </p:nvGrpSpPr>
        <p:grpSpPr>
          <a:xfrm>
            <a:off x="3143240" y="4902792"/>
            <a:ext cx="4720085" cy="1526604"/>
            <a:chOff x="571472" y="2779376"/>
            <a:chExt cx="4120676" cy="1218838"/>
          </a:xfrm>
        </p:grpSpPr>
        <p:pic>
          <p:nvPicPr>
            <p:cNvPr id="7170" name="Picture 2" descr="http://www.jydoc.com/uploads/jydoc/p22501/20092410334518777802.gif"/>
            <p:cNvPicPr>
              <a:picLocks noChangeAspect="1" noChangeArrowheads="1"/>
            </p:cNvPicPr>
            <p:nvPr/>
          </p:nvPicPr>
          <p:blipFill>
            <a:blip r:embed="rId4"/>
            <a:srcRect/>
            <a:stretch>
              <a:fillRect/>
            </a:stretch>
          </p:blipFill>
          <p:spPr bwMode="auto">
            <a:xfrm>
              <a:off x="2442452" y="2779376"/>
              <a:ext cx="2249696" cy="1218838"/>
            </a:xfrm>
            <a:prstGeom prst="rect">
              <a:avLst/>
            </a:prstGeom>
            <a:ln>
              <a:solidFill>
                <a:srgbClr val="66FF66"/>
              </a:solidFill>
            </a:ln>
            <a:effectLst>
              <a:outerShdw blurRad="292100" dist="139700" dir="2700000" algn="tl" rotWithShape="0">
                <a:srgbClr val="333333">
                  <a:alpha val="65000"/>
                </a:srgbClr>
              </a:outerShdw>
            </a:effectLst>
          </p:spPr>
        </p:pic>
        <p:sp>
          <p:nvSpPr>
            <p:cNvPr id="17" name="矩形标注 16"/>
            <p:cNvSpPr/>
            <p:nvPr/>
          </p:nvSpPr>
          <p:spPr bwMode="auto">
            <a:xfrm>
              <a:off x="571472" y="3357562"/>
              <a:ext cx="1785950" cy="428628"/>
            </a:xfrm>
            <a:prstGeom prst="wedgeRectCallout">
              <a:avLst>
                <a:gd name="adj1" fmla="val 66532"/>
                <a:gd name="adj2" fmla="val 9733"/>
              </a:avLst>
            </a:prstGeom>
            <a:solidFill>
              <a:srgbClr val="FFCCCC"/>
            </a:solidFill>
            <a:ln w="9525" cap="flat" cmpd="sng" algn="ctr">
              <a:solidFill>
                <a:srgbClr val="FF66FF"/>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ts val="2488"/>
                </a:spcBef>
                <a:spcAft>
                  <a:spcPts val="2488"/>
                </a:spcAft>
                <a:buClrTx/>
                <a:buSzTx/>
                <a:buFontTx/>
                <a:buNone/>
                <a:tabLst/>
              </a:pPr>
              <a:r>
                <a:rPr kumimoji="1" lang="zh-CN" altLang="en-US" sz="2000" b="1" i="0" u="none" strike="noStrike" cap="none" normalizeH="0" baseline="0" dirty="0" smtClean="0">
                  <a:ln>
                    <a:noFill/>
                  </a:ln>
                  <a:effectLst/>
                  <a:latin typeface="Times New Roman" pitchFamily="18" charset="0"/>
                  <a:ea typeface="宋体" pitchFamily="2" charset="-122"/>
                </a:rPr>
                <a:t>这是一个饼图</a:t>
              </a:r>
            </a:p>
          </p:txBody>
        </p:sp>
      </p:gr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214282" y="1000108"/>
            <a:ext cx="8501122" cy="5500726"/>
          </a:xfrm>
        </p:spPr>
        <p:txBody>
          <a:bodyPr>
            <a:normAutofit/>
          </a:bodyPr>
          <a:lstStyle/>
          <a:p>
            <a:pPr marL="0" indent="0">
              <a:buClr>
                <a:srgbClr val="0000FF"/>
              </a:buClr>
              <a:buNone/>
            </a:pPr>
            <a:r>
              <a:rPr lang="zh-CN" altLang="en-US" dirty="0" smtClean="0"/>
              <a:t>单元格中数据的类型</a:t>
            </a:r>
            <a:endParaRPr lang="en-US" altLang="zh-CN" dirty="0" smtClean="0"/>
          </a:p>
          <a:p>
            <a:pPr lvl="1">
              <a:buClr>
                <a:srgbClr val="0000FF"/>
              </a:buClr>
              <a:buFont typeface="Wingdings" pitchFamily="2" charset="2"/>
              <a:buChar char="l"/>
            </a:pPr>
            <a:r>
              <a:rPr lang="zh-CN" altLang="en-US" dirty="0" smtClean="0"/>
              <a:t>文本</a:t>
            </a:r>
            <a:r>
              <a:rPr lang="zh-CN" altLang="en-US" dirty="0" smtClean="0">
                <a:solidFill>
                  <a:schemeClr val="accent1">
                    <a:lumMod val="50000"/>
                  </a:schemeClr>
                </a:solidFill>
              </a:rPr>
              <a:t>：自动左对齐，</a:t>
            </a:r>
            <a:r>
              <a:rPr lang="en-US" altLang="zh-CN" dirty="0" smtClean="0">
                <a:solidFill>
                  <a:schemeClr val="accent1">
                    <a:lumMod val="50000"/>
                  </a:schemeClr>
                </a:solidFill>
              </a:rPr>
              <a:t>Alt+</a:t>
            </a:r>
            <a:r>
              <a:rPr lang="zh-CN" altLang="en-US" dirty="0" smtClean="0">
                <a:solidFill>
                  <a:schemeClr val="accent1">
                    <a:lumMod val="50000"/>
                  </a:schemeClr>
                </a:solidFill>
              </a:rPr>
              <a:t>回车键（单元格内换行）</a:t>
            </a:r>
            <a:endParaRPr lang="en-US" altLang="zh-CN" dirty="0" smtClean="0">
              <a:solidFill>
                <a:schemeClr val="accent1">
                  <a:lumMod val="50000"/>
                </a:schemeClr>
              </a:solidFill>
            </a:endParaRPr>
          </a:p>
          <a:p>
            <a:pPr lvl="1">
              <a:buClr>
                <a:srgbClr val="0000FF"/>
              </a:buClr>
              <a:buFont typeface="Wingdings" pitchFamily="2" charset="2"/>
              <a:buChar char="l"/>
            </a:pPr>
            <a:r>
              <a:rPr lang="zh-CN" altLang="en-US" dirty="0" smtClean="0"/>
              <a:t>数值</a:t>
            </a:r>
            <a:r>
              <a:rPr lang="zh-CN" altLang="en-US" dirty="0" smtClean="0">
                <a:solidFill>
                  <a:schemeClr val="accent1">
                    <a:lumMod val="50000"/>
                  </a:schemeClr>
                </a:solidFill>
              </a:rPr>
              <a:t>：自动右对齐，如 </a:t>
            </a:r>
            <a:r>
              <a:rPr lang="en-US" altLang="zh-CN" dirty="0" smtClean="0">
                <a:solidFill>
                  <a:schemeClr val="accent1">
                    <a:lumMod val="50000"/>
                  </a:schemeClr>
                </a:solidFill>
              </a:rPr>
              <a:t>123</a:t>
            </a:r>
            <a:r>
              <a:rPr lang="zh-CN" altLang="en-US" dirty="0" smtClean="0">
                <a:solidFill>
                  <a:schemeClr val="accent1">
                    <a:lumMod val="50000"/>
                  </a:schemeClr>
                </a:solidFill>
              </a:rPr>
              <a:t>、</a:t>
            </a:r>
            <a:r>
              <a:rPr lang="en-US" altLang="zh-CN" dirty="0" smtClean="0">
                <a:solidFill>
                  <a:schemeClr val="accent1">
                    <a:lumMod val="50000"/>
                  </a:schemeClr>
                </a:solidFill>
              </a:rPr>
              <a:t>-123</a:t>
            </a:r>
            <a:r>
              <a:rPr lang="zh-CN" altLang="en-US" dirty="0" smtClean="0">
                <a:solidFill>
                  <a:schemeClr val="accent1">
                    <a:lumMod val="50000"/>
                  </a:schemeClr>
                </a:solidFill>
              </a:rPr>
              <a:t>、日期、时间</a:t>
            </a:r>
            <a:endParaRPr lang="en-US" altLang="zh-CN" dirty="0" smtClean="0">
              <a:solidFill>
                <a:schemeClr val="accent1">
                  <a:lumMod val="50000"/>
                </a:schemeClr>
              </a:solidFill>
            </a:endParaRPr>
          </a:p>
          <a:p>
            <a:pPr lvl="1">
              <a:buClr>
                <a:srgbClr val="0000FF"/>
              </a:buClr>
              <a:buFont typeface="Wingdings" pitchFamily="2" charset="2"/>
              <a:buChar char="l"/>
            </a:pPr>
            <a:r>
              <a:rPr lang="zh-CN" altLang="en-US" dirty="0" smtClean="0"/>
              <a:t>逻辑值</a:t>
            </a:r>
            <a:r>
              <a:rPr lang="zh-CN" altLang="en-US" dirty="0" smtClean="0">
                <a:solidFill>
                  <a:schemeClr val="accent1">
                    <a:lumMod val="50000"/>
                  </a:schemeClr>
                </a:solidFill>
              </a:rPr>
              <a:t>：</a:t>
            </a:r>
            <a:r>
              <a:rPr lang="en-US" altLang="zh-CN" dirty="0" smtClean="0">
                <a:solidFill>
                  <a:schemeClr val="accent1">
                    <a:lumMod val="50000"/>
                  </a:schemeClr>
                </a:solidFill>
              </a:rPr>
              <a:t>True </a:t>
            </a:r>
            <a:r>
              <a:rPr lang="zh-CN" altLang="en-US" dirty="0" smtClean="0">
                <a:solidFill>
                  <a:schemeClr val="accent1">
                    <a:lumMod val="50000"/>
                  </a:schemeClr>
                </a:solidFill>
              </a:rPr>
              <a:t>和 </a:t>
            </a:r>
            <a:r>
              <a:rPr lang="en-US" altLang="zh-CN" dirty="0" smtClean="0">
                <a:solidFill>
                  <a:schemeClr val="accent1">
                    <a:lumMod val="50000"/>
                  </a:schemeClr>
                </a:solidFill>
              </a:rPr>
              <a:t>False</a:t>
            </a:r>
          </a:p>
          <a:p>
            <a:pPr lvl="1">
              <a:buClr>
                <a:srgbClr val="0000FF"/>
              </a:buClr>
              <a:buFont typeface="Wingdings" pitchFamily="2" charset="2"/>
              <a:buChar char="l"/>
            </a:pPr>
            <a:r>
              <a:rPr lang="zh-CN" altLang="en-US" dirty="0" smtClean="0"/>
              <a:t>出错值</a:t>
            </a:r>
            <a:r>
              <a:rPr lang="zh-CN" altLang="en-US" dirty="0" smtClean="0">
                <a:solidFill>
                  <a:schemeClr val="accent1">
                    <a:lumMod val="50000"/>
                  </a:schemeClr>
                </a:solidFill>
              </a:rPr>
              <a:t>：如</a:t>
            </a:r>
            <a:r>
              <a:rPr lang="en-US" altLang="zh-CN" dirty="0" smtClean="0">
                <a:solidFill>
                  <a:schemeClr val="accent1">
                    <a:lumMod val="50000"/>
                  </a:schemeClr>
                </a:solidFill>
              </a:rPr>
              <a:t>#DIV/0!</a:t>
            </a:r>
            <a:r>
              <a:rPr lang="zh-CN" altLang="en-US" dirty="0" smtClean="0">
                <a:solidFill>
                  <a:schemeClr val="accent1">
                    <a:lumMod val="50000"/>
                  </a:schemeClr>
                </a:solidFill>
              </a:rPr>
              <a:t> 、</a:t>
            </a:r>
            <a:r>
              <a:rPr lang="en-US" altLang="zh-CN" dirty="0" smtClean="0">
                <a:solidFill>
                  <a:schemeClr val="accent1">
                    <a:lumMod val="50000"/>
                  </a:schemeClr>
                </a:solidFill>
              </a:rPr>
              <a:t>#NAME?</a:t>
            </a:r>
            <a:r>
              <a:rPr lang="zh-CN" altLang="en-US" dirty="0" smtClean="0">
                <a:solidFill>
                  <a:schemeClr val="accent1">
                    <a:lumMod val="50000"/>
                  </a:schemeClr>
                </a:solidFill>
              </a:rPr>
              <a:t>、</a:t>
            </a:r>
            <a:r>
              <a:rPr lang="en-US" altLang="zh-CN" dirty="0" smtClean="0">
                <a:solidFill>
                  <a:schemeClr val="accent1">
                    <a:lumMod val="50000"/>
                  </a:schemeClr>
                </a:solidFill>
              </a:rPr>
              <a:t>#value!</a:t>
            </a:r>
            <a:r>
              <a:rPr lang="zh-CN" altLang="en-US" dirty="0" smtClean="0">
                <a:solidFill>
                  <a:schemeClr val="accent1">
                    <a:lumMod val="50000"/>
                  </a:schemeClr>
                </a:solidFill>
              </a:rPr>
              <a:t>错误等</a:t>
            </a:r>
            <a:endParaRPr lang="en-US" altLang="zh-CN" dirty="0" smtClean="0">
              <a:solidFill>
                <a:schemeClr val="accent1">
                  <a:lumMod val="50000"/>
                </a:schemeClr>
              </a:solidFill>
            </a:endParaRPr>
          </a:p>
          <a:p>
            <a:pPr marL="0" lvl="1" indent="0">
              <a:buClr>
                <a:srgbClr val="0000FF"/>
              </a:buClr>
              <a:buFont typeface="Wingdings" pitchFamily="2" charset="2"/>
              <a:buChar char="Ø"/>
            </a:pPr>
            <a:r>
              <a:rPr lang="zh-CN" altLang="en-US" dirty="0" smtClean="0">
                <a:solidFill>
                  <a:srgbClr val="FF0000"/>
                </a:solidFill>
              </a:rPr>
              <a:t>常量</a:t>
            </a:r>
            <a:r>
              <a:rPr lang="zh-CN" altLang="en-US" dirty="0" smtClean="0"/>
              <a:t>：直接在单元格输入的数据，如上述四种类型的数据。</a:t>
            </a:r>
          </a:p>
          <a:p>
            <a:pPr marL="0" lvl="1" indent="0">
              <a:buClr>
                <a:srgbClr val="0000FF"/>
              </a:buClr>
              <a:buFont typeface="Wingdings" pitchFamily="2" charset="2"/>
              <a:buChar char="Ø"/>
            </a:pPr>
            <a:r>
              <a:rPr lang="zh-CN" altLang="en-US" dirty="0" smtClean="0">
                <a:solidFill>
                  <a:srgbClr val="FF0000"/>
                </a:solidFill>
              </a:rPr>
              <a:t>公式值</a:t>
            </a:r>
            <a:r>
              <a:rPr lang="zh-CN" altLang="en-US" dirty="0" smtClean="0"/>
              <a:t>：指以公式的形式生成的结果值，</a:t>
            </a:r>
            <a:r>
              <a:rPr lang="zh-CN" altLang="en-US" dirty="0" smtClean="0">
                <a:solidFill>
                  <a:srgbClr val="0000FF"/>
                </a:solidFill>
              </a:rPr>
              <a:t>任何公式都是以“</a:t>
            </a:r>
            <a:r>
              <a:rPr lang="en-US" altLang="zh-CN" dirty="0" smtClean="0">
                <a:solidFill>
                  <a:srgbClr val="0000FF"/>
                </a:solidFill>
              </a:rPr>
              <a:t>=”</a:t>
            </a:r>
            <a:r>
              <a:rPr lang="zh-CN" altLang="en-US" dirty="0" smtClean="0">
                <a:solidFill>
                  <a:srgbClr val="0000FF"/>
                </a:solidFill>
              </a:rPr>
              <a:t>开始</a:t>
            </a:r>
            <a:r>
              <a:rPr lang="zh-CN" altLang="en-US" dirty="0" smtClean="0"/>
              <a:t>，“</a:t>
            </a:r>
            <a:r>
              <a:rPr lang="en-US" altLang="zh-CN" dirty="0" smtClean="0"/>
              <a:t>=”</a:t>
            </a:r>
            <a:r>
              <a:rPr lang="zh-CN" altLang="en-US" dirty="0" smtClean="0"/>
              <a:t>的右边可以是各种符合公式规范的表达。</a:t>
            </a:r>
          </a:p>
          <a:p>
            <a:pPr marL="0" lvl="1" indent="0">
              <a:buClr>
                <a:srgbClr val="0000FF"/>
              </a:buClr>
              <a:buNone/>
            </a:pPr>
            <a:endParaRPr lang="zh-CN" altLang="en-US" dirty="0">
              <a:solidFill>
                <a:schemeClr val="accent1">
                  <a:lumMod val="50000"/>
                </a:schemeClr>
              </a:solidFill>
            </a:endParaRPr>
          </a:p>
        </p:txBody>
      </p:sp>
      <p:sp>
        <p:nvSpPr>
          <p:cNvPr id="7" name="标题 6"/>
          <p:cNvSpPr>
            <a:spLocks noGrp="1"/>
          </p:cNvSpPr>
          <p:nvPr>
            <p:ph type="title"/>
          </p:nvPr>
        </p:nvSpPr>
        <p:spPr/>
        <p:txBody>
          <a:bodyPr/>
          <a:lstStyle/>
          <a:p>
            <a:r>
              <a:rPr lang="en-US" altLang="zh-CN" dirty="0" smtClean="0"/>
              <a:t>Excel</a:t>
            </a:r>
            <a:r>
              <a:rPr lang="zh-CN" altLang="en-US" dirty="0" smtClean="0"/>
              <a:t> </a:t>
            </a:r>
            <a:r>
              <a:rPr lang="en-US" altLang="zh-CN" dirty="0" smtClean="0"/>
              <a:t>2007</a:t>
            </a:r>
            <a:endParaRPr lang="zh-CN" altLang="en-US" dirty="0"/>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285720" y="1000108"/>
            <a:ext cx="8572560" cy="5000660"/>
          </a:xfrm>
        </p:spPr>
        <p:txBody>
          <a:bodyPr>
            <a:normAutofit lnSpcReduction="10000"/>
          </a:bodyPr>
          <a:lstStyle/>
          <a:p>
            <a:pPr marL="0" indent="0"/>
            <a:r>
              <a:rPr lang="zh-CN" altLang="en-US" dirty="0" smtClean="0"/>
              <a:t>向单元格中输入数据</a:t>
            </a:r>
            <a:endParaRPr lang="en-US" altLang="zh-CN" dirty="0" smtClean="0"/>
          </a:p>
          <a:p>
            <a:pPr lvl="1">
              <a:spcBef>
                <a:spcPts val="600"/>
              </a:spcBef>
              <a:spcAft>
                <a:spcPts val="600"/>
              </a:spcAft>
            </a:pPr>
            <a:r>
              <a:rPr lang="zh-CN" altLang="en-US" dirty="0" smtClean="0"/>
              <a:t>在单元格中逐一输入</a:t>
            </a:r>
            <a:endParaRPr lang="en-US" altLang="zh-CN" dirty="0" smtClean="0"/>
          </a:p>
          <a:p>
            <a:pPr lvl="1">
              <a:spcBef>
                <a:spcPts val="600"/>
              </a:spcBef>
              <a:spcAft>
                <a:spcPts val="600"/>
              </a:spcAft>
            </a:pPr>
            <a:r>
              <a:rPr lang="zh-CN" altLang="en-US" dirty="0" smtClean="0"/>
              <a:t>利用自动填充功能</a:t>
            </a:r>
            <a:endParaRPr lang="en-US" altLang="zh-CN" dirty="0" smtClean="0"/>
          </a:p>
          <a:p>
            <a:pPr lvl="1">
              <a:spcBef>
                <a:spcPts val="600"/>
              </a:spcBef>
              <a:spcAft>
                <a:spcPts val="600"/>
              </a:spcAft>
            </a:pPr>
            <a:r>
              <a:rPr lang="zh-CN" altLang="en-US" dirty="0" smtClean="0"/>
              <a:t>利用公式或</a:t>
            </a:r>
            <a:r>
              <a:rPr lang="zh-CN" altLang="en-US" dirty="0" smtClean="0">
                <a:solidFill>
                  <a:srgbClr val="FF0000"/>
                </a:solidFill>
              </a:rPr>
              <a:t>函数（</a:t>
            </a:r>
            <a:r>
              <a:rPr lang="zh-CN" altLang="en-US" dirty="0" smtClean="0">
                <a:solidFill>
                  <a:srgbClr val="FF0000"/>
                </a:solidFill>
                <a:latin typeface="Times New Roman" pitchFamily="18" charset="0"/>
              </a:rPr>
              <a:t>预定义的内置公式</a:t>
            </a:r>
            <a:r>
              <a:rPr lang="zh-CN" altLang="en-US" dirty="0" smtClean="0">
                <a:solidFill>
                  <a:srgbClr val="FF0000"/>
                </a:solidFill>
              </a:rPr>
              <a:t>）</a:t>
            </a:r>
            <a:endParaRPr lang="en-US" altLang="zh-CN" dirty="0" smtClean="0">
              <a:solidFill>
                <a:srgbClr val="FF0000"/>
              </a:solidFill>
            </a:endParaRPr>
          </a:p>
          <a:p>
            <a:pPr marL="627063" lvl="2" indent="3175">
              <a:buNone/>
            </a:pPr>
            <a:r>
              <a:rPr lang="zh-CN" altLang="en-US" dirty="0" smtClean="0"/>
              <a:t>公式以 “＝”开头，是由常量值、单元格引用、名称、函数和运算符组成的序列。</a:t>
            </a:r>
            <a:endParaRPr lang="en-US" altLang="zh-CN" dirty="0" smtClean="0"/>
          </a:p>
          <a:p>
            <a:pPr marL="627063" lvl="2" indent="3175">
              <a:buNone/>
            </a:pPr>
            <a:r>
              <a:rPr lang="zh-CN" altLang="en-US" dirty="0" smtClean="0">
                <a:solidFill>
                  <a:srgbClr val="000000"/>
                </a:solidFill>
                <a:latin typeface="楷体" pitchFamily="49" charset="-122"/>
              </a:rPr>
              <a:t>若公式中</a:t>
            </a:r>
            <a:r>
              <a:rPr lang="zh-CN" altLang="en-US" dirty="0" smtClean="0">
                <a:solidFill>
                  <a:srgbClr val="0000FF"/>
                </a:solidFill>
                <a:latin typeface="楷体" pitchFamily="49" charset="-122"/>
              </a:rPr>
              <a:t>引用的数值发生改变，公式的结果也随之改变</a:t>
            </a:r>
            <a:r>
              <a:rPr lang="zh-CN" altLang="en-US" dirty="0" smtClean="0">
                <a:solidFill>
                  <a:srgbClr val="000000"/>
                </a:solidFill>
                <a:latin typeface="楷体" pitchFamily="49" charset="-122"/>
              </a:rPr>
              <a:t>。</a:t>
            </a:r>
          </a:p>
          <a:p>
            <a:pPr marL="627063" lvl="2" indent="3175">
              <a:buNone/>
            </a:pPr>
            <a:endParaRPr lang="en-US" altLang="zh-CN" dirty="0" smtClean="0"/>
          </a:p>
          <a:p>
            <a:pPr lvl="1"/>
            <a:r>
              <a:rPr lang="zh-CN" altLang="en-US" dirty="0" smtClean="0"/>
              <a:t>有效性设置</a:t>
            </a:r>
            <a:endParaRPr lang="en-US" altLang="zh-CN" dirty="0" smtClean="0"/>
          </a:p>
          <a:p>
            <a:pPr lvl="2"/>
            <a:r>
              <a:rPr lang="zh-CN" altLang="en-US" dirty="0" smtClean="0"/>
              <a:t>例如：成绩只能是</a:t>
            </a:r>
            <a:r>
              <a:rPr lang="en-US" altLang="zh-CN" dirty="0" smtClean="0"/>
              <a:t>0~100</a:t>
            </a:r>
            <a:r>
              <a:rPr lang="zh-CN" altLang="en-US" dirty="0" smtClean="0"/>
              <a:t>之间的数值。</a:t>
            </a:r>
            <a:endParaRPr lang="en-US" altLang="zh-CN" dirty="0" smtClean="0"/>
          </a:p>
          <a:p>
            <a:pPr marL="627063" lvl="2" indent="3175">
              <a:buNone/>
            </a:pPr>
            <a:endParaRPr lang="zh-CN" altLang="en-US" dirty="0"/>
          </a:p>
        </p:txBody>
      </p:sp>
      <p:sp>
        <p:nvSpPr>
          <p:cNvPr id="3" name="标题 2"/>
          <p:cNvSpPr>
            <a:spLocks noGrp="1"/>
          </p:cNvSpPr>
          <p:nvPr>
            <p:ph type="title"/>
          </p:nvPr>
        </p:nvSpPr>
        <p:spPr>
          <a:xfrm>
            <a:off x="34925" y="333375"/>
            <a:ext cx="4537075" cy="647700"/>
          </a:xfrm>
        </p:spPr>
        <p:txBody>
          <a:bodyPr/>
          <a:lstStyle/>
          <a:p>
            <a:r>
              <a:rPr lang="en-US" altLang="zh-CN" dirty="0" smtClean="0"/>
              <a:t>Excel</a:t>
            </a:r>
            <a:r>
              <a:rPr lang="zh-CN" altLang="en-US" dirty="0" smtClean="0"/>
              <a:t> </a:t>
            </a:r>
            <a:r>
              <a:rPr lang="en-US" altLang="zh-CN" dirty="0" smtClean="0"/>
              <a:t>2007</a:t>
            </a:r>
            <a:endParaRPr lang="zh-CN" altLang="en-US" dirty="0"/>
          </a:p>
        </p:txBody>
      </p:sp>
      <p:sp>
        <p:nvSpPr>
          <p:cNvPr id="5" name="矩形 4"/>
          <p:cNvSpPr/>
          <p:nvPr/>
        </p:nvSpPr>
        <p:spPr>
          <a:xfrm>
            <a:off x="3428992" y="4214818"/>
            <a:ext cx="5214942" cy="830997"/>
          </a:xfrm>
          <a:prstGeom prst="rect">
            <a:avLst/>
          </a:prstGeom>
          <a:solidFill>
            <a:srgbClr val="FFFF00"/>
          </a:solidFill>
          <a:ln>
            <a:solidFill>
              <a:srgbClr val="FFC000"/>
            </a:solidFill>
          </a:ln>
          <a:effectLst>
            <a:outerShdw blurRad="50800" dist="38100" dir="2700000" algn="tl" rotWithShape="0">
              <a:prstClr val="black">
                <a:alpha val="40000"/>
              </a:prstClr>
            </a:outerShdw>
          </a:effectLst>
        </p:spPr>
        <p:txBody>
          <a:bodyPr wrap="square">
            <a:spAutoFit/>
          </a:bodyPr>
          <a:lstStyle/>
          <a:p>
            <a:r>
              <a:rPr lang="en-US" altLang="zh-CN" sz="2400" b="1" dirty="0" smtClean="0">
                <a:solidFill>
                  <a:srgbClr val="FF0000"/>
                </a:solidFill>
              </a:rPr>
              <a:t>Ctrl+`</a:t>
            </a:r>
            <a:r>
              <a:rPr lang="zh-CN" altLang="en-US" sz="2400" b="1" dirty="0" smtClean="0"/>
              <a:t>（重音符）</a:t>
            </a:r>
            <a:r>
              <a:rPr lang="zh-CN" altLang="en-US" sz="2400" b="1" dirty="0" smtClean="0">
                <a:solidFill>
                  <a:srgbClr val="008000"/>
                </a:solidFill>
              </a:rPr>
              <a:t>（数字</a:t>
            </a:r>
            <a:r>
              <a:rPr lang="en-US" altLang="zh-CN" sz="2400" b="1" dirty="0" smtClean="0">
                <a:solidFill>
                  <a:srgbClr val="008000"/>
                </a:solidFill>
              </a:rPr>
              <a:t>1</a:t>
            </a:r>
            <a:r>
              <a:rPr lang="zh-CN" altLang="en-US" sz="2400" b="1" dirty="0" smtClean="0">
                <a:solidFill>
                  <a:srgbClr val="008000"/>
                </a:solidFill>
              </a:rPr>
              <a:t>键的左侧键）</a:t>
            </a:r>
            <a:r>
              <a:rPr lang="en-US" altLang="zh-CN" sz="2400" b="1" dirty="0" smtClean="0">
                <a:solidFill>
                  <a:srgbClr val="008000"/>
                </a:solidFill>
              </a:rPr>
              <a:t/>
            </a:r>
            <a:br>
              <a:rPr lang="en-US" altLang="zh-CN" sz="2400" b="1" dirty="0" smtClean="0">
                <a:solidFill>
                  <a:srgbClr val="008000"/>
                </a:solidFill>
              </a:rPr>
            </a:br>
            <a:r>
              <a:rPr lang="zh-CN" altLang="en-US" sz="2400" b="1" dirty="0" smtClean="0"/>
              <a:t>在公式与结果之间切换</a:t>
            </a:r>
            <a:endParaRPr lang="zh-CN" altLang="en-US" sz="2400" dirty="0"/>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250825" y="295275"/>
            <a:ext cx="8208963" cy="647700"/>
          </a:xfrm>
        </p:spPr>
        <p:txBody>
          <a:bodyPr/>
          <a:lstStyle/>
          <a:p>
            <a:pPr eaLnBrk="1" hangingPunct="1"/>
            <a:r>
              <a:rPr lang="en-US" altLang="zh-CN" dirty="0" smtClean="0">
                <a:latin typeface="Garamond" pitchFamily="18" charset="0"/>
              </a:rPr>
              <a:t>Excel 2007</a:t>
            </a:r>
            <a:endParaRPr lang="zh-CN" altLang="en-US" dirty="0" smtClean="0">
              <a:latin typeface="Garamond" pitchFamily="18" charset="0"/>
            </a:endParaRPr>
          </a:p>
        </p:txBody>
      </p:sp>
      <p:sp>
        <p:nvSpPr>
          <p:cNvPr id="18435" name="Rectangle 3"/>
          <p:cNvSpPr>
            <a:spLocks noGrp="1" noChangeArrowheads="1"/>
          </p:cNvSpPr>
          <p:nvPr>
            <p:ph type="body" idx="1"/>
          </p:nvPr>
        </p:nvSpPr>
        <p:spPr>
          <a:xfrm>
            <a:off x="214282" y="1071546"/>
            <a:ext cx="7772400" cy="376223"/>
          </a:xfrm>
        </p:spPr>
        <p:txBody>
          <a:bodyPr/>
          <a:lstStyle/>
          <a:p>
            <a:pPr marL="0" indent="0" algn="l" eaLnBrk="1" hangingPunct="1">
              <a:lnSpc>
                <a:spcPct val="80000"/>
              </a:lnSpc>
              <a:spcBef>
                <a:spcPct val="30000"/>
              </a:spcBef>
              <a:spcAft>
                <a:spcPct val="0"/>
              </a:spcAft>
              <a:buClr>
                <a:schemeClr val="accent2"/>
              </a:buClr>
              <a:buNone/>
            </a:pPr>
            <a:r>
              <a:rPr lang="zh-CN" altLang="en-US" dirty="0" smtClean="0"/>
              <a:t>公式与函数中的单元格地址及引用</a:t>
            </a:r>
          </a:p>
          <a:p>
            <a:pPr marL="0" indent="0" algn="l" eaLnBrk="1" hangingPunct="1">
              <a:lnSpc>
                <a:spcPct val="80000"/>
              </a:lnSpc>
              <a:spcBef>
                <a:spcPct val="30000"/>
              </a:spcBef>
              <a:spcAft>
                <a:spcPct val="0"/>
              </a:spcAft>
              <a:buClr>
                <a:schemeClr val="accent2"/>
              </a:buClr>
              <a:buFont typeface="Wingdings" pitchFamily="2" charset="2"/>
              <a:buNone/>
            </a:pPr>
            <a:endParaRPr lang="zh-CN" altLang="en-US" b="0" dirty="0" smtClean="0"/>
          </a:p>
        </p:txBody>
      </p:sp>
      <p:sp>
        <p:nvSpPr>
          <p:cNvPr id="18437" name="Rectangle 7"/>
          <p:cNvSpPr>
            <a:spLocks noChangeArrowheads="1"/>
          </p:cNvSpPr>
          <p:nvPr/>
        </p:nvSpPr>
        <p:spPr bwMode="auto">
          <a:xfrm>
            <a:off x="239713" y="1522421"/>
            <a:ext cx="8904287" cy="3121025"/>
          </a:xfrm>
          <a:prstGeom prst="rect">
            <a:avLst/>
          </a:prstGeom>
          <a:noFill/>
          <a:ln w="12700">
            <a:noFill/>
            <a:miter lim="800000"/>
            <a:headEnd/>
            <a:tailEnd/>
          </a:ln>
        </p:spPr>
        <p:txBody>
          <a:bodyPr lIns="90480" tIns="44446" rIns="90480" bIns="44446">
            <a:spAutoFit/>
          </a:bodyPr>
          <a:lstStyle/>
          <a:p>
            <a:pPr defTabSz="762000" eaLnBrk="0" hangingPunct="0">
              <a:spcBef>
                <a:spcPct val="50000"/>
              </a:spcBef>
              <a:buFontTx/>
              <a:buChar char="•"/>
            </a:pPr>
            <a:r>
              <a:rPr kumimoji="1" lang="zh-CN" altLang="en-US" sz="2600" b="1" dirty="0">
                <a:solidFill>
                  <a:srgbClr val="0000FF"/>
                </a:solidFill>
                <a:latin typeface="楷体" pitchFamily="49" charset="-122"/>
              </a:rPr>
              <a:t>相对引用</a:t>
            </a:r>
            <a:r>
              <a:rPr kumimoji="1" lang="zh-CN" altLang="en-US" sz="2200" b="1" dirty="0">
                <a:latin typeface="楷体" pitchFamily="49" charset="-122"/>
              </a:rPr>
              <a:t>：公式中引用的单元格地址在公式</a:t>
            </a:r>
            <a:r>
              <a:rPr kumimoji="1" lang="zh-CN" altLang="en-US" sz="2200" b="1" dirty="0" smtClean="0">
                <a:latin typeface="楷体" pitchFamily="49" charset="-122"/>
              </a:rPr>
              <a:t>复制时</a:t>
            </a:r>
            <a:r>
              <a:rPr kumimoji="1" lang="zh-CN" altLang="en-US" sz="2200" b="1" dirty="0">
                <a:latin typeface="楷体" pitchFamily="49" charset="-122"/>
              </a:rPr>
              <a:t>自行调整</a:t>
            </a:r>
          </a:p>
          <a:p>
            <a:pPr defTabSz="762000" eaLnBrk="0" hangingPunct="0">
              <a:spcBef>
                <a:spcPct val="50000"/>
              </a:spcBef>
              <a:buFontTx/>
              <a:buChar char="•"/>
            </a:pPr>
            <a:r>
              <a:rPr kumimoji="1" lang="zh-CN" altLang="en-US" sz="2600" b="1" dirty="0">
                <a:solidFill>
                  <a:srgbClr val="0000FF"/>
                </a:solidFill>
                <a:latin typeface="楷体" pitchFamily="49" charset="-122"/>
              </a:rPr>
              <a:t>绝对引用</a:t>
            </a:r>
            <a:r>
              <a:rPr kumimoji="1" lang="zh-CN" altLang="en-US" sz="2600" b="1" dirty="0">
                <a:latin typeface="楷体" pitchFamily="49" charset="-122"/>
              </a:rPr>
              <a:t>：</a:t>
            </a:r>
            <a:r>
              <a:rPr kumimoji="1" lang="zh-CN" altLang="en-US" sz="2200" b="1" dirty="0">
                <a:latin typeface="楷体" pitchFamily="49" charset="-122"/>
              </a:rPr>
              <a:t>公式中引用的单元格地址在公式</a:t>
            </a:r>
            <a:r>
              <a:rPr kumimoji="1" lang="zh-CN" altLang="en-US" sz="2200" b="1" dirty="0" smtClean="0">
                <a:latin typeface="楷体" pitchFamily="49" charset="-122"/>
              </a:rPr>
              <a:t>复制时</a:t>
            </a:r>
            <a:r>
              <a:rPr kumimoji="1" lang="zh-CN" altLang="en-US" sz="2200" b="1" dirty="0">
                <a:latin typeface="楷体" pitchFamily="49" charset="-122"/>
              </a:rPr>
              <a:t>不会改变</a:t>
            </a:r>
            <a:endParaRPr kumimoji="1" lang="zh-CN" altLang="en-US" sz="2200" b="1" dirty="0">
              <a:solidFill>
                <a:srgbClr val="FF0000"/>
              </a:solidFill>
              <a:latin typeface="楷体" pitchFamily="49" charset="-122"/>
            </a:endParaRPr>
          </a:p>
          <a:p>
            <a:pPr defTabSz="762000" eaLnBrk="0" hangingPunct="0">
              <a:spcBef>
                <a:spcPct val="50000"/>
              </a:spcBef>
            </a:pPr>
            <a:r>
              <a:rPr kumimoji="1" lang="zh-CN" altLang="en-US" sz="2200" b="1" dirty="0">
                <a:latin typeface="楷体" pitchFamily="49" charset="-122"/>
              </a:rPr>
              <a:t>	相对地址：</a:t>
            </a:r>
            <a:r>
              <a:rPr kumimoji="1" lang="en-US" altLang="zh-CN" sz="2200" b="1" dirty="0">
                <a:latin typeface="楷体" pitchFamily="49" charset="-122"/>
              </a:rPr>
              <a:t>B6</a:t>
            </a:r>
            <a:r>
              <a:rPr kumimoji="1" lang="zh-CN" altLang="en-US" sz="2200" b="1" dirty="0">
                <a:latin typeface="楷体" pitchFamily="49" charset="-122"/>
              </a:rPr>
              <a:t>，</a:t>
            </a:r>
            <a:r>
              <a:rPr kumimoji="1" lang="en-US" altLang="zh-CN" sz="2200" b="1" dirty="0">
                <a:latin typeface="楷体" pitchFamily="49" charset="-122"/>
              </a:rPr>
              <a:t>A4, C5:F8</a:t>
            </a:r>
          </a:p>
          <a:p>
            <a:pPr defTabSz="762000" eaLnBrk="0" hangingPunct="0">
              <a:spcBef>
                <a:spcPct val="50000"/>
              </a:spcBef>
            </a:pPr>
            <a:r>
              <a:rPr kumimoji="1" lang="en-US" altLang="zh-CN" sz="2200" b="1" dirty="0">
                <a:latin typeface="楷体" pitchFamily="49" charset="-122"/>
              </a:rPr>
              <a:t>	</a:t>
            </a:r>
            <a:r>
              <a:rPr kumimoji="1" lang="zh-CN" altLang="en-US" sz="2200" b="1" dirty="0">
                <a:latin typeface="楷体" pitchFamily="49" charset="-122"/>
              </a:rPr>
              <a:t>绝对地址：</a:t>
            </a:r>
            <a:r>
              <a:rPr kumimoji="1" lang="en-US" altLang="zh-CN" sz="2200" b="1" dirty="0">
                <a:solidFill>
                  <a:srgbClr val="FF0000"/>
                </a:solidFill>
                <a:latin typeface="楷体" pitchFamily="49" charset="-122"/>
              </a:rPr>
              <a:t>$</a:t>
            </a:r>
            <a:r>
              <a:rPr kumimoji="1" lang="en-US" altLang="zh-CN" sz="2200" b="1" dirty="0">
                <a:latin typeface="楷体" pitchFamily="49" charset="-122"/>
              </a:rPr>
              <a:t>B</a:t>
            </a:r>
            <a:r>
              <a:rPr kumimoji="1" lang="en-US" altLang="zh-CN" sz="2200" b="1" dirty="0">
                <a:solidFill>
                  <a:srgbClr val="FF0000"/>
                </a:solidFill>
                <a:latin typeface="楷体" pitchFamily="49" charset="-122"/>
              </a:rPr>
              <a:t>$</a:t>
            </a:r>
            <a:r>
              <a:rPr kumimoji="1" lang="en-US" altLang="zh-CN" sz="2200" b="1" dirty="0">
                <a:latin typeface="楷体" pitchFamily="49" charset="-122"/>
              </a:rPr>
              <a:t>6, $A$4, $C$5:$F$8 </a:t>
            </a:r>
          </a:p>
          <a:p>
            <a:pPr defTabSz="762000" eaLnBrk="0" hangingPunct="0">
              <a:spcBef>
                <a:spcPct val="50000"/>
              </a:spcBef>
            </a:pPr>
            <a:r>
              <a:rPr kumimoji="1" lang="en-US" altLang="zh-CN" sz="2200" b="1" dirty="0">
                <a:latin typeface="楷体" pitchFamily="49" charset="-122"/>
              </a:rPr>
              <a:t>	</a:t>
            </a:r>
            <a:r>
              <a:rPr kumimoji="1" lang="zh-CN" altLang="en-US" sz="2200" b="1" dirty="0">
                <a:latin typeface="楷体" pitchFamily="49" charset="-122"/>
              </a:rPr>
              <a:t>混合地址：</a:t>
            </a:r>
            <a:r>
              <a:rPr kumimoji="1" lang="en-US" altLang="zh-CN" sz="2200" b="1" dirty="0">
                <a:latin typeface="楷体" pitchFamily="49" charset="-122"/>
              </a:rPr>
              <a:t>B$6, A$4 , C$5:F$8</a:t>
            </a:r>
          </a:p>
          <a:p>
            <a:pPr defTabSz="762000" eaLnBrk="0" hangingPunct="0">
              <a:spcBef>
                <a:spcPct val="50000"/>
              </a:spcBef>
            </a:pPr>
            <a:r>
              <a:rPr kumimoji="1" lang="en-US" altLang="zh-CN" sz="2200" b="1" dirty="0">
                <a:latin typeface="楷体" pitchFamily="49" charset="-122"/>
              </a:rPr>
              <a:t>         	    $B6, $A4 , $C5:$F8</a:t>
            </a:r>
          </a:p>
        </p:txBody>
      </p:sp>
      <p:sp>
        <p:nvSpPr>
          <p:cNvPr id="18438" name="Rectangle 8"/>
          <p:cNvSpPr>
            <a:spLocks noChangeArrowheads="1"/>
          </p:cNvSpPr>
          <p:nvPr/>
        </p:nvSpPr>
        <p:spPr bwMode="auto">
          <a:xfrm>
            <a:off x="468313" y="4714884"/>
            <a:ext cx="6626225" cy="1200329"/>
          </a:xfrm>
          <a:prstGeom prst="rect">
            <a:avLst/>
          </a:prstGeom>
          <a:noFill/>
          <a:ln w="9525">
            <a:noFill/>
            <a:miter lim="800000"/>
            <a:headEnd/>
            <a:tailEnd/>
          </a:ln>
        </p:spPr>
        <p:txBody>
          <a:bodyPr>
            <a:spAutoFit/>
          </a:bodyPr>
          <a:lstStyle/>
          <a:p>
            <a:pPr>
              <a:spcBef>
                <a:spcPts val="2488"/>
              </a:spcBef>
              <a:spcAft>
                <a:spcPts val="2488"/>
              </a:spcAft>
            </a:pPr>
            <a:r>
              <a:rPr lang="zh-CN" altLang="en-US" sz="2400" b="1" dirty="0">
                <a:solidFill>
                  <a:srgbClr val="FF00FF"/>
                </a:solidFill>
                <a:latin typeface="Times New Roman" pitchFamily="18" charset="0"/>
              </a:rPr>
              <a:t>外部引用</a:t>
            </a:r>
            <a:r>
              <a:rPr lang="zh-CN" altLang="en-US" sz="2400" b="1" dirty="0">
                <a:solidFill>
                  <a:srgbClr val="0000FF"/>
                </a:solidFill>
                <a:latin typeface="Times New Roman" pitchFamily="18" charset="0"/>
              </a:rPr>
              <a:t>：引用不同工作簿中的单元格</a:t>
            </a:r>
            <a:r>
              <a:rPr lang="zh-CN" altLang="en-US" sz="2400" b="1" dirty="0">
                <a:solidFill>
                  <a:srgbClr val="BBE0E3"/>
                </a:solidFill>
                <a:latin typeface="Times New Roman" pitchFamily="18" charset="0"/>
              </a:rPr>
              <a:t/>
            </a:r>
            <a:br>
              <a:rPr lang="zh-CN" altLang="en-US" sz="2400" b="1" dirty="0">
                <a:solidFill>
                  <a:srgbClr val="BBE0E3"/>
                </a:solidFill>
                <a:latin typeface="Times New Roman" pitchFamily="18" charset="0"/>
              </a:rPr>
            </a:br>
            <a:r>
              <a:rPr lang="zh-CN" altLang="en-US" sz="2400" b="1" dirty="0">
                <a:solidFill>
                  <a:srgbClr val="FF00FF"/>
                </a:solidFill>
                <a:latin typeface="Times New Roman" pitchFamily="18" charset="0"/>
              </a:rPr>
              <a:t>远程引用</a:t>
            </a:r>
            <a:r>
              <a:rPr lang="zh-CN" altLang="en-US" sz="2400" b="1" dirty="0">
                <a:solidFill>
                  <a:srgbClr val="008000"/>
                </a:solidFill>
                <a:latin typeface="Times New Roman" pitchFamily="18" charset="0"/>
              </a:rPr>
              <a:t>：引用其它程序中的数据</a:t>
            </a:r>
            <a:r>
              <a:rPr lang="zh-CN" altLang="en-US" sz="2400" b="1" dirty="0">
                <a:solidFill>
                  <a:srgbClr val="BBE0E3"/>
                </a:solidFill>
                <a:latin typeface="Times New Roman" pitchFamily="18" charset="0"/>
              </a:rPr>
              <a:t/>
            </a:r>
            <a:br>
              <a:rPr lang="zh-CN" altLang="en-US" sz="2400" b="1" dirty="0">
                <a:solidFill>
                  <a:srgbClr val="BBE0E3"/>
                </a:solidFill>
                <a:latin typeface="Times New Roman" pitchFamily="18" charset="0"/>
              </a:rPr>
            </a:br>
            <a:endParaRPr lang="zh-CN" altLang="en-US" sz="2400" b="1" dirty="0">
              <a:solidFill>
                <a:srgbClr val="BBE0E3"/>
              </a:solidFill>
              <a:latin typeface="Times New Roman" pitchFamily="18" charset="0"/>
            </a:endParaRPr>
          </a:p>
        </p:txBody>
      </p:sp>
      <p:sp>
        <p:nvSpPr>
          <p:cNvPr id="18439" name="Text Box 9"/>
          <p:cNvSpPr txBox="1">
            <a:spLocks noChangeArrowheads="1"/>
          </p:cNvSpPr>
          <p:nvPr/>
        </p:nvSpPr>
        <p:spPr bwMode="auto">
          <a:xfrm>
            <a:off x="5867400" y="4714884"/>
            <a:ext cx="2971800" cy="517525"/>
          </a:xfrm>
          <a:prstGeom prst="rect">
            <a:avLst/>
          </a:prstGeom>
          <a:solidFill>
            <a:srgbClr val="CCECFF"/>
          </a:solidFill>
          <a:ln w="28575">
            <a:solidFill>
              <a:srgbClr val="800000"/>
            </a:solidFill>
            <a:miter lim="800000"/>
            <a:headEnd/>
            <a:tailEnd/>
          </a:ln>
        </p:spPr>
        <p:txBody>
          <a:bodyPr>
            <a:spAutoFit/>
          </a:bodyPr>
          <a:lstStyle/>
          <a:p>
            <a:pPr algn="ctr">
              <a:spcBef>
                <a:spcPct val="50000"/>
              </a:spcBef>
            </a:pPr>
            <a:r>
              <a:rPr kumimoji="1" lang="en-US" altLang="zh-CN" sz="2600" b="1">
                <a:solidFill>
                  <a:srgbClr val="292929"/>
                </a:solidFill>
                <a:latin typeface="楷体" pitchFamily="49" charset="-122"/>
              </a:rPr>
              <a:t>[Book1]Sheet2!B6</a:t>
            </a:r>
          </a:p>
        </p:txBody>
      </p:sp>
      <p:sp>
        <p:nvSpPr>
          <p:cNvPr id="9" name="矩形 8"/>
          <p:cNvSpPr/>
          <p:nvPr/>
        </p:nvSpPr>
        <p:spPr>
          <a:xfrm>
            <a:off x="4857752" y="500042"/>
            <a:ext cx="4004622" cy="369332"/>
          </a:xfrm>
          <a:prstGeom prst="rect">
            <a:avLst/>
          </a:prstGeom>
          <a:solidFill>
            <a:srgbClr val="FFFF00"/>
          </a:solidFill>
          <a:ln>
            <a:solidFill>
              <a:srgbClr val="FFC000"/>
            </a:solidFill>
          </a:ln>
        </p:spPr>
        <p:txBody>
          <a:bodyPr wrap="none">
            <a:spAutoFit/>
          </a:bodyPr>
          <a:lstStyle/>
          <a:p>
            <a:r>
              <a:rPr kumimoji="1" lang="zh-CN" altLang="en-US" b="1" dirty="0" smtClean="0">
                <a:latin typeface="Arial" charset="0"/>
                <a:ea typeface="宋体" charset="-122"/>
              </a:rPr>
              <a:t>按</a:t>
            </a:r>
            <a:r>
              <a:rPr kumimoji="1" lang="en-US" altLang="zh-CN" b="1" dirty="0" smtClean="0">
                <a:solidFill>
                  <a:srgbClr val="FF0000"/>
                </a:solidFill>
                <a:latin typeface="Arial" charset="0"/>
                <a:ea typeface="宋体" charset="-122"/>
              </a:rPr>
              <a:t>F4</a:t>
            </a:r>
            <a:r>
              <a:rPr kumimoji="1" lang="zh-CN" altLang="en-US" b="1" dirty="0" smtClean="0">
                <a:solidFill>
                  <a:srgbClr val="FF0000"/>
                </a:solidFill>
                <a:latin typeface="Arial" charset="0"/>
                <a:ea typeface="宋体" charset="-122"/>
              </a:rPr>
              <a:t> </a:t>
            </a:r>
            <a:r>
              <a:rPr kumimoji="1" lang="zh-CN" altLang="en-US" b="1" dirty="0" smtClean="0">
                <a:latin typeface="Arial" charset="0"/>
                <a:ea typeface="宋体" charset="-122"/>
              </a:rPr>
              <a:t>在相对地址和绝对地址之间切换</a:t>
            </a:r>
            <a:endParaRPr lang="zh-CN" altLang="en-US" dirty="0"/>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0825" y="295275"/>
            <a:ext cx="8208963" cy="647700"/>
          </a:xfrm>
        </p:spPr>
        <p:txBody>
          <a:bodyPr/>
          <a:lstStyle/>
          <a:p>
            <a:pPr eaLnBrk="1" hangingPunct="1"/>
            <a:r>
              <a:rPr lang="en-US" altLang="zh-CN" dirty="0" smtClean="0">
                <a:solidFill>
                  <a:srgbClr val="FF0000"/>
                </a:solidFill>
                <a:latin typeface="+mj-ea"/>
              </a:rPr>
              <a:t>Excel </a:t>
            </a:r>
            <a:r>
              <a:rPr lang="zh-CN" altLang="en-US" dirty="0" smtClean="0">
                <a:solidFill>
                  <a:srgbClr val="FF0000"/>
                </a:solidFill>
                <a:latin typeface="+mj-ea"/>
              </a:rPr>
              <a:t>中的四类运算符</a:t>
            </a:r>
            <a:endParaRPr lang="zh-CN" altLang="en-US" sz="3600" dirty="0" smtClean="0">
              <a:solidFill>
                <a:srgbClr val="FF0000"/>
              </a:solidFill>
              <a:latin typeface="+mj-ea"/>
            </a:endParaRPr>
          </a:p>
        </p:txBody>
      </p:sp>
      <p:sp>
        <p:nvSpPr>
          <p:cNvPr id="19460" name="Rectangle 4"/>
          <p:cNvSpPr>
            <a:spLocks noChangeArrowheads="1"/>
          </p:cNvSpPr>
          <p:nvPr/>
        </p:nvSpPr>
        <p:spPr bwMode="auto">
          <a:xfrm>
            <a:off x="822350" y="1071546"/>
            <a:ext cx="7321550" cy="461665"/>
          </a:xfrm>
          <a:prstGeom prst="rect">
            <a:avLst/>
          </a:prstGeom>
          <a:solidFill>
            <a:schemeClr val="accent5">
              <a:lumMod val="75000"/>
            </a:schemeClr>
          </a:solidFill>
          <a:ln w="9525">
            <a:noFill/>
            <a:miter lim="800000"/>
            <a:headEnd/>
            <a:tailEnd/>
          </a:ln>
        </p:spPr>
        <p:txBody>
          <a:bodyPr>
            <a:spAutoFit/>
          </a:bodyPr>
          <a:lstStyle/>
          <a:p>
            <a:pPr marL="342900" indent="-342900"/>
            <a:r>
              <a:rPr kumimoji="1" lang="en-US" altLang="zh-CN" sz="2400" b="1" kern="0" dirty="0" smtClean="0">
                <a:solidFill>
                  <a:srgbClr val="000000"/>
                </a:solidFill>
              </a:rPr>
              <a:t>1.</a:t>
            </a:r>
            <a:r>
              <a:rPr kumimoji="1" lang="zh-CN" altLang="en-US" sz="2400" b="1" kern="0" dirty="0" smtClean="0">
                <a:solidFill>
                  <a:srgbClr val="000000"/>
                </a:solidFill>
              </a:rPr>
              <a:t>算术运算符、</a:t>
            </a:r>
            <a:r>
              <a:rPr kumimoji="1" lang="en-US" altLang="zh-CN" sz="2400" b="1" kern="0" dirty="0" smtClean="0">
                <a:solidFill>
                  <a:srgbClr val="000000"/>
                </a:solidFill>
              </a:rPr>
              <a:t>2.</a:t>
            </a:r>
            <a:r>
              <a:rPr kumimoji="1" lang="zh-CN" altLang="en-US" sz="2400" b="1" kern="0" dirty="0" smtClean="0">
                <a:solidFill>
                  <a:srgbClr val="000000"/>
                </a:solidFill>
              </a:rPr>
              <a:t>字符串连接运算符</a:t>
            </a:r>
            <a:endParaRPr kumimoji="1" lang="zh-CN" altLang="en-US" sz="2400" b="1" dirty="0"/>
          </a:p>
        </p:txBody>
      </p:sp>
      <p:sp>
        <p:nvSpPr>
          <p:cNvPr id="9" name="灯片编号占位符 4"/>
          <p:cNvSpPr txBox="1">
            <a:spLocks/>
          </p:cNvSpPr>
          <p:nvPr/>
        </p:nvSpPr>
        <p:spPr>
          <a:xfrm>
            <a:off x="0" y="6448425"/>
            <a:ext cx="785786" cy="40957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800" b="0" i="0" u="none" strike="noStrike" kern="1200" cap="none" spc="0" normalizeH="0" baseline="0" noProof="0" smtClean="0">
                <a:ln>
                  <a:noFill/>
                </a:ln>
                <a:solidFill>
                  <a:schemeClr val="tx1"/>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15</a:t>
            </a:fld>
            <a:endParaRPr kumimoji="0" lang="zh-CN" altLang="en-US" sz="18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0" name="表格 9"/>
          <p:cNvGraphicFramePr>
            <a:graphicFrameLocks noGrp="1"/>
          </p:cNvGraphicFramePr>
          <p:nvPr/>
        </p:nvGraphicFramePr>
        <p:xfrm>
          <a:off x="857224" y="1747525"/>
          <a:ext cx="7286676" cy="3200400"/>
        </p:xfrm>
        <a:graphic>
          <a:graphicData uri="http://schemas.openxmlformats.org/drawingml/2006/table">
            <a:tbl>
              <a:tblPr firstRow="1" bandRow="1">
                <a:tableStyleId>{69CF1AB2-1976-4502-BF36-3FF5EA218861}</a:tableStyleId>
              </a:tblPr>
              <a:tblGrid>
                <a:gridCol w="1692864"/>
                <a:gridCol w="2355289"/>
                <a:gridCol w="3238523"/>
              </a:tblGrid>
              <a:tr h="370840">
                <a:tc>
                  <a:txBody>
                    <a:bodyPr/>
                    <a:lstStyle/>
                    <a:p>
                      <a:pPr algn="ctr"/>
                      <a:r>
                        <a:rPr lang="zh-CN" altLang="en-US" sz="2400" b="1" dirty="0" smtClean="0"/>
                        <a:t>运算符</a:t>
                      </a:r>
                      <a:endParaRPr lang="zh-CN" altLang="en-US" sz="2400" b="1" dirty="0"/>
                    </a:p>
                  </a:txBody>
                  <a:tcPr/>
                </a:tc>
                <a:tc>
                  <a:txBody>
                    <a:bodyPr/>
                    <a:lstStyle/>
                    <a:p>
                      <a:pPr algn="ctr"/>
                      <a:r>
                        <a:rPr lang="zh-CN" altLang="en-US" sz="2400" b="1" dirty="0" smtClean="0"/>
                        <a:t>功能</a:t>
                      </a:r>
                      <a:endParaRPr lang="zh-CN" altLang="en-US" sz="2400" b="1" dirty="0"/>
                    </a:p>
                  </a:txBody>
                  <a:tcPr/>
                </a:tc>
                <a:tc>
                  <a:txBody>
                    <a:bodyPr/>
                    <a:lstStyle/>
                    <a:p>
                      <a:pPr algn="ctr"/>
                      <a:r>
                        <a:rPr lang="zh-CN" altLang="en-US" sz="2400" b="1" dirty="0" smtClean="0"/>
                        <a:t>举例</a:t>
                      </a:r>
                      <a:endParaRPr lang="zh-CN" altLang="en-US" sz="2400" b="1" dirty="0"/>
                    </a:p>
                  </a:txBody>
                  <a:tcPr/>
                </a:tc>
              </a:tr>
              <a:tr h="370840">
                <a:tc>
                  <a:txBody>
                    <a:bodyPr/>
                    <a:lstStyle/>
                    <a:p>
                      <a:pPr algn="ctr"/>
                      <a:r>
                        <a:rPr lang="en-US" altLang="zh-CN" sz="2400" b="1" dirty="0" smtClean="0"/>
                        <a:t>-</a:t>
                      </a:r>
                      <a:endParaRPr lang="zh-CN" altLang="en-US" sz="2400" b="1" dirty="0"/>
                    </a:p>
                  </a:txBody>
                  <a:tcPr/>
                </a:tc>
                <a:tc>
                  <a:txBody>
                    <a:bodyPr/>
                    <a:lstStyle/>
                    <a:p>
                      <a:pPr algn="ctr"/>
                      <a:r>
                        <a:rPr lang="zh-CN" altLang="en-US" sz="2400" b="1" dirty="0" smtClean="0"/>
                        <a:t>负号</a:t>
                      </a:r>
                      <a:endParaRPr lang="zh-CN" altLang="en-US" sz="2400" b="1" dirty="0"/>
                    </a:p>
                  </a:txBody>
                  <a:tcPr/>
                </a:tc>
                <a:tc>
                  <a:txBody>
                    <a:bodyPr/>
                    <a:lstStyle/>
                    <a:p>
                      <a:pPr algn="ctr"/>
                      <a:r>
                        <a:rPr lang="en-US" altLang="zh-CN" sz="2400" b="1" dirty="0" smtClean="0"/>
                        <a:t>-6</a:t>
                      </a:r>
                      <a:r>
                        <a:rPr lang="zh-CN" altLang="en-US" sz="2400" b="1" dirty="0" smtClean="0"/>
                        <a:t>，</a:t>
                      </a:r>
                      <a:r>
                        <a:rPr lang="en-US" altLang="zh-CN" sz="2400" b="1" dirty="0" smtClean="0"/>
                        <a:t>-A6</a:t>
                      </a:r>
                      <a:endParaRPr lang="zh-CN" altLang="en-US" sz="2400" b="1" dirty="0"/>
                    </a:p>
                  </a:txBody>
                  <a:tcPr/>
                </a:tc>
              </a:tr>
              <a:tr h="370840">
                <a:tc>
                  <a:txBody>
                    <a:bodyPr/>
                    <a:lstStyle/>
                    <a:p>
                      <a:pPr algn="ctr"/>
                      <a:r>
                        <a:rPr lang="en-US" altLang="zh-CN" sz="2400" b="1" dirty="0" smtClean="0"/>
                        <a:t>%</a:t>
                      </a:r>
                      <a:endParaRPr lang="zh-CN" altLang="en-US" sz="2400" b="1" dirty="0"/>
                    </a:p>
                  </a:txBody>
                  <a:tcPr/>
                </a:tc>
                <a:tc>
                  <a:txBody>
                    <a:bodyPr/>
                    <a:lstStyle/>
                    <a:p>
                      <a:pPr algn="ctr"/>
                      <a:r>
                        <a:rPr lang="zh-CN" altLang="en-US" sz="2400" b="1" dirty="0" smtClean="0"/>
                        <a:t>百分号</a:t>
                      </a:r>
                      <a:endParaRPr lang="zh-CN" altLang="en-US" sz="2400" b="1" dirty="0"/>
                    </a:p>
                  </a:txBody>
                  <a:tcPr/>
                </a:tc>
                <a:tc>
                  <a:txBody>
                    <a:bodyPr/>
                    <a:lstStyle/>
                    <a:p>
                      <a:pPr algn="ctr"/>
                      <a:r>
                        <a:rPr lang="en-US" altLang="zh-CN" sz="2400" b="1" dirty="0" smtClean="0"/>
                        <a:t>8%</a:t>
                      </a:r>
                      <a:endParaRPr lang="zh-CN" altLang="en-US" sz="2400" b="1" dirty="0"/>
                    </a:p>
                  </a:txBody>
                  <a:tcPr/>
                </a:tc>
              </a:tr>
              <a:tr h="370840">
                <a:tc>
                  <a:txBody>
                    <a:bodyPr/>
                    <a:lstStyle/>
                    <a:p>
                      <a:pPr algn="ctr"/>
                      <a:r>
                        <a:rPr lang="en-US" altLang="zh-CN" sz="2400" b="1" dirty="0" smtClean="0"/>
                        <a:t>^</a:t>
                      </a:r>
                      <a:endParaRPr lang="zh-CN" altLang="en-US" sz="2400" b="1" dirty="0"/>
                    </a:p>
                  </a:txBody>
                  <a:tcPr/>
                </a:tc>
                <a:tc>
                  <a:txBody>
                    <a:bodyPr/>
                    <a:lstStyle/>
                    <a:p>
                      <a:pPr algn="ctr"/>
                      <a:r>
                        <a:rPr lang="zh-CN" altLang="en-US" sz="2400" b="1" dirty="0" smtClean="0"/>
                        <a:t>乘方</a:t>
                      </a:r>
                      <a:endParaRPr lang="zh-CN" altLang="en-US" sz="2400" b="1" dirty="0"/>
                    </a:p>
                  </a:txBody>
                  <a:tcPr/>
                </a:tc>
                <a:tc>
                  <a:txBody>
                    <a:bodyPr/>
                    <a:lstStyle/>
                    <a:p>
                      <a:pPr algn="ctr"/>
                      <a:r>
                        <a:rPr lang="en-US" altLang="zh-CN" sz="2400" b="1" dirty="0" smtClean="0"/>
                        <a:t>3^2(</a:t>
                      </a:r>
                      <a:r>
                        <a:rPr lang="zh-CN" altLang="en-US" sz="2400" b="1" dirty="0" smtClean="0"/>
                        <a:t>即</a:t>
                      </a:r>
                      <a:r>
                        <a:rPr lang="en-US" altLang="zh-CN" sz="2400" b="1" dirty="0" smtClean="0"/>
                        <a:t>3</a:t>
                      </a:r>
                      <a:r>
                        <a:rPr lang="en-US" altLang="zh-CN" sz="2400" b="1" baseline="30000" dirty="0" smtClean="0"/>
                        <a:t>2</a:t>
                      </a:r>
                      <a:r>
                        <a:rPr lang="en-US" altLang="zh-CN" sz="2400" b="1" dirty="0" smtClean="0"/>
                        <a:t>)</a:t>
                      </a:r>
                      <a:endParaRPr lang="zh-CN" altLang="en-US" sz="2400" b="1" dirty="0"/>
                    </a:p>
                  </a:txBody>
                  <a:tcPr/>
                </a:tc>
              </a:tr>
              <a:tr h="370840">
                <a:tc>
                  <a:txBody>
                    <a:bodyPr/>
                    <a:lstStyle/>
                    <a:p>
                      <a:pPr algn="ctr"/>
                      <a:r>
                        <a:rPr lang="zh-CN" altLang="en-US" sz="2400" b="1" dirty="0" smtClean="0"/>
                        <a:t>* ，</a:t>
                      </a:r>
                      <a:r>
                        <a:rPr lang="en-US" altLang="zh-CN" sz="2400" b="1" dirty="0" smtClean="0"/>
                        <a:t>/</a:t>
                      </a:r>
                      <a:endParaRPr lang="zh-CN" altLang="en-US" sz="2400" b="1" dirty="0"/>
                    </a:p>
                  </a:txBody>
                  <a:tcPr/>
                </a:tc>
                <a:tc>
                  <a:txBody>
                    <a:bodyPr/>
                    <a:lstStyle/>
                    <a:p>
                      <a:pPr algn="ctr"/>
                      <a:r>
                        <a:rPr lang="zh-CN" altLang="en-US" sz="2400" b="1" dirty="0" smtClean="0"/>
                        <a:t>乘，除</a:t>
                      </a:r>
                      <a:endParaRPr lang="zh-CN" altLang="en-US" sz="2400" b="1" dirty="0"/>
                    </a:p>
                  </a:txBody>
                  <a:tcPr/>
                </a:tc>
                <a:tc>
                  <a:txBody>
                    <a:bodyPr/>
                    <a:lstStyle/>
                    <a:p>
                      <a:pPr algn="ctr"/>
                      <a:r>
                        <a:rPr lang="en-US" altLang="zh-CN" sz="2400" b="1" dirty="0" smtClean="0"/>
                        <a:t>3</a:t>
                      </a:r>
                      <a:r>
                        <a:rPr lang="zh-CN" altLang="en-US" sz="2400" b="1" dirty="0" smtClean="0"/>
                        <a:t>*</a:t>
                      </a:r>
                      <a:r>
                        <a:rPr lang="en-US" altLang="zh-CN" sz="2400" b="1" dirty="0" smtClean="0"/>
                        <a:t>5 , 12/5</a:t>
                      </a:r>
                      <a:endParaRPr lang="zh-CN" altLang="en-US" sz="2400" b="1" dirty="0"/>
                    </a:p>
                  </a:txBody>
                  <a:tcPr/>
                </a:tc>
              </a:tr>
              <a:tr h="370840">
                <a:tc>
                  <a:txBody>
                    <a:bodyPr/>
                    <a:lstStyle/>
                    <a:p>
                      <a:pPr algn="ctr"/>
                      <a:r>
                        <a:rPr lang="en-US" altLang="zh-CN" sz="2400" b="1" dirty="0" smtClean="0"/>
                        <a:t>+ </a:t>
                      </a:r>
                      <a:r>
                        <a:rPr lang="zh-CN" altLang="en-US" sz="2400" b="1" dirty="0" smtClean="0"/>
                        <a:t>，</a:t>
                      </a:r>
                      <a:r>
                        <a:rPr lang="en-US" altLang="zh-CN" sz="2400" b="1" dirty="0" smtClean="0"/>
                        <a:t>-</a:t>
                      </a:r>
                      <a:endParaRPr lang="zh-CN" altLang="en-US" sz="2400" b="1" dirty="0"/>
                    </a:p>
                  </a:txBody>
                  <a:tcPr/>
                </a:tc>
                <a:tc>
                  <a:txBody>
                    <a:bodyPr/>
                    <a:lstStyle/>
                    <a:p>
                      <a:pPr algn="ctr"/>
                      <a:r>
                        <a:rPr lang="zh-CN" altLang="en-US" sz="2400" b="1" dirty="0" smtClean="0"/>
                        <a:t>加，减</a:t>
                      </a:r>
                      <a:endParaRPr lang="zh-CN" altLang="en-US" sz="2400" b="1" dirty="0"/>
                    </a:p>
                  </a:txBody>
                  <a:tcPr/>
                </a:tc>
                <a:tc>
                  <a:txBody>
                    <a:bodyPr/>
                    <a:lstStyle/>
                    <a:p>
                      <a:pPr algn="ctr"/>
                      <a:r>
                        <a:rPr lang="en-US" altLang="zh-CN" sz="2400" b="1" dirty="0" smtClean="0"/>
                        <a:t>3+4 </a:t>
                      </a:r>
                      <a:r>
                        <a:rPr lang="zh-CN" altLang="en-US" sz="2400" b="1" dirty="0" smtClean="0"/>
                        <a:t>，</a:t>
                      </a:r>
                      <a:r>
                        <a:rPr lang="en-US" altLang="zh-CN" sz="2400" b="1" dirty="0" smtClean="0"/>
                        <a:t>8-2</a:t>
                      </a:r>
                    </a:p>
                  </a:txBody>
                  <a:tcPr/>
                </a:tc>
              </a:tr>
              <a:tr h="370840">
                <a:tc>
                  <a:txBody>
                    <a:bodyPr/>
                    <a:lstStyle/>
                    <a:p>
                      <a:pPr algn="ctr"/>
                      <a:r>
                        <a:rPr lang="en-US" altLang="zh-CN" sz="2400" b="1" dirty="0" smtClean="0"/>
                        <a:t>&amp;</a:t>
                      </a:r>
                      <a:endParaRPr lang="zh-CN" altLang="en-US" sz="2400" b="1" dirty="0"/>
                    </a:p>
                  </a:txBody>
                  <a:tcPr/>
                </a:tc>
                <a:tc>
                  <a:txBody>
                    <a:bodyPr/>
                    <a:lstStyle/>
                    <a:p>
                      <a:pPr algn="ctr"/>
                      <a:r>
                        <a:rPr lang="zh-CN" altLang="en-US" sz="2400" b="1" dirty="0" smtClean="0"/>
                        <a:t>字符串连接</a:t>
                      </a:r>
                      <a:endParaRPr lang="zh-CN" altLang="en-US" sz="2400" b="1" dirty="0"/>
                    </a:p>
                  </a:txBody>
                  <a:tcPr/>
                </a:tc>
                <a:tc>
                  <a:txBody>
                    <a:bodyPr/>
                    <a:lstStyle/>
                    <a:p>
                      <a:pPr algn="ctr"/>
                      <a:r>
                        <a:rPr lang="en-US" altLang="zh-CN" sz="2400" b="1" dirty="0" smtClean="0"/>
                        <a:t>“China”&amp;“2016”</a:t>
                      </a:r>
                    </a:p>
                  </a:txBody>
                  <a:tcPr/>
                </a:tc>
              </a:tr>
            </a:tbl>
          </a:graphicData>
        </a:graphic>
      </p:graphicFrame>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0825" y="295275"/>
            <a:ext cx="8208963" cy="647700"/>
          </a:xfrm>
        </p:spPr>
        <p:txBody>
          <a:bodyPr/>
          <a:lstStyle/>
          <a:p>
            <a:pPr eaLnBrk="1" hangingPunct="1"/>
            <a:r>
              <a:rPr lang="en-US" altLang="zh-CN" dirty="0" smtClean="0">
                <a:solidFill>
                  <a:srgbClr val="FF0000"/>
                </a:solidFill>
                <a:latin typeface="+mj-ea"/>
              </a:rPr>
              <a:t>Excel </a:t>
            </a:r>
            <a:r>
              <a:rPr lang="zh-CN" altLang="en-US" dirty="0" smtClean="0">
                <a:solidFill>
                  <a:srgbClr val="FF0000"/>
                </a:solidFill>
                <a:latin typeface="+mj-ea"/>
              </a:rPr>
              <a:t>中的四类运算符</a:t>
            </a:r>
            <a:endParaRPr lang="zh-CN" altLang="en-US" sz="3600" dirty="0" smtClean="0">
              <a:latin typeface="Garamond" pitchFamily="18" charset="0"/>
            </a:endParaRPr>
          </a:p>
        </p:txBody>
      </p:sp>
      <p:sp>
        <p:nvSpPr>
          <p:cNvPr id="19460" name="Rectangle 4"/>
          <p:cNvSpPr>
            <a:spLocks noChangeArrowheads="1"/>
          </p:cNvSpPr>
          <p:nvPr/>
        </p:nvSpPr>
        <p:spPr bwMode="auto">
          <a:xfrm>
            <a:off x="571472" y="1142984"/>
            <a:ext cx="7964492" cy="461665"/>
          </a:xfrm>
          <a:prstGeom prst="rect">
            <a:avLst/>
          </a:prstGeom>
          <a:solidFill>
            <a:schemeClr val="accent5">
              <a:lumMod val="75000"/>
            </a:schemeClr>
          </a:solidFill>
          <a:ln w="9525">
            <a:noFill/>
            <a:miter lim="800000"/>
            <a:headEnd/>
            <a:tailEnd/>
          </a:ln>
        </p:spPr>
        <p:txBody>
          <a:bodyPr wrap="square">
            <a:spAutoFit/>
          </a:bodyPr>
          <a:lstStyle/>
          <a:p>
            <a:pPr marL="342900" indent="-342900"/>
            <a:r>
              <a:rPr kumimoji="1" lang="en-US" altLang="zh-CN" sz="2400" b="1" kern="0" dirty="0" smtClean="0">
                <a:solidFill>
                  <a:srgbClr val="000000"/>
                </a:solidFill>
              </a:rPr>
              <a:t>3.</a:t>
            </a:r>
            <a:r>
              <a:rPr kumimoji="1" lang="zh-CN" altLang="en-US" sz="2400" b="1" kern="0" dirty="0" smtClean="0">
                <a:solidFill>
                  <a:srgbClr val="000000"/>
                </a:solidFill>
              </a:rPr>
              <a:t>比较运算符</a:t>
            </a:r>
            <a:endParaRPr kumimoji="1" lang="zh-CN" altLang="en-US" sz="2400" b="1" dirty="0"/>
          </a:p>
        </p:txBody>
      </p:sp>
      <p:sp>
        <p:nvSpPr>
          <p:cNvPr id="9" name="灯片编号占位符 4"/>
          <p:cNvSpPr txBox="1">
            <a:spLocks/>
          </p:cNvSpPr>
          <p:nvPr/>
        </p:nvSpPr>
        <p:spPr>
          <a:xfrm>
            <a:off x="0" y="6448425"/>
            <a:ext cx="785786" cy="40957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800" b="0" i="0" u="none" strike="noStrike" kern="1200" cap="none" spc="0" normalizeH="0" baseline="0" noProof="0" smtClean="0">
                <a:ln>
                  <a:noFill/>
                </a:ln>
                <a:solidFill>
                  <a:schemeClr val="tx1"/>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16</a:t>
            </a:fld>
            <a:endParaRPr kumimoji="0" lang="zh-CN" altLang="en-US" sz="18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0" name="表格 9"/>
          <p:cNvGraphicFramePr>
            <a:graphicFrameLocks noGrp="1"/>
          </p:cNvGraphicFramePr>
          <p:nvPr/>
        </p:nvGraphicFramePr>
        <p:xfrm>
          <a:off x="606346" y="1818963"/>
          <a:ext cx="7929618" cy="1914532"/>
        </p:xfrm>
        <a:graphic>
          <a:graphicData uri="http://schemas.openxmlformats.org/drawingml/2006/table">
            <a:tbl>
              <a:tblPr firstRow="1" bandRow="1">
                <a:tableStyleId>{69CF1AB2-1976-4502-BF36-3FF5EA218861}</a:tableStyleId>
              </a:tblPr>
              <a:tblGrid>
                <a:gridCol w="1842234"/>
                <a:gridCol w="2563109"/>
                <a:gridCol w="3524275"/>
              </a:tblGrid>
              <a:tr h="370840">
                <a:tc>
                  <a:txBody>
                    <a:bodyPr/>
                    <a:lstStyle/>
                    <a:p>
                      <a:pPr algn="ctr"/>
                      <a:r>
                        <a:rPr lang="zh-CN" altLang="en-US" sz="2400" b="1" dirty="0" smtClean="0"/>
                        <a:t>运算符</a:t>
                      </a:r>
                      <a:endParaRPr lang="zh-CN" altLang="en-US" sz="2400" b="1" dirty="0"/>
                    </a:p>
                  </a:txBody>
                  <a:tcPr/>
                </a:tc>
                <a:tc>
                  <a:txBody>
                    <a:bodyPr/>
                    <a:lstStyle/>
                    <a:p>
                      <a:pPr algn="ctr"/>
                      <a:r>
                        <a:rPr lang="zh-CN" altLang="en-US" sz="2400" b="1" dirty="0" smtClean="0"/>
                        <a:t>功能</a:t>
                      </a:r>
                      <a:endParaRPr lang="zh-CN" altLang="en-US" sz="2400" b="1" dirty="0"/>
                    </a:p>
                  </a:txBody>
                  <a:tcPr/>
                </a:tc>
                <a:tc>
                  <a:txBody>
                    <a:bodyPr/>
                    <a:lstStyle/>
                    <a:p>
                      <a:pPr algn="ctr"/>
                      <a:r>
                        <a:rPr lang="zh-CN" altLang="en-US" sz="2400" b="1" dirty="0" smtClean="0"/>
                        <a:t>举例</a:t>
                      </a:r>
                      <a:endParaRPr lang="zh-CN" altLang="en-US" sz="2400" b="1" dirty="0"/>
                    </a:p>
                  </a:txBody>
                  <a:tcPr/>
                </a:tc>
              </a:tr>
              <a:tr h="54293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400" b="1" dirty="0" smtClean="0"/>
                        <a:t>= </a:t>
                      </a:r>
                      <a:r>
                        <a:rPr lang="zh-CN" altLang="en-US" sz="2400" b="1" dirty="0" smtClean="0"/>
                        <a:t>，</a:t>
                      </a:r>
                      <a:r>
                        <a:rPr lang="en-US" altLang="zh-CN" sz="2400" b="1" dirty="0" smtClean="0"/>
                        <a:t>&lt;&gt;</a:t>
                      </a:r>
                      <a:endParaRPr lang="zh-CN" altLang="en-US" sz="2400" b="1" dirty="0" smtClean="0"/>
                    </a:p>
                  </a:txBody>
                  <a:tcPr/>
                </a:tc>
                <a:tc>
                  <a:txBody>
                    <a:bodyPr/>
                    <a:lstStyle/>
                    <a:p>
                      <a:pPr algn="ctr"/>
                      <a:r>
                        <a:rPr lang="zh-CN" altLang="en-US" sz="2400" b="1" dirty="0" smtClean="0"/>
                        <a:t>等于，不等于</a:t>
                      </a:r>
                      <a:endParaRPr lang="zh-CN" altLang="en-US" sz="2400" b="1"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400" b="1" dirty="0" smtClean="0"/>
                        <a:t>3=2(False) , 3&lt;&gt;2(True)</a:t>
                      </a:r>
                      <a:endParaRPr lang="zh-CN" altLang="en-US" sz="2400" b="1" dirty="0" smtClean="0"/>
                    </a:p>
                  </a:txBody>
                  <a:tcPr/>
                </a:tc>
              </a:tr>
              <a:tr h="370840">
                <a:tc>
                  <a:txBody>
                    <a:bodyPr/>
                    <a:lstStyle/>
                    <a:p>
                      <a:pPr algn="ctr"/>
                      <a:r>
                        <a:rPr lang="en-US" altLang="zh-CN" sz="2400" b="1" dirty="0" smtClean="0"/>
                        <a:t>&gt;</a:t>
                      </a:r>
                      <a:r>
                        <a:rPr lang="en-US" altLang="zh-CN" sz="2400" b="1" baseline="0" dirty="0" smtClean="0"/>
                        <a:t> , &gt;=</a:t>
                      </a:r>
                      <a:endParaRPr lang="zh-CN" altLang="en-US" sz="2400" b="1" dirty="0"/>
                    </a:p>
                  </a:txBody>
                  <a:tcPr/>
                </a:tc>
                <a:tc>
                  <a:txBody>
                    <a:bodyPr/>
                    <a:lstStyle/>
                    <a:p>
                      <a:pPr algn="ctr"/>
                      <a:r>
                        <a:rPr lang="zh-CN" altLang="en-US" sz="2400" b="1" dirty="0" smtClean="0"/>
                        <a:t>大于，大于等于</a:t>
                      </a:r>
                      <a:endParaRPr lang="zh-CN" altLang="en-US" sz="2400" b="1"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400" b="1" dirty="0" smtClean="0"/>
                        <a:t>6&gt;5(True) , 3&gt;=2(True)</a:t>
                      </a:r>
                      <a:endParaRPr lang="zh-CN" altLang="en-US" sz="2400" b="1" dirty="0" smtClean="0"/>
                    </a:p>
                  </a:txBody>
                  <a:tcPr/>
                </a:tc>
              </a:tr>
              <a:tr h="370840">
                <a:tc>
                  <a:txBody>
                    <a:bodyPr/>
                    <a:lstStyle/>
                    <a:p>
                      <a:pPr algn="ctr"/>
                      <a:r>
                        <a:rPr lang="en-US" altLang="zh-CN" sz="2400" b="1" baseline="0" dirty="0" smtClean="0"/>
                        <a:t>&lt; , &lt;=</a:t>
                      </a:r>
                      <a:endParaRPr lang="zh-CN" altLang="en-US" sz="2400" b="1" dirty="0"/>
                    </a:p>
                  </a:txBody>
                  <a:tcPr/>
                </a:tc>
                <a:tc>
                  <a:txBody>
                    <a:bodyPr/>
                    <a:lstStyle/>
                    <a:p>
                      <a:pPr algn="ctr"/>
                      <a:r>
                        <a:rPr lang="zh-CN" altLang="en-US" sz="2400" b="1" dirty="0" smtClean="0"/>
                        <a:t>小于，小于等于</a:t>
                      </a:r>
                      <a:endParaRPr lang="zh-CN" altLang="en-US" sz="2400" b="1"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400" b="1" dirty="0" smtClean="0"/>
                        <a:t>6&lt;5(False) , 3&lt;=2(False)</a:t>
                      </a:r>
                      <a:endParaRPr lang="zh-CN" altLang="en-US" sz="2400" b="1" dirty="0" smtClean="0"/>
                    </a:p>
                  </a:txBody>
                  <a:tcPr/>
                </a:tc>
              </a:tr>
            </a:tbl>
          </a:graphicData>
        </a:graphic>
      </p:graphicFrame>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50825" y="295275"/>
            <a:ext cx="8208963" cy="647700"/>
          </a:xfrm>
        </p:spPr>
        <p:txBody>
          <a:bodyPr/>
          <a:lstStyle/>
          <a:p>
            <a:pPr eaLnBrk="1" hangingPunct="1"/>
            <a:r>
              <a:rPr lang="en-US" altLang="zh-CN" dirty="0" smtClean="0">
                <a:solidFill>
                  <a:srgbClr val="FF0000"/>
                </a:solidFill>
                <a:latin typeface="+mj-ea"/>
              </a:rPr>
              <a:t>Excel </a:t>
            </a:r>
            <a:r>
              <a:rPr lang="zh-CN" altLang="en-US" dirty="0" smtClean="0">
                <a:solidFill>
                  <a:srgbClr val="FF0000"/>
                </a:solidFill>
                <a:latin typeface="+mj-ea"/>
              </a:rPr>
              <a:t>中的四类运算符</a:t>
            </a:r>
            <a:endParaRPr lang="zh-CN" altLang="en-US" sz="3600" dirty="0" smtClean="0">
              <a:latin typeface="Garamond" pitchFamily="18" charset="0"/>
            </a:endParaRPr>
          </a:p>
        </p:txBody>
      </p:sp>
      <p:sp>
        <p:nvSpPr>
          <p:cNvPr id="19460" name="Rectangle 4"/>
          <p:cNvSpPr>
            <a:spLocks noChangeArrowheads="1"/>
          </p:cNvSpPr>
          <p:nvPr/>
        </p:nvSpPr>
        <p:spPr bwMode="auto">
          <a:xfrm>
            <a:off x="642910" y="1071546"/>
            <a:ext cx="7964492" cy="461665"/>
          </a:xfrm>
          <a:prstGeom prst="rect">
            <a:avLst/>
          </a:prstGeom>
          <a:solidFill>
            <a:schemeClr val="accent5">
              <a:lumMod val="75000"/>
            </a:schemeClr>
          </a:solidFill>
          <a:ln w="9525">
            <a:noFill/>
            <a:miter lim="800000"/>
            <a:headEnd/>
            <a:tailEnd/>
          </a:ln>
        </p:spPr>
        <p:txBody>
          <a:bodyPr wrap="square">
            <a:spAutoFit/>
          </a:bodyPr>
          <a:lstStyle/>
          <a:p>
            <a:pPr marL="342900" indent="-342900"/>
            <a:r>
              <a:rPr kumimoji="1" lang="en-US" altLang="zh-CN" sz="2400" b="1" kern="0" dirty="0" smtClean="0">
                <a:solidFill>
                  <a:srgbClr val="000000"/>
                </a:solidFill>
              </a:rPr>
              <a:t>4.</a:t>
            </a:r>
            <a:r>
              <a:rPr kumimoji="1" lang="zh-CN" altLang="en-US" sz="2400" b="1" kern="0" dirty="0" smtClean="0">
                <a:solidFill>
                  <a:srgbClr val="000000"/>
                </a:solidFill>
              </a:rPr>
              <a:t>引用运算符</a:t>
            </a:r>
            <a:endParaRPr kumimoji="1" lang="zh-CN" altLang="en-US" sz="2400" b="1" dirty="0"/>
          </a:p>
        </p:txBody>
      </p:sp>
      <p:sp>
        <p:nvSpPr>
          <p:cNvPr id="9" name="灯片编号占位符 4"/>
          <p:cNvSpPr txBox="1">
            <a:spLocks/>
          </p:cNvSpPr>
          <p:nvPr/>
        </p:nvSpPr>
        <p:spPr>
          <a:xfrm>
            <a:off x="0" y="6448425"/>
            <a:ext cx="785786" cy="40957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800" b="0" i="0" u="none" strike="noStrike" kern="1200" cap="none" spc="0" normalizeH="0" baseline="0" noProof="0" smtClean="0">
                <a:ln>
                  <a:noFill/>
                </a:ln>
                <a:solidFill>
                  <a:schemeClr val="tx1"/>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a:t>
            </a:fld>
            <a:endParaRPr kumimoji="0" lang="zh-CN" altLang="en-US" sz="18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10" name="表格 9"/>
          <p:cNvGraphicFramePr>
            <a:graphicFrameLocks noGrp="1"/>
          </p:cNvGraphicFramePr>
          <p:nvPr/>
        </p:nvGraphicFramePr>
        <p:xfrm>
          <a:off x="677784" y="1747525"/>
          <a:ext cx="7929618" cy="2524132"/>
        </p:xfrm>
        <a:graphic>
          <a:graphicData uri="http://schemas.openxmlformats.org/drawingml/2006/table">
            <a:tbl>
              <a:tblPr firstRow="1" bandRow="1">
                <a:tableStyleId>{69CF1AB2-1976-4502-BF36-3FF5EA218861}</a:tableStyleId>
              </a:tblPr>
              <a:tblGrid>
                <a:gridCol w="1842234"/>
                <a:gridCol w="2563109"/>
                <a:gridCol w="3524275"/>
              </a:tblGrid>
              <a:tr h="370840">
                <a:tc>
                  <a:txBody>
                    <a:bodyPr/>
                    <a:lstStyle/>
                    <a:p>
                      <a:pPr algn="ctr"/>
                      <a:r>
                        <a:rPr lang="zh-CN" altLang="en-US" sz="2400" b="1" dirty="0" smtClean="0"/>
                        <a:t>运算符</a:t>
                      </a:r>
                      <a:endParaRPr lang="zh-CN" altLang="en-US" sz="2400" b="1" dirty="0"/>
                    </a:p>
                  </a:txBody>
                  <a:tcPr/>
                </a:tc>
                <a:tc>
                  <a:txBody>
                    <a:bodyPr/>
                    <a:lstStyle/>
                    <a:p>
                      <a:pPr algn="ctr"/>
                      <a:r>
                        <a:rPr lang="zh-CN" altLang="en-US" sz="2400" b="1" dirty="0" smtClean="0"/>
                        <a:t>功能</a:t>
                      </a:r>
                      <a:endParaRPr lang="zh-CN" altLang="en-US" sz="2400" b="1" dirty="0"/>
                    </a:p>
                  </a:txBody>
                  <a:tcPr/>
                </a:tc>
                <a:tc>
                  <a:txBody>
                    <a:bodyPr/>
                    <a:lstStyle/>
                    <a:p>
                      <a:pPr algn="ctr"/>
                      <a:r>
                        <a:rPr lang="zh-CN" altLang="en-US" sz="2400" b="1" dirty="0" smtClean="0"/>
                        <a:t>举例</a:t>
                      </a:r>
                      <a:endParaRPr lang="zh-CN" altLang="en-US" sz="2400" b="1" dirty="0"/>
                    </a:p>
                  </a:txBody>
                  <a:tcPr/>
                </a:tc>
              </a:tr>
              <a:tr h="542932">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400" b="1" dirty="0" smtClean="0"/>
                        <a:t>:</a:t>
                      </a:r>
                      <a:endParaRPr lang="zh-CN" altLang="en-US" sz="2400" b="1" dirty="0" smtClean="0"/>
                    </a:p>
                  </a:txBody>
                  <a:tcPr/>
                </a:tc>
                <a:tc>
                  <a:txBody>
                    <a:bodyPr/>
                    <a:lstStyle/>
                    <a:p>
                      <a:pPr algn="ctr"/>
                      <a:r>
                        <a:rPr lang="zh-CN" altLang="en-US" sz="2400" b="1" dirty="0" smtClean="0">
                          <a:solidFill>
                            <a:srgbClr val="0000FF"/>
                          </a:solidFill>
                          <a:latin typeface="Times New Roman" pitchFamily="18" charset="0"/>
                        </a:rPr>
                        <a:t>区域运算符</a:t>
                      </a:r>
                      <a:endParaRPr lang="zh-CN" altLang="en-US" sz="2400" b="1"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Times New Roman" pitchFamily="18" charset="0"/>
                        </a:rPr>
                        <a:t>C2:C5</a:t>
                      </a:r>
                      <a:r>
                        <a:rPr lang="zh-CN" altLang="en-US" sz="2400" b="1" dirty="0" smtClean="0">
                          <a:latin typeface="Times New Roman" pitchFamily="18" charset="0"/>
                        </a:rPr>
                        <a:t>、</a:t>
                      </a:r>
                      <a:r>
                        <a:rPr lang="en-US" altLang="zh-CN" sz="2400" b="1" dirty="0" smtClean="0">
                          <a:latin typeface="Times New Roman" pitchFamily="18" charset="0"/>
                        </a:rPr>
                        <a:t>C2:E3</a:t>
                      </a:r>
                      <a:endParaRPr lang="zh-CN" altLang="en-US" sz="2400" b="1" dirty="0" smtClean="0"/>
                    </a:p>
                  </a:txBody>
                  <a:tcPr/>
                </a:tc>
              </a:tr>
              <a:tr h="370840">
                <a:tc>
                  <a:txBody>
                    <a:bodyPr/>
                    <a:lstStyle/>
                    <a:p>
                      <a:pPr algn="ctr"/>
                      <a:r>
                        <a:rPr lang="en-US" altLang="zh-CN" sz="2400" b="1" dirty="0" smtClean="0"/>
                        <a:t>,</a:t>
                      </a:r>
                      <a:endParaRPr lang="zh-CN" altLang="en-US" sz="2400" b="1" dirty="0"/>
                    </a:p>
                  </a:txBody>
                  <a:tcPr/>
                </a:tc>
                <a:tc>
                  <a:txBody>
                    <a:bodyPr/>
                    <a:lstStyle/>
                    <a:p>
                      <a:pPr algn="ctr"/>
                      <a:r>
                        <a:rPr lang="zh-CN" altLang="en-US" sz="2400" b="1" dirty="0" smtClean="0">
                          <a:solidFill>
                            <a:srgbClr val="0000FF"/>
                          </a:solidFill>
                          <a:latin typeface="Times New Roman" pitchFamily="18" charset="0"/>
                        </a:rPr>
                        <a:t>联合运算符</a:t>
                      </a:r>
                      <a:endParaRPr lang="zh-CN" altLang="en-US" sz="2400" b="1"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2400" b="1" dirty="0" smtClean="0">
                          <a:latin typeface="Times New Roman" pitchFamily="18" charset="0"/>
                        </a:rPr>
                        <a:t>SUM(B5,C3:C6)</a:t>
                      </a:r>
                      <a:endParaRPr lang="zh-CN" altLang="en-US" sz="2400" b="1" dirty="0" smtClean="0"/>
                    </a:p>
                  </a:txBody>
                  <a:tcPr/>
                </a:tc>
              </a:tr>
              <a:tr h="370840">
                <a:tc>
                  <a:txBody>
                    <a:bodyPr/>
                    <a:lstStyle/>
                    <a:p>
                      <a:pPr algn="ctr"/>
                      <a:r>
                        <a:rPr lang="zh-CN" altLang="en-US" sz="2400" b="1" dirty="0" smtClean="0"/>
                        <a:t>空格</a:t>
                      </a:r>
                      <a:endParaRPr lang="zh-CN" altLang="en-US" sz="2400" b="1" dirty="0"/>
                    </a:p>
                  </a:txBody>
                  <a:tcPr anchor="ctr"/>
                </a:tc>
                <a:tc>
                  <a:txBody>
                    <a:bodyPr/>
                    <a:lstStyle/>
                    <a:p>
                      <a:pPr algn="ctr"/>
                      <a:r>
                        <a:rPr lang="zh-CN" altLang="en-US" sz="2400" b="1" dirty="0" smtClean="0">
                          <a:solidFill>
                            <a:srgbClr val="0000FF"/>
                          </a:solidFill>
                          <a:latin typeface="Times New Roman" pitchFamily="18" charset="0"/>
                        </a:rPr>
                        <a:t>交叉运算符</a:t>
                      </a:r>
                      <a:endParaRPr lang="en-US" altLang="zh-CN" sz="2400" b="1" dirty="0" smtClean="0">
                        <a:solidFill>
                          <a:srgbClr val="0000FF"/>
                        </a:solidFill>
                        <a:latin typeface="Times New Roman" pitchFamily="18" charset="0"/>
                      </a:endParaRPr>
                    </a:p>
                    <a:p>
                      <a:pPr algn="ctr"/>
                      <a:r>
                        <a:rPr lang="zh-CN" altLang="en-US" sz="2000" b="0" dirty="0" smtClean="0">
                          <a:solidFill>
                            <a:schemeClr val="accent1">
                              <a:lumMod val="50000"/>
                            </a:schemeClr>
                          </a:solidFill>
                          <a:latin typeface="Times New Roman" pitchFamily="18" charset="0"/>
                        </a:rPr>
                        <a:t>同时隶属于两个区域的部分</a:t>
                      </a:r>
                      <a:endParaRPr lang="zh-CN" altLang="en-US" sz="2800" b="0" dirty="0">
                        <a:solidFill>
                          <a:schemeClr val="accent1">
                            <a:lumMod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2400" b="1" dirty="0" smtClean="0">
                          <a:latin typeface="Times New Roman" pitchFamily="18" charset="0"/>
                        </a:rPr>
                        <a:t>如 </a:t>
                      </a:r>
                      <a:r>
                        <a:rPr lang="en-US" altLang="zh-CN" sz="2400" b="1" dirty="0" smtClean="0">
                          <a:latin typeface="Times New Roman" pitchFamily="18" charset="0"/>
                        </a:rPr>
                        <a:t>SUM(B4:E5 C3:D6) </a:t>
                      </a:r>
                      <a:r>
                        <a:rPr lang="zh-CN" altLang="en-US" sz="2400" b="1" dirty="0" smtClean="0">
                          <a:latin typeface="Times New Roman" pitchFamily="18" charset="0"/>
                        </a:rPr>
                        <a:t>等价于</a:t>
                      </a:r>
                      <a:r>
                        <a:rPr lang="en-US" altLang="zh-CN" sz="2400" b="1" dirty="0" smtClean="0">
                          <a:latin typeface="Times New Roman" pitchFamily="18" charset="0"/>
                        </a:rPr>
                        <a:t>SUM(C4:D5)</a:t>
                      </a:r>
                      <a:endParaRPr lang="zh-CN" altLang="en-US" sz="2400" b="1" dirty="0" smtClean="0"/>
                    </a:p>
                  </a:txBody>
                  <a:tcPr anchor="ctr"/>
                </a:tc>
              </a:tr>
            </a:tbl>
          </a:graphicData>
        </a:graphic>
      </p:graphicFrame>
      <p:grpSp>
        <p:nvGrpSpPr>
          <p:cNvPr id="2" name="组合 35"/>
          <p:cNvGrpSpPr/>
          <p:nvPr/>
        </p:nvGrpSpPr>
        <p:grpSpPr>
          <a:xfrm>
            <a:off x="6107072" y="4462169"/>
            <a:ext cx="1714512" cy="1357322"/>
            <a:chOff x="6286512" y="4929198"/>
            <a:chExt cx="1714512" cy="1357322"/>
          </a:xfrm>
        </p:grpSpPr>
        <p:grpSp>
          <p:nvGrpSpPr>
            <p:cNvPr id="3" name="组合 32"/>
            <p:cNvGrpSpPr/>
            <p:nvPr/>
          </p:nvGrpSpPr>
          <p:grpSpPr>
            <a:xfrm>
              <a:off x="6572264" y="4929198"/>
              <a:ext cx="1428760" cy="1357322"/>
              <a:chOff x="6572264" y="4929198"/>
              <a:chExt cx="1428760" cy="1357322"/>
            </a:xfrm>
          </p:grpSpPr>
          <p:grpSp>
            <p:nvGrpSpPr>
              <p:cNvPr id="4" name="组合 17"/>
              <p:cNvGrpSpPr/>
              <p:nvPr/>
            </p:nvGrpSpPr>
            <p:grpSpPr>
              <a:xfrm>
                <a:off x="6572264" y="5286388"/>
                <a:ext cx="1428760" cy="642942"/>
                <a:chOff x="5786446" y="5286389"/>
                <a:chExt cx="2214578" cy="572297"/>
              </a:xfrm>
            </p:grpSpPr>
            <p:sp>
              <p:nvSpPr>
                <p:cNvPr id="7" name="矩形 6"/>
                <p:cNvSpPr/>
                <p:nvPr/>
              </p:nvSpPr>
              <p:spPr bwMode="auto">
                <a:xfrm>
                  <a:off x="5786446" y="5286392"/>
                  <a:ext cx="2214578" cy="571505"/>
                </a:xfrm>
                <a:prstGeom prst="rect">
                  <a:avLst/>
                </a:prstGeom>
                <a:ln>
                  <a:solidFill>
                    <a:srgbClr val="00B05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ts val="2488"/>
                    </a:spcBef>
                    <a:spcAft>
                      <a:spcPts val="2488"/>
                    </a:spcAft>
                    <a:buClrTx/>
                    <a:buSzTx/>
                    <a:buFontTx/>
                    <a:buNone/>
                    <a:tabLst/>
                  </a:pPr>
                  <a:endParaRPr kumimoji="1" lang="zh-CN" altLang="en-US" sz="2000" b="1" i="0" u="none" strike="noStrike" cap="none" normalizeH="0" baseline="0" smtClean="0">
                    <a:ln>
                      <a:noFill/>
                    </a:ln>
                    <a:solidFill>
                      <a:srgbClr val="800000"/>
                    </a:solidFill>
                    <a:effectLst/>
                    <a:latin typeface="Times New Roman" pitchFamily="18" charset="0"/>
                    <a:ea typeface="宋体" pitchFamily="2" charset="-122"/>
                  </a:endParaRPr>
                </a:p>
              </p:txBody>
            </p:sp>
            <p:cxnSp>
              <p:nvCxnSpPr>
                <p:cNvPr id="11" name="直接连接符 10"/>
                <p:cNvCxnSpPr>
                  <a:stCxn id="7" idx="1"/>
                  <a:endCxn id="7" idx="3"/>
                </p:cNvCxnSpPr>
                <p:nvPr/>
              </p:nvCxnSpPr>
              <p:spPr bwMode="auto">
                <a:xfrm rot="10800000" flipH="1">
                  <a:off x="5786446" y="5572140"/>
                  <a:ext cx="2214578" cy="1588"/>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13" name="直接连接符 12"/>
                <p:cNvCxnSpPr>
                  <a:stCxn id="7" idx="0"/>
                  <a:endCxn id="7" idx="2"/>
                </p:cNvCxnSpPr>
                <p:nvPr/>
              </p:nvCxnSpPr>
              <p:spPr bwMode="auto">
                <a:xfrm rot="16200000" flipH="1">
                  <a:off x="6607983" y="5572140"/>
                  <a:ext cx="571504" cy="1588"/>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16" name="直接连接符 15"/>
                <p:cNvCxnSpPr/>
                <p:nvPr/>
              </p:nvCxnSpPr>
              <p:spPr bwMode="auto">
                <a:xfrm rot="16200000" flipH="1">
                  <a:off x="7144563" y="5571347"/>
                  <a:ext cx="571504" cy="1588"/>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17" name="直接连接符 16"/>
                <p:cNvCxnSpPr/>
                <p:nvPr/>
              </p:nvCxnSpPr>
              <p:spPr bwMode="auto">
                <a:xfrm rot="16200000" flipH="1">
                  <a:off x="6072992" y="5571347"/>
                  <a:ext cx="571504" cy="1588"/>
                </a:xfrm>
                <a:prstGeom prst="line">
                  <a:avLst/>
                </a:prstGeom>
                <a:ln>
                  <a:solidFill>
                    <a:srgbClr val="00B050"/>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grpSp>
            <p:nvGrpSpPr>
              <p:cNvPr id="5" name="组合 24"/>
              <p:cNvGrpSpPr/>
              <p:nvPr/>
            </p:nvGrpSpPr>
            <p:grpSpPr>
              <a:xfrm rot="5400000">
                <a:off x="6607983" y="5250669"/>
                <a:ext cx="1357322" cy="714380"/>
                <a:chOff x="5786446" y="5286388"/>
                <a:chExt cx="2214578" cy="572298"/>
              </a:xfrm>
            </p:grpSpPr>
            <p:sp>
              <p:nvSpPr>
                <p:cNvPr id="26" name="矩形 25"/>
                <p:cNvSpPr/>
                <p:nvPr/>
              </p:nvSpPr>
              <p:spPr bwMode="auto">
                <a:xfrm>
                  <a:off x="5786446" y="5286388"/>
                  <a:ext cx="2214578" cy="571504"/>
                </a:xfrm>
                <a:prstGeom prst="rect">
                  <a:avLst/>
                </a:prstGeom>
                <a:ln>
                  <a:solidFill>
                    <a:schemeClr val="accent2"/>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ts val="2488"/>
                    </a:spcBef>
                    <a:spcAft>
                      <a:spcPts val="2488"/>
                    </a:spcAft>
                    <a:buClrTx/>
                    <a:buSzTx/>
                    <a:buFontTx/>
                    <a:buNone/>
                    <a:tabLst/>
                  </a:pPr>
                  <a:endParaRPr kumimoji="1" lang="zh-CN" altLang="en-US" sz="2000" b="1" i="0" u="none" strike="noStrike" cap="none" normalizeH="0" baseline="0" smtClean="0">
                    <a:ln>
                      <a:noFill/>
                    </a:ln>
                    <a:solidFill>
                      <a:srgbClr val="800000"/>
                    </a:solidFill>
                    <a:effectLst/>
                    <a:latin typeface="Times New Roman" pitchFamily="18" charset="0"/>
                    <a:ea typeface="宋体" pitchFamily="2" charset="-122"/>
                  </a:endParaRPr>
                </a:p>
              </p:txBody>
            </p:sp>
            <p:cxnSp>
              <p:nvCxnSpPr>
                <p:cNvPr id="27" name="直接连接符 26"/>
                <p:cNvCxnSpPr>
                  <a:stCxn id="26" idx="1"/>
                  <a:endCxn id="26" idx="3"/>
                </p:cNvCxnSpPr>
                <p:nvPr/>
              </p:nvCxnSpPr>
              <p:spPr bwMode="auto">
                <a:xfrm rot="10800000" flipH="1">
                  <a:off x="5786446" y="5572140"/>
                  <a:ext cx="2214578" cy="1588"/>
                </a:xfrm>
                <a:prstGeom prst="line">
                  <a:avLst/>
                </a:prstGeom>
                <a:ln>
                  <a:solidFill>
                    <a:schemeClr val="accent2"/>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28" name="直接连接符 27"/>
                <p:cNvCxnSpPr>
                  <a:stCxn id="26" idx="0"/>
                  <a:endCxn id="26" idx="2"/>
                </p:cNvCxnSpPr>
                <p:nvPr/>
              </p:nvCxnSpPr>
              <p:spPr bwMode="auto">
                <a:xfrm rot="16200000" flipH="1">
                  <a:off x="6607983" y="5572140"/>
                  <a:ext cx="571504" cy="1588"/>
                </a:xfrm>
                <a:prstGeom prst="line">
                  <a:avLst/>
                </a:prstGeom>
                <a:ln>
                  <a:solidFill>
                    <a:schemeClr val="accent2"/>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29" name="直接连接符 28"/>
                <p:cNvCxnSpPr/>
                <p:nvPr/>
              </p:nvCxnSpPr>
              <p:spPr bwMode="auto">
                <a:xfrm rot="16200000" flipH="1">
                  <a:off x="7144563" y="5571347"/>
                  <a:ext cx="571504" cy="1588"/>
                </a:xfrm>
                <a:prstGeom prst="line">
                  <a:avLst/>
                </a:prstGeom>
                <a:ln>
                  <a:solidFill>
                    <a:schemeClr val="accent2"/>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cxnSp>
              <p:nvCxnSpPr>
                <p:cNvPr id="30" name="直接连接符 29"/>
                <p:cNvCxnSpPr/>
                <p:nvPr/>
              </p:nvCxnSpPr>
              <p:spPr bwMode="auto">
                <a:xfrm rot="16200000" flipH="1">
                  <a:off x="6072992" y="5571347"/>
                  <a:ext cx="571504" cy="1588"/>
                </a:xfrm>
                <a:prstGeom prst="line">
                  <a:avLst/>
                </a:prstGeom>
                <a:ln>
                  <a:solidFill>
                    <a:schemeClr val="accent2"/>
                  </a:solidFill>
                  <a:headEnd type="none" w="med" len="med"/>
                  <a:tailEnd type="none" w="med" len="med"/>
                </a:ln>
              </p:spPr>
              <p:style>
                <a:lnRef idx="2">
                  <a:schemeClr val="accent2"/>
                </a:lnRef>
                <a:fillRef idx="0">
                  <a:schemeClr val="accent2"/>
                </a:fillRef>
                <a:effectRef idx="1">
                  <a:schemeClr val="accent2"/>
                </a:effectRef>
                <a:fontRef idx="minor">
                  <a:schemeClr val="tx1"/>
                </a:fontRef>
              </p:style>
            </p:cxnSp>
          </p:grpSp>
        </p:grpSp>
        <p:sp>
          <p:nvSpPr>
            <p:cNvPr id="34" name="TextBox 33"/>
            <p:cNvSpPr txBox="1"/>
            <p:nvPr/>
          </p:nvSpPr>
          <p:spPr>
            <a:xfrm>
              <a:off x="6572264" y="4929198"/>
              <a:ext cx="357190" cy="369332"/>
            </a:xfrm>
            <a:prstGeom prst="rect">
              <a:avLst/>
            </a:prstGeom>
            <a:noFill/>
          </p:spPr>
          <p:txBody>
            <a:bodyPr wrap="square" rtlCol="0">
              <a:spAutoFit/>
            </a:bodyPr>
            <a:lstStyle/>
            <a:p>
              <a:r>
                <a:rPr lang="en-US" altLang="zh-CN" b="1" dirty="0" smtClean="0"/>
                <a:t>B</a:t>
              </a:r>
              <a:endParaRPr lang="zh-CN" altLang="en-US" b="1" dirty="0"/>
            </a:p>
          </p:txBody>
        </p:sp>
        <p:sp>
          <p:nvSpPr>
            <p:cNvPr id="35" name="TextBox 34"/>
            <p:cNvSpPr txBox="1"/>
            <p:nvPr/>
          </p:nvSpPr>
          <p:spPr>
            <a:xfrm>
              <a:off x="6286512" y="5274246"/>
              <a:ext cx="357190" cy="369332"/>
            </a:xfrm>
            <a:prstGeom prst="rect">
              <a:avLst/>
            </a:prstGeom>
            <a:noFill/>
          </p:spPr>
          <p:txBody>
            <a:bodyPr wrap="square" rtlCol="0">
              <a:spAutoFit/>
            </a:bodyPr>
            <a:lstStyle/>
            <a:p>
              <a:r>
                <a:rPr lang="en-US" altLang="zh-CN" b="1" dirty="0" smtClean="0"/>
                <a:t>4</a:t>
              </a:r>
              <a:endParaRPr lang="zh-CN" altLang="en-US" b="1" dirty="0"/>
            </a:p>
          </p:txBody>
        </p:sp>
      </p:gr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285720" y="1071546"/>
            <a:ext cx="8572560" cy="5214974"/>
          </a:xfrm>
        </p:spPr>
        <p:txBody>
          <a:bodyPr>
            <a:normAutofit/>
          </a:bodyPr>
          <a:lstStyle/>
          <a:p>
            <a:r>
              <a:rPr lang="zh-CN" altLang="en-US" dirty="0" smtClean="0"/>
              <a:t>单元格编辑</a:t>
            </a:r>
            <a:endParaRPr lang="en-US" altLang="zh-CN" dirty="0" smtClean="0"/>
          </a:p>
          <a:p>
            <a:pPr lvl="1"/>
            <a:r>
              <a:rPr lang="zh-CN" altLang="en-US" dirty="0" smtClean="0"/>
              <a:t>对单元格的操作</a:t>
            </a:r>
          </a:p>
          <a:p>
            <a:pPr lvl="2">
              <a:buClr>
                <a:schemeClr val="accent1"/>
              </a:buClr>
            </a:pPr>
            <a:r>
              <a:rPr lang="zh-CN" altLang="en-US" sz="2000" dirty="0" smtClean="0"/>
              <a:t>单元格、单元格区域的选定</a:t>
            </a:r>
            <a:endParaRPr lang="en-US" altLang="zh-CN" sz="2000" dirty="0" smtClean="0"/>
          </a:p>
          <a:p>
            <a:pPr lvl="2">
              <a:buClr>
                <a:schemeClr val="accent1"/>
              </a:buClr>
            </a:pPr>
            <a:r>
              <a:rPr lang="zh-CN" altLang="en-US" sz="2000" dirty="0" smtClean="0"/>
              <a:t>移动和复制单元格、插入单元格、插入行、插入列、删除单元格、删除行、删除列等。</a:t>
            </a:r>
          </a:p>
          <a:p>
            <a:pPr lvl="1"/>
            <a:r>
              <a:rPr lang="zh-CN" altLang="en-US" dirty="0" smtClean="0"/>
              <a:t>对单元格内数据的操作</a:t>
            </a:r>
          </a:p>
          <a:p>
            <a:pPr lvl="2">
              <a:buClr>
                <a:schemeClr val="accent1"/>
              </a:buClr>
            </a:pPr>
            <a:r>
              <a:rPr lang="zh-CN" altLang="en-US" sz="2000" dirty="0" smtClean="0"/>
              <a:t>包括复制单元格数据，清除单元格内容、格式等。</a:t>
            </a:r>
            <a:endParaRPr lang="en-US" altLang="zh-CN" sz="2000" dirty="0" smtClean="0"/>
          </a:p>
          <a:p>
            <a:r>
              <a:rPr lang="zh-CN" altLang="en-US" dirty="0" smtClean="0"/>
              <a:t>工作表操作</a:t>
            </a:r>
            <a:endParaRPr lang="en-US" altLang="zh-CN" dirty="0" smtClean="0"/>
          </a:p>
          <a:p>
            <a:pPr lvl="2">
              <a:buClr>
                <a:schemeClr val="accent1"/>
              </a:buClr>
            </a:pPr>
            <a:r>
              <a:rPr lang="zh-CN" altLang="en-US" sz="2000" dirty="0" smtClean="0"/>
              <a:t>包括添加、删除、重命名以及移动、复制、拆分和冻结工作表。</a:t>
            </a:r>
          </a:p>
          <a:p>
            <a:pPr lvl="2">
              <a:buClr>
                <a:schemeClr val="accent1"/>
              </a:buClr>
            </a:pPr>
            <a:endParaRPr lang="en-US" altLang="zh-CN" dirty="0" smtClean="0"/>
          </a:p>
          <a:p>
            <a:pPr marL="361950" lvl="2" indent="-3175">
              <a:spcBef>
                <a:spcPct val="5000"/>
              </a:spcBef>
              <a:spcAft>
                <a:spcPct val="5000"/>
              </a:spcAft>
              <a:buClr>
                <a:schemeClr val="folHlink"/>
              </a:buClr>
              <a:buNone/>
            </a:pPr>
            <a:endParaRPr lang="zh-CN" altLang="en-US" sz="2200" dirty="0" smtClean="0">
              <a:solidFill>
                <a:schemeClr val="accent2"/>
              </a:solidFill>
            </a:endParaRPr>
          </a:p>
        </p:txBody>
      </p:sp>
      <p:sp>
        <p:nvSpPr>
          <p:cNvPr id="3" name="标题 2"/>
          <p:cNvSpPr>
            <a:spLocks noGrp="1"/>
          </p:cNvSpPr>
          <p:nvPr>
            <p:ph type="title"/>
          </p:nvPr>
        </p:nvSpPr>
        <p:spPr>
          <a:xfrm>
            <a:off x="34925" y="333375"/>
            <a:ext cx="4537075" cy="647700"/>
          </a:xfrm>
        </p:spPr>
        <p:txBody>
          <a:bodyPr/>
          <a:lstStyle/>
          <a:p>
            <a:r>
              <a:rPr lang="en-US" altLang="zh-CN" dirty="0" smtClean="0"/>
              <a:t>Excel</a:t>
            </a:r>
            <a:r>
              <a:rPr lang="zh-CN" altLang="en-US" dirty="0" smtClean="0"/>
              <a:t> </a:t>
            </a:r>
            <a:r>
              <a:rPr lang="en-US" altLang="zh-CN" dirty="0" smtClean="0"/>
              <a:t>2007</a:t>
            </a:r>
            <a:endParaRPr lang="zh-CN" altLang="en-US"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slide(fromTop)">
                                      <p:cBhvr>
                                        <p:cTn id="7" dur="500"/>
                                        <p:tgtEl>
                                          <p:spTgt spid="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slide(fromTop)">
                                      <p:cBhvr>
                                        <p:cTn id="12" dur="500"/>
                                        <p:tgtEl>
                                          <p:spTgt spid="6">
                                            <p:txEl>
                                              <p:pRg st="2" end="2"/>
                                            </p:txEl>
                                          </p:spTgt>
                                        </p:tgtEl>
                                      </p:cBhvr>
                                    </p:animEffect>
                                  </p:childTnLst>
                                </p:cTn>
                              </p:par>
                              <p:par>
                                <p:cTn id="13" presetID="12" presetClass="entr" presetSubtype="1"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animEffect transition="in" filter="slide(fromTop)">
                                      <p:cBhvr>
                                        <p:cTn id="15" dur="500"/>
                                        <p:tgtEl>
                                          <p:spTgt spid="6">
                                            <p:txEl>
                                              <p:pRg st="3" end="3"/>
                                            </p:txEl>
                                          </p:spTgt>
                                        </p:tgtEl>
                                      </p:cBhvr>
                                    </p:animEffect>
                                  </p:childTnLst>
                                </p:cTn>
                              </p:par>
                              <p:par>
                                <p:cTn id="16" presetID="12" presetClass="entr" presetSubtype="1" fill="hold" nodeType="withEffect">
                                  <p:stCondLst>
                                    <p:cond delay="0"/>
                                  </p:stCondLst>
                                  <p:childTnLst>
                                    <p:set>
                                      <p:cBhvr>
                                        <p:cTn id="17" dur="1" fill="hold">
                                          <p:stCondLst>
                                            <p:cond delay="0"/>
                                          </p:stCondLst>
                                        </p:cTn>
                                        <p:tgtEl>
                                          <p:spTgt spid="6">
                                            <p:txEl>
                                              <p:pRg st="4" end="4"/>
                                            </p:txEl>
                                          </p:spTgt>
                                        </p:tgtEl>
                                        <p:attrNameLst>
                                          <p:attrName>style.visibility</p:attrName>
                                        </p:attrNameLst>
                                      </p:cBhvr>
                                      <p:to>
                                        <p:strVal val="visible"/>
                                      </p:to>
                                    </p:set>
                                    <p:animEffect transition="in" filter="slide(fromTop)">
                                      <p:cBhvr>
                                        <p:cTn id="18" dur="500"/>
                                        <p:tgtEl>
                                          <p:spTgt spid="6">
                                            <p:txEl>
                                              <p:pRg st="4" end="4"/>
                                            </p:txEl>
                                          </p:spTgt>
                                        </p:tgtEl>
                                      </p:cBhvr>
                                    </p:animEffect>
                                  </p:childTnLst>
                                </p:cTn>
                              </p:par>
                              <p:par>
                                <p:cTn id="19" presetID="12" presetClass="entr" presetSubtype="1" fill="hold" nodeType="withEffect">
                                  <p:stCondLst>
                                    <p:cond delay="0"/>
                                  </p:stCondLst>
                                  <p:childTnLst>
                                    <p:set>
                                      <p:cBhvr>
                                        <p:cTn id="20" dur="1" fill="hold">
                                          <p:stCondLst>
                                            <p:cond delay="0"/>
                                          </p:stCondLst>
                                        </p:cTn>
                                        <p:tgtEl>
                                          <p:spTgt spid="6">
                                            <p:txEl>
                                              <p:pRg st="5" end="5"/>
                                            </p:txEl>
                                          </p:spTgt>
                                        </p:tgtEl>
                                        <p:attrNameLst>
                                          <p:attrName>style.visibility</p:attrName>
                                        </p:attrNameLst>
                                      </p:cBhvr>
                                      <p:to>
                                        <p:strVal val="visible"/>
                                      </p:to>
                                    </p:set>
                                    <p:animEffect transition="in" filter="slide(fromTop)">
                                      <p:cBhvr>
                                        <p:cTn id="21" dur="500"/>
                                        <p:tgtEl>
                                          <p:spTgt spid="6">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1" fill="hold" nodeType="clickEffect">
                                  <p:stCondLst>
                                    <p:cond delay="0"/>
                                  </p:stCondLst>
                                  <p:childTnLst>
                                    <p:set>
                                      <p:cBhvr>
                                        <p:cTn id="25" dur="1" fill="hold">
                                          <p:stCondLst>
                                            <p:cond delay="0"/>
                                          </p:stCondLst>
                                        </p:cTn>
                                        <p:tgtEl>
                                          <p:spTgt spid="6">
                                            <p:txEl>
                                              <p:pRg st="7" end="7"/>
                                            </p:txEl>
                                          </p:spTgt>
                                        </p:tgtEl>
                                        <p:attrNameLst>
                                          <p:attrName>style.visibility</p:attrName>
                                        </p:attrNameLst>
                                      </p:cBhvr>
                                      <p:to>
                                        <p:strVal val="visible"/>
                                      </p:to>
                                    </p:set>
                                    <p:animEffect transition="in" filter="slide(fromTop)">
                                      <p:cBhvr>
                                        <p:cTn id="26"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500034" y="1000108"/>
            <a:ext cx="7772400" cy="5072098"/>
          </a:xfrm>
        </p:spPr>
        <p:txBody>
          <a:bodyPr>
            <a:normAutofit/>
          </a:bodyPr>
          <a:lstStyle/>
          <a:p>
            <a:r>
              <a:rPr lang="zh-CN" altLang="en-US" dirty="0" smtClean="0"/>
              <a:t>工作表的格式化</a:t>
            </a:r>
            <a:endParaRPr lang="en-US" altLang="zh-CN" dirty="0" smtClean="0"/>
          </a:p>
          <a:p>
            <a:pPr lvl="1"/>
            <a:r>
              <a:rPr lang="zh-CN" altLang="en-US" dirty="0" smtClean="0"/>
              <a:t>设置单元格格式</a:t>
            </a:r>
          </a:p>
          <a:p>
            <a:pPr lvl="2">
              <a:spcAft>
                <a:spcPct val="5000"/>
              </a:spcAft>
              <a:buClr>
                <a:schemeClr val="accent1"/>
              </a:buClr>
            </a:pPr>
            <a:r>
              <a:rPr lang="zh-CN" altLang="en-US" sz="2000" dirty="0" smtClean="0"/>
              <a:t>数字、字体、对齐、标题居中、表格边框、填充色</a:t>
            </a:r>
          </a:p>
          <a:p>
            <a:pPr lvl="1"/>
            <a:r>
              <a:rPr lang="zh-CN" altLang="en-US" dirty="0" smtClean="0"/>
              <a:t>设置列宽和行高</a:t>
            </a:r>
            <a:endParaRPr lang="en-US" altLang="zh-CN" dirty="0" smtClean="0"/>
          </a:p>
          <a:p>
            <a:pPr lvl="2">
              <a:spcAft>
                <a:spcPct val="5000"/>
              </a:spcAft>
              <a:buClr>
                <a:schemeClr val="accent1"/>
              </a:buClr>
            </a:pPr>
            <a:r>
              <a:rPr lang="zh-CN" altLang="en-US" sz="2100" dirty="0" smtClean="0"/>
              <a:t>“开始”选项卡上的“单元格”组中，单击“格式”</a:t>
            </a:r>
            <a:r>
              <a:rPr lang="en-US" altLang="zh-CN" sz="2100" dirty="0" smtClean="0"/>
              <a:t>	</a:t>
            </a:r>
            <a:endParaRPr lang="zh-CN" altLang="en-US" sz="2100" dirty="0" smtClean="0"/>
          </a:p>
          <a:p>
            <a:pPr lvl="1"/>
            <a:r>
              <a:rPr lang="zh-CN" altLang="en-US" dirty="0" smtClean="0"/>
              <a:t>设置条件格式</a:t>
            </a:r>
            <a:endParaRPr lang="en-US" altLang="zh-CN" dirty="0" smtClean="0"/>
          </a:p>
          <a:p>
            <a:pPr lvl="2">
              <a:spcAft>
                <a:spcPct val="5000"/>
              </a:spcAft>
              <a:buClr>
                <a:schemeClr val="accent1"/>
              </a:buClr>
            </a:pPr>
            <a:r>
              <a:rPr lang="zh-CN" altLang="en-US" sz="2100" dirty="0" smtClean="0"/>
              <a:t>开始</a:t>
            </a:r>
            <a:r>
              <a:rPr lang="en-US" altLang="zh-CN" sz="2100" dirty="0" smtClean="0"/>
              <a:t>/</a:t>
            </a:r>
            <a:r>
              <a:rPr lang="zh-CN" altLang="en-US" sz="2100" dirty="0" smtClean="0"/>
              <a:t>样式</a:t>
            </a:r>
            <a:r>
              <a:rPr lang="en-US" altLang="zh-CN" sz="2100" dirty="0" smtClean="0"/>
              <a:t>/</a:t>
            </a:r>
            <a:r>
              <a:rPr lang="zh-CN" altLang="en-US" sz="2100" dirty="0" smtClean="0"/>
              <a:t>条件格式 </a:t>
            </a:r>
          </a:p>
          <a:p>
            <a:pPr lvl="1"/>
            <a:r>
              <a:rPr lang="zh-CN" altLang="en-US" dirty="0" smtClean="0"/>
              <a:t>套用表样式</a:t>
            </a:r>
            <a:endParaRPr lang="en-US" altLang="zh-CN" dirty="0" smtClean="0"/>
          </a:p>
          <a:p>
            <a:pPr lvl="2">
              <a:spcAft>
                <a:spcPct val="5000"/>
              </a:spcAft>
              <a:buClr>
                <a:schemeClr val="accent1"/>
              </a:buClr>
            </a:pPr>
            <a:r>
              <a:rPr lang="zh-CN" altLang="en-US" sz="2100" dirty="0" smtClean="0"/>
              <a:t>开始</a:t>
            </a:r>
            <a:r>
              <a:rPr lang="en-US" altLang="zh-CN" sz="2100" dirty="0" smtClean="0"/>
              <a:t>/</a:t>
            </a:r>
            <a:r>
              <a:rPr lang="zh-CN" altLang="en-US" sz="2100" dirty="0" smtClean="0"/>
              <a:t>样式</a:t>
            </a:r>
            <a:r>
              <a:rPr lang="en-US" altLang="zh-CN" sz="2100" dirty="0" smtClean="0"/>
              <a:t>/</a:t>
            </a:r>
            <a:r>
              <a:rPr lang="zh-CN" altLang="en-US" sz="2100" dirty="0" smtClean="0"/>
              <a:t>套用表格格式 </a:t>
            </a:r>
          </a:p>
          <a:p>
            <a:pPr lvl="2"/>
            <a:endParaRPr lang="zh-CN" altLang="en-US" sz="2200" dirty="0" smtClean="0">
              <a:solidFill>
                <a:schemeClr val="accent2"/>
              </a:solidFill>
            </a:endParaRPr>
          </a:p>
        </p:txBody>
      </p:sp>
      <p:sp>
        <p:nvSpPr>
          <p:cNvPr id="3" name="标题 2"/>
          <p:cNvSpPr>
            <a:spLocks noGrp="1"/>
          </p:cNvSpPr>
          <p:nvPr>
            <p:ph type="title"/>
          </p:nvPr>
        </p:nvSpPr>
        <p:spPr>
          <a:xfrm>
            <a:off x="34925" y="333375"/>
            <a:ext cx="4537075" cy="647700"/>
          </a:xfrm>
        </p:spPr>
        <p:txBody>
          <a:bodyPr/>
          <a:lstStyle/>
          <a:p>
            <a:r>
              <a:rPr lang="en-US" altLang="zh-CN" dirty="0" smtClean="0"/>
              <a:t>Excel</a:t>
            </a:r>
            <a:r>
              <a:rPr lang="zh-CN" altLang="en-US" dirty="0" smtClean="0"/>
              <a:t> </a:t>
            </a:r>
            <a:r>
              <a:rPr lang="en-US" altLang="zh-CN" dirty="0" smtClean="0"/>
              <a:t>2007</a:t>
            </a:r>
            <a:endParaRPr lang="zh-CN" altLang="en-US" dirty="0"/>
          </a:p>
        </p:txBody>
      </p:sp>
      <p:graphicFrame>
        <p:nvGraphicFramePr>
          <p:cNvPr id="4" name="图示 3"/>
          <p:cNvGraphicFramePr/>
          <p:nvPr/>
        </p:nvGraphicFramePr>
        <p:xfrm>
          <a:off x="3857620" y="1643050"/>
          <a:ext cx="5000660" cy="6032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4925" y="333375"/>
            <a:ext cx="4537075" cy="647700"/>
          </a:xfrm>
        </p:spPr>
        <p:txBody>
          <a:bodyPr/>
          <a:lstStyle/>
          <a:p>
            <a:r>
              <a:rPr lang="zh-CN" altLang="en-US" dirty="0" smtClean="0"/>
              <a:t>课程介绍</a:t>
            </a:r>
            <a:endParaRPr lang="zh-CN" altLang="en-US" dirty="0"/>
          </a:p>
        </p:txBody>
      </p:sp>
      <p:sp>
        <p:nvSpPr>
          <p:cNvPr id="6" name="内容占位符 3"/>
          <p:cNvSpPr>
            <a:spLocks noGrp="1"/>
          </p:cNvSpPr>
          <p:nvPr>
            <p:ph idx="1"/>
          </p:nvPr>
        </p:nvSpPr>
        <p:spPr>
          <a:xfrm>
            <a:off x="428596" y="1071546"/>
            <a:ext cx="8429684" cy="4857784"/>
          </a:xfrm>
        </p:spPr>
        <p:txBody>
          <a:bodyPr/>
          <a:lstStyle/>
          <a:p>
            <a:pPr marL="361950" lvl="1" indent="-361950" algn="l">
              <a:lnSpc>
                <a:spcPct val="140000"/>
              </a:lnSpc>
              <a:spcBef>
                <a:spcPct val="0"/>
              </a:spcBef>
              <a:spcAft>
                <a:spcPct val="0"/>
              </a:spcAft>
              <a:buFontTx/>
              <a:buChar char="•"/>
              <a:defRPr/>
            </a:pPr>
            <a:r>
              <a:rPr lang="zh-CN" altLang="en-US" dirty="0" smtClean="0">
                <a:solidFill>
                  <a:srgbClr val="FF0000"/>
                </a:solidFill>
                <a:ea typeface="黑体" pitchFamily="49" charset="-122"/>
              </a:rPr>
              <a:t>目的：</a:t>
            </a:r>
            <a:r>
              <a:rPr lang="zh-CN" altLang="en-US" dirty="0" smtClean="0">
                <a:latin typeface="仿宋" pitchFamily="49" charset="-122"/>
                <a:ea typeface="仿宋" pitchFamily="49" charset="-122"/>
              </a:rPr>
              <a:t>针对初学者，学习</a:t>
            </a:r>
            <a:r>
              <a:rPr lang="en-US" altLang="zh-CN" dirty="0" smtClean="0">
                <a:latin typeface="仿宋" pitchFamily="49" charset="-122"/>
                <a:ea typeface="仿宋" pitchFamily="49" charset="-122"/>
              </a:rPr>
              <a:t>Excel VBA</a:t>
            </a:r>
            <a:r>
              <a:rPr lang="zh-CN" altLang="en-US" dirty="0" smtClean="0">
                <a:latin typeface="仿宋" pitchFamily="49" charset="-122"/>
                <a:ea typeface="仿宋" pitchFamily="49" charset="-122"/>
              </a:rPr>
              <a:t>程序设计的基本</a:t>
            </a:r>
            <a:r>
              <a:rPr lang="zh-CN" altLang="en-US" smtClean="0">
                <a:latin typeface="仿宋" pitchFamily="49" charset="-122"/>
                <a:ea typeface="仿宋" pitchFamily="49" charset="-122"/>
              </a:rPr>
              <a:t>知识。掌握</a:t>
            </a:r>
            <a:r>
              <a:rPr lang="en-US" altLang="zh-CN" smtClean="0">
                <a:latin typeface="仿宋" pitchFamily="49" charset="-122"/>
                <a:ea typeface="仿宋" pitchFamily="49" charset="-122"/>
              </a:rPr>
              <a:t>VBA</a:t>
            </a:r>
            <a:r>
              <a:rPr lang="zh-CN" altLang="en-US" smtClean="0">
                <a:latin typeface="仿宋" pitchFamily="49" charset="-122"/>
                <a:ea typeface="仿宋" pitchFamily="49" charset="-122"/>
              </a:rPr>
              <a:t>的程序控制结构、使用过程，掌握</a:t>
            </a:r>
            <a:r>
              <a:rPr lang="en-US" altLang="zh-CN" smtClean="0">
                <a:latin typeface="仿宋" pitchFamily="49" charset="-122"/>
                <a:ea typeface="仿宋" pitchFamily="49" charset="-122"/>
              </a:rPr>
              <a:t>Excel</a:t>
            </a:r>
            <a:r>
              <a:rPr lang="zh-CN" altLang="en-US" smtClean="0">
                <a:latin typeface="仿宋" pitchFamily="49" charset="-122"/>
                <a:ea typeface="仿宋" pitchFamily="49" charset="-122"/>
              </a:rPr>
              <a:t>中常用对象的属性、方法和事件的使用方法。通过</a:t>
            </a:r>
            <a:r>
              <a:rPr lang="zh-CN" altLang="en-US" dirty="0" smtClean="0">
                <a:latin typeface="仿宋" pitchFamily="49" charset="-122"/>
                <a:ea typeface="仿宋" pitchFamily="49" charset="-122"/>
              </a:rPr>
              <a:t>上机实验，熟悉</a:t>
            </a:r>
            <a:r>
              <a:rPr lang="en-US" altLang="zh-CN" dirty="0" smtClean="0">
                <a:latin typeface="仿宋" pitchFamily="49" charset="-122"/>
                <a:ea typeface="仿宋" pitchFamily="49" charset="-122"/>
              </a:rPr>
              <a:t>Excel VBA</a:t>
            </a:r>
            <a:r>
              <a:rPr lang="zh-CN" altLang="en-US" dirty="0" smtClean="0">
                <a:latin typeface="仿宋" pitchFamily="49" charset="-122"/>
                <a:ea typeface="仿宋" pitchFamily="49" charset="-122"/>
              </a:rPr>
              <a:t>开发环境，学会创建宏和使用宏，能够自主编写</a:t>
            </a:r>
            <a:r>
              <a:rPr lang="en-US" altLang="zh-CN" dirty="0" smtClean="0">
                <a:latin typeface="仿宋" pitchFamily="49" charset="-122"/>
                <a:ea typeface="仿宋" pitchFamily="49" charset="-122"/>
              </a:rPr>
              <a:t>VBA</a:t>
            </a:r>
            <a:r>
              <a:rPr lang="zh-CN" altLang="en-US" smtClean="0">
                <a:latin typeface="仿宋" pitchFamily="49" charset="-122"/>
                <a:ea typeface="仿宋" pitchFamily="49" charset="-122"/>
              </a:rPr>
              <a:t>程序。</a:t>
            </a:r>
            <a:endParaRPr lang="en-US" altLang="zh-CN" dirty="0" smtClean="0">
              <a:latin typeface="仿宋" pitchFamily="49" charset="-122"/>
              <a:ea typeface="仿宋" pitchFamily="49" charset="-122"/>
            </a:endParaRPr>
          </a:p>
          <a:p>
            <a:pPr marL="361950" indent="-361950" algn="l">
              <a:lnSpc>
                <a:spcPct val="140000"/>
              </a:lnSpc>
              <a:spcBef>
                <a:spcPct val="0"/>
              </a:spcBef>
              <a:spcAft>
                <a:spcPct val="0"/>
              </a:spcAft>
              <a:defRPr/>
            </a:pPr>
            <a:r>
              <a:rPr lang="zh-CN" altLang="en-US" dirty="0" smtClean="0">
                <a:solidFill>
                  <a:srgbClr val="FF0000"/>
                </a:solidFill>
                <a:ea typeface="黑体" pitchFamily="49" charset="-122"/>
              </a:rPr>
              <a:t>学分：</a:t>
            </a:r>
            <a:r>
              <a:rPr lang="en-US" altLang="zh-CN" dirty="0" smtClean="0">
                <a:solidFill>
                  <a:srgbClr val="0000FF"/>
                </a:solidFill>
                <a:ea typeface="黑体" pitchFamily="49" charset="-122"/>
              </a:rPr>
              <a:t>2</a:t>
            </a:r>
            <a:r>
              <a:rPr lang="zh-CN" altLang="en-US" dirty="0" smtClean="0">
                <a:solidFill>
                  <a:srgbClr val="0000FF"/>
                </a:solidFill>
                <a:ea typeface="楷体_GB2312" pitchFamily="49" charset="-122"/>
              </a:rPr>
              <a:t>学分</a:t>
            </a:r>
          </a:p>
          <a:p>
            <a:pPr marL="361950" indent="-361950" algn="l">
              <a:lnSpc>
                <a:spcPct val="140000"/>
              </a:lnSpc>
              <a:spcBef>
                <a:spcPct val="0"/>
              </a:spcBef>
              <a:spcAft>
                <a:spcPct val="0"/>
              </a:spcAft>
              <a:defRPr/>
            </a:pPr>
            <a:r>
              <a:rPr lang="zh-CN" altLang="en-US" dirty="0" smtClean="0">
                <a:solidFill>
                  <a:srgbClr val="FF0000"/>
                </a:solidFill>
                <a:latin typeface="黑体" pitchFamily="49" charset="-122"/>
                <a:ea typeface="黑体" pitchFamily="49" charset="-122"/>
              </a:rPr>
              <a:t>学时：</a:t>
            </a:r>
            <a:r>
              <a:rPr lang="zh-CN" altLang="en-US" dirty="0" smtClean="0">
                <a:solidFill>
                  <a:srgbClr val="FF0000"/>
                </a:solidFill>
              </a:rPr>
              <a:t> </a:t>
            </a:r>
            <a:r>
              <a:rPr lang="en-US" altLang="zh-CN" dirty="0" smtClean="0">
                <a:solidFill>
                  <a:srgbClr val="0000FF"/>
                </a:solidFill>
                <a:latin typeface="楷体_GB2312" pitchFamily="49" charset="-122"/>
                <a:ea typeface="楷体_GB2312" pitchFamily="49" charset="-122"/>
              </a:rPr>
              <a:t>1</a:t>
            </a:r>
            <a:r>
              <a:rPr lang="en-US" altLang="zh-CN" dirty="0" smtClean="0">
                <a:solidFill>
                  <a:srgbClr val="0000FF"/>
                </a:solidFill>
                <a:latin typeface="黑体" pitchFamily="49" charset="-122"/>
                <a:ea typeface="黑体" pitchFamily="49" charset="-122"/>
              </a:rPr>
              <a:t>~</a:t>
            </a:r>
            <a:r>
              <a:rPr lang="en-US" altLang="zh-CN" dirty="0" smtClean="0">
                <a:solidFill>
                  <a:srgbClr val="0000FF"/>
                </a:solidFill>
                <a:latin typeface="楷体_GB2312" pitchFamily="49" charset="-122"/>
                <a:ea typeface="楷体_GB2312" pitchFamily="49" charset="-122"/>
              </a:rPr>
              <a:t>13</a:t>
            </a:r>
            <a:r>
              <a:rPr lang="zh-CN" altLang="en-US" dirty="0" smtClean="0">
                <a:solidFill>
                  <a:srgbClr val="0000FF"/>
                </a:solidFill>
                <a:latin typeface="楷体_GB2312" pitchFamily="49" charset="-122"/>
                <a:ea typeface="楷体_GB2312" pitchFamily="49" charset="-122"/>
              </a:rPr>
              <a:t>周 （</a:t>
            </a:r>
            <a:r>
              <a:rPr lang="en-US" altLang="zh-CN" dirty="0" smtClean="0">
                <a:solidFill>
                  <a:srgbClr val="0000FF"/>
                </a:solidFill>
                <a:latin typeface="楷体_GB2312" pitchFamily="49" charset="-122"/>
                <a:ea typeface="楷体_GB2312" pitchFamily="49" charset="-122"/>
              </a:rPr>
              <a:t>36</a:t>
            </a:r>
            <a:r>
              <a:rPr lang="zh-CN" altLang="en-US" dirty="0" smtClean="0">
                <a:solidFill>
                  <a:srgbClr val="0000FF"/>
                </a:solidFill>
                <a:latin typeface="楷体_GB2312" pitchFamily="49" charset="-122"/>
                <a:ea typeface="楷体_GB2312" pitchFamily="49" charset="-122"/>
              </a:rPr>
              <a:t>学时）</a:t>
            </a:r>
            <a:endParaRPr lang="en-US" altLang="zh-CN" dirty="0" smtClean="0">
              <a:solidFill>
                <a:srgbClr val="0000FF"/>
              </a:solidFill>
              <a:latin typeface="楷体_GB2312" pitchFamily="49" charset="-122"/>
              <a:ea typeface="楷体_GB2312" pitchFamily="49" charset="-122"/>
            </a:endParaRPr>
          </a:p>
          <a:p>
            <a:pPr marL="361950" indent="-361950" algn="l">
              <a:lnSpc>
                <a:spcPct val="140000"/>
              </a:lnSpc>
              <a:spcBef>
                <a:spcPct val="0"/>
              </a:spcBef>
              <a:spcAft>
                <a:spcPct val="0"/>
              </a:spcAft>
              <a:defRPr/>
            </a:pPr>
            <a:r>
              <a:rPr lang="zh-CN" altLang="en-US" dirty="0" smtClean="0">
                <a:solidFill>
                  <a:srgbClr val="FF0000"/>
                </a:solidFill>
                <a:ea typeface="黑体" pitchFamily="49" charset="-122"/>
              </a:rPr>
              <a:t>考核方式：</a:t>
            </a:r>
            <a:r>
              <a:rPr lang="zh-CN" altLang="en-US" dirty="0" smtClean="0">
                <a:solidFill>
                  <a:srgbClr val="0000FF"/>
                </a:solidFill>
                <a:latin typeface="楷体_GB2312" pitchFamily="49" charset="-122"/>
                <a:ea typeface="楷体_GB2312" pitchFamily="49" charset="-122"/>
              </a:rPr>
              <a:t>考勤、上机实验作业</a:t>
            </a:r>
            <a:endParaRPr lang="en-US" altLang="zh-CN" dirty="0" smtClean="0">
              <a:solidFill>
                <a:srgbClr val="0000FF"/>
              </a:solidFill>
              <a:latin typeface="楷体_GB2312" pitchFamily="49" charset="-122"/>
              <a:ea typeface="楷体_GB2312" pitchFamily="49" charset="-122"/>
            </a:endParaRPr>
          </a:p>
        </p:txBody>
      </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0" y="1000108"/>
            <a:ext cx="7772400" cy="1143008"/>
          </a:xfrm>
        </p:spPr>
        <p:txBody>
          <a:bodyPr>
            <a:normAutofit/>
          </a:bodyPr>
          <a:lstStyle/>
          <a:p>
            <a:r>
              <a:rPr lang="zh-CN" altLang="en-US" dirty="0" smtClean="0"/>
              <a:t>数据管理</a:t>
            </a:r>
            <a:endParaRPr lang="en-US" altLang="zh-CN" dirty="0" smtClean="0"/>
          </a:p>
        </p:txBody>
      </p:sp>
      <p:sp>
        <p:nvSpPr>
          <p:cNvPr id="3" name="标题 2"/>
          <p:cNvSpPr>
            <a:spLocks noGrp="1"/>
          </p:cNvSpPr>
          <p:nvPr>
            <p:ph type="title"/>
          </p:nvPr>
        </p:nvSpPr>
        <p:spPr>
          <a:xfrm>
            <a:off x="34925" y="333375"/>
            <a:ext cx="4537075" cy="647700"/>
          </a:xfrm>
        </p:spPr>
        <p:txBody>
          <a:bodyPr/>
          <a:lstStyle/>
          <a:p>
            <a:r>
              <a:rPr lang="en-US" altLang="zh-CN" dirty="0" smtClean="0"/>
              <a:t>Excel</a:t>
            </a:r>
            <a:r>
              <a:rPr lang="zh-CN" altLang="en-US" dirty="0" smtClean="0"/>
              <a:t> </a:t>
            </a:r>
            <a:r>
              <a:rPr lang="en-US" altLang="zh-CN" dirty="0" smtClean="0"/>
              <a:t>2007</a:t>
            </a:r>
            <a:endParaRPr lang="zh-CN" altLang="en-US" dirty="0"/>
          </a:p>
        </p:txBody>
      </p:sp>
      <p:sp>
        <p:nvSpPr>
          <p:cNvPr id="7" name="Rectangle 3"/>
          <p:cNvSpPr txBox="1">
            <a:spLocks noChangeArrowheads="1"/>
          </p:cNvSpPr>
          <p:nvPr/>
        </p:nvSpPr>
        <p:spPr bwMode="auto">
          <a:xfrm>
            <a:off x="357158" y="1643050"/>
            <a:ext cx="7772400" cy="26193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509588" algn="just" defTabSz="914400" rtl="0" eaLnBrk="1" fontAlgn="base" latinLnBrk="0" hangingPunct="1">
              <a:lnSpc>
                <a:spcPct val="120000"/>
              </a:lnSpc>
              <a:spcBef>
                <a:spcPts val="825"/>
              </a:spcBef>
              <a:spcAft>
                <a:spcPts val="825"/>
              </a:spcAft>
              <a:buClrTx/>
              <a:buSzTx/>
              <a:tabLst/>
              <a:defRPr/>
            </a:pPr>
            <a:r>
              <a:rPr kumimoji="1" lang="en-US" altLang="zh-CN" sz="2400" b="1" i="0" u="none" strike="noStrike" kern="0" cap="none" spc="0" normalizeH="0" baseline="0" noProof="0" dirty="0" smtClean="0">
                <a:ln>
                  <a:noFill/>
                </a:ln>
                <a:solidFill>
                  <a:schemeClr val="tx1"/>
                </a:solidFill>
                <a:effectLst/>
                <a:uLnTx/>
                <a:uFillTx/>
                <a:latin typeface="+mn-lt"/>
                <a:ea typeface="+mn-ea"/>
                <a:cs typeface="+mn-cs"/>
              </a:rPr>
              <a:t>1.</a:t>
            </a:r>
            <a:r>
              <a:rPr kumimoji="1" lang="zh-CN" altLang="en-US" sz="2400" b="1" i="0" u="none" strike="noStrike" kern="0" cap="none" spc="0" normalizeH="0" baseline="0" noProof="0" dirty="0" smtClean="0">
                <a:ln>
                  <a:noFill/>
                </a:ln>
                <a:solidFill>
                  <a:schemeClr val="tx1"/>
                </a:solidFill>
                <a:effectLst/>
                <a:uLnTx/>
                <a:uFillTx/>
                <a:latin typeface="+mn-lt"/>
                <a:ea typeface="+mn-ea"/>
                <a:cs typeface="+mn-cs"/>
              </a:rPr>
              <a:t>数据排序</a:t>
            </a:r>
          </a:p>
          <a:p>
            <a:pPr marL="0" marR="0" lvl="0" indent="509588" algn="just" defTabSz="914400" rtl="0" eaLnBrk="1" fontAlgn="base" latinLnBrk="0" hangingPunct="1">
              <a:lnSpc>
                <a:spcPct val="120000"/>
              </a:lnSpc>
              <a:spcBef>
                <a:spcPts val="825"/>
              </a:spcBef>
              <a:spcAft>
                <a:spcPts val="825"/>
              </a:spcAft>
              <a:buClr>
                <a:srgbClr val="FF9966"/>
              </a:buClr>
              <a:buSzTx/>
              <a:tabLst/>
              <a:defRPr/>
            </a:pPr>
            <a:r>
              <a:rPr kumimoji="1" lang="en-US" altLang="zh-CN" sz="2400" b="1" i="0" u="none" strike="noStrike" kern="0" cap="none" spc="0" normalizeH="0" baseline="0" noProof="0" dirty="0" smtClean="0">
                <a:ln>
                  <a:noFill/>
                </a:ln>
                <a:solidFill>
                  <a:schemeClr val="tx1"/>
                </a:solidFill>
                <a:effectLst/>
                <a:uLnTx/>
                <a:uFillTx/>
                <a:latin typeface="+mn-lt"/>
                <a:ea typeface="+mn-ea"/>
                <a:cs typeface="+mn-cs"/>
              </a:rPr>
              <a:t>2.</a:t>
            </a:r>
            <a:r>
              <a:rPr kumimoji="1" lang="zh-CN" altLang="en-US" sz="2400" b="1" i="0" u="none" strike="noStrike" kern="0" cap="none" spc="0" normalizeH="0" baseline="0" noProof="0" dirty="0" smtClean="0">
                <a:ln>
                  <a:noFill/>
                </a:ln>
                <a:solidFill>
                  <a:schemeClr val="tx1"/>
                </a:solidFill>
                <a:effectLst/>
                <a:uLnTx/>
                <a:uFillTx/>
                <a:latin typeface="+mn-lt"/>
                <a:ea typeface="+mn-ea"/>
                <a:cs typeface="+mn-cs"/>
              </a:rPr>
              <a:t>数据筛选（自动筛选、高级筛选）</a:t>
            </a:r>
          </a:p>
          <a:p>
            <a:pPr marL="0" marR="0" lvl="0" indent="509588" algn="just" defTabSz="914400" rtl="0" eaLnBrk="1" fontAlgn="base" latinLnBrk="0" hangingPunct="1">
              <a:lnSpc>
                <a:spcPct val="120000"/>
              </a:lnSpc>
              <a:spcBef>
                <a:spcPts val="825"/>
              </a:spcBef>
              <a:spcAft>
                <a:spcPts val="825"/>
              </a:spcAft>
              <a:buClr>
                <a:srgbClr val="FF9966"/>
              </a:buClr>
              <a:buSzTx/>
              <a:tabLst/>
              <a:defRPr/>
            </a:pPr>
            <a:r>
              <a:rPr kumimoji="1" lang="en-US" altLang="zh-CN" sz="2400" b="1" i="0" u="none" strike="noStrike" kern="0" cap="none" spc="0" normalizeH="0" baseline="0" noProof="0" dirty="0" smtClean="0">
                <a:ln>
                  <a:noFill/>
                </a:ln>
                <a:solidFill>
                  <a:schemeClr val="tx1"/>
                </a:solidFill>
                <a:effectLst/>
                <a:uLnTx/>
                <a:uFillTx/>
                <a:latin typeface="+mn-lt"/>
                <a:ea typeface="+mn-ea"/>
                <a:cs typeface="+mn-cs"/>
              </a:rPr>
              <a:t>3.</a:t>
            </a:r>
            <a:r>
              <a:rPr kumimoji="1" lang="zh-CN" altLang="en-US" sz="2400" b="1" i="0" u="none" strike="noStrike" kern="0" cap="none" spc="0" normalizeH="0" baseline="0" noProof="0" dirty="0" smtClean="0">
                <a:ln>
                  <a:noFill/>
                </a:ln>
                <a:solidFill>
                  <a:schemeClr val="tx1"/>
                </a:solidFill>
                <a:effectLst/>
                <a:uLnTx/>
                <a:uFillTx/>
                <a:latin typeface="+mn-lt"/>
                <a:ea typeface="+mn-ea"/>
                <a:cs typeface="+mn-cs"/>
              </a:rPr>
              <a:t>分类汇总（</a:t>
            </a:r>
            <a:r>
              <a:rPr kumimoji="1" lang="zh-CN" altLang="en-US" sz="2400" b="1" i="0" u="none" strike="noStrike" kern="0" cap="none" spc="0" normalizeH="0" baseline="0" noProof="0" dirty="0" smtClean="0">
                <a:ln>
                  <a:noFill/>
                </a:ln>
                <a:solidFill>
                  <a:srgbClr val="FF0000"/>
                </a:solidFill>
                <a:effectLst/>
                <a:uLnTx/>
                <a:uFillTx/>
                <a:latin typeface="+mn-lt"/>
                <a:ea typeface="+mn-ea"/>
                <a:cs typeface="+mn-cs"/>
              </a:rPr>
              <a:t>先按分类字段排序，再汇总！</a:t>
            </a:r>
            <a:r>
              <a:rPr kumimoji="1" lang="zh-CN" altLang="en-US" sz="2400" b="1" i="0" u="none" strike="noStrike" kern="0" cap="none" spc="0" normalizeH="0" baseline="0" noProof="0" dirty="0" smtClean="0">
                <a:ln>
                  <a:noFill/>
                </a:ln>
                <a:solidFill>
                  <a:schemeClr val="tx1"/>
                </a:solidFill>
                <a:effectLst/>
                <a:uLnTx/>
                <a:uFillTx/>
                <a:latin typeface="+mn-lt"/>
                <a:ea typeface="+mn-ea"/>
                <a:cs typeface="+mn-cs"/>
              </a:rPr>
              <a:t>）</a:t>
            </a:r>
          </a:p>
          <a:p>
            <a:pPr marL="0" marR="0" lvl="0" indent="509588" algn="just" defTabSz="914400" rtl="0" eaLnBrk="1" fontAlgn="base" latinLnBrk="0" hangingPunct="1">
              <a:lnSpc>
                <a:spcPct val="120000"/>
              </a:lnSpc>
              <a:spcBef>
                <a:spcPts val="825"/>
              </a:spcBef>
              <a:spcAft>
                <a:spcPts val="825"/>
              </a:spcAft>
              <a:buClr>
                <a:srgbClr val="FF9966"/>
              </a:buClr>
              <a:buSzTx/>
              <a:tabLst/>
              <a:defRPr/>
            </a:pPr>
            <a:r>
              <a:rPr kumimoji="1" lang="en-US" altLang="zh-CN" sz="2400" b="1" i="0" u="none" strike="noStrike" kern="0" cap="none" spc="0" normalizeH="0" baseline="0" noProof="0" dirty="0" smtClean="0">
                <a:ln>
                  <a:noFill/>
                </a:ln>
                <a:solidFill>
                  <a:schemeClr val="tx1"/>
                </a:solidFill>
                <a:effectLst/>
                <a:uLnTx/>
                <a:uFillTx/>
                <a:latin typeface="+mn-lt"/>
                <a:ea typeface="+mn-ea"/>
                <a:cs typeface="+mn-cs"/>
              </a:rPr>
              <a:t>4.</a:t>
            </a:r>
            <a:r>
              <a:rPr kumimoji="1" lang="zh-CN" altLang="en-US" sz="2400" b="1" i="0" u="none" strike="noStrike" kern="0" cap="none" spc="0" normalizeH="0" baseline="0" noProof="0" dirty="0" smtClean="0">
                <a:ln>
                  <a:noFill/>
                </a:ln>
                <a:solidFill>
                  <a:schemeClr val="tx1"/>
                </a:solidFill>
                <a:effectLst/>
                <a:uLnTx/>
                <a:uFillTx/>
                <a:latin typeface="+mn-lt"/>
                <a:ea typeface="+mn-ea"/>
                <a:cs typeface="+mn-cs"/>
              </a:rPr>
              <a:t>数据透视表</a:t>
            </a:r>
          </a:p>
        </p:txBody>
      </p:sp>
      <p:pic>
        <p:nvPicPr>
          <p:cNvPr id="5121" name="Picture 1"/>
          <p:cNvPicPr>
            <a:picLocks noChangeAspect="1" noChangeArrowheads="1"/>
          </p:cNvPicPr>
          <p:nvPr/>
        </p:nvPicPr>
        <p:blipFill>
          <a:blip r:embed="rId3"/>
          <a:srcRect/>
          <a:stretch>
            <a:fillRect/>
          </a:stretch>
        </p:blipFill>
        <p:spPr bwMode="auto">
          <a:xfrm>
            <a:off x="6715140" y="1000108"/>
            <a:ext cx="2305050" cy="546735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357158" y="1000108"/>
            <a:ext cx="8286808" cy="4143404"/>
          </a:xfrm>
        </p:spPr>
        <p:txBody>
          <a:bodyPr>
            <a:normAutofit/>
          </a:bodyPr>
          <a:lstStyle/>
          <a:p>
            <a:r>
              <a:rPr lang="zh-CN" altLang="en-US" dirty="0" smtClean="0"/>
              <a:t>图表</a:t>
            </a:r>
            <a:endParaRPr lang="en-US" altLang="zh-CN" dirty="0" smtClean="0"/>
          </a:p>
          <a:p>
            <a:pPr lvl="1"/>
            <a:r>
              <a:rPr lang="zh-CN" altLang="en-US" dirty="0" smtClean="0">
                <a:solidFill>
                  <a:srgbClr val="FF0000"/>
                </a:solidFill>
              </a:rPr>
              <a:t>图表</a:t>
            </a:r>
            <a:r>
              <a:rPr lang="zh-CN" altLang="en-US" dirty="0" smtClean="0"/>
              <a:t>是依据选定的工作表单元格区域内的数据按照一定的数据系列而生成的，</a:t>
            </a:r>
            <a:r>
              <a:rPr lang="zh-CN" altLang="en-US" dirty="0" smtClean="0">
                <a:solidFill>
                  <a:srgbClr val="008000"/>
                </a:solidFill>
              </a:rPr>
              <a:t>是工作表数据的图形表示</a:t>
            </a:r>
            <a:r>
              <a:rPr lang="zh-CN" altLang="en-US" dirty="0" smtClean="0"/>
              <a:t>方法。</a:t>
            </a:r>
            <a:endParaRPr lang="en-US" altLang="zh-CN" dirty="0" smtClean="0"/>
          </a:p>
          <a:p>
            <a:pPr lvl="1" indent="0">
              <a:spcBef>
                <a:spcPct val="5000"/>
              </a:spcBef>
              <a:spcAft>
                <a:spcPct val="5000"/>
              </a:spcAft>
              <a:buClr>
                <a:schemeClr val="folHlink"/>
              </a:buClr>
            </a:pPr>
            <a:r>
              <a:rPr lang="en-US" altLang="zh-CN" dirty="0" smtClean="0"/>
              <a:t>Excel</a:t>
            </a:r>
            <a:r>
              <a:rPr lang="zh-CN" altLang="en-US" dirty="0" smtClean="0"/>
              <a:t>中可方便的绘制不同的图表，如</a:t>
            </a:r>
            <a:r>
              <a:rPr lang="zh-CN" altLang="en-US" dirty="0" smtClean="0">
                <a:solidFill>
                  <a:srgbClr val="0000FF"/>
                </a:solidFill>
              </a:rPr>
              <a:t>柱形图</a:t>
            </a:r>
            <a:r>
              <a:rPr lang="zh-CN" altLang="en-US" dirty="0" smtClean="0"/>
              <a:t>、</a:t>
            </a:r>
            <a:r>
              <a:rPr lang="zh-CN" altLang="en-US" dirty="0" smtClean="0">
                <a:solidFill>
                  <a:srgbClr val="0000FF"/>
                </a:solidFill>
              </a:rPr>
              <a:t>条形图</a:t>
            </a:r>
            <a:r>
              <a:rPr lang="zh-CN" altLang="en-US" dirty="0" smtClean="0"/>
              <a:t>、</a:t>
            </a:r>
            <a:r>
              <a:rPr lang="zh-CN" altLang="en-US" dirty="0" smtClean="0">
                <a:solidFill>
                  <a:srgbClr val="0000FF"/>
                </a:solidFill>
              </a:rPr>
              <a:t>折线图</a:t>
            </a:r>
            <a:r>
              <a:rPr lang="zh-CN" altLang="en-US" dirty="0" smtClean="0"/>
              <a:t>和</a:t>
            </a:r>
            <a:r>
              <a:rPr lang="zh-CN" altLang="en-US" dirty="0" smtClean="0">
                <a:solidFill>
                  <a:srgbClr val="0000FF"/>
                </a:solidFill>
              </a:rPr>
              <a:t>饼图</a:t>
            </a:r>
            <a:r>
              <a:rPr lang="zh-CN" altLang="en-US" dirty="0" smtClean="0"/>
              <a:t>等。</a:t>
            </a:r>
            <a:endParaRPr lang="en-US" altLang="zh-CN" dirty="0" smtClean="0"/>
          </a:p>
          <a:p>
            <a:pPr lvl="1" indent="0">
              <a:spcBef>
                <a:spcPct val="5000"/>
              </a:spcBef>
              <a:spcAft>
                <a:spcPct val="5000"/>
              </a:spcAft>
              <a:buClr>
                <a:schemeClr val="folHlink"/>
              </a:buClr>
            </a:pPr>
            <a:r>
              <a:rPr lang="zh-CN" altLang="en-US" dirty="0" smtClean="0">
                <a:latin typeface="Arial" charset="0"/>
                <a:ea typeface="宋体" charset="-122"/>
              </a:rPr>
              <a:t>图表具有较好的视觉效果，可方便用户查看数据的差异、图案和预测趋势。</a:t>
            </a:r>
            <a:endParaRPr lang="en-US" altLang="zh-CN" dirty="0" smtClean="0"/>
          </a:p>
          <a:p>
            <a:pPr lvl="1">
              <a:buNone/>
            </a:pPr>
            <a:endParaRPr lang="zh-CN" altLang="en-US" sz="2200" dirty="0" smtClean="0"/>
          </a:p>
        </p:txBody>
      </p:sp>
      <p:sp>
        <p:nvSpPr>
          <p:cNvPr id="3" name="标题 2"/>
          <p:cNvSpPr>
            <a:spLocks noGrp="1"/>
          </p:cNvSpPr>
          <p:nvPr>
            <p:ph type="title"/>
          </p:nvPr>
        </p:nvSpPr>
        <p:spPr>
          <a:xfrm>
            <a:off x="34925" y="333375"/>
            <a:ext cx="4537075" cy="647700"/>
          </a:xfrm>
        </p:spPr>
        <p:txBody>
          <a:bodyPr/>
          <a:lstStyle/>
          <a:p>
            <a:r>
              <a:rPr lang="en-US" altLang="zh-CN" dirty="0" smtClean="0"/>
              <a:t>Excel</a:t>
            </a:r>
            <a:r>
              <a:rPr lang="zh-CN" altLang="en-US" dirty="0" smtClean="0"/>
              <a:t> </a:t>
            </a:r>
            <a:r>
              <a:rPr lang="en-US" altLang="zh-CN" dirty="0" smtClean="0"/>
              <a:t>2007</a:t>
            </a:r>
            <a:endParaRPr lang="zh-CN" altLang="en-US" dirty="0"/>
          </a:p>
        </p:txBody>
      </p:sp>
    </p:spTree>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3"/>
          <p:cNvSpPr>
            <a:spLocks noGrp="1" noChangeArrowheads="1"/>
          </p:cNvSpPr>
          <p:nvPr>
            <p:ph type="body" idx="1"/>
          </p:nvPr>
        </p:nvSpPr>
        <p:spPr>
          <a:xfrm>
            <a:off x="357188" y="4643438"/>
            <a:ext cx="8461375" cy="1655762"/>
          </a:xfrm>
        </p:spPr>
        <p:txBody>
          <a:bodyPr/>
          <a:lstStyle/>
          <a:p>
            <a:pPr marL="0" indent="509588" eaLnBrk="1" hangingPunct="1">
              <a:buClr>
                <a:srgbClr val="FFC000"/>
              </a:buClr>
              <a:buFont typeface="Wingdings" pitchFamily="2" charset="2"/>
              <a:buChar char="l"/>
            </a:pPr>
            <a:r>
              <a:rPr lang="zh-CN" altLang="en-US" dirty="0" smtClean="0"/>
              <a:t>图表的建立</a:t>
            </a:r>
          </a:p>
          <a:p>
            <a:pPr marL="0" indent="509588" eaLnBrk="1" hangingPunct="1">
              <a:buClr>
                <a:srgbClr val="FFC000"/>
              </a:buClr>
              <a:buFont typeface="Wingdings" pitchFamily="2" charset="2"/>
              <a:buChar char="l"/>
            </a:pPr>
            <a:r>
              <a:rPr lang="zh-CN" altLang="en-US" dirty="0" smtClean="0"/>
              <a:t>图表的编辑与格式化</a:t>
            </a:r>
          </a:p>
        </p:txBody>
      </p:sp>
      <p:graphicFrame>
        <p:nvGraphicFramePr>
          <p:cNvPr id="28677" name="Object 5"/>
          <p:cNvGraphicFramePr>
            <a:graphicFrameLocks noChangeAspect="1"/>
          </p:cNvGraphicFramePr>
          <p:nvPr/>
        </p:nvGraphicFramePr>
        <p:xfrm>
          <a:off x="1000125" y="2214563"/>
          <a:ext cx="3643313" cy="2428875"/>
        </p:xfrm>
        <a:graphic>
          <a:graphicData uri="http://schemas.openxmlformats.org/presentationml/2006/ole">
            <p:oleObj spid="_x0000_s1026" name="图表" r:id="rId4" imgW="6095888" imgH="4076812" progId="MSGraph.Chart.8">
              <p:embed followColorScheme="full"/>
            </p:oleObj>
          </a:graphicData>
        </a:graphic>
      </p:graphicFrame>
      <p:graphicFrame>
        <p:nvGraphicFramePr>
          <p:cNvPr id="28678" name="Object 6"/>
          <p:cNvGraphicFramePr>
            <a:graphicFrameLocks noChangeAspect="1"/>
          </p:cNvGraphicFramePr>
          <p:nvPr/>
        </p:nvGraphicFramePr>
        <p:xfrm>
          <a:off x="293688" y="931863"/>
          <a:ext cx="5451475" cy="1190625"/>
        </p:xfrm>
        <a:graphic>
          <a:graphicData uri="http://schemas.openxmlformats.org/presentationml/2006/ole">
            <p:oleObj spid="_x0000_s1027" name="Worksheet" r:id="rId5" imgW="3438413" imgH="733537" progId="Excel.Sheet.8">
              <p:embed/>
            </p:oleObj>
          </a:graphicData>
        </a:graphic>
      </p:graphicFrame>
      <p:sp>
        <p:nvSpPr>
          <p:cNvPr id="1030" name="AutoShape 8"/>
          <p:cNvSpPr>
            <a:spLocks noChangeArrowheads="1"/>
          </p:cNvSpPr>
          <p:nvPr/>
        </p:nvSpPr>
        <p:spPr bwMode="auto">
          <a:xfrm rot="-2258221">
            <a:off x="352425" y="2168525"/>
            <a:ext cx="536575" cy="1336675"/>
          </a:xfrm>
          <a:prstGeom prst="curvedRightArrow">
            <a:avLst>
              <a:gd name="adj1" fmla="val 51403"/>
              <a:gd name="adj2" fmla="val 102817"/>
              <a:gd name="adj3" fmla="val 33333"/>
            </a:avLst>
          </a:prstGeom>
          <a:solidFill>
            <a:srgbClr val="FFFF00"/>
          </a:solidFill>
          <a:ln w="9525">
            <a:solidFill>
              <a:schemeClr val="tx1"/>
            </a:solidFill>
            <a:miter lim="800000"/>
            <a:headEnd/>
            <a:tailEnd/>
          </a:ln>
        </p:spPr>
        <p:txBody>
          <a:bodyPr wrap="none" anchor="ctr"/>
          <a:lstStyle/>
          <a:p>
            <a:endParaRPr lang="zh-CN" altLang="en-US"/>
          </a:p>
        </p:txBody>
      </p:sp>
      <p:sp>
        <p:nvSpPr>
          <p:cNvPr id="9" name="圆角矩形标注 8"/>
          <p:cNvSpPr/>
          <p:nvPr/>
        </p:nvSpPr>
        <p:spPr>
          <a:xfrm>
            <a:off x="4929188" y="1857375"/>
            <a:ext cx="4214812" cy="2857500"/>
          </a:xfrm>
          <a:prstGeom prst="wedgeRoundRectCallout">
            <a:avLst>
              <a:gd name="adj1" fmla="val -62965"/>
              <a:gd name="adj2" fmla="val -11063"/>
              <a:gd name="adj3" fmla="val 16667"/>
            </a:avLst>
          </a:prstGeom>
          <a:solidFill>
            <a:srgbClr val="CCECFF"/>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lstStyle/>
          <a:p>
            <a:pPr marL="365125" indent="-365125">
              <a:buFont typeface="Wingdings" pitchFamily="2" charset="2"/>
              <a:buChar char="l"/>
              <a:defRPr/>
            </a:pPr>
            <a:r>
              <a:rPr kumimoji="1" lang="zh-CN" altLang="en-US" sz="2400" b="1" dirty="0">
                <a:solidFill>
                  <a:srgbClr val="FF0000"/>
                </a:solidFill>
              </a:rPr>
              <a:t>图表</a:t>
            </a:r>
            <a:r>
              <a:rPr kumimoji="1" lang="zh-CN" altLang="en-US" sz="2400" b="1" dirty="0">
                <a:solidFill>
                  <a:schemeClr val="tx1"/>
                </a:solidFill>
              </a:rPr>
              <a:t>用图形描述工作表中的数据。</a:t>
            </a:r>
            <a:endParaRPr kumimoji="1" lang="en-US" altLang="zh-CN" sz="2400" b="1" dirty="0">
              <a:solidFill>
                <a:schemeClr val="tx1"/>
              </a:solidFill>
            </a:endParaRPr>
          </a:p>
          <a:p>
            <a:pPr marL="365125" indent="-365125">
              <a:buFont typeface="Wingdings" pitchFamily="2" charset="2"/>
              <a:buChar char="l"/>
              <a:defRPr/>
            </a:pPr>
            <a:r>
              <a:rPr kumimoji="1" lang="zh-CN" altLang="en-US" sz="2400" b="1" dirty="0">
                <a:solidFill>
                  <a:schemeClr val="tx1"/>
                </a:solidFill>
              </a:rPr>
              <a:t>图表分为</a:t>
            </a:r>
            <a:r>
              <a:rPr kumimoji="1" lang="zh-CN" altLang="en-US" sz="2400" b="1" dirty="0">
                <a:solidFill>
                  <a:srgbClr val="FF0000"/>
                </a:solidFill>
              </a:rPr>
              <a:t>嵌入式图表</a:t>
            </a:r>
            <a:r>
              <a:rPr kumimoji="1" lang="zh-CN" altLang="en-US" sz="2400" b="1" dirty="0">
                <a:solidFill>
                  <a:schemeClr val="tx1"/>
                </a:solidFill>
              </a:rPr>
              <a:t>和</a:t>
            </a:r>
            <a:r>
              <a:rPr kumimoji="1" lang="zh-CN" altLang="en-US" sz="2400" b="1" dirty="0">
                <a:solidFill>
                  <a:srgbClr val="FF0000"/>
                </a:solidFill>
              </a:rPr>
              <a:t>工作表图表</a:t>
            </a:r>
            <a:r>
              <a:rPr kumimoji="1" lang="zh-CN" altLang="en-US" sz="2400" b="1" dirty="0">
                <a:solidFill>
                  <a:schemeClr val="tx1"/>
                </a:solidFill>
              </a:rPr>
              <a:t>。</a:t>
            </a:r>
            <a:endParaRPr kumimoji="1" lang="en-US" altLang="zh-CN" sz="2400" b="1" dirty="0">
              <a:solidFill>
                <a:schemeClr val="tx1"/>
              </a:solidFill>
            </a:endParaRPr>
          </a:p>
          <a:p>
            <a:pPr marL="365125" indent="-365125">
              <a:buFont typeface="Wingdings" pitchFamily="2" charset="2"/>
              <a:buChar char="l"/>
              <a:defRPr/>
            </a:pPr>
            <a:r>
              <a:rPr kumimoji="1" lang="zh-CN" altLang="en-US" sz="2400" b="1" dirty="0">
                <a:solidFill>
                  <a:schemeClr val="tx1"/>
                </a:solidFill>
              </a:rPr>
              <a:t>图表与创建它们的工作表数据关联，</a:t>
            </a:r>
            <a:r>
              <a:rPr kumimoji="1" lang="zh-CN" altLang="en-US" sz="2400" b="1" dirty="0">
                <a:solidFill>
                  <a:srgbClr val="FF0000"/>
                </a:solidFill>
              </a:rPr>
              <a:t>工作表数据改变，图表随之更新</a:t>
            </a:r>
            <a:r>
              <a:rPr kumimoji="1" lang="zh-CN" altLang="en-US" sz="2400" b="1" dirty="0">
                <a:solidFill>
                  <a:schemeClr val="tx1"/>
                </a:solidFill>
              </a:rPr>
              <a:t>。</a:t>
            </a:r>
            <a:endParaRPr kumimoji="1" lang="zh-CN" altLang="en-US" sz="2400" dirty="0">
              <a:solidFill>
                <a:schemeClr val="tx1"/>
              </a:solidFill>
            </a:endParaRPr>
          </a:p>
          <a:p>
            <a:pPr algn="ctr">
              <a:defRPr/>
            </a:pPr>
            <a:endParaRPr lang="zh-CN" altLang="en-US" dirty="0">
              <a:solidFill>
                <a:schemeClr val="tx1"/>
              </a:solidFill>
            </a:endParaRPr>
          </a:p>
        </p:txBody>
      </p:sp>
      <p:sp>
        <p:nvSpPr>
          <p:cNvPr id="8" name="标题 7"/>
          <p:cNvSpPr>
            <a:spLocks noGrp="1"/>
          </p:cNvSpPr>
          <p:nvPr>
            <p:ph type="title"/>
          </p:nvPr>
        </p:nvSpPr>
        <p:spPr/>
        <p:txBody>
          <a:bodyPr/>
          <a:lstStyle/>
          <a:p>
            <a:r>
              <a:rPr lang="en-US" altLang="zh-CN" dirty="0" smtClean="0"/>
              <a:t>Excel</a:t>
            </a:r>
            <a:r>
              <a:rPr lang="zh-CN" altLang="en-US" dirty="0" smtClean="0"/>
              <a:t> </a:t>
            </a:r>
            <a:r>
              <a:rPr lang="en-US" altLang="zh-CN" dirty="0" smtClean="0"/>
              <a:t>2007</a:t>
            </a:r>
            <a:endParaRPr lang="zh-CN" altLang="en-US"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28678"/>
                                        </p:tgtEl>
                                        <p:attrNameLst>
                                          <p:attrName>style.visibility</p:attrName>
                                        </p:attrNameLst>
                                      </p:cBhvr>
                                      <p:to>
                                        <p:strVal val="visible"/>
                                      </p:to>
                                    </p:set>
                                    <p:animEffect transition="in" filter="box(in)">
                                      <p:cBhvr>
                                        <p:cTn id="7" dur="500"/>
                                        <p:tgtEl>
                                          <p:spTgt spid="28678"/>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8677"/>
                                        </p:tgtEl>
                                        <p:attrNameLst>
                                          <p:attrName>style.visibility</p:attrName>
                                        </p:attrNameLst>
                                      </p:cBhvr>
                                      <p:to>
                                        <p:strVal val="visible"/>
                                      </p:to>
                                    </p:set>
                                    <p:anim calcmode="lin" valueType="num">
                                      <p:cBhvr additive="base">
                                        <p:cTn id="11" dur="500" fill="hold"/>
                                        <p:tgtEl>
                                          <p:spTgt spid="28677"/>
                                        </p:tgtEl>
                                        <p:attrNameLst>
                                          <p:attrName>ppt_x</p:attrName>
                                        </p:attrNameLst>
                                      </p:cBhvr>
                                      <p:tavLst>
                                        <p:tav tm="0">
                                          <p:val>
                                            <p:strVal val="0-#ppt_w/2"/>
                                          </p:val>
                                        </p:tav>
                                        <p:tav tm="100000">
                                          <p:val>
                                            <p:strVal val="#ppt_x"/>
                                          </p:val>
                                        </p:tav>
                                      </p:tavLst>
                                    </p:anim>
                                    <p:anim calcmode="lin" valueType="num">
                                      <p:cBhvr additive="base">
                                        <p:cTn id="12" dur="500" fill="hold"/>
                                        <p:tgtEl>
                                          <p:spTgt spid="2867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OleChart spid="2867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a:xfrm>
            <a:off x="142844" y="433369"/>
            <a:ext cx="3322638" cy="352425"/>
          </a:xfrm>
        </p:spPr>
        <p:txBody>
          <a:bodyPr/>
          <a:lstStyle/>
          <a:p>
            <a:pPr eaLnBrk="1" hangingPunct="1"/>
            <a:r>
              <a:rPr lang="zh-CN" altLang="en-US" dirty="0" smtClean="0"/>
              <a:t>图表元素</a:t>
            </a:r>
          </a:p>
        </p:txBody>
      </p:sp>
      <p:graphicFrame>
        <p:nvGraphicFramePr>
          <p:cNvPr id="2050" name="Object 3"/>
          <p:cNvGraphicFramePr>
            <a:graphicFrameLocks noChangeAspect="1"/>
          </p:cNvGraphicFramePr>
          <p:nvPr/>
        </p:nvGraphicFramePr>
        <p:xfrm>
          <a:off x="642910" y="1668463"/>
          <a:ext cx="8215370" cy="4856162"/>
        </p:xfrm>
        <a:graphic>
          <a:graphicData uri="http://schemas.openxmlformats.org/presentationml/2006/ole">
            <p:oleObj spid="_x0000_s2050" name="BMP 图像" r:id="rId5" imgW="4610744" imgH="2771429" progId="PBrush">
              <p:embed/>
            </p:oleObj>
          </a:graphicData>
        </a:graphic>
      </p:graphicFrame>
      <p:sp>
        <p:nvSpPr>
          <p:cNvPr id="30724" name="AutoShape 4"/>
          <p:cNvSpPr>
            <a:spLocks noChangeArrowheads="1"/>
          </p:cNvSpPr>
          <p:nvPr/>
        </p:nvSpPr>
        <p:spPr bwMode="auto">
          <a:xfrm>
            <a:off x="7572396" y="2786058"/>
            <a:ext cx="1104900" cy="609600"/>
          </a:xfrm>
          <a:prstGeom prst="wedgeEllipseCallout">
            <a:avLst>
              <a:gd name="adj1" fmla="val 30120"/>
              <a:gd name="adj2" fmla="val 107787"/>
            </a:avLst>
          </a:prstGeom>
          <a:solidFill>
            <a:srgbClr val="008000"/>
          </a:solidFill>
          <a:ln w="9525">
            <a:noFill/>
            <a:miter lim="800000"/>
            <a:headEnd/>
            <a:tailEnd/>
          </a:ln>
        </p:spPr>
        <p:txBody>
          <a:bodyPr wrap="none" lIns="91435" tIns="45718" rIns="91435" bIns="45718" anchor="ctr"/>
          <a:lstStyle/>
          <a:p>
            <a:pPr algn="ctr"/>
            <a:r>
              <a:rPr kumimoji="1" lang="zh-CN" altLang="en-US" sz="2200" b="1">
                <a:solidFill>
                  <a:srgbClr val="66FFFF"/>
                </a:solidFill>
                <a:latin typeface="Times New Roman" pitchFamily="18" charset="0"/>
              </a:rPr>
              <a:t>图例</a:t>
            </a:r>
            <a:endParaRPr kumimoji="1" lang="zh-CN" altLang="en-US" sz="2000">
              <a:solidFill>
                <a:srgbClr val="66FFFF"/>
              </a:solidFill>
              <a:latin typeface="Times New Roman" pitchFamily="18" charset="0"/>
            </a:endParaRPr>
          </a:p>
        </p:txBody>
      </p:sp>
      <p:sp>
        <p:nvSpPr>
          <p:cNvPr id="30725" name="AutoShape 5"/>
          <p:cNvSpPr>
            <a:spLocks noChangeArrowheads="1"/>
          </p:cNvSpPr>
          <p:nvPr/>
        </p:nvSpPr>
        <p:spPr bwMode="auto">
          <a:xfrm>
            <a:off x="2019300" y="3127375"/>
            <a:ext cx="1676400" cy="609600"/>
          </a:xfrm>
          <a:prstGeom prst="wedgeEllipseCallout">
            <a:avLst>
              <a:gd name="adj1" fmla="val -15454"/>
              <a:gd name="adj2" fmla="val 97005"/>
            </a:avLst>
          </a:prstGeom>
          <a:solidFill>
            <a:srgbClr val="008000"/>
          </a:solidFill>
          <a:ln w="9525">
            <a:noFill/>
            <a:miter lim="800000"/>
            <a:headEnd/>
            <a:tailEnd/>
          </a:ln>
        </p:spPr>
        <p:txBody>
          <a:bodyPr wrap="none" lIns="91435" tIns="45718" rIns="91435" bIns="45718" anchor="ctr"/>
          <a:lstStyle/>
          <a:p>
            <a:pPr algn="ctr"/>
            <a:r>
              <a:rPr kumimoji="1" lang="zh-CN" altLang="en-US" sz="2000" b="1">
                <a:solidFill>
                  <a:srgbClr val="FFFF66"/>
                </a:solidFill>
                <a:latin typeface="Times New Roman" pitchFamily="18" charset="0"/>
              </a:rPr>
              <a:t>数据点</a:t>
            </a:r>
            <a:endParaRPr kumimoji="1" lang="zh-CN" altLang="en-US" sz="2000">
              <a:solidFill>
                <a:srgbClr val="FFFF66"/>
              </a:solidFill>
              <a:latin typeface="Times New Roman" pitchFamily="18" charset="0"/>
            </a:endParaRPr>
          </a:p>
        </p:txBody>
      </p:sp>
      <p:grpSp>
        <p:nvGrpSpPr>
          <p:cNvPr id="2" name="Group 6"/>
          <p:cNvGrpSpPr>
            <a:grpSpLocks/>
          </p:cNvGrpSpPr>
          <p:nvPr/>
        </p:nvGrpSpPr>
        <p:grpSpPr bwMode="auto">
          <a:xfrm>
            <a:off x="1709738" y="3763963"/>
            <a:ext cx="5943600" cy="1905000"/>
            <a:chOff x="1056" y="2544"/>
            <a:chExt cx="3744" cy="1200"/>
          </a:xfrm>
        </p:grpSpPr>
        <p:sp>
          <p:nvSpPr>
            <p:cNvPr id="2060" name="AutoShape 7"/>
            <p:cNvSpPr>
              <a:spLocks noChangeArrowheads="1"/>
            </p:cNvSpPr>
            <p:nvPr/>
          </p:nvSpPr>
          <p:spPr bwMode="auto">
            <a:xfrm>
              <a:off x="2352" y="2544"/>
              <a:ext cx="1056" cy="384"/>
            </a:xfrm>
            <a:prstGeom prst="wedgeEllipseCallout">
              <a:avLst>
                <a:gd name="adj1" fmla="val -4829"/>
                <a:gd name="adj2" fmla="val 106250"/>
              </a:avLst>
            </a:prstGeom>
            <a:solidFill>
              <a:srgbClr val="008000"/>
            </a:solidFill>
            <a:ln w="9525">
              <a:noFill/>
              <a:miter lim="800000"/>
              <a:headEnd/>
              <a:tailEnd/>
            </a:ln>
          </p:spPr>
          <p:txBody>
            <a:bodyPr wrap="none" lIns="91435" tIns="45718" rIns="91435" bIns="45718" anchor="ctr"/>
            <a:lstStyle/>
            <a:p>
              <a:pPr algn="ctr"/>
              <a:r>
                <a:rPr kumimoji="1" lang="zh-CN" altLang="en-US" sz="2000" b="1">
                  <a:solidFill>
                    <a:srgbClr val="66FFFF"/>
                  </a:solidFill>
                  <a:latin typeface="Times New Roman" pitchFamily="18" charset="0"/>
                </a:rPr>
                <a:t>数据系列</a:t>
              </a:r>
              <a:endParaRPr kumimoji="1" lang="zh-CN" altLang="en-US" sz="2000">
                <a:solidFill>
                  <a:srgbClr val="66FFFF"/>
                </a:solidFill>
                <a:latin typeface="Times New Roman" pitchFamily="18" charset="0"/>
              </a:endParaRPr>
            </a:p>
          </p:txBody>
        </p:sp>
        <p:grpSp>
          <p:nvGrpSpPr>
            <p:cNvPr id="3" name="Group 8"/>
            <p:cNvGrpSpPr>
              <a:grpSpLocks/>
            </p:cNvGrpSpPr>
            <p:nvPr/>
          </p:nvGrpSpPr>
          <p:grpSpPr bwMode="auto">
            <a:xfrm>
              <a:off x="1056" y="3120"/>
              <a:ext cx="3744" cy="624"/>
              <a:chOff x="1056" y="3120"/>
              <a:chExt cx="3744" cy="624"/>
            </a:xfrm>
          </p:grpSpPr>
          <p:sp>
            <p:nvSpPr>
              <p:cNvPr id="2062" name="Line 9"/>
              <p:cNvSpPr>
                <a:spLocks noChangeShapeType="1"/>
              </p:cNvSpPr>
              <p:nvPr/>
            </p:nvSpPr>
            <p:spPr bwMode="auto">
              <a:xfrm flipH="1">
                <a:off x="1056" y="3120"/>
                <a:ext cx="1776" cy="576"/>
              </a:xfrm>
              <a:prstGeom prst="line">
                <a:avLst/>
              </a:prstGeom>
              <a:noFill/>
              <a:ln w="57150">
                <a:solidFill>
                  <a:srgbClr val="FF7C80"/>
                </a:solidFill>
                <a:round/>
                <a:headEnd/>
                <a:tailEnd type="triangle" w="med" len="med"/>
              </a:ln>
            </p:spPr>
            <p:txBody>
              <a:bodyPr wrap="none" anchor="ctr"/>
              <a:lstStyle/>
              <a:p>
                <a:endParaRPr lang="zh-CN" altLang="en-US"/>
              </a:p>
            </p:txBody>
          </p:sp>
          <p:sp>
            <p:nvSpPr>
              <p:cNvPr id="2063" name="Line 10"/>
              <p:cNvSpPr>
                <a:spLocks noChangeShapeType="1"/>
              </p:cNvSpPr>
              <p:nvPr/>
            </p:nvSpPr>
            <p:spPr bwMode="auto">
              <a:xfrm flipH="1">
                <a:off x="1680" y="3168"/>
                <a:ext cx="1152" cy="576"/>
              </a:xfrm>
              <a:prstGeom prst="line">
                <a:avLst/>
              </a:prstGeom>
              <a:noFill/>
              <a:ln w="57150">
                <a:solidFill>
                  <a:srgbClr val="FF7C80"/>
                </a:solidFill>
                <a:round/>
                <a:headEnd/>
                <a:tailEnd type="triangle" w="med" len="med"/>
              </a:ln>
            </p:spPr>
            <p:txBody>
              <a:bodyPr wrap="none" anchor="ctr"/>
              <a:lstStyle/>
              <a:p>
                <a:endParaRPr lang="zh-CN" altLang="en-US"/>
              </a:p>
            </p:txBody>
          </p:sp>
          <p:sp>
            <p:nvSpPr>
              <p:cNvPr id="2064" name="Line 11"/>
              <p:cNvSpPr>
                <a:spLocks noChangeShapeType="1"/>
              </p:cNvSpPr>
              <p:nvPr/>
            </p:nvSpPr>
            <p:spPr bwMode="auto">
              <a:xfrm flipH="1">
                <a:off x="2304" y="3168"/>
                <a:ext cx="528" cy="384"/>
              </a:xfrm>
              <a:prstGeom prst="line">
                <a:avLst/>
              </a:prstGeom>
              <a:noFill/>
              <a:ln w="57150">
                <a:solidFill>
                  <a:srgbClr val="FF7C80"/>
                </a:solidFill>
                <a:round/>
                <a:headEnd/>
                <a:tailEnd type="triangle" w="med" len="med"/>
              </a:ln>
            </p:spPr>
            <p:txBody>
              <a:bodyPr wrap="none" anchor="ctr"/>
              <a:lstStyle/>
              <a:p>
                <a:endParaRPr lang="zh-CN" altLang="en-US"/>
              </a:p>
            </p:txBody>
          </p:sp>
          <p:sp>
            <p:nvSpPr>
              <p:cNvPr id="2065" name="Line 12"/>
              <p:cNvSpPr>
                <a:spLocks noChangeShapeType="1"/>
              </p:cNvSpPr>
              <p:nvPr/>
            </p:nvSpPr>
            <p:spPr bwMode="auto">
              <a:xfrm>
                <a:off x="2832" y="3120"/>
                <a:ext cx="96" cy="432"/>
              </a:xfrm>
              <a:prstGeom prst="line">
                <a:avLst/>
              </a:prstGeom>
              <a:noFill/>
              <a:ln w="57150">
                <a:solidFill>
                  <a:srgbClr val="FF7C80"/>
                </a:solidFill>
                <a:round/>
                <a:headEnd/>
                <a:tailEnd type="triangle" w="med" len="med"/>
              </a:ln>
            </p:spPr>
            <p:txBody>
              <a:bodyPr wrap="none" anchor="ctr"/>
              <a:lstStyle/>
              <a:p>
                <a:endParaRPr lang="zh-CN" altLang="en-US"/>
              </a:p>
            </p:txBody>
          </p:sp>
          <p:sp>
            <p:nvSpPr>
              <p:cNvPr id="2066" name="Line 13"/>
              <p:cNvSpPr>
                <a:spLocks noChangeShapeType="1"/>
              </p:cNvSpPr>
              <p:nvPr/>
            </p:nvSpPr>
            <p:spPr bwMode="auto">
              <a:xfrm>
                <a:off x="2832" y="3168"/>
                <a:ext cx="720" cy="528"/>
              </a:xfrm>
              <a:prstGeom prst="line">
                <a:avLst/>
              </a:prstGeom>
              <a:noFill/>
              <a:ln w="57150">
                <a:solidFill>
                  <a:srgbClr val="FF7C80"/>
                </a:solidFill>
                <a:round/>
                <a:headEnd/>
                <a:tailEnd type="triangle" w="med" len="med"/>
              </a:ln>
            </p:spPr>
            <p:txBody>
              <a:bodyPr wrap="none" anchor="ctr"/>
              <a:lstStyle/>
              <a:p>
                <a:endParaRPr lang="zh-CN" altLang="en-US"/>
              </a:p>
            </p:txBody>
          </p:sp>
          <p:sp>
            <p:nvSpPr>
              <p:cNvPr id="2067" name="Line 14"/>
              <p:cNvSpPr>
                <a:spLocks noChangeShapeType="1"/>
              </p:cNvSpPr>
              <p:nvPr/>
            </p:nvSpPr>
            <p:spPr bwMode="auto">
              <a:xfrm>
                <a:off x="2880" y="3168"/>
                <a:ext cx="1296" cy="480"/>
              </a:xfrm>
              <a:prstGeom prst="line">
                <a:avLst/>
              </a:prstGeom>
              <a:noFill/>
              <a:ln w="57150">
                <a:solidFill>
                  <a:srgbClr val="FF7C80"/>
                </a:solidFill>
                <a:round/>
                <a:headEnd/>
                <a:tailEnd type="triangle" w="med" len="med"/>
              </a:ln>
            </p:spPr>
            <p:txBody>
              <a:bodyPr wrap="none" anchor="ctr"/>
              <a:lstStyle/>
              <a:p>
                <a:endParaRPr lang="zh-CN" altLang="en-US"/>
              </a:p>
            </p:txBody>
          </p:sp>
          <p:sp>
            <p:nvSpPr>
              <p:cNvPr id="2068" name="Line 15"/>
              <p:cNvSpPr>
                <a:spLocks noChangeShapeType="1"/>
              </p:cNvSpPr>
              <p:nvPr/>
            </p:nvSpPr>
            <p:spPr bwMode="auto">
              <a:xfrm>
                <a:off x="2832" y="3168"/>
                <a:ext cx="1968" cy="432"/>
              </a:xfrm>
              <a:prstGeom prst="line">
                <a:avLst/>
              </a:prstGeom>
              <a:noFill/>
              <a:ln w="57150">
                <a:solidFill>
                  <a:srgbClr val="FF7C80"/>
                </a:solidFill>
                <a:round/>
                <a:headEnd/>
                <a:tailEnd type="triangle" w="med" len="med"/>
              </a:ln>
            </p:spPr>
            <p:txBody>
              <a:bodyPr wrap="none" anchor="ctr"/>
              <a:lstStyle/>
              <a:p>
                <a:endParaRPr lang="zh-CN" altLang="en-US"/>
              </a:p>
            </p:txBody>
          </p:sp>
        </p:grpSp>
      </p:grpSp>
      <p:sp>
        <p:nvSpPr>
          <p:cNvPr id="30736" name="AutoShape 16"/>
          <p:cNvSpPr>
            <a:spLocks noChangeArrowheads="1"/>
          </p:cNvSpPr>
          <p:nvPr/>
        </p:nvSpPr>
        <p:spPr bwMode="auto">
          <a:xfrm>
            <a:off x="2357438" y="6072188"/>
            <a:ext cx="1719262" cy="500062"/>
          </a:xfrm>
          <a:prstGeom prst="wedgeEllipseCallout">
            <a:avLst>
              <a:gd name="adj1" fmla="val 112435"/>
              <a:gd name="adj2" fmla="val 12787"/>
            </a:avLst>
          </a:prstGeom>
          <a:solidFill>
            <a:srgbClr val="008000"/>
          </a:solidFill>
          <a:ln w="9525">
            <a:noFill/>
            <a:miter lim="800000"/>
            <a:headEnd/>
            <a:tailEnd/>
          </a:ln>
        </p:spPr>
        <p:txBody>
          <a:bodyPr wrap="none" lIns="91435" tIns="45718" rIns="91435" bIns="45718" anchor="ctr"/>
          <a:lstStyle/>
          <a:p>
            <a:pPr algn="ctr"/>
            <a:r>
              <a:rPr kumimoji="1" lang="zh-CN" altLang="en-US" sz="2000" b="1">
                <a:solidFill>
                  <a:srgbClr val="66FFFF"/>
                </a:solidFill>
                <a:latin typeface="Times New Roman" pitchFamily="18" charset="0"/>
              </a:rPr>
              <a:t>类型轴 </a:t>
            </a:r>
            <a:r>
              <a:rPr kumimoji="1" lang="en-US" altLang="zh-CN" sz="2000" b="1">
                <a:solidFill>
                  <a:srgbClr val="66FFFF"/>
                </a:solidFill>
                <a:latin typeface="Times New Roman" pitchFamily="18" charset="0"/>
              </a:rPr>
              <a:t>(X)</a:t>
            </a:r>
            <a:endParaRPr kumimoji="1" lang="en-US" altLang="zh-CN" sz="2000">
              <a:solidFill>
                <a:srgbClr val="66FFFF"/>
              </a:solidFill>
              <a:latin typeface="Times New Roman" pitchFamily="18" charset="0"/>
            </a:endParaRPr>
          </a:p>
        </p:txBody>
      </p:sp>
      <p:sp>
        <p:nvSpPr>
          <p:cNvPr id="30737" name="AutoShape 17"/>
          <p:cNvSpPr>
            <a:spLocks noChangeArrowheads="1"/>
          </p:cNvSpPr>
          <p:nvPr/>
        </p:nvSpPr>
        <p:spPr bwMode="auto">
          <a:xfrm>
            <a:off x="4357688" y="2357438"/>
            <a:ext cx="1676400" cy="609600"/>
          </a:xfrm>
          <a:prstGeom prst="wedgeEllipseCallout">
            <a:avLst>
              <a:gd name="adj1" fmla="val -35648"/>
              <a:gd name="adj2" fmla="val 91986"/>
            </a:avLst>
          </a:prstGeom>
          <a:solidFill>
            <a:srgbClr val="008000"/>
          </a:solidFill>
          <a:ln w="9525">
            <a:noFill/>
            <a:miter lim="800000"/>
            <a:headEnd/>
            <a:tailEnd/>
          </a:ln>
        </p:spPr>
        <p:txBody>
          <a:bodyPr wrap="none" lIns="91435" tIns="45718" rIns="91435" bIns="45718" anchor="ctr"/>
          <a:lstStyle/>
          <a:p>
            <a:pPr algn="ctr"/>
            <a:r>
              <a:rPr kumimoji="1" lang="zh-CN" altLang="en-US" sz="2000" b="1">
                <a:solidFill>
                  <a:srgbClr val="66FFFF"/>
                </a:solidFill>
                <a:latin typeface="Times New Roman" pitchFamily="18" charset="0"/>
              </a:rPr>
              <a:t>刻度线</a:t>
            </a:r>
            <a:endParaRPr kumimoji="1" lang="zh-CN" altLang="en-US" sz="2000">
              <a:solidFill>
                <a:srgbClr val="66FFFF"/>
              </a:solidFill>
              <a:latin typeface="Times New Roman" pitchFamily="18" charset="0"/>
            </a:endParaRPr>
          </a:p>
        </p:txBody>
      </p:sp>
      <p:sp>
        <p:nvSpPr>
          <p:cNvPr id="30738" name="AutoShape 18"/>
          <p:cNvSpPr>
            <a:spLocks noChangeArrowheads="1"/>
          </p:cNvSpPr>
          <p:nvPr/>
        </p:nvSpPr>
        <p:spPr bwMode="auto">
          <a:xfrm>
            <a:off x="214313" y="2500313"/>
            <a:ext cx="1676400" cy="609600"/>
          </a:xfrm>
          <a:prstGeom prst="wedgeEllipseCallout">
            <a:avLst>
              <a:gd name="adj1" fmla="val -1704"/>
              <a:gd name="adj2" fmla="val 127866"/>
            </a:avLst>
          </a:prstGeom>
          <a:solidFill>
            <a:srgbClr val="008000"/>
          </a:solidFill>
          <a:ln w="9525">
            <a:noFill/>
            <a:miter lim="800000"/>
            <a:headEnd/>
            <a:tailEnd/>
          </a:ln>
        </p:spPr>
        <p:txBody>
          <a:bodyPr wrap="none" lIns="91435" tIns="45718" rIns="91435" bIns="45718" anchor="ctr"/>
          <a:lstStyle/>
          <a:p>
            <a:pPr algn="ctr"/>
            <a:r>
              <a:rPr lang="zh-CN" altLang="en-US" sz="2000" b="1">
                <a:solidFill>
                  <a:srgbClr val="66FFFF"/>
                </a:solidFill>
                <a:latin typeface="Times New Roman" pitchFamily="18" charset="0"/>
              </a:rPr>
              <a:t>值轴（</a:t>
            </a:r>
            <a:r>
              <a:rPr lang="en-US" altLang="zh-CN" sz="2000" b="1">
                <a:solidFill>
                  <a:srgbClr val="66FFFF"/>
                </a:solidFill>
                <a:latin typeface="Times New Roman" pitchFamily="18" charset="0"/>
              </a:rPr>
              <a:t>Y</a:t>
            </a:r>
            <a:r>
              <a:rPr lang="zh-CN" altLang="en-US" sz="2000" b="1">
                <a:solidFill>
                  <a:srgbClr val="66FFFF"/>
                </a:solidFill>
                <a:latin typeface="Times New Roman" pitchFamily="18" charset="0"/>
              </a:rPr>
              <a:t>）</a:t>
            </a:r>
            <a:endParaRPr kumimoji="1" lang="zh-CN" altLang="en-US" sz="2000">
              <a:solidFill>
                <a:srgbClr val="66FFFF"/>
              </a:solidFill>
              <a:latin typeface="Times New Roman" pitchFamily="18" charset="0"/>
            </a:endParaRPr>
          </a:p>
        </p:txBody>
      </p:sp>
      <p:sp>
        <p:nvSpPr>
          <p:cNvPr id="2058" name="Text Box 19"/>
          <p:cNvSpPr txBox="1">
            <a:spLocks noChangeArrowheads="1"/>
          </p:cNvSpPr>
          <p:nvPr/>
        </p:nvSpPr>
        <p:spPr bwMode="auto">
          <a:xfrm>
            <a:off x="2786063" y="0"/>
            <a:ext cx="6357937" cy="2308225"/>
          </a:xfrm>
          <a:prstGeom prst="rect">
            <a:avLst/>
          </a:prstGeom>
          <a:solidFill>
            <a:srgbClr val="FFFFCC"/>
          </a:solidFill>
          <a:ln w="9525">
            <a:solidFill>
              <a:srgbClr val="FF9966"/>
            </a:solidFill>
            <a:miter lim="800000"/>
            <a:headEnd/>
            <a:tailEnd/>
          </a:ln>
        </p:spPr>
        <p:txBody>
          <a:bodyPr>
            <a:spAutoFit/>
          </a:bodyPr>
          <a:lstStyle/>
          <a:p>
            <a:pPr>
              <a:spcBef>
                <a:spcPct val="50000"/>
              </a:spcBef>
              <a:buFont typeface="Wingdings" pitchFamily="2" charset="2"/>
              <a:buChar char="l"/>
            </a:pPr>
            <a:r>
              <a:rPr lang="zh-CN" altLang="en-US" sz="2400" b="1">
                <a:solidFill>
                  <a:srgbClr val="FF0000"/>
                </a:solidFill>
              </a:rPr>
              <a:t>数据点：</a:t>
            </a:r>
            <a:r>
              <a:rPr lang="zh-CN" altLang="en-US" sz="2400" b="1"/>
              <a:t>图表中的条形、面积、圆点、扇面或其他符号，代表工作表</a:t>
            </a:r>
            <a:r>
              <a:rPr lang="zh-CN" altLang="en-US" sz="2400" b="1">
                <a:solidFill>
                  <a:srgbClr val="0000FF"/>
                </a:solidFill>
              </a:rPr>
              <a:t>某个单元格的数值。</a:t>
            </a:r>
          </a:p>
          <a:p>
            <a:pPr>
              <a:spcBef>
                <a:spcPct val="50000"/>
              </a:spcBef>
              <a:buFont typeface="Wingdings" pitchFamily="2" charset="2"/>
              <a:buChar char="l"/>
            </a:pPr>
            <a:r>
              <a:rPr lang="zh-CN" altLang="en-US" sz="2400" b="1">
                <a:solidFill>
                  <a:srgbClr val="FF0000"/>
                </a:solidFill>
              </a:rPr>
              <a:t>数据系列：</a:t>
            </a:r>
            <a:r>
              <a:rPr lang="zh-CN" altLang="en-US" sz="2400" b="1"/>
              <a:t>图表中的相关数据点，源自</a:t>
            </a:r>
            <a:r>
              <a:rPr lang="zh-CN" altLang="en-US" sz="2400" b="1">
                <a:solidFill>
                  <a:srgbClr val="0000FF"/>
                </a:solidFill>
              </a:rPr>
              <a:t>工作表中的一行或一列。</a:t>
            </a:r>
            <a:r>
              <a:rPr lang="zh-CN" altLang="en-US" sz="2400" b="1">
                <a:solidFill>
                  <a:srgbClr val="FF0000"/>
                </a:solidFill>
              </a:rPr>
              <a:t>饼图只有一个数据系列。</a:t>
            </a:r>
            <a:endParaRPr lang="zh-CN" altLang="en-US" sz="2400" b="1"/>
          </a:p>
          <a:p>
            <a:pPr>
              <a:spcBef>
                <a:spcPct val="50000"/>
              </a:spcBef>
              <a:buFont typeface="Wingdings" pitchFamily="2" charset="2"/>
              <a:buChar char="l"/>
            </a:pPr>
            <a:r>
              <a:rPr lang="zh-CN" altLang="en-US" sz="2400" b="1">
                <a:solidFill>
                  <a:srgbClr val="FF0000"/>
                </a:solidFill>
              </a:rPr>
              <a:t>图例：</a:t>
            </a:r>
            <a:r>
              <a:rPr lang="zh-CN" altLang="en-US" sz="2400" b="1"/>
              <a:t>显示数据系列名称。</a:t>
            </a:r>
            <a:endParaRPr lang="en-US" altLang="zh-CN" sz="2400" b="1"/>
          </a:p>
        </p:txBody>
      </p:sp>
      <p:pic>
        <p:nvPicPr>
          <p:cNvPr id="20" name="Picture 10"/>
          <p:cNvPicPr>
            <a:picLocks noChangeAspect="1" noChangeArrowheads="1"/>
          </p:cNvPicPr>
          <p:nvPr/>
        </p:nvPicPr>
        <p:blipFill>
          <a:blip r:embed="rId6"/>
          <a:srcRect/>
          <a:stretch>
            <a:fillRect/>
          </a:stretch>
        </p:blipFill>
        <p:spPr bwMode="auto">
          <a:xfrm>
            <a:off x="6500813" y="4357688"/>
            <a:ext cx="2400300" cy="1425575"/>
          </a:xfrm>
          <a:prstGeom prst="rect">
            <a:avLst/>
          </a:prstGeom>
          <a:ln w="38100">
            <a:solidFill>
              <a:srgbClr val="FFFF00"/>
            </a:solidFill>
          </a:ln>
          <a:effectLst>
            <a:outerShdw blurRad="292100" dist="139700" dir="2700000" algn="tl" rotWithShape="0">
              <a:srgbClr val="333333">
                <a:alpha val="65000"/>
              </a:srgbClr>
            </a:outerShdw>
          </a:effectLst>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0725"/>
                                        </p:tgtEl>
                                        <p:attrNameLst>
                                          <p:attrName>style.visibility</p:attrName>
                                        </p:attrNameLst>
                                      </p:cBhvr>
                                      <p:to>
                                        <p:strVal val="visible"/>
                                      </p:to>
                                    </p:set>
                                    <p:animEffect transition="in" filter="wipe(down)">
                                      <p:cBhvr>
                                        <p:cTn id="7" dur="500"/>
                                        <p:tgtEl>
                                          <p:spTgt spid="30725"/>
                                        </p:tgtEl>
                                      </p:cBhvr>
                                    </p:animEffect>
                                  </p:childTnLst>
                                  <p:subTnLst>
                                    <p:audio>
                                      <p:cMediaNode>
                                        <p:cTn display="0" masterRel="sameClick">
                                          <p:stCondLst>
                                            <p:cond evt="begin" delay="0">
                                              <p:tn val="5"/>
                                            </p:cond>
                                          </p:stCondLst>
                                          <p:endCondLst>
                                            <p:cond evt="onStopAudio" delay="0">
                                              <p:tgtEl>
                                                <p:sldTgt/>
                                              </p:tgtEl>
                                            </p:cond>
                                          </p:endCondLst>
                                        </p:cTn>
                                        <p:tgtEl>
                                          <p:sndTgt r:embed="rId4" name="WHOOSH.WAV" builtIn="1"/>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subTnLst>
                                    <p:audio>
                                      <p:cMediaNode>
                                        <p:cTn display="0" masterRel="sameClick">
                                          <p:stCondLst>
                                            <p:cond evt="begin" delay="0">
                                              <p:tn val="10"/>
                                            </p:cond>
                                          </p:stCondLst>
                                          <p:endCondLst>
                                            <p:cond evt="onStopAudio" delay="0">
                                              <p:tgtEl>
                                                <p:sldTgt/>
                                              </p:tgtEl>
                                            </p:cond>
                                          </p:endCondLst>
                                        </p:cTn>
                                        <p:tgtEl>
                                          <p:sndTgt r:embed="rId4" name="WHOOSH.WAV" builtIn="1"/>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0724"/>
                                        </p:tgtEl>
                                        <p:attrNameLst>
                                          <p:attrName>style.visibility</p:attrName>
                                        </p:attrNameLst>
                                      </p:cBhvr>
                                      <p:to>
                                        <p:strVal val="visible"/>
                                      </p:to>
                                    </p:set>
                                    <p:animEffect transition="in" filter="wipe(down)">
                                      <p:cBhvr>
                                        <p:cTn id="17" dur="500"/>
                                        <p:tgtEl>
                                          <p:spTgt spid="30724"/>
                                        </p:tgtEl>
                                      </p:cBhvr>
                                    </p:animEffect>
                                  </p:childTnLst>
                                  <p:subTnLst>
                                    <p:audio>
                                      <p:cMediaNode>
                                        <p:cTn display="0" masterRel="sameClick">
                                          <p:stCondLst>
                                            <p:cond evt="begin" delay="0">
                                              <p:tn val="15"/>
                                            </p:cond>
                                          </p:stCondLst>
                                          <p:endCondLst>
                                            <p:cond evt="onStopAudio" delay="0">
                                              <p:tgtEl>
                                                <p:sldTgt/>
                                              </p:tgtEl>
                                            </p:cond>
                                          </p:endCondLst>
                                        </p:cTn>
                                        <p:tgtEl>
                                          <p:sndTgt r:embed="rId4" name="WHOOSH.WAV" builtIn="1"/>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0736"/>
                                        </p:tgtEl>
                                        <p:attrNameLst>
                                          <p:attrName>style.visibility</p:attrName>
                                        </p:attrNameLst>
                                      </p:cBhvr>
                                      <p:to>
                                        <p:strVal val="visible"/>
                                      </p:to>
                                    </p:set>
                                    <p:animEffect transition="in" filter="wipe(down)">
                                      <p:cBhvr>
                                        <p:cTn id="22" dur="500"/>
                                        <p:tgtEl>
                                          <p:spTgt spid="30736"/>
                                        </p:tgtEl>
                                      </p:cBhvr>
                                    </p:animEffect>
                                  </p:childTnLst>
                                  <p:subTnLst>
                                    <p:audio>
                                      <p:cMediaNode>
                                        <p:cTn display="0" masterRel="sameClick">
                                          <p:stCondLst>
                                            <p:cond evt="begin" delay="0">
                                              <p:tn val="20"/>
                                            </p:cond>
                                          </p:stCondLst>
                                          <p:endCondLst>
                                            <p:cond evt="onStopAudio" delay="0">
                                              <p:tgtEl>
                                                <p:sldTgt/>
                                              </p:tgtEl>
                                            </p:cond>
                                          </p:endCondLst>
                                        </p:cTn>
                                        <p:tgtEl>
                                          <p:sndTgt r:embed="rId4" name="WHOOSH.WAV" builtIn="1"/>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0738"/>
                                        </p:tgtEl>
                                        <p:attrNameLst>
                                          <p:attrName>style.visibility</p:attrName>
                                        </p:attrNameLst>
                                      </p:cBhvr>
                                      <p:to>
                                        <p:strVal val="visible"/>
                                      </p:to>
                                    </p:set>
                                    <p:animEffect transition="in" filter="wipe(down)">
                                      <p:cBhvr>
                                        <p:cTn id="27" dur="500"/>
                                        <p:tgtEl>
                                          <p:spTgt spid="30738"/>
                                        </p:tgtEl>
                                      </p:cBhvr>
                                    </p:animEffect>
                                  </p:childTnLst>
                                  <p:subTnLst>
                                    <p:audio>
                                      <p:cMediaNode>
                                        <p:cTn display="0" masterRel="sameClick">
                                          <p:stCondLst>
                                            <p:cond evt="begin" delay="0">
                                              <p:tn val="25"/>
                                            </p:cond>
                                          </p:stCondLst>
                                          <p:endCondLst>
                                            <p:cond evt="onStopAudio" delay="0">
                                              <p:tgtEl>
                                                <p:sldTgt/>
                                              </p:tgtEl>
                                            </p:cond>
                                          </p:endCondLst>
                                        </p:cTn>
                                        <p:tgtEl>
                                          <p:sndTgt r:embed="rId4" name="WHOOSH.WAV" builtIn="1"/>
                                        </p:tgtEl>
                                      </p:cMediaNode>
                                    </p:audio>
                                  </p:sub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0737"/>
                                        </p:tgtEl>
                                        <p:attrNameLst>
                                          <p:attrName>style.visibility</p:attrName>
                                        </p:attrNameLst>
                                      </p:cBhvr>
                                      <p:to>
                                        <p:strVal val="visible"/>
                                      </p:to>
                                    </p:set>
                                    <p:animEffect transition="in" filter="wipe(down)">
                                      <p:cBhvr>
                                        <p:cTn id="32" dur="500"/>
                                        <p:tgtEl>
                                          <p:spTgt spid="30737"/>
                                        </p:tgtEl>
                                      </p:cBhvr>
                                    </p:animEffect>
                                  </p:childTnLst>
                                  <p:subTnLst>
                                    <p:audio>
                                      <p:cMediaNode>
                                        <p:cTn display="0" masterRel="sameClick">
                                          <p:stCondLst>
                                            <p:cond evt="begin" delay="0">
                                              <p:tn val="30"/>
                                            </p:cond>
                                          </p:stCondLst>
                                          <p:endCondLst>
                                            <p:cond evt="onStopAudio" delay="0">
                                              <p:tgtEl>
                                                <p:sldTgt/>
                                              </p:tgtEl>
                                            </p:cond>
                                          </p:endCondLst>
                                        </p:cTn>
                                        <p:tgtEl>
                                          <p:sndTgt r:embed="rId4" name="WHOOSH.WAV" builtIn="1"/>
                                        </p:tgtEl>
                                      </p:cMediaNode>
                                    </p:audio>
                                  </p:sub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animBg="1" autoUpdateAnimBg="0"/>
      <p:bldP spid="30725" grpId="0" animBg="1" autoUpdateAnimBg="0"/>
      <p:bldP spid="30736" grpId="0" animBg="1" autoUpdateAnimBg="0"/>
      <p:bldP spid="30737" grpId="0" animBg="1" autoUpdateAnimBg="0"/>
      <p:bldP spid="30738"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图表取色小工具 </a:t>
            </a:r>
            <a:r>
              <a:rPr lang="en-US" altLang="zh-CN" dirty="0" err="1" smtClean="0"/>
              <a:t>TakeColor</a:t>
            </a:r>
            <a:endParaRPr lang="zh-CN" altLang="en-US" dirty="0"/>
          </a:p>
        </p:txBody>
      </p:sp>
      <p:pic>
        <p:nvPicPr>
          <p:cNvPr id="3" name="Picture 1" descr="http://s14.sinaimg.cn/mw690/52fb82cagda02b7e98f9d&amp;690"/>
          <p:cNvPicPr>
            <a:picLocks noChangeAspect="1" noChangeArrowheads="1"/>
          </p:cNvPicPr>
          <p:nvPr/>
        </p:nvPicPr>
        <p:blipFill>
          <a:blip r:embed="rId2"/>
          <a:srcRect/>
          <a:stretch>
            <a:fillRect/>
          </a:stretch>
        </p:blipFill>
        <p:spPr bwMode="auto">
          <a:xfrm>
            <a:off x="500034" y="2928934"/>
            <a:ext cx="3714776" cy="1871197"/>
          </a:xfrm>
          <a:prstGeom prst="rect">
            <a:avLst/>
          </a:prstGeom>
          <a:ln>
            <a:noFill/>
          </a:ln>
          <a:effectLst>
            <a:outerShdw blurRad="292100" dist="139700" dir="2700000" algn="tl" rotWithShape="0">
              <a:srgbClr val="333333">
                <a:alpha val="65000"/>
              </a:srgbClr>
            </a:outerShdw>
          </a:effectLst>
        </p:spPr>
      </p:pic>
      <p:pic>
        <p:nvPicPr>
          <p:cNvPr id="4" name="Picture 1" descr="http://s9.sinaimg.cn/middle/409bcb27gc3155dd0fa68&amp;690"/>
          <p:cNvPicPr>
            <a:picLocks noChangeAspect="1" noChangeArrowheads="1"/>
          </p:cNvPicPr>
          <p:nvPr/>
        </p:nvPicPr>
        <p:blipFill>
          <a:blip r:embed="rId3"/>
          <a:srcRect/>
          <a:stretch>
            <a:fillRect/>
          </a:stretch>
        </p:blipFill>
        <p:spPr bwMode="auto">
          <a:xfrm>
            <a:off x="5000628" y="2857496"/>
            <a:ext cx="3584258" cy="1942771"/>
          </a:xfrm>
          <a:prstGeom prst="rect">
            <a:avLst/>
          </a:prstGeom>
          <a:ln>
            <a:noFill/>
          </a:ln>
          <a:effectLst>
            <a:outerShdw blurRad="292100" dist="139700" dir="2700000" algn="tl" rotWithShape="0">
              <a:srgbClr val="333333">
                <a:alpha val="65000"/>
              </a:srgbClr>
            </a:outerShdw>
          </a:effectLst>
        </p:spPr>
      </p:pic>
      <p:pic>
        <p:nvPicPr>
          <p:cNvPr id="5" name="Picture 2" descr="http://s4.sinaimg.cn/mw690/77ca6989td306e5ba6dd3&amp;690"/>
          <p:cNvPicPr>
            <a:picLocks noChangeAspect="1" noChangeArrowheads="1"/>
          </p:cNvPicPr>
          <p:nvPr/>
        </p:nvPicPr>
        <p:blipFill>
          <a:blip r:embed="rId4"/>
          <a:srcRect/>
          <a:stretch>
            <a:fillRect/>
          </a:stretch>
        </p:blipFill>
        <p:spPr bwMode="auto">
          <a:xfrm>
            <a:off x="6072198" y="4857760"/>
            <a:ext cx="2568158" cy="1576729"/>
          </a:xfrm>
          <a:prstGeom prst="rect">
            <a:avLst/>
          </a:prstGeom>
          <a:ln>
            <a:noFill/>
          </a:ln>
          <a:effectLst>
            <a:outerShdw blurRad="292100" dist="139700" dir="2700000" algn="tl" rotWithShape="0">
              <a:srgbClr val="333333">
                <a:alpha val="65000"/>
              </a:srgbClr>
            </a:outerShdw>
          </a:effectLst>
        </p:spPr>
      </p:pic>
      <p:pic>
        <p:nvPicPr>
          <p:cNvPr id="6" name="Picture 3" descr="http://s13.sinaimg.cn/middle/3ff35c36gb34076513b1c&amp;690"/>
          <p:cNvPicPr>
            <a:picLocks noChangeAspect="1" noChangeArrowheads="1"/>
          </p:cNvPicPr>
          <p:nvPr/>
        </p:nvPicPr>
        <p:blipFill>
          <a:blip r:embed="rId5"/>
          <a:srcRect/>
          <a:stretch>
            <a:fillRect/>
          </a:stretch>
        </p:blipFill>
        <p:spPr bwMode="auto">
          <a:xfrm>
            <a:off x="428597" y="4881895"/>
            <a:ext cx="5572164" cy="1618939"/>
          </a:xfrm>
          <a:prstGeom prst="rect">
            <a:avLst/>
          </a:prstGeom>
          <a:ln>
            <a:noFill/>
          </a:ln>
          <a:effectLst>
            <a:outerShdw blurRad="292100" dist="139700" dir="2700000" algn="tl" rotWithShape="0">
              <a:srgbClr val="333333">
                <a:alpha val="65000"/>
              </a:srgbClr>
            </a:outerShdw>
          </a:effectLst>
        </p:spPr>
      </p:pic>
      <p:pic>
        <p:nvPicPr>
          <p:cNvPr id="54274" name="Picture 2"/>
          <p:cNvPicPr>
            <a:picLocks noChangeAspect="1" noChangeArrowheads="1"/>
          </p:cNvPicPr>
          <p:nvPr/>
        </p:nvPicPr>
        <p:blipFill>
          <a:blip r:embed="rId6"/>
          <a:srcRect/>
          <a:stretch>
            <a:fillRect/>
          </a:stretch>
        </p:blipFill>
        <p:spPr bwMode="auto">
          <a:xfrm>
            <a:off x="561971" y="1000108"/>
            <a:ext cx="3224211" cy="1857717"/>
          </a:xfrm>
          <a:prstGeom prst="rect">
            <a:avLst/>
          </a:prstGeom>
          <a:noFill/>
          <a:ln w="9525">
            <a:noFill/>
            <a:miter lim="800000"/>
            <a:headEnd/>
            <a:tailEnd/>
          </a:ln>
          <a:effectLst/>
        </p:spPr>
      </p:pic>
      <p:sp>
        <p:nvSpPr>
          <p:cNvPr id="8" name="TextBox 7"/>
          <p:cNvSpPr txBox="1"/>
          <p:nvPr/>
        </p:nvSpPr>
        <p:spPr>
          <a:xfrm>
            <a:off x="4786314" y="1142984"/>
            <a:ext cx="3286148" cy="1631216"/>
          </a:xfrm>
          <a:prstGeom prst="rect">
            <a:avLst/>
          </a:prstGeom>
          <a:noFill/>
        </p:spPr>
        <p:txBody>
          <a:bodyPr wrap="square" rtlCol="0">
            <a:spAutoFit/>
          </a:bodyPr>
          <a:lstStyle/>
          <a:p>
            <a:pPr>
              <a:buFont typeface="Wingdings" pitchFamily="2" charset="2"/>
              <a:buChar char="Ø"/>
            </a:pPr>
            <a:r>
              <a:rPr lang="en-US" altLang="zh-CN" sz="2000" b="1" dirty="0" smtClean="0"/>
              <a:t> </a:t>
            </a:r>
            <a:r>
              <a:rPr lang="en-US" altLang="zh-CN" sz="2000" b="1" dirty="0" err="1" smtClean="0"/>
              <a:t>Alt+C</a:t>
            </a:r>
            <a:r>
              <a:rPr lang="en-US" altLang="zh-CN" sz="2000" b="1" dirty="0" smtClean="0"/>
              <a:t> </a:t>
            </a:r>
            <a:r>
              <a:rPr lang="zh-CN" altLang="en-US" sz="2000" b="1" dirty="0" smtClean="0"/>
              <a:t>取色</a:t>
            </a:r>
            <a:endParaRPr lang="en-US" altLang="zh-CN" sz="2000" b="1" dirty="0" smtClean="0"/>
          </a:p>
          <a:p>
            <a:pPr>
              <a:buFont typeface="Wingdings" pitchFamily="2" charset="2"/>
              <a:buChar char="Ø"/>
            </a:pPr>
            <a:endParaRPr lang="en-US" altLang="zh-CN" sz="2000" b="1" dirty="0" smtClean="0"/>
          </a:p>
          <a:p>
            <a:pPr>
              <a:buFont typeface="Wingdings" pitchFamily="2" charset="2"/>
              <a:buChar char="Ø"/>
            </a:pPr>
            <a:r>
              <a:rPr lang="zh-CN" altLang="en-US" sz="2000" b="1" dirty="0" smtClean="0"/>
              <a:t>“复制”</a:t>
            </a:r>
            <a:endParaRPr lang="en-US" altLang="zh-CN" sz="2000" b="1" dirty="0" smtClean="0"/>
          </a:p>
          <a:p>
            <a:pPr>
              <a:buFont typeface="Wingdings" pitchFamily="2" charset="2"/>
              <a:buChar char="Ø"/>
            </a:pPr>
            <a:endParaRPr lang="en-US" altLang="zh-CN" sz="2000" b="1" dirty="0" smtClean="0"/>
          </a:p>
          <a:p>
            <a:pPr>
              <a:buFont typeface="Wingdings" pitchFamily="2" charset="2"/>
              <a:buChar char="Ø"/>
            </a:pPr>
            <a:r>
              <a:rPr lang="zh-CN" altLang="en-US" sz="2000" b="1" dirty="0" smtClean="0"/>
              <a:t>参考专业图表配色</a:t>
            </a:r>
            <a:endParaRPr lang="zh-CN" altLang="en-US" sz="2000" b="1" dirty="0"/>
          </a:p>
        </p:txBody>
      </p:sp>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571472" y="1285860"/>
            <a:ext cx="7772400" cy="4114800"/>
          </a:xfrm>
        </p:spPr>
        <p:txBody>
          <a:bodyPr>
            <a:normAutofit/>
          </a:bodyPr>
          <a:lstStyle/>
          <a:p>
            <a:r>
              <a:rPr lang="zh-CN" altLang="en-US" b="1" dirty="0" smtClean="0"/>
              <a:t>保护工作簿</a:t>
            </a:r>
            <a:endParaRPr lang="zh-CN" altLang="en-US" dirty="0" smtClean="0"/>
          </a:p>
          <a:p>
            <a:r>
              <a:rPr lang="zh-CN" altLang="en-US" b="1" dirty="0" smtClean="0"/>
              <a:t>保护工作表</a:t>
            </a:r>
            <a:endParaRPr lang="zh-CN" altLang="en-US" dirty="0" smtClean="0"/>
          </a:p>
          <a:p>
            <a:r>
              <a:rPr lang="zh-CN" altLang="en-US" b="1" dirty="0" smtClean="0"/>
              <a:t>为工作簿设置权限密码</a:t>
            </a:r>
            <a:endParaRPr lang="zh-CN" altLang="en-US" dirty="0" smtClean="0"/>
          </a:p>
          <a:p>
            <a:r>
              <a:rPr lang="zh-CN" altLang="en-US" b="1" dirty="0" smtClean="0"/>
              <a:t>隐藏工作簿</a:t>
            </a:r>
            <a:endParaRPr lang="zh-CN" altLang="en-US" dirty="0" smtClean="0"/>
          </a:p>
          <a:p>
            <a:r>
              <a:rPr lang="zh-CN" altLang="en-US" b="1" dirty="0" smtClean="0"/>
              <a:t>隐藏工作表</a:t>
            </a:r>
            <a:endParaRPr lang="zh-CN" altLang="en-US" dirty="0" smtClean="0"/>
          </a:p>
          <a:p>
            <a:r>
              <a:rPr lang="zh-CN" altLang="en-US" b="1" dirty="0" smtClean="0"/>
              <a:t>隐藏行或列</a:t>
            </a:r>
            <a:endParaRPr lang="en-US" altLang="zh-CN" dirty="0" smtClean="0"/>
          </a:p>
          <a:p>
            <a:pPr lvl="1">
              <a:buNone/>
            </a:pPr>
            <a:endParaRPr lang="zh-CN" altLang="en-US" sz="2200" dirty="0" smtClean="0"/>
          </a:p>
        </p:txBody>
      </p:sp>
      <p:sp>
        <p:nvSpPr>
          <p:cNvPr id="3" name="标题 2"/>
          <p:cNvSpPr>
            <a:spLocks noGrp="1"/>
          </p:cNvSpPr>
          <p:nvPr>
            <p:ph type="title"/>
          </p:nvPr>
        </p:nvSpPr>
        <p:spPr>
          <a:xfrm>
            <a:off x="34925" y="333375"/>
            <a:ext cx="4537075" cy="647700"/>
          </a:xfrm>
        </p:spPr>
        <p:txBody>
          <a:bodyPr/>
          <a:lstStyle/>
          <a:p>
            <a:r>
              <a:rPr lang="en-US" altLang="zh-CN" dirty="0" smtClean="0"/>
              <a:t>E</a:t>
            </a:r>
            <a:r>
              <a:rPr lang="en-US" dirty="0" smtClean="0"/>
              <a:t>xcel</a:t>
            </a:r>
            <a:r>
              <a:rPr lang="zh-CN" altLang="en-US" dirty="0" smtClean="0"/>
              <a:t>使用安全</a:t>
            </a:r>
            <a:endParaRPr lang="zh-CN" altLang="en-US" dirty="0"/>
          </a:p>
        </p:txBody>
      </p:sp>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214282" y="1000108"/>
            <a:ext cx="8715436" cy="1285884"/>
          </a:xfrm>
        </p:spPr>
        <p:txBody>
          <a:bodyPr>
            <a:noAutofit/>
          </a:bodyPr>
          <a:lstStyle/>
          <a:p>
            <a:r>
              <a:rPr lang="zh-CN" altLang="en-US" dirty="0" smtClean="0"/>
              <a:t>保护工作簿</a:t>
            </a:r>
            <a:endParaRPr lang="en-US" altLang="zh-CN" dirty="0" smtClean="0"/>
          </a:p>
          <a:p>
            <a:pPr marL="914400" lvl="1" indent="-457200">
              <a:spcBef>
                <a:spcPts val="600"/>
              </a:spcBef>
              <a:spcAft>
                <a:spcPts val="600"/>
              </a:spcAft>
              <a:buFont typeface="+mj-lt"/>
              <a:buAutoNum type="arabicPeriod"/>
            </a:pPr>
            <a:r>
              <a:rPr lang="zh-CN" altLang="en-US" sz="2000" dirty="0" smtClean="0">
                <a:latin typeface="仿宋" pitchFamily="49" charset="-122"/>
                <a:ea typeface="仿宋" pitchFamily="49" charset="-122"/>
              </a:rPr>
              <a:t>在“</a:t>
            </a:r>
            <a:r>
              <a:rPr lang="zh-CN" altLang="en-US" sz="2000" dirty="0" smtClean="0">
                <a:solidFill>
                  <a:srgbClr val="FF0000"/>
                </a:solidFill>
                <a:latin typeface="仿宋" pitchFamily="49" charset="-122"/>
                <a:ea typeface="仿宋" pitchFamily="49" charset="-122"/>
              </a:rPr>
              <a:t>审阅</a:t>
            </a:r>
            <a:r>
              <a:rPr lang="zh-CN" altLang="en-US" sz="2000" dirty="0" smtClean="0">
                <a:latin typeface="仿宋" pitchFamily="49" charset="-122"/>
                <a:ea typeface="仿宋" pitchFamily="49" charset="-122"/>
              </a:rPr>
              <a:t>”选项卡上的“</a:t>
            </a:r>
            <a:r>
              <a:rPr lang="zh-CN" altLang="en-US" sz="2000" dirty="0" smtClean="0">
                <a:solidFill>
                  <a:srgbClr val="FF0000"/>
                </a:solidFill>
                <a:latin typeface="仿宋" pitchFamily="49" charset="-122"/>
                <a:ea typeface="仿宋" pitchFamily="49" charset="-122"/>
              </a:rPr>
              <a:t>更改</a:t>
            </a:r>
            <a:r>
              <a:rPr lang="zh-CN" altLang="en-US" sz="2000" dirty="0" smtClean="0">
                <a:latin typeface="仿宋" pitchFamily="49" charset="-122"/>
                <a:ea typeface="仿宋" pitchFamily="49" charset="-122"/>
              </a:rPr>
              <a:t>”组中，单击“</a:t>
            </a:r>
            <a:r>
              <a:rPr lang="zh-CN" altLang="en-US" sz="2000" dirty="0" smtClean="0">
                <a:solidFill>
                  <a:srgbClr val="FF0000"/>
                </a:solidFill>
                <a:latin typeface="仿宋" pitchFamily="49" charset="-122"/>
                <a:ea typeface="仿宋" pitchFamily="49" charset="-122"/>
              </a:rPr>
              <a:t>保护工作簿</a:t>
            </a:r>
            <a:r>
              <a:rPr lang="zh-CN" altLang="en-US" sz="2000" dirty="0" smtClean="0">
                <a:latin typeface="仿宋" pitchFamily="49" charset="-122"/>
                <a:ea typeface="仿宋" pitchFamily="49" charset="-122"/>
              </a:rPr>
              <a:t>”。</a:t>
            </a:r>
          </a:p>
          <a:p>
            <a:pPr lvl="1">
              <a:spcBef>
                <a:spcPts val="600"/>
              </a:spcBef>
              <a:spcAft>
                <a:spcPts val="600"/>
              </a:spcAft>
            </a:pPr>
            <a:endParaRPr lang="en-US" altLang="zh-CN" sz="2000" dirty="0" smtClean="0">
              <a:latin typeface="仿宋" pitchFamily="49" charset="-122"/>
              <a:ea typeface="仿宋" pitchFamily="49" charset="-122"/>
            </a:endParaRPr>
          </a:p>
          <a:p>
            <a:pPr lvl="1">
              <a:buNone/>
            </a:pPr>
            <a:endParaRPr lang="zh-CN" altLang="en-US" sz="2000" dirty="0" smtClean="0"/>
          </a:p>
        </p:txBody>
      </p:sp>
      <p:sp>
        <p:nvSpPr>
          <p:cNvPr id="3" name="标题 2"/>
          <p:cNvSpPr>
            <a:spLocks noGrp="1"/>
          </p:cNvSpPr>
          <p:nvPr>
            <p:ph type="title"/>
          </p:nvPr>
        </p:nvSpPr>
        <p:spPr>
          <a:xfrm>
            <a:off x="34925" y="333375"/>
            <a:ext cx="4537075" cy="647700"/>
          </a:xfrm>
        </p:spPr>
        <p:txBody>
          <a:bodyPr/>
          <a:lstStyle/>
          <a:p>
            <a:r>
              <a:rPr lang="en-US" altLang="zh-CN" dirty="0" smtClean="0"/>
              <a:t>E</a:t>
            </a:r>
            <a:r>
              <a:rPr lang="en-US" dirty="0" smtClean="0"/>
              <a:t>xcel</a:t>
            </a:r>
            <a:r>
              <a:rPr lang="zh-CN" altLang="en-US" dirty="0" smtClean="0"/>
              <a:t>使用安全</a:t>
            </a:r>
            <a:endParaRPr lang="zh-CN" altLang="en-US" dirty="0"/>
          </a:p>
        </p:txBody>
      </p:sp>
      <p:pic>
        <p:nvPicPr>
          <p:cNvPr id="8" name="图片 7" descr="Excel 功能区图像"/>
          <p:cNvPicPr/>
          <p:nvPr/>
        </p:nvPicPr>
        <p:blipFill>
          <a:blip r:embed="rId3"/>
          <a:srcRect/>
          <a:stretch>
            <a:fillRect/>
          </a:stretch>
        </p:blipFill>
        <p:spPr bwMode="auto">
          <a:xfrm>
            <a:off x="1214414" y="2143116"/>
            <a:ext cx="4071966" cy="1071570"/>
          </a:xfrm>
          <a:prstGeom prst="rect">
            <a:avLst/>
          </a:prstGeom>
          <a:noFill/>
          <a:ln w="9525">
            <a:noFill/>
            <a:miter lim="800000"/>
            <a:headEnd/>
            <a:tailEnd/>
          </a:ln>
        </p:spPr>
      </p:pic>
      <p:sp>
        <p:nvSpPr>
          <p:cNvPr id="9" name="内容占位符 5"/>
          <p:cNvSpPr txBox="1">
            <a:spLocks/>
          </p:cNvSpPr>
          <p:nvPr/>
        </p:nvSpPr>
        <p:spPr bwMode="auto">
          <a:xfrm>
            <a:off x="214282" y="3286124"/>
            <a:ext cx="8715436" cy="2714644"/>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p>
            <a:pPr marL="914400" lvl="1" indent="-457200" algn="just" eaLnBrk="0" fontAlgn="base" hangingPunct="0">
              <a:spcBef>
                <a:spcPts val="600"/>
              </a:spcBef>
              <a:spcAft>
                <a:spcPts val="600"/>
              </a:spcAft>
              <a:buFont typeface="+mj-lt"/>
              <a:buAutoNum type="arabicPeriod" startAt="2"/>
            </a:pPr>
            <a:r>
              <a:rPr kumimoji="1" lang="zh-CN" altLang="en-US" sz="2000" b="1" kern="0" dirty="0" smtClean="0">
                <a:latin typeface="仿宋" pitchFamily="49" charset="-122"/>
                <a:ea typeface="仿宋" pitchFamily="49" charset="-122"/>
              </a:rPr>
              <a:t>在“保护工作簿”下，请执行下列操作之一： </a:t>
            </a:r>
          </a:p>
          <a:p>
            <a:pPr marL="1157288" lvl="2" indent="-242888" algn="just" eaLnBrk="0" fontAlgn="base" hangingPunct="0">
              <a:spcBef>
                <a:spcPts val="600"/>
              </a:spcBef>
              <a:spcAft>
                <a:spcPts val="600"/>
              </a:spcAft>
              <a:buFont typeface="Wingdings" pitchFamily="2" charset="2"/>
              <a:buChar char="Ø"/>
            </a:pPr>
            <a:r>
              <a:rPr kumimoji="1" lang="zh-CN" altLang="en-US" sz="2000" b="1" kern="0" dirty="0" smtClean="0">
                <a:latin typeface="仿宋" pitchFamily="49" charset="-122"/>
                <a:ea typeface="仿宋" pitchFamily="49" charset="-122"/>
              </a:rPr>
              <a:t>要保护工作簿的结构，请选中“</a:t>
            </a:r>
            <a:r>
              <a:rPr kumimoji="1" lang="zh-CN" altLang="en-US" sz="2000" b="1" kern="0" dirty="0" smtClean="0">
                <a:solidFill>
                  <a:srgbClr val="0000FF"/>
                </a:solidFill>
                <a:latin typeface="仿宋" pitchFamily="49" charset="-122"/>
                <a:ea typeface="仿宋" pitchFamily="49" charset="-122"/>
              </a:rPr>
              <a:t>结构</a:t>
            </a:r>
            <a:r>
              <a:rPr kumimoji="1" lang="zh-CN" altLang="en-US" sz="2000" b="1" kern="0" dirty="0" smtClean="0">
                <a:latin typeface="仿宋" pitchFamily="49" charset="-122"/>
                <a:ea typeface="仿宋" pitchFamily="49" charset="-122"/>
              </a:rPr>
              <a:t>”复选框。 </a:t>
            </a:r>
          </a:p>
          <a:p>
            <a:pPr marL="1157288" lvl="2" indent="-242888" algn="just" eaLnBrk="0" fontAlgn="base" hangingPunct="0">
              <a:spcBef>
                <a:spcPts val="600"/>
              </a:spcBef>
              <a:spcAft>
                <a:spcPts val="600"/>
              </a:spcAft>
              <a:buFont typeface="Wingdings" pitchFamily="2" charset="2"/>
              <a:buChar char="Ø"/>
            </a:pPr>
            <a:r>
              <a:rPr kumimoji="1" lang="zh-CN" altLang="en-US" sz="2000" b="1" kern="0" dirty="0" smtClean="0">
                <a:latin typeface="仿宋" pitchFamily="49" charset="-122"/>
                <a:ea typeface="仿宋" pitchFamily="49" charset="-122"/>
              </a:rPr>
              <a:t>要使工作簿窗口在每次打开工作簿时大小和位置都相同，请选中“</a:t>
            </a:r>
            <a:r>
              <a:rPr kumimoji="1" lang="zh-CN" altLang="en-US" sz="2000" b="1" kern="0" dirty="0" smtClean="0">
                <a:solidFill>
                  <a:srgbClr val="0000FF"/>
                </a:solidFill>
                <a:latin typeface="仿宋" pitchFamily="49" charset="-122"/>
                <a:ea typeface="仿宋" pitchFamily="49" charset="-122"/>
              </a:rPr>
              <a:t>窗口</a:t>
            </a:r>
            <a:r>
              <a:rPr kumimoji="1" lang="zh-CN" altLang="en-US" sz="2000" b="1" kern="0" dirty="0" smtClean="0">
                <a:latin typeface="仿宋" pitchFamily="49" charset="-122"/>
                <a:ea typeface="仿宋" pitchFamily="49" charset="-122"/>
              </a:rPr>
              <a:t>”复选框。 </a:t>
            </a:r>
            <a:endParaRPr kumimoji="1" lang="en-US" altLang="zh-CN" sz="2000" b="1" kern="0" dirty="0" smtClean="0">
              <a:latin typeface="仿宋" pitchFamily="49" charset="-122"/>
              <a:ea typeface="仿宋" pitchFamily="49" charset="-122"/>
            </a:endParaRPr>
          </a:p>
          <a:p>
            <a:pPr marL="914400" lvl="1" indent="-457200" algn="just" eaLnBrk="0" fontAlgn="base" hangingPunct="0">
              <a:spcBef>
                <a:spcPts val="600"/>
              </a:spcBef>
              <a:spcAft>
                <a:spcPts val="600"/>
              </a:spcAft>
              <a:buFont typeface="+mj-lt"/>
              <a:buAutoNum type="arabicPeriod" startAt="2"/>
            </a:pPr>
            <a:r>
              <a:rPr kumimoji="1" lang="zh-CN" altLang="en-US" sz="2000" b="1" kern="0" dirty="0" smtClean="0">
                <a:latin typeface="仿宋" pitchFamily="49" charset="-122"/>
                <a:ea typeface="仿宋" pitchFamily="49" charset="-122"/>
              </a:rPr>
              <a:t>要防止其他用户删除工作簿保护，请在“</a:t>
            </a:r>
            <a:r>
              <a:rPr kumimoji="1" lang="zh-CN" altLang="en-US" sz="2000" b="1" kern="0" dirty="0" smtClean="0">
                <a:solidFill>
                  <a:srgbClr val="0000FF"/>
                </a:solidFill>
                <a:latin typeface="仿宋" pitchFamily="49" charset="-122"/>
                <a:ea typeface="仿宋" pitchFamily="49" charset="-122"/>
              </a:rPr>
              <a:t>密码</a:t>
            </a:r>
            <a:r>
              <a:rPr kumimoji="1" lang="en-US" altLang="zh-CN" sz="2000" b="1" kern="0" dirty="0" smtClean="0">
                <a:latin typeface="仿宋" pitchFamily="49" charset="-122"/>
                <a:ea typeface="仿宋" pitchFamily="49" charset="-122"/>
              </a:rPr>
              <a:t>(</a:t>
            </a:r>
            <a:r>
              <a:rPr kumimoji="1" lang="zh-CN" altLang="en-US" sz="2000" b="1" kern="0" dirty="0" smtClean="0">
                <a:latin typeface="仿宋" pitchFamily="49" charset="-122"/>
                <a:ea typeface="仿宋" pitchFamily="49" charset="-122"/>
              </a:rPr>
              <a:t>可选</a:t>
            </a:r>
            <a:r>
              <a:rPr kumimoji="1" lang="en-US" altLang="zh-CN" sz="2000" b="1" kern="0" dirty="0" smtClean="0">
                <a:latin typeface="仿宋" pitchFamily="49" charset="-122"/>
                <a:ea typeface="仿宋" pitchFamily="49" charset="-122"/>
              </a:rPr>
              <a:t>)”</a:t>
            </a:r>
            <a:r>
              <a:rPr kumimoji="1" lang="zh-CN" altLang="en-US" sz="2000" b="1" kern="0" dirty="0" smtClean="0">
                <a:latin typeface="仿宋" pitchFamily="49" charset="-122"/>
                <a:ea typeface="仿宋" pitchFamily="49" charset="-122"/>
              </a:rPr>
              <a:t>框中，键入密码，单击“确定”，然后重新键入密码以进行确认。 </a:t>
            </a:r>
            <a:endParaRPr kumimoji="1" lang="en-US" altLang="zh-CN" sz="2000" b="1" kern="0" dirty="0" smtClean="0">
              <a:latin typeface="仿宋" pitchFamily="49" charset="-122"/>
              <a:ea typeface="仿宋" pitchFamily="49" charset="-122"/>
            </a:endParaRPr>
          </a:p>
          <a:p>
            <a:pPr marL="700088" marR="0" lvl="1" indent="-242888" algn="just" defTabSz="914400" rtl="0" eaLnBrk="0" fontAlgn="base" latinLnBrk="0" hangingPunct="0">
              <a:lnSpc>
                <a:spcPct val="100000"/>
              </a:lnSpc>
              <a:spcBef>
                <a:spcPts val="1300"/>
              </a:spcBef>
              <a:spcAft>
                <a:spcPts val="1300"/>
              </a:spcAft>
              <a:buClrTx/>
              <a:buSzTx/>
              <a:buFontTx/>
              <a:buNone/>
              <a:tabLst/>
              <a:defRPr/>
            </a:pPr>
            <a:endParaRPr kumimoji="1" lang="zh-CN" altLang="en-US" sz="2000" b="1" i="0" u="none" strike="noStrike" kern="0" cap="none" spc="0" normalizeH="0" baseline="0" noProof="0" dirty="0" smtClean="0">
              <a:ln>
                <a:noFill/>
              </a:ln>
              <a:solidFill>
                <a:schemeClr val="tx1"/>
              </a:solidFill>
              <a:effectLst/>
              <a:uLnTx/>
              <a:uFillTx/>
              <a:latin typeface="+mn-lt"/>
              <a:ea typeface="+mn-ea"/>
            </a:endParaRPr>
          </a:p>
        </p:txBody>
      </p:sp>
      <p:pic>
        <p:nvPicPr>
          <p:cNvPr id="57346" name="Picture 2"/>
          <p:cNvPicPr>
            <a:picLocks noChangeAspect="1" noChangeArrowheads="1"/>
          </p:cNvPicPr>
          <p:nvPr/>
        </p:nvPicPr>
        <p:blipFill>
          <a:blip r:embed="rId4"/>
          <a:srcRect/>
          <a:stretch>
            <a:fillRect/>
          </a:stretch>
        </p:blipFill>
        <p:spPr bwMode="auto">
          <a:xfrm>
            <a:off x="6572264" y="2028827"/>
            <a:ext cx="2152650" cy="1685925"/>
          </a:xfrm>
          <a:prstGeom prst="rect">
            <a:avLst/>
          </a:prstGeom>
          <a:noFill/>
          <a:ln w="9525">
            <a:noFill/>
            <a:miter lim="800000"/>
            <a:headEnd/>
            <a:tailEnd/>
          </a:ln>
          <a:effectLst/>
        </p:spPr>
      </p:pic>
    </p:spTree>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4925" y="333375"/>
            <a:ext cx="2536811" cy="647700"/>
          </a:xfrm>
        </p:spPr>
        <p:txBody>
          <a:bodyPr/>
          <a:lstStyle/>
          <a:p>
            <a:r>
              <a:rPr lang="zh-CN" altLang="en-US" dirty="0" smtClean="0">
                <a:solidFill>
                  <a:srgbClr val="FF0000"/>
                </a:solidFill>
              </a:rPr>
              <a:t>结构和窗口</a:t>
            </a:r>
            <a:endParaRPr lang="zh-CN" altLang="en-US" dirty="0">
              <a:solidFill>
                <a:srgbClr val="FF0000"/>
              </a:solidFill>
            </a:endParaRPr>
          </a:p>
        </p:txBody>
      </p:sp>
      <p:pic>
        <p:nvPicPr>
          <p:cNvPr id="5" name="Picture 2"/>
          <p:cNvPicPr>
            <a:picLocks noChangeAspect="1" noChangeArrowheads="1"/>
          </p:cNvPicPr>
          <p:nvPr/>
        </p:nvPicPr>
        <p:blipFill>
          <a:blip r:embed="rId3"/>
          <a:srcRect l="8427" t="14554" r="5882" b="5822"/>
          <a:stretch>
            <a:fillRect/>
          </a:stretch>
        </p:blipFill>
        <p:spPr bwMode="auto">
          <a:xfrm>
            <a:off x="2083986" y="-24"/>
            <a:ext cx="7060046" cy="6500834"/>
          </a:xfrm>
          <a:prstGeom prst="rect">
            <a:avLst/>
          </a:prstGeom>
          <a:noFill/>
          <a:ln w="9525">
            <a:noFill/>
            <a:miter lim="800000"/>
            <a:headEnd/>
            <a:tailEnd/>
          </a:ln>
          <a:effectLst/>
        </p:spPr>
      </p:pic>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214282" y="1000108"/>
            <a:ext cx="8715436" cy="4286280"/>
          </a:xfrm>
        </p:spPr>
        <p:txBody>
          <a:bodyPr>
            <a:noAutofit/>
          </a:bodyPr>
          <a:lstStyle/>
          <a:p>
            <a:pPr algn="l">
              <a:lnSpc>
                <a:spcPct val="100000"/>
              </a:lnSpc>
              <a:spcBef>
                <a:spcPts val="600"/>
              </a:spcBef>
              <a:spcAft>
                <a:spcPts val="600"/>
              </a:spcAft>
            </a:pPr>
            <a:r>
              <a:rPr lang="zh-CN" altLang="en-US" dirty="0" smtClean="0"/>
              <a:t>保护工作表</a:t>
            </a:r>
            <a:endParaRPr lang="en-US" altLang="zh-CN" dirty="0" smtClean="0"/>
          </a:p>
          <a:p>
            <a:pPr marL="914400" lvl="1" indent="-457200" algn="l">
              <a:spcBef>
                <a:spcPts val="600"/>
              </a:spcBef>
              <a:spcAft>
                <a:spcPts val="600"/>
              </a:spcAft>
              <a:buFont typeface="+mj-lt"/>
              <a:buAutoNum type="arabicPeriod"/>
            </a:pPr>
            <a:r>
              <a:rPr lang="zh-CN" altLang="en-US" sz="2000" dirty="0" smtClean="0">
                <a:latin typeface="仿宋" pitchFamily="49" charset="-122"/>
                <a:ea typeface="仿宋" pitchFamily="49" charset="-122"/>
              </a:rPr>
              <a:t>选择要保护的工作表。</a:t>
            </a:r>
            <a:endParaRPr lang="en-US" altLang="zh-CN" sz="2000" dirty="0" smtClean="0">
              <a:latin typeface="仿宋" pitchFamily="49" charset="-122"/>
              <a:ea typeface="仿宋" pitchFamily="49" charset="-122"/>
            </a:endParaRPr>
          </a:p>
          <a:p>
            <a:pPr marL="914400" lvl="1" indent="-457200" algn="l">
              <a:spcBef>
                <a:spcPts val="600"/>
              </a:spcBef>
              <a:spcAft>
                <a:spcPts val="600"/>
              </a:spcAft>
              <a:buFont typeface="+mj-lt"/>
              <a:buAutoNum type="arabicPeriod" startAt="2"/>
            </a:pPr>
            <a:r>
              <a:rPr lang="zh-CN" altLang="en-US" sz="2000" dirty="0" smtClean="0">
                <a:latin typeface="仿宋" pitchFamily="49" charset="-122"/>
                <a:ea typeface="仿宋" pitchFamily="49" charset="-122"/>
              </a:rPr>
              <a:t>要对允许其他用户更改的任何单元格或区域</a:t>
            </a:r>
            <a:r>
              <a:rPr lang="zh-CN" altLang="en-US" sz="2000" dirty="0" smtClean="0">
                <a:solidFill>
                  <a:srgbClr val="0000FF"/>
                </a:solidFill>
                <a:latin typeface="仿宋" pitchFamily="49" charset="-122"/>
                <a:ea typeface="仿宋" pitchFamily="49" charset="-122"/>
              </a:rPr>
              <a:t>解除锁定</a:t>
            </a:r>
            <a:r>
              <a:rPr lang="en-US" altLang="zh-CN" sz="2000" dirty="0" smtClean="0">
                <a:latin typeface="仿宋" pitchFamily="49" charset="-122"/>
                <a:ea typeface="仿宋" pitchFamily="49" charset="-122"/>
              </a:rPr>
              <a:t/>
            </a:r>
            <a:br>
              <a:rPr lang="en-US" altLang="zh-CN" sz="2000" dirty="0" smtClean="0">
                <a:latin typeface="仿宋" pitchFamily="49" charset="-122"/>
                <a:ea typeface="仿宋" pitchFamily="49" charset="-122"/>
              </a:rPr>
            </a:br>
            <a:r>
              <a:rPr lang="zh-CN" altLang="en-US" sz="2000" dirty="0" smtClean="0">
                <a:latin typeface="仿宋" pitchFamily="49" charset="-122"/>
                <a:ea typeface="仿宋" pitchFamily="49" charset="-122"/>
              </a:rPr>
              <a:t>* 选中区域，</a:t>
            </a:r>
            <a:r>
              <a:rPr lang="en-US" altLang="zh-CN" sz="2000" dirty="0" smtClean="0">
                <a:latin typeface="仿宋" pitchFamily="49" charset="-122"/>
                <a:ea typeface="仿宋" pitchFamily="49" charset="-122"/>
              </a:rPr>
              <a:t>Ctrl+1,</a:t>
            </a:r>
            <a:r>
              <a:rPr lang="zh-CN" altLang="en-US" sz="2000" dirty="0" smtClean="0">
                <a:latin typeface="仿宋" pitchFamily="49" charset="-122"/>
                <a:ea typeface="仿宋" pitchFamily="49" charset="-122"/>
              </a:rPr>
              <a:t>“保护”，取消勾选“锁定”，确定。</a:t>
            </a:r>
            <a:endParaRPr lang="en-US" altLang="zh-CN" sz="2000" dirty="0" smtClean="0">
              <a:latin typeface="仿宋" pitchFamily="49" charset="-122"/>
              <a:ea typeface="仿宋" pitchFamily="49" charset="-122"/>
            </a:endParaRPr>
          </a:p>
          <a:p>
            <a:pPr marL="914400" lvl="1" indent="-457200" algn="l">
              <a:spcBef>
                <a:spcPts val="600"/>
              </a:spcBef>
              <a:spcAft>
                <a:spcPts val="600"/>
              </a:spcAft>
              <a:buFont typeface="+mj-lt"/>
              <a:buAutoNum type="arabicPeriod" startAt="2"/>
            </a:pPr>
            <a:r>
              <a:rPr lang="zh-CN" altLang="en-US" sz="2000" dirty="0" smtClean="0">
                <a:latin typeface="仿宋" pitchFamily="49" charset="-122"/>
                <a:ea typeface="仿宋" pitchFamily="49" charset="-122"/>
              </a:rPr>
              <a:t>或要隐藏不希望显示的任何公式</a:t>
            </a:r>
            <a:endParaRPr lang="en-US" altLang="zh-CN" sz="2000" dirty="0" smtClean="0">
              <a:latin typeface="仿宋" pitchFamily="49" charset="-122"/>
              <a:ea typeface="仿宋" pitchFamily="49" charset="-122"/>
            </a:endParaRPr>
          </a:p>
          <a:p>
            <a:pPr marL="914400" lvl="1" indent="-457200" algn="l">
              <a:spcBef>
                <a:spcPts val="600"/>
              </a:spcBef>
              <a:spcAft>
                <a:spcPts val="600"/>
              </a:spcAft>
              <a:buNone/>
            </a:pPr>
            <a:r>
              <a:rPr lang="en-US" altLang="zh-CN" sz="2000" dirty="0" smtClean="0">
                <a:latin typeface="仿宋" pitchFamily="49" charset="-122"/>
                <a:ea typeface="仿宋" pitchFamily="49" charset="-122"/>
              </a:rPr>
              <a:t>	</a:t>
            </a:r>
            <a:r>
              <a:rPr lang="zh-CN" altLang="en-US" sz="2000" dirty="0" smtClean="0">
                <a:latin typeface="仿宋" pitchFamily="49" charset="-122"/>
                <a:ea typeface="仿宋" pitchFamily="49" charset="-122"/>
              </a:rPr>
              <a:t>* 选中区域（如总分），</a:t>
            </a:r>
            <a:r>
              <a:rPr lang="en-US" altLang="zh-CN" sz="2000" dirty="0" smtClean="0">
                <a:latin typeface="仿宋" pitchFamily="49" charset="-122"/>
                <a:ea typeface="仿宋" pitchFamily="49" charset="-122"/>
              </a:rPr>
              <a:t>Ctrl+1,</a:t>
            </a:r>
            <a:r>
              <a:rPr lang="zh-CN" altLang="en-US" sz="2000" dirty="0" smtClean="0">
                <a:latin typeface="仿宋" pitchFamily="49" charset="-122"/>
                <a:ea typeface="仿宋" pitchFamily="49" charset="-122"/>
              </a:rPr>
              <a:t>“保护”，勾选“隐藏”</a:t>
            </a:r>
            <a:r>
              <a:rPr lang="en-US" altLang="zh-CN" sz="2000" dirty="0" smtClean="0">
                <a:latin typeface="仿宋" pitchFamily="49" charset="-122"/>
                <a:ea typeface="仿宋" pitchFamily="49" charset="-122"/>
              </a:rPr>
              <a:t>,</a:t>
            </a:r>
            <a:r>
              <a:rPr lang="zh-CN" altLang="en-US" sz="2000" dirty="0" smtClean="0">
                <a:latin typeface="仿宋" pitchFamily="49" charset="-122"/>
                <a:ea typeface="仿宋" pitchFamily="49" charset="-122"/>
              </a:rPr>
              <a:t>确定</a:t>
            </a:r>
            <a:endParaRPr lang="en-US" altLang="zh-CN" sz="2000" dirty="0" smtClean="0">
              <a:latin typeface="仿宋" pitchFamily="49" charset="-122"/>
              <a:ea typeface="仿宋" pitchFamily="49" charset="-122"/>
            </a:endParaRPr>
          </a:p>
          <a:p>
            <a:pPr marL="914400" lvl="1" indent="-457200" algn="l">
              <a:spcBef>
                <a:spcPts val="600"/>
              </a:spcBef>
              <a:spcAft>
                <a:spcPts val="600"/>
              </a:spcAft>
              <a:buFont typeface="+mj-lt"/>
              <a:buAutoNum type="arabicPeriod" startAt="4"/>
            </a:pPr>
            <a:r>
              <a:rPr lang="zh-CN" altLang="en-US" sz="2000" dirty="0" smtClean="0">
                <a:latin typeface="仿宋" pitchFamily="49" charset="-122"/>
                <a:ea typeface="仿宋" pitchFamily="49" charset="-122"/>
              </a:rPr>
              <a:t>在“</a:t>
            </a:r>
            <a:r>
              <a:rPr lang="zh-CN" altLang="en-US" sz="2000" dirty="0" smtClean="0">
                <a:solidFill>
                  <a:srgbClr val="FF0000"/>
                </a:solidFill>
                <a:latin typeface="仿宋" pitchFamily="49" charset="-122"/>
                <a:ea typeface="仿宋" pitchFamily="49" charset="-122"/>
              </a:rPr>
              <a:t>审阅</a:t>
            </a:r>
            <a:r>
              <a:rPr lang="zh-CN" altLang="en-US" sz="2000" dirty="0" smtClean="0">
                <a:latin typeface="仿宋" pitchFamily="49" charset="-122"/>
                <a:ea typeface="仿宋" pitchFamily="49" charset="-122"/>
              </a:rPr>
              <a:t>”选项卡的“</a:t>
            </a:r>
            <a:r>
              <a:rPr lang="zh-CN" altLang="en-US" sz="2000" dirty="0" smtClean="0">
                <a:solidFill>
                  <a:srgbClr val="FF0000"/>
                </a:solidFill>
                <a:latin typeface="仿宋" pitchFamily="49" charset="-122"/>
                <a:ea typeface="仿宋" pitchFamily="49" charset="-122"/>
              </a:rPr>
              <a:t>更改</a:t>
            </a:r>
            <a:r>
              <a:rPr lang="zh-CN" altLang="en-US" sz="2000" dirty="0" smtClean="0">
                <a:latin typeface="仿宋" pitchFamily="49" charset="-122"/>
                <a:ea typeface="仿宋" pitchFamily="49" charset="-122"/>
              </a:rPr>
              <a:t>”组中，单击“</a:t>
            </a:r>
            <a:r>
              <a:rPr lang="zh-CN" altLang="en-US" sz="2000" dirty="0" smtClean="0">
                <a:solidFill>
                  <a:srgbClr val="FF0000"/>
                </a:solidFill>
                <a:latin typeface="仿宋" pitchFamily="49" charset="-122"/>
                <a:ea typeface="仿宋" pitchFamily="49" charset="-122"/>
              </a:rPr>
              <a:t>保护工作表</a:t>
            </a:r>
            <a:r>
              <a:rPr lang="zh-CN" altLang="en-US" sz="2000" dirty="0" smtClean="0">
                <a:latin typeface="仿宋" pitchFamily="49" charset="-122"/>
                <a:ea typeface="仿宋" pitchFamily="49" charset="-122"/>
              </a:rPr>
              <a:t>”。 </a:t>
            </a:r>
            <a:endParaRPr lang="en-US" altLang="zh-CN" sz="2000" dirty="0" smtClean="0">
              <a:latin typeface="仿宋" pitchFamily="49" charset="-122"/>
              <a:ea typeface="仿宋" pitchFamily="49" charset="-122"/>
            </a:endParaRPr>
          </a:p>
          <a:p>
            <a:pPr marL="1230312" lvl="2" indent="-457200" algn="l">
              <a:spcBef>
                <a:spcPts val="600"/>
              </a:spcBef>
              <a:spcAft>
                <a:spcPts val="600"/>
              </a:spcAft>
              <a:buFont typeface="Wingdings" pitchFamily="2" charset="2"/>
              <a:buChar char="Ø"/>
            </a:pPr>
            <a:r>
              <a:rPr lang="zh-CN" altLang="en-US" sz="2000" dirty="0" smtClean="0">
                <a:latin typeface="仿宋" pitchFamily="49" charset="-122"/>
                <a:ea typeface="仿宋" pitchFamily="49" charset="-122"/>
              </a:rPr>
              <a:t>设置允许项</a:t>
            </a:r>
            <a:endParaRPr lang="en-US" altLang="zh-CN" sz="2000" dirty="0" smtClean="0">
              <a:latin typeface="仿宋" pitchFamily="49" charset="-122"/>
              <a:ea typeface="仿宋" pitchFamily="49" charset="-122"/>
            </a:endParaRPr>
          </a:p>
          <a:p>
            <a:pPr marL="1230312" lvl="2" indent="-457200" algn="l">
              <a:spcBef>
                <a:spcPts val="600"/>
              </a:spcBef>
              <a:spcAft>
                <a:spcPts val="600"/>
              </a:spcAft>
              <a:buFont typeface="Wingdings" pitchFamily="2" charset="2"/>
              <a:buChar char="Ø"/>
            </a:pPr>
            <a:r>
              <a:rPr lang="zh-CN" altLang="en-US" sz="2000" dirty="0" smtClean="0">
                <a:latin typeface="仿宋" pitchFamily="49" charset="-122"/>
                <a:ea typeface="仿宋" pitchFamily="49" charset="-122"/>
              </a:rPr>
              <a:t>设置取消工作表保护时使用的密码</a:t>
            </a:r>
          </a:p>
        </p:txBody>
      </p:sp>
      <p:sp>
        <p:nvSpPr>
          <p:cNvPr id="3" name="标题 2"/>
          <p:cNvSpPr>
            <a:spLocks noGrp="1"/>
          </p:cNvSpPr>
          <p:nvPr>
            <p:ph type="title"/>
          </p:nvPr>
        </p:nvSpPr>
        <p:spPr>
          <a:xfrm>
            <a:off x="34925" y="333375"/>
            <a:ext cx="4537075" cy="647700"/>
          </a:xfrm>
        </p:spPr>
        <p:txBody>
          <a:bodyPr/>
          <a:lstStyle/>
          <a:p>
            <a:r>
              <a:rPr lang="en-US" altLang="zh-CN" dirty="0" smtClean="0"/>
              <a:t>E</a:t>
            </a:r>
            <a:r>
              <a:rPr lang="en-US" dirty="0" smtClean="0"/>
              <a:t>xcel</a:t>
            </a:r>
            <a:r>
              <a:rPr lang="zh-CN" altLang="en-US" dirty="0" smtClean="0"/>
              <a:t>使用安全</a:t>
            </a:r>
            <a:endParaRPr lang="zh-CN" altLang="en-US" dirty="0"/>
          </a:p>
        </p:txBody>
      </p:sp>
      <p:pic>
        <p:nvPicPr>
          <p:cNvPr id="8" name="图片 7" descr="Excel 功能区图像"/>
          <p:cNvPicPr/>
          <p:nvPr/>
        </p:nvPicPr>
        <p:blipFill>
          <a:blip r:embed="rId3"/>
          <a:srcRect/>
          <a:stretch>
            <a:fillRect/>
          </a:stretch>
        </p:blipFill>
        <p:spPr bwMode="auto">
          <a:xfrm>
            <a:off x="4786314" y="928670"/>
            <a:ext cx="4071966" cy="1071570"/>
          </a:xfrm>
          <a:prstGeom prst="rect">
            <a:avLst/>
          </a:prstGeom>
          <a:noFill/>
          <a:ln w="9525">
            <a:noFill/>
            <a:miter lim="800000"/>
            <a:headEnd/>
            <a:tailEnd/>
          </a:ln>
        </p:spPr>
      </p:pic>
      <p:pic>
        <p:nvPicPr>
          <p:cNvPr id="55298" name="Picture 2"/>
          <p:cNvPicPr>
            <a:picLocks noChangeAspect="1" noChangeArrowheads="1"/>
          </p:cNvPicPr>
          <p:nvPr/>
        </p:nvPicPr>
        <p:blipFill>
          <a:blip r:embed="rId4"/>
          <a:srcRect/>
          <a:stretch>
            <a:fillRect/>
          </a:stretch>
        </p:blipFill>
        <p:spPr bwMode="auto">
          <a:xfrm>
            <a:off x="6500826" y="4014812"/>
            <a:ext cx="2286000" cy="2843188"/>
          </a:xfrm>
          <a:prstGeom prst="rect">
            <a:avLst/>
          </a:prstGeom>
          <a:noFill/>
          <a:ln w="9525">
            <a:noFill/>
            <a:miter lim="800000"/>
            <a:headEnd/>
            <a:tailEnd/>
          </a:ln>
          <a:effectLst/>
        </p:spPr>
      </p:pic>
      <p:graphicFrame>
        <p:nvGraphicFramePr>
          <p:cNvPr id="11" name="图示 10"/>
          <p:cNvGraphicFramePr/>
          <p:nvPr/>
        </p:nvGraphicFramePr>
        <p:xfrm>
          <a:off x="785786" y="5500702"/>
          <a:ext cx="5000660" cy="60324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214282" y="1000108"/>
            <a:ext cx="8715436" cy="3429024"/>
          </a:xfrm>
        </p:spPr>
        <p:txBody>
          <a:bodyPr>
            <a:noAutofit/>
          </a:bodyPr>
          <a:lstStyle/>
          <a:p>
            <a:pPr marL="0" indent="173038">
              <a:lnSpc>
                <a:spcPct val="100000"/>
              </a:lnSpc>
            </a:pPr>
            <a:r>
              <a:rPr lang="zh-CN" altLang="en-US" b="1" dirty="0" smtClean="0"/>
              <a:t>为工作簿设置权限密码</a:t>
            </a:r>
            <a:endParaRPr lang="en-US" altLang="zh-CN" b="1" dirty="0" smtClean="0"/>
          </a:p>
          <a:p>
            <a:pPr lvl="1">
              <a:spcBef>
                <a:spcPts val="600"/>
              </a:spcBef>
              <a:spcAft>
                <a:spcPts val="600"/>
              </a:spcAft>
            </a:pPr>
            <a:r>
              <a:rPr lang="zh-CN" altLang="en-US" sz="2000" dirty="0" smtClean="0">
                <a:latin typeface="仿宋" pitchFamily="49" charset="-122"/>
                <a:ea typeface="仿宋" pitchFamily="49" charset="-122"/>
              </a:rPr>
              <a:t>单击“</a:t>
            </a:r>
            <a:r>
              <a:rPr lang="en-US" altLang="zh-CN" sz="2000" dirty="0" smtClean="0">
                <a:latin typeface="仿宋" pitchFamily="49" charset="-122"/>
                <a:ea typeface="仿宋" pitchFamily="49" charset="-122"/>
              </a:rPr>
              <a:t>Office </a:t>
            </a:r>
            <a:r>
              <a:rPr lang="zh-CN" altLang="en-US" sz="2000" dirty="0" smtClean="0">
                <a:latin typeface="仿宋" pitchFamily="49" charset="-122"/>
                <a:ea typeface="仿宋" pitchFamily="49" charset="-122"/>
              </a:rPr>
              <a:t>按钮”</a:t>
            </a:r>
            <a:r>
              <a:rPr lang="en-US" altLang="zh-CN" sz="2000" dirty="0" smtClean="0">
                <a:latin typeface="仿宋" pitchFamily="49" charset="-122"/>
                <a:ea typeface="仿宋" pitchFamily="49" charset="-122"/>
              </a:rPr>
              <a:t>/</a:t>
            </a:r>
            <a:r>
              <a:rPr lang="zh-CN" altLang="en-US" sz="2000" dirty="0" smtClean="0">
                <a:latin typeface="仿宋" pitchFamily="49" charset="-122"/>
                <a:ea typeface="仿宋" pitchFamily="49" charset="-122"/>
              </a:rPr>
              <a:t>“另存为”</a:t>
            </a:r>
            <a:r>
              <a:rPr lang="en-US" altLang="zh-CN" sz="2000" dirty="0" smtClean="0">
                <a:latin typeface="仿宋" pitchFamily="49" charset="-122"/>
                <a:ea typeface="仿宋" pitchFamily="49" charset="-122"/>
              </a:rPr>
              <a:t>/</a:t>
            </a:r>
            <a:r>
              <a:rPr lang="zh-CN" altLang="en-US" sz="2000" dirty="0" smtClean="0">
                <a:latin typeface="仿宋" pitchFamily="49" charset="-122"/>
                <a:ea typeface="仿宋" pitchFamily="49" charset="-122"/>
              </a:rPr>
              <a:t>单击“工具”</a:t>
            </a:r>
            <a:r>
              <a:rPr lang="en-US" altLang="zh-CN" sz="2000" dirty="0" smtClean="0">
                <a:latin typeface="仿宋" pitchFamily="49" charset="-122"/>
                <a:ea typeface="仿宋" pitchFamily="49" charset="-122"/>
              </a:rPr>
              <a:t>/</a:t>
            </a:r>
            <a:r>
              <a:rPr lang="zh-CN" altLang="en-US" sz="2000" dirty="0" smtClean="0">
                <a:latin typeface="仿宋" pitchFamily="49" charset="-122"/>
                <a:ea typeface="仿宋" pitchFamily="49" charset="-122"/>
              </a:rPr>
              <a:t>“常规选项”</a:t>
            </a:r>
            <a:endParaRPr lang="en-US" altLang="zh-CN" sz="2000" dirty="0" smtClean="0">
              <a:latin typeface="仿宋" pitchFamily="49" charset="-122"/>
              <a:ea typeface="仿宋" pitchFamily="49" charset="-122"/>
            </a:endParaRPr>
          </a:p>
          <a:p>
            <a:pPr lvl="1">
              <a:spcBef>
                <a:spcPts val="600"/>
              </a:spcBef>
              <a:spcAft>
                <a:spcPts val="600"/>
              </a:spcAft>
            </a:pPr>
            <a:r>
              <a:rPr lang="zh-CN" altLang="en-US" sz="2000" dirty="0" smtClean="0">
                <a:solidFill>
                  <a:srgbClr val="FF0000"/>
                </a:solidFill>
                <a:latin typeface="仿宋" pitchFamily="49" charset="-122"/>
                <a:ea typeface="仿宋" pitchFamily="49" charset="-122"/>
              </a:rPr>
              <a:t>打开权限密码</a:t>
            </a:r>
            <a:r>
              <a:rPr lang="zh-CN" altLang="en-US" sz="2000" dirty="0" smtClean="0">
                <a:latin typeface="仿宋" pitchFamily="49" charset="-122"/>
                <a:ea typeface="仿宋" pitchFamily="49" charset="-122"/>
              </a:rPr>
              <a:t>使用高级加密。</a:t>
            </a:r>
            <a:r>
              <a:rPr lang="zh-CN" altLang="en-US" sz="2000" dirty="0" smtClean="0">
                <a:solidFill>
                  <a:srgbClr val="FF0000"/>
                </a:solidFill>
                <a:latin typeface="仿宋" pitchFamily="49" charset="-122"/>
                <a:ea typeface="仿宋" pitchFamily="49" charset="-122"/>
              </a:rPr>
              <a:t>修改权限密码</a:t>
            </a:r>
            <a:r>
              <a:rPr lang="zh-CN" altLang="en-US" sz="2000" dirty="0" smtClean="0">
                <a:latin typeface="仿宋" pitchFamily="49" charset="-122"/>
                <a:ea typeface="仿宋" pitchFamily="49" charset="-122"/>
              </a:rPr>
              <a:t>不加密。</a:t>
            </a:r>
            <a:endParaRPr lang="en-US" altLang="zh-CN" sz="2000" dirty="0" smtClean="0">
              <a:latin typeface="仿宋" pitchFamily="49" charset="-122"/>
              <a:ea typeface="仿宋" pitchFamily="49" charset="-122"/>
            </a:endParaRPr>
          </a:p>
          <a:p>
            <a:pPr lvl="1">
              <a:spcBef>
                <a:spcPts val="600"/>
              </a:spcBef>
              <a:spcAft>
                <a:spcPts val="600"/>
              </a:spcAft>
            </a:pPr>
            <a:r>
              <a:rPr lang="zh-CN" altLang="en-US" sz="2000" dirty="0" smtClean="0">
                <a:latin typeface="仿宋" pitchFamily="49" charset="-122"/>
                <a:ea typeface="仿宋" pitchFamily="49" charset="-122"/>
              </a:rPr>
              <a:t>两个权限密码一个用于访问文件，另一个用于为特定审阅者提供修改文件内容的权限。</a:t>
            </a:r>
            <a:r>
              <a:rPr lang="zh-CN" altLang="en-US" sz="2000" dirty="0" smtClean="0">
                <a:solidFill>
                  <a:srgbClr val="0000FF"/>
                </a:solidFill>
                <a:latin typeface="仿宋" pitchFamily="49" charset="-122"/>
                <a:ea typeface="仿宋" pitchFamily="49" charset="-122"/>
              </a:rPr>
              <a:t>请确保两个密码是不同的</a:t>
            </a:r>
            <a:r>
              <a:rPr lang="zh-CN" altLang="en-US" sz="2000" dirty="0" smtClean="0">
                <a:latin typeface="仿宋" pitchFamily="49" charset="-122"/>
                <a:ea typeface="仿宋" pitchFamily="49" charset="-122"/>
              </a:rPr>
              <a:t>。 </a:t>
            </a:r>
            <a:endParaRPr lang="en-US" altLang="zh-CN" sz="2000" dirty="0" smtClean="0">
              <a:latin typeface="仿宋" pitchFamily="49" charset="-122"/>
              <a:ea typeface="仿宋" pitchFamily="49" charset="-122"/>
            </a:endParaRPr>
          </a:p>
          <a:p>
            <a:pPr lvl="1">
              <a:spcBef>
                <a:spcPts val="600"/>
              </a:spcBef>
              <a:spcAft>
                <a:spcPts val="600"/>
              </a:spcAft>
            </a:pPr>
            <a:r>
              <a:rPr lang="zh-CN" altLang="en-US" sz="2000" dirty="0" smtClean="0">
                <a:solidFill>
                  <a:srgbClr val="FF0000"/>
                </a:solidFill>
                <a:latin typeface="仿宋" pitchFamily="49" charset="-122"/>
                <a:ea typeface="仿宋" pitchFamily="49" charset="-122"/>
              </a:rPr>
              <a:t>记住密码很重要</a:t>
            </a:r>
            <a:r>
              <a:rPr lang="zh-CN" altLang="en-US" sz="2000" dirty="0" smtClean="0">
                <a:latin typeface="仿宋" pitchFamily="49" charset="-122"/>
                <a:ea typeface="仿宋" pitchFamily="49" charset="-122"/>
              </a:rPr>
              <a:t>。如果忘记了密码，</a:t>
            </a:r>
            <a:r>
              <a:rPr lang="en-US" altLang="zh-CN" sz="2000" dirty="0" smtClean="0">
                <a:latin typeface="仿宋" pitchFamily="49" charset="-122"/>
                <a:ea typeface="仿宋" pitchFamily="49" charset="-122"/>
              </a:rPr>
              <a:t>Microsoft </a:t>
            </a:r>
            <a:r>
              <a:rPr lang="zh-CN" altLang="en-US" sz="2000" dirty="0" smtClean="0">
                <a:latin typeface="仿宋" pitchFamily="49" charset="-122"/>
                <a:ea typeface="仿宋" pitchFamily="49" charset="-122"/>
              </a:rPr>
              <a:t>将无法找回。</a:t>
            </a:r>
            <a:endParaRPr lang="en-US" altLang="zh-CN" sz="2000" dirty="0" smtClean="0">
              <a:latin typeface="仿宋" pitchFamily="49" charset="-122"/>
              <a:ea typeface="仿宋" pitchFamily="49" charset="-122"/>
            </a:endParaRPr>
          </a:p>
          <a:p>
            <a:pPr lvl="1">
              <a:spcBef>
                <a:spcPts val="600"/>
              </a:spcBef>
              <a:spcAft>
                <a:spcPts val="600"/>
              </a:spcAft>
            </a:pPr>
            <a:r>
              <a:rPr lang="zh-CN" altLang="en-US" sz="2000" dirty="0" smtClean="0">
                <a:latin typeface="仿宋" pitchFamily="49" charset="-122"/>
                <a:ea typeface="仿宋" pitchFamily="49" charset="-122"/>
              </a:rPr>
              <a:t>选中“</a:t>
            </a:r>
            <a:r>
              <a:rPr lang="zh-CN" altLang="en-US" sz="2000" dirty="0" smtClean="0">
                <a:solidFill>
                  <a:srgbClr val="0000FF"/>
                </a:solidFill>
                <a:latin typeface="仿宋" pitchFamily="49" charset="-122"/>
                <a:ea typeface="仿宋" pitchFamily="49" charset="-122"/>
              </a:rPr>
              <a:t>建议只读</a:t>
            </a:r>
            <a:r>
              <a:rPr lang="zh-CN" altLang="en-US" sz="2000" dirty="0" smtClean="0">
                <a:latin typeface="仿宋" pitchFamily="49" charset="-122"/>
                <a:ea typeface="仿宋" pitchFamily="49" charset="-122"/>
              </a:rPr>
              <a:t>”复选框。打开文件时，将询问审阅者是否要以只读方式打开文件。 </a:t>
            </a:r>
            <a:endParaRPr lang="en-US" altLang="zh-CN" sz="2000" dirty="0" smtClean="0">
              <a:latin typeface="仿宋" pitchFamily="49" charset="-122"/>
              <a:ea typeface="仿宋" pitchFamily="49" charset="-122"/>
            </a:endParaRPr>
          </a:p>
          <a:p>
            <a:endParaRPr lang="zh-CN" altLang="en-US" dirty="0" smtClean="0"/>
          </a:p>
          <a:p>
            <a:pPr lvl="1">
              <a:buNone/>
            </a:pPr>
            <a:endParaRPr lang="zh-CN" altLang="en-US" sz="2000" dirty="0" smtClean="0"/>
          </a:p>
        </p:txBody>
      </p:sp>
      <p:sp>
        <p:nvSpPr>
          <p:cNvPr id="3" name="标题 2"/>
          <p:cNvSpPr>
            <a:spLocks noGrp="1"/>
          </p:cNvSpPr>
          <p:nvPr>
            <p:ph type="title"/>
          </p:nvPr>
        </p:nvSpPr>
        <p:spPr>
          <a:xfrm>
            <a:off x="34925" y="333375"/>
            <a:ext cx="4537075" cy="647700"/>
          </a:xfrm>
        </p:spPr>
        <p:txBody>
          <a:bodyPr/>
          <a:lstStyle/>
          <a:p>
            <a:r>
              <a:rPr lang="en-US" altLang="zh-CN" dirty="0" smtClean="0"/>
              <a:t>E</a:t>
            </a:r>
            <a:r>
              <a:rPr lang="en-US" dirty="0" smtClean="0"/>
              <a:t>xcel</a:t>
            </a:r>
            <a:r>
              <a:rPr lang="zh-CN" altLang="en-US" dirty="0" smtClean="0"/>
              <a:t>使用安全</a:t>
            </a:r>
            <a:endParaRPr lang="zh-CN" altLang="en-US" dirty="0"/>
          </a:p>
        </p:txBody>
      </p:sp>
      <p:pic>
        <p:nvPicPr>
          <p:cNvPr id="54274" name="Picture 2"/>
          <p:cNvPicPr>
            <a:picLocks noChangeAspect="1" noChangeArrowheads="1"/>
          </p:cNvPicPr>
          <p:nvPr/>
        </p:nvPicPr>
        <p:blipFill>
          <a:blip r:embed="rId3"/>
          <a:srcRect/>
          <a:stretch>
            <a:fillRect/>
          </a:stretch>
        </p:blipFill>
        <p:spPr bwMode="auto">
          <a:xfrm>
            <a:off x="357158" y="4374716"/>
            <a:ext cx="3286148" cy="2220718"/>
          </a:xfrm>
          <a:prstGeom prst="rect">
            <a:avLst/>
          </a:prstGeom>
          <a:noFill/>
          <a:ln w="9525">
            <a:noFill/>
            <a:miter lim="800000"/>
            <a:headEnd/>
            <a:tailEnd/>
          </a:ln>
          <a:effectLst/>
        </p:spPr>
      </p:pic>
      <p:pic>
        <p:nvPicPr>
          <p:cNvPr id="54275" name="Picture 3"/>
          <p:cNvPicPr>
            <a:picLocks noChangeAspect="1" noChangeArrowheads="1"/>
          </p:cNvPicPr>
          <p:nvPr/>
        </p:nvPicPr>
        <p:blipFill>
          <a:blip r:embed="rId4"/>
          <a:srcRect/>
          <a:stretch>
            <a:fillRect/>
          </a:stretch>
        </p:blipFill>
        <p:spPr bwMode="auto">
          <a:xfrm>
            <a:off x="3786182" y="4370872"/>
            <a:ext cx="2500330" cy="1289727"/>
          </a:xfrm>
          <a:prstGeom prst="rect">
            <a:avLst/>
          </a:prstGeom>
          <a:noFill/>
          <a:ln w="9525">
            <a:noFill/>
            <a:miter lim="800000"/>
            <a:headEnd/>
            <a:tailEnd/>
          </a:ln>
          <a:effectLst/>
        </p:spPr>
      </p:pic>
      <p:pic>
        <p:nvPicPr>
          <p:cNvPr id="54276" name="Picture 4"/>
          <p:cNvPicPr>
            <a:picLocks noChangeAspect="1" noChangeArrowheads="1"/>
          </p:cNvPicPr>
          <p:nvPr/>
        </p:nvPicPr>
        <p:blipFill>
          <a:blip r:embed="rId5"/>
          <a:srcRect/>
          <a:stretch>
            <a:fillRect/>
          </a:stretch>
        </p:blipFill>
        <p:spPr bwMode="auto">
          <a:xfrm>
            <a:off x="6357950" y="4370873"/>
            <a:ext cx="2500330" cy="1289727"/>
          </a:xfrm>
          <a:prstGeom prst="rect">
            <a:avLst/>
          </a:prstGeom>
          <a:noFill/>
          <a:ln w="9525">
            <a:noFill/>
            <a:miter lim="800000"/>
            <a:headEnd/>
            <a:tailEnd/>
          </a:ln>
          <a:effectLst/>
        </p:spPr>
      </p:pic>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0" y="1000108"/>
            <a:ext cx="7772400" cy="5643602"/>
          </a:xfrm>
        </p:spPr>
        <p:txBody>
          <a:bodyPr>
            <a:normAutofit/>
          </a:bodyPr>
          <a:lstStyle/>
          <a:p>
            <a:pPr marL="0" indent="0">
              <a:buFont typeface="Wingdings" pitchFamily="2" charset="2"/>
              <a:buChar char="l"/>
            </a:pPr>
            <a:r>
              <a:rPr lang="en-US" altLang="zh-CN" sz="2400" dirty="0" smtClean="0">
                <a:solidFill>
                  <a:srgbClr val="FF0000"/>
                </a:solidFill>
              </a:rPr>
              <a:t>《Excel</a:t>
            </a:r>
            <a:r>
              <a:rPr lang="zh-CN" altLang="en-US" sz="2400" dirty="0" smtClean="0">
                <a:solidFill>
                  <a:srgbClr val="FF0000"/>
                </a:solidFill>
              </a:rPr>
              <a:t> </a:t>
            </a:r>
            <a:r>
              <a:rPr lang="en-US" altLang="zh-CN" sz="2400" dirty="0" smtClean="0">
                <a:solidFill>
                  <a:srgbClr val="FF0000"/>
                </a:solidFill>
              </a:rPr>
              <a:t>2007</a:t>
            </a:r>
            <a:r>
              <a:rPr lang="zh-CN" altLang="en-US" sz="2400" dirty="0" smtClean="0">
                <a:solidFill>
                  <a:srgbClr val="FF0000"/>
                </a:solidFill>
              </a:rPr>
              <a:t>与</a:t>
            </a:r>
            <a:r>
              <a:rPr lang="en-US" altLang="zh-CN" sz="2400" dirty="0" smtClean="0">
                <a:solidFill>
                  <a:srgbClr val="FF0000"/>
                </a:solidFill>
              </a:rPr>
              <a:t>VBA</a:t>
            </a:r>
            <a:r>
              <a:rPr lang="zh-CN" altLang="en-US" sz="2400" dirty="0" smtClean="0">
                <a:solidFill>
                  <a:srgbClr val="FF0000"/>
                </a:solidFill>
              </a:rPr>
              <a:t>编程从入门到精通</a:t>
            </a:r>
            <a:r>
              <a:rPr lang="en-US" altLang="zh-CN" sz="2400" dirty="0" smtClean="0">
                <a:solidFill>
                  <a:srgbClr val="FF0000"/>
                </a:solidFill>
              </a:rPr>
              <a:t>》</a:t>
            </a:r>
          </a:p>
          <a:p>
            <a:pPr marL="0" lvl="1" indent="0">
              <a:buNone/>
            </a:pPr>
            <a:r>
              <a:rPr lang="zh-CN" altLang="en-US" sz="2000" dirty="0" smtClean="0"/>
              <a:t>    张强，刘飚编著</a:t>
            </a:r>
            <a:r>
              <a:rPr lang="en-US" altLang="zh-CN" sz="2000" dirty="0" smtClean="0"/>
              <a:t>． </a:t>
            </a:r>
            <a:r>
              <a:rPr lang="zh-CN" altLang="en-US" sz="2000" dirty="0" smtClean="0"/>
              <a:t>电子工业出版社，</a:t>
            </a:r>
            <a:r>
              <a:rPr lang="en-US" altLang="zh-CN" sz="2000" dirty="0" smtClean="0"/>
              <a:t>2008</a:t>
            </a:r>
            <a:r>
              <a:rPr lang="zh-CN" altLang="en-US" sz="2000" dirty="0" smtClean="0"/>
              <a:t>年，￥</a:t>
            </a:r>
            <a:r>
              <a:rPr lang="en-US" altLang="zh-CN" sz="2000" dirty="0" smtClean="0"/>
              <a:t>43.00</a:t>
            </a:r>
          </a:p>
          <a:p>
            <a:pPr marL="0" indent="0">
              <a:buFont typeface="Wingdings" pitchFamily="2" charset="2"/>
              <a:buChar char="l"/>
            </a:pPr>
            <a:r>
              <a:rPr lang="en-US" altLang="zh-CN" sz="2400" dirty="0" smtClean="0">
                <a:solidFill>
                  <a:srgbClr val="FF0000"/>
                </a:solidFill>
              </a:rPr>
              <a:t>《</a:t>
            </a:r>
            <a:r>
              <a:rPr lang="zh-CN" altLang="en-US" sz="2400" dirty="0" smtClean="0">
                <a:solidFill>
                  <a:srgbClr val="FF0000"/>
                </a:solidFill>
              </a:rPr>
              <a:t>别怕，</a:t>
            </a:r>
            <a:r>
              <a:rPr lang="en-US" altLang="zh-CN" sz="2400" dirty="0" smtClean="0">
                <a:solidFill>
                  <a:srgbClr val="FF0000"/>
                </a:solidFill>
              </a:rPr>
              <a:t>Excel VBA</a:t>
            </a:r>
            <a:r>
              <a:rPr lang="zh-CN" altLang="en-US" sz="2400" dirty="0" smtClean="0">
                <a:solidFill>
                  <a:srgbClr val="FF0000"/>
                </a:solidFill>
              </a:rPr>
              <a:t>其实很简单</a:t>
            </a:r>
            <a:r>
              <a:rPr lang="en-US" altLang="zh-CN" sz="2400" dirty="0" smtClean="0">
                <a:solidFill>
                  <a:srgbClr val="FF0000"/>
                </a:solidFill>
              </a:rPr>
              <a:t>》</a:t>
            </a:r>
          </a:p>
          <a:p>
            <a:pPr marL="0" indent="0">
              <a:buNone/>
            </a:pPr>
            <a:r>
              <a:rPr lang="zh-CN" altLang="en-US" sz="2000" dirty="0" smtClean="0">
                <a:solidFill>
                  <a:srgbClr val="000000"/>
                </a:solidFill>
              </a:rPr>
              <a:t>   </a:t>
            </a:r>
            <a:r>
              <a:rPr lang="en-US" altLang="zh-CN" sz="2000" dirty="0" smtClean="0">
                <a:solidFill>
                  <a:srgbClr val="000000"/>
                </a:solidFill>
              </a:rPr>
              <a:t>Excel Home</a:t>
            </a:r>
            <a:r>
              <a:rPr lang="zh-CN" altLang="en-US" sz="2000" dirty="0" smtClean="0">
                <a:solidFill>
                  <a:srgbClr val="000000"/>
                </a:solidFill>
              </a:rPr>
              <a:t>编著</a:t>
            </a:r>
            <a:r>
              <a:rPr lang="en-US" altLang="zh-CN" sz="2000" dirty="0" smtClean="0">
                <a:solidFill>
                  <a:srgbClr val="000000"/>
                </a:solidFill>
              </a:rPr>
              <a:t>． </a:t>
            </a:r>
            <a:r>
              <a:rPr lang="zh-CN" altLang="en-US" sz="2000" dirty="0" smtClean="0">
                <a:solidFill>
                  <a:srgbClr val="000000"/>
                </a:solidFill>
              </a:rPr>
              <a:t>人民邮电出版社，</a:t>
            </a:r>
            <a:r>
              <a:rPr lang="en-US" altLang="zh-CN" sz="2000" dirty="0" smtClean="0">
                <a:solidFill>
                  <a:srgbClr val="000000"/>
                </a:solidFill>
              </a:rPr>
              <a:t>2012</a:t>
            </a:r>
            <a:r>
              <a:rPr lang="zh-CN" altLang="en-US" sz="2000" dirty="0" smtClean="0">
                <a:solidFill>
                  <a:srgbClr val="000000"/>
                </a:solidFill>
              </a:rPr>
              <a:t>年，￥</a:t>
            </a:r>
            <a:r>
              <a:rPr lang="en-US" altLang="zh-CN" sz="2000" dirty="0" smtClean="0">
                <a:solidFill>
                  <a:srgbClr val="000000"/>
                </a:solidFill>
              </a:rPr>
              <a:t>49.00</a:t>
            </a:r>
            <a:endParaRPr lang="en-US" altLang="zh-CN" dirty="0" smtClean="0">
              <a:solidFill>
                <a:srgbClr val="FF0000"/>
              </a:solidFill>
            </a:endParaRPr>
          </a:p>
          <a:p>
            <a:pPr marL="0" indent="0">
              <a:buFont typeface="Wingdings" pitchFamily="2" charset="2"/>
              <a:buChar char="l"/>
            </a:pPr>
            <a:r>
              <a:rPr lang="en-US" altLang="zh-CN" dirty="0" smtClean="0">
                <a:solidFill>
                  <a:srgbClr val="FF0000"/>
                </a:solidFill>
              </a:rPr>
              <a:t>《Excel VBA</a:t>
            </a:r>
            <a:r>
              <a:rPr lang="zh-CN" altLang="en-US" dirty="0" smtClean="0">
                <a:solidFill>
                  <a:srgbClr val="FF0000"/>
                </a:solidFill>
              </a:rPr>
              <a:t>实战技巧精粹</a:t>
            </a:r>
            <a:r>
              <a:rPr lang="en-US" altLang="zh-CN" dirty="0" smtClean="0">
                <a:solidFill>
                  <a:srgbClr val="FF0000"/>
                </a:solidFill>
              </a:rPr>
              <a:t>(</a:t>
            </a:r>
            <a:r>
              <a:rPr lang="zh-CN" altLang="en-US" dirty="0" smtClean="0">
                <a:solidFill>
                  <a:srgbClr val="FF0000"/>
                </a:solidFill>
              </a:rPr>
              <a:t>修订版</a:t>
            </a:r>
            <a:r>
              <a:rPr lang="en-US" altLang="zh-CN" dirty="0" smtClean="0">
                <a:solidFill>
                  <a:srgbClr val="FF0000"/>
                </a:solidFill>
              </a:rPr>
              <a:t>)》</a:t>
            </a:r>
          </a:p>
          <a:p>
            <a:pPr marL="0" indent="0">
              <a:buNone/>
            </a:pPr>
            <a:r>
              <a:rPr lang="en-US" altLang="zh-CN" dirty="0" smtClean="0">
                <a:solidFill>
                  <a:srgbClr val="FF0000"/>
                </a:solidFill>
              </a:rPr>
              <a:t>   </a:t>
            </a:r>
            <a:r>
              <a:rPr lang="en-US" altLang="zh-CN" sz="2000" dirty="0" smtClean="0">
                <a:solidFill>
                  <a:srgbClr val="000000"/>
                </a:solidFill>
              </a:rPr>
              <a:t>Excel Home</a:t>
            </a:r>
            <a:r>
              <a:rPr lang="zh-CN" altLang="en-US" sz="2000" dirty="0" smtClean="0">
                <a:solidFill>
                  <a:srgbClr val="000000"/>
                </a:solidFill>
              </a:rPr>
              <a:t>编著． 人民邮电出版社，</a:t>
            </a:r>
            <a:r>
              <a:rPr lang="en-US" altLang="zh-CN" sz="2000" dirty="0" smtClean="0">
                <a:solidFill>
                  <a:srgbClr val="000000"/>
                </a:solidFill>
              </a:rPr>
              <a:t>2013</a:t>
            </a:r>
            <a:r>
              <a:rPr lang="zh-CN" altLang="en-US" sz="2000" dirty="0" smtClean="0">
                <a:solidFill>
                  <a:srgbClr val="000000"/>
                </a:solidFill>
              </a:rPr>
              <a:t>年，￥</a:t>
            </a:r>
            <a:r>
              <a:rPr lang="en-US" altLang="zh-CN" sz="2000" dirty="0" smtClean="0">
                <a:solidFill>
                  <a:srgbClr val="000000"/>
                </a:solidFill>
              </a:rPr>
              <a:t>69.00</a:t>
            </a:r>
            <a:endParaRPr lang="en-US" altLang="zh-CN" sz="2400" dirty="0" smtClean="0">
              <a:solidFill>
                <a:srgbClr val="FF0000"/>
              </a:solidFill>
            </a:endParaRPr>
          </a:p>
          <a:p>
            <a:pPr marL="0" indent="0">
              <a:buFont typeface="Wingdings" pitchFamily="2" charset="2"/>
              <a:buChar char="l"/>
            </a:pPr>
            <a:r>
              <a:rPr lang="en-US" altLang="zh-CN" dirty="0" smtClean="0">
                <a:solidFill>
                  <a:srgbClr val="FF0000"/>
                </a:solidFill>
              </a:rPr>
              <a:t>《Excel VBA</a:t>
            </a:r>
            <a:r>
              <a:rPr lang="zh-CN" altLang="en-US" dirty="0" smtClean="0">
                <a:solidFill>
                  <a:srgbClr val="FF0000"/>
                </a:solidFill>
              </a:rPr>
              <a:t>编程实战宝典（配光盘）</a:t>
            </a:r>
            <a:r>
              <a:rPr lang="en-US" altLang="zh-CN" dirty="0" smtClean="0">
                <a:solidFill>
                  <a:srgbClr val="FF0000"/>
                </a:solidFill>
              </a:rPr>
              <a:t>》</a:t>
            </a:r>
          </a:p>
          <a:p>
            <a:pPr marL="0" indent="0">
              <a:buNone/>
            </a:pPr>
            <a:r>
              <a:rPr lang="zh-CN" altLang="en-US" sz="2000" dirty="0" smtClean="0">
                <a:solidFill>
                  <a:srgbClr val="000000"/>
                </a:solidFill>
              </a:rPr>
              <a:t>   伍远高等编著 </a:t>
            </a:r>
            <a:r>
              <a:rPr lang="en-US" altLang="zh-CN" sz="2000" dirty="0" smtClean="0">
                <a:solidFill>
                  <a:srgbClr val="000000"/>
                </a:solidFill>
              </a:rPr>
              <a:t>．</a:t>
            </a:r>
            <a:r>
              <a:rPr lang="zh-CN" altLang="en-US" sz="2000" dirty="0" smtClean="0">
                <a:solidFill>
                  <a:srgbClr val="000000"/>
                </a:solidFill>
              </a:rPr>
              <a:t>清华大学出版社，</a:t>
            </a:r>
            <a:r>
              <a:rPr lang="en-US" altLang="zh-CN" sz="2000" dirty="0" smtClean="0">
                <a:solidFill>
                  <a:srgbClr val="000000"/>
                </a:solidFill>
              </a:rPr>
              <a:t>2014</a:t>
            </a:r>
            <a:r>
              <a:rPr lang="zh-CN" altLang="en-US" sz="2000" dirty="0" smtClean="0">
                <a:solidFill>
                  <a:srgbClr val="000000"/>
                </a:solidFill>
              </a:rPr>
              <a:t>， ￥ </a:t>
            </a:r>
            <a:r>
              <a:rPr lang="en-US" altLang="zh-CN" sz="2000" dirty="0" smtClean="0">
                <a:solidFill>
                  <a:srgbClr val="000000"/>
                </a:solidFill>
              </a:rPr>
              <a:t>89.00</a:t>
            </a:r>
          </a:p>
        </p:txBody>
      </p:sp>
      <p:sp>
        <p:nvSpPr>
          <p:cNvPr id="3" name="标题 2"/>
          <p:cNvSpPr>
            <a:spLocks noGrp="1"/>
          </p:cNvSpPr>
          <p:nvPr>
            <p:ph type="title"/>
          </p:nvPr>
        </p:nvSpPr>
        <p:spPr>
          <a:xfrm>
            <a:off x="34925" y="333375"/>
            <a:ext cx="4537075" cy="647700"/>
          </a:xfrm>
        </p:spPr>
        <p:txBody>
          <a:bodyPr/>
          <a:lstStyle/>
          <a:p>
            <a:r>
              <a:rPr lang="zh-CN" altLang="en-US" dirty="0" smtClean="0"/>
              <a:t>参考书目</a:t>
            </a:r>
            <a:endParaRPr lang="zh-CN" altLang="en-US" dirty="0"/>
          </a:p>
        </p:txBody>
      </p:sp>
      <p:pic>
        <p:nvPicPr>
          <p:cNvPr id="19464" name="Picture 8" descr="http://img39.ddimg.cn/31/0/20155639-1_b.jpg">
            <a:hlinkClick r:id="rId3"/>
          </p:cNvPr>
          <p:cNvPicPr>
            <a:picLocks noChangeAspect="1" noChangeArrowheads="1"/>
          </p:cNvPicPr>
          <p:nvPr/>
        </p:nvPicPr>
        <p:blipFill>
          <a:blip r:embed="rId4" cstate="print"/>
          <a:srcRect/>
          <a:stretch>
            <a:fillRect/>
          </a:stretch>
        </p:blipFill>
        <p:spPr bwMode="auto">
          <a:xfrm>
            <a:off x="6715140" y="1000108"/>
            <a:ext cx="912978" cy="1285884"/>
          </a:xfrm>
          <a:prstGeom prst="rect">
            <a:avLst/>
          </a:prstGeom>
          <a:noFill/>
        </p:spPr>
      </p:pic>
      <p:pic>
        <p:nvPicPr>
          <p:cNvPr id="51202" name="Picture 2" descr="别怕，Excel VBA其实很简单（Excel Home创始人Kevin联手Excel Home官方微博管理员叶枫共同打造一句顶一万句的懒人心法，教你一键搞定所有报表） 一句顶一万句的懒人心法，教你一键搞定所有报表"/>
          <p:cNvPicPr>
            <a:picLocks noChangeAspect="1" noChangeArrowheads="1"/>
          </p:cNvPicPr>
          <p:nvPr/>
        </p:nvPicPr>
        <p:blipFill>
          <a:blip r:embed="rId5"/>
          <a:srcRect l="14615" r="15385"/>
          <a:stretch>
            <a:fillRect/>
          </a:stretch>
        </p:blipFill>
        <p:spPr bwMode="auto">
          <a:xfrm>
            <a:off x="6715140" y="2428868"/>
            <a:ext cx="1000132" cy="1428760"/>
          </a:xfrm>
          <a:prstGeom prst="rect">
            <a:avLst/>
          </a:prstGeom>
          <a:noFill/>
        </p:spPr>
      </p:pic>
      <p:pic>
        <p:nvPicPr>
          <p:cNvPr id="51204" name="Picture 4" descr="Excel VBA实战技巧精粹（修订版）（Excel Home的全新力作，《别怕，Excel VBA其实很简单》的进阶篇，从夯实基本功到修炼实力的必读精典。VBA，破译职场生存密码，高效率人士的秘密武器。）&#10;Excel Home的全新力作，《别怕，Excel VBA其实很简单》的进阶篇，从夯实基本功到修炼实力的必读精典。VBA，破译职场生存密码，高效率人士的秘密武器。"/>
          <p:cNvPicPr>
            <a:picLocks noChangeAspect="1" noChangeArrowheads="1"/>
          </p:cNvPicPr>
          <p:nvPr/>
        </p:nvPicPr>
        <p:blipFill>
          <a:blip r:embed="rId6"/>
          <a:srcRect l="8824" r="20587"/>
          <a:stretch>
            <a:fillRect/>
          </a:stretch>
        </p:blipFill>
        <p:spPr bwMode="auto">
          <a:xfrm>
            <a:off x="7786710" y="2428868"/>
            <a:ext cx="991073" cy="1404000"/>
          </a:xfrm>
          <a:prstGeom prst="rect">
            <a:avLst/>
          </a:prstGeom>
          <a:noFill/>
        </p:spPr>
      </p:pic>
      <p:pic>
        <p:nvPicPr>
          <p:cNvPr id="9" name="largePic" descr="Excel VBA编程实战宝典（配光盘）（开发宝典丛书）  ">
            <a:hlinkClick r:id="rId7" tgtFrame="&quot;_blank&quot;"/>
          </p:cNvPr>
          <p:cNvPicPr/>
          <p:nvPr/>
        </p:nvPicPr>
        <p:blipFill>
          <a:blip r:embed="rId8"/>
          <a:srcRect/>
          <a:stretch>
            <a:fillRect/>
          </a:stretch>
        </p:blipFill>
        <p:spPr bwMode="auto">
          <a:xfrm>
            <a:off x="6786578" y="4786322"/>
            <a:ext cx="1285884" cy="1357322"/>
          </a:xfrm>
          <a:prstGeom prst="rect">
            <a:avLst/>
          </a:prstGeom>
          <a:noFill/>
          <a:ln w="9525">
            <a:noFill/>
            <a:miter lim="800000"/>
            <a:headEnd/>
            <a:tailEnd/>
          </a:ln>
        </p:spPr>
      </p:pic>
      <p:cxnSp>
        <p:nvCxnSpPr>
          <p:cNvPr id="11" name="直接连接符 10"/>
          <p:cNvCxnSpPr/>
          <p:nvPr/>
        </p:nvCxnSpPr>
        <p:spPr bwMode="auto">
          <a:xfrm>
            <a:off x="142844" y="2285992"/>
            <a:ext cx="8572560" cy="1588"/>
          </a:xfrm>
          <a:prstGeom prst="line">
            <a:avLst/>
          </a:prstGeom>
          <a:ln>
            <a:headEnd type="none" w="med" len="med"/>
            <a:tailEnd type="none" w="med" len="med"/>
          </a:ln>
        </p:spPr>
        <p:style>
          <a:lnRef idx="2">
            <a:schemeClr val="accent5"/>
          </a:lnRef>
          <a:fillRef idx="0">
            <a:schemeClr val="accent5"/>
          </a:fillRef>
          <a:effectRef idx="1">
            <a:schemeClr val="accent5"/>
          </a:effectRef>
          <a:fontRef idx="minor">
            <a:schemeClr val="tx1"/>
          </a:fontRef>
        </p:style>
      </p:cxnSp>
      <p:cxnSp>
        <p:nvCxnSpPr>
          <p:cNvPr id="13" name="直接连接符 12"/>
          <p:cNvCxnSpPr/>
          <p:nvPr/>
        </p:nvCxnSpPr>
        <p:spPr bwMode="auto">
          <a:xfrm>
            <a:off x="142844" y="4641858"/>
            <a:ext cx="8572560" cy="1588"/>
          </a:xfrm>
          <a:prstGeom prst="line">
            <a:avLst/>
          </a:prstGeom>
          <a:ln>
            <a:headEnd type="none" w="med" len="med"/>
            <a:tailEnd type="none" w="med" len="med"/>
          </a:ln>
        </p:spPr>
        <p:style>
          <a:lnRef idx="2">
            <a:schemeClr val="accent5"/>
          </a:lnRef>
          <a:fillRef idx="0">
            <a:schemeClr val="accent5"/>
          </a:fillRef>
          <a:effectRef idx="1">
            <a:schemeClr val="accent5"/>
          </a:effectRef>
          <a:fontRef idx="minor">
            <a:schemeClr val="tx1"/>
          </a:fontRef>
        </p:style>
      </p:cxnSp>
    </p:spTree>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214282" y="1000108"/>
            <a:ext cx="8715436" cy="2214578"/>
          </a:xfrm>
        </p:spPr>
        <p:txBody>
          <a:bodyPr>
            <a:noAutofit/>
          </a:bodyPr>
          <a:lstStyle/>
          <a:p>
            <a:pPr marL="0" indent="173038">
              <a:lnSpc>
                <a:spcPct val="100000"/>
              </a:lnSpc>
            </a:pPr>
            <a:r>
              <a:rPr lang="zh-CN" altLang="en-US" dirty="0" smtClean="0"/>
              <a:t>隐藏工作簿</a:t>
            </a:r>
            <a:endParaRPr lang="en-US" altLang="zh-CN" b="1" dirty="0" smtClean="0"/>
          </a:p>
          <a:p>
            <a:pPr lvl="1">
              <a:spcBef>
                <a:spcPts val="600"/>
              </a:spcBef>
              <a:spcAft>
                <a:spcPts val="600"/>
              </a:spcAft>
            </a:pPr>
            <a:r>
              <a:rPr lang="zh-CN" altLang="en-US" sz="2000" dirty="0" smtClean="0">
                <a:latin typeface="仿宋" pitchFamily="49" charset="-122"/>
                <a:ea typeface="仿宋" pitchFamily="49" charset="-122"/>
              </a:rPr>
              <a:t>单击“视图”</a:t>
            </a:r>
            <a:r>
              <a:rPr lang="en-US" altLang="zh-CN" sz="2000" dirty="0" smtClean="0">
                <a:latin typeface="仿宋" pitchFamily="49" charset="-122"/>
                <a:ea typeface="仿宋" pitchFamily="49" charset="-122"/>
              </a:rPr>
              <a:t>/</a:t>
            </a:r>
            <a:r>
              <a:rPr lang="zh-CN" altLang="en-US" sz="2000" dirty="0" smtClean="0">
                <a:latin typeface="仿宋" pitchFamily="49" charset="-122"/>
                <a:ea typeface="仿宋" pitchFamily="49" charset="-122"/>
              </a:rPr>
              <a:t>“窗口”</a:t>
            </a:r>
            <a:r>
              <a:rPr lang="en-US" altLang="zh-CN" sz="2000" dirty="0" smtClean="0">
                <a:latin typeface="仿宋" pitchFamily="49" charset="-122"/>
                <a:ea typeface="仿宋" pitchFamily="49" charset="-122"/>
              </a:rPr>
              <a:t>/</a:t>
            </a:r>
            <a:r>
              <a:rPr lang="zh-CN" altLang="en-US" sz="2000" dirty="0" smtClean="0">
                <a:latin typeface="仿宋" pitchFamily="49" charset="-122"/>
                <a:ea typeface="仿宋" pitchFamily="49" charset="-122"/>
              </a:rPr>
              <a:t>单击“隐藏”</a:t>
            </a:r>
            <a:endParaRPr lang="en-US" altLang="zh-CN" sz="2000" dirty="0" smtClean="0">
              <a:latin typeface="仿宋" pitchFamily="49" charset="-122"/>
              <a:ea typeface="仿宋" pitchFamily="49" charset="-122"/>
            </a:endParaRPr>
          </a:p>
          <a:p>
            <a:pPr marL="0" lvl="0" indent="173038">
              <a:lnSpc>
                <a:spcPct val="100000"/>
              </a:lnSpc>
            </a:pPr>
            <a:r>
              <a:rPr lang="zh-CN" altLang="en-US" dirty="0" smtClean="0">
                <a:solidFill>
                  <a:srgbClr val="000000"/>
                </a:solidFill>
              </a:rPr>
              <a:t>取消隐藏工作簿</a:t>
            </a:r>
            <a:endParaRPr lang="en-US" altLang="zh-CN" dirty="0" smtClean="0">
              <a:solidFill>
                <a:srgbClr val="000000"/>
              </a:solidFill>
            </a:endParaRPr>
          </a:p>
          <a:p>
            <a:pPr lvl="1">
              <a:spcBef>
                <a:spcPts val="600"/>
              </a:spcBef>
              <a:spcAft>
                <a:spcPts val="600"/>
              </a:spcAft>
            </a:pPr>
            <a:r>
              <a:rPr lang="zh-CN" altLang="en-US" sz="2000" dirty="0" smtClean="0">
                <a:latin typeface="仿宋" pitchFamily="49" charset="-122"/>
                <a:ea typeface="仿宋" pitchFamily="49" charset="-122"/>
              </a:rPr>
              <a:t>单击“视图”</a:t>
            </a:r>
            <a:r>
              <a:rPr lang="en-US" altLang="zh-CN" sz="2000" dirty="0" smtClean="0">
                <a:latin typeface="仿宋" pitchFamily="49" charset="-122"/>
                <a:ea typeface="仿宋" pitchFamily="49" charset="-122"/>
              </a:rPr>
              <a:t>/</a:t>
            </a:r>
            <a:r>
              <a:rPr lang="zh-CN" altLang="en-US" sz="2000" dirty="0" smtClean="0">
                <a:latin typeface="仿宋" pitchFamily="49" charset="-122"/>
                <a:ea typeface="仿宋" pitchFamily="49" charset="-122"/>
              </a:rPr>
              <a:t>“窗口”</a:t>
            </a:r>
            <a:r>
              <a:rPr lang="en-US" altLang="zh-CN" sz="2000" dirty="0" smtClean="0">
                <a:latin typeface="仿宋" pitchFamily="49" charset="-122"/>
                <a:ea typeface="仿宋" pitchFamily="49" charset="-122"/>
              </a:rPr>
              <a:t>/</a:t>
            </a:r>
            <a:r>
              <a:rPr lang="zh-CN" altLang="en-US" sz="2000" dirty="0" smtClean="0">
                <a:latin typeface="仿宋" pitchFamily="49" charset="-122"/>
                <a:ea typeface="仿宋" pitchFamily="49" charset="-122"/>
              </a:rPr>
              <a:t>单击“取消隐藏”</a:t>
            </a:r>
            <a:endParaRPr lang="en-US" altLang="zh-CN" sz="2000" dirty="0" smtClean="0">
              <a:latin typeface="仿宋" pitchFamily="49" charset="-122"/>
              <a:ea typeface="仿宋" pitchFamily="49" charset="-122"/>
            </a:endParaRPr>
          </a:p>
          <a:p>
            <a:pPr lvl="1">
              <a:buNone/>
            </a:pPr>
            <a:endParaRPr lang="zh-CN" altLang="en-US" sz="2000" dirty="0" smtClean="0"/>
          </a:p>
        </p:txBody>
      </p:sp>
      <p:sp>
        <p:nvSpPr>
          <p:cNvPr id="3" name="标题 2"/>
          <p:cNvSpPr>
            <a:spLocks noGrp="1"/>
          </p:cNvSpPr>
          <p:nvPr>
            <p:ph type="title"/>
          </p:nvPr>
        </p:nvSpPr>
        <p:spPr>
          <a:xfrm>
            <a:off x="34925" y="333375"/>
            <a:ext cx="4537075" cy="647700"/>
          </a:xfrm>
        </p:spPr>
        <p:txBody>
          <a:bodyPr/>
          <a:lstStyle/>
          <a:p>
            <a:r>
              <a:rPr lang="en-US" altLang="zh-CN" dirty="0" smtClean="0"/>
              <a:t>E</a:t>
            </a:r>
            <a:r>
              <a:rPr lang="en-US" dirty="0" smtClean="0"/>
              <a:t>xcel</a:t>
            </a:r>
            <a:r>
              <a:rPr lang="zh-CN" altLang="en-US" dirty="0" smtClean="0"/>
              <a:t>使用安全</a:t>
            </a:r>
            <a:endParaRPr lang="zh-CN" altLang="en-US" dirty="0"/>
          </a:p>
        </p:txBody>
      </p:sp>
      <p:pic>
        <p:nvPicPr>
          <p:cNvPr id="8" name="Picture 2"/>
          <p:cNvPicPr>
            <a:picLocks noChangeAspect="1" noChangeArrowheads="1"/>
          </p:cNvPicPr>
          <p:nvPr/>
        </p:nvPicPr>
        <p:blipFill>
          <a:blip r:embed="rId3"/>
          <a:srcRect/>
          <a:stretch>
            <a:fillRect/>
          </a:stretch>
        </p:blipFill>
        <p:spPr bwMode="auto">
          <a:xfrm>
            <a:off x="5715008" y="3357562"/>
            <a:ext cx="2857500" cy="1885950"/>
          </a:xfrm>
          <a:prstGeom prst="rect">
            <a:avLst/>
          </a:prstGeom>
          <a:noFill/>
          <a:ln w="9525">
            <a:noFill/>
            <a:miter lim="800000"/>
            <a:headEnd/>
            <a:tailEnd/>
          </a:ln>
          <a:effectLst/>
        </p:spPr>
      </p:pic>
      <p:grpSp>
        <p:nvGrpSpPr>
          <p:cNvPr id="11" name="组合 10"/>
          <p:cNvGrpSpPr/>
          <p:nvPr/>
        </p:nvGrpSpPr>
        <p:grpSpPr>
          <a:xfrm>
            <a:off x="571472" y="3429000"/>
            <a:ext cx="4857750" cy="1247775"/>
            <a:chOff x="571472" y="3429000"/>
            <a:chExt cx="4857750" cy="1247775"/>
          </a:xfrm>
        </p:grpSpPr>
        <p:pic>
          <p:nvPicPr>
            <p:cNvPr id="58369" name="Picture 1" descr="C:\Users\pc\AppData\Roaming\Tencent\Users\724131663\QQ\WinTemp\RichOle\{29JNI617R9E]`3@}E`AUL0.png"/>
            <p:cNvPicPr>
              <a:picLocks noChangeAspect="1" noChangeArrowheads="1"/>
            </p:cNvPicPr>
            <p:nvPr/>
          </p:nvPicPr>
          <p:blipFill>
            <a:blip r:embed="rId4"/>
            <a:srcRect/>
            <a:stretch>
              <a:fillRect/>
            </a:stretch>
          </p:blipFill>
          <p:spPr bwMode="auto">
            <a:xfrm>
              <a:off x="571472" y="3429000"/>
              <a:ext cx="4857750" cy="1247775"/>
            </a:xfrm>
            <a:prstGeom prst="rect">
              <a:avLst/>
            </a:prstGeom>
            <a:noFill/>
          </p:spPr>
        </p:pic>
        <p:sp>
          <p:nvSpPr>
            <p:cNvPr id="10" name="圆角矩形 9"/>
            <p:cNvSpPr/>
            <p:nvPr/>
          </p:nvSpPr>
          <p:spPr bwMode="auto">
            <a:xfrm>
              <a:off x="3643306" y="4000504"/>
              <a:ext cx="785818" cy="500066"/>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ts val="2488"/>
                </a:spcBef>
                <a:spcAft>
                  <a:spcPts val="2488"/>
                </a:spcAft>
                <a:buClrTx/>
                <a:buSzTx/>
                <a:buFontTx/>
                <a:buNone/>
                <a:tabLst/>
              </a:pPr>
              <a:endParaRPr kumimoji="1" lang="zh-CN" altLang="en-US" sz="2000" b="1" i="0" u="none" strike="noStrike" cap="none" normalizeH="0" baseline="0" smtClean="0">
                <a:ln>
                  <a:noFill/>
                </a:ln>
                <a:solidFill>
                  <a:srgbClr val="800000"/>
                </a:solidFill>
                <a:effectLst/>
                <a:latin typeface="Times New Roman" pitchFamily="18" charset="0"/>
                <a:ea typeface="宋体" pitchFamily="2" charset="-122"/>
              </a:endParaRPr>
            </a:p>
          </p:txBody>
        </p:sp>
      </p:grpSp>
    </p:spTree>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214282" y="1000108"/>
            <a:ext cx="8715436" cy="2214578"/>
          </a:xfrm>
        </p:spPr>
        <p:txBody>
          <a:bodyPr>
            <a:noAutofit/>
          </a:bodyPr>
          <a:lstStyle/>
          <a:p>
            <a:pPr marL="0" indent="173038">
              <a:lnSpc>
                <a:spcPct val="100000"/>
              </a:lnSpc>
            </a:pPr>
            <a:r>
              <a:rPr lang="zh-CN" altLang="en-US" dirty="0" smtClean="0"/>
              <a:t>隐藏工作表</a:t>
            </a:r>
            <a:endParaRPr lang="en-US" altLang="zh-CN" b="1" dirty="0" smtClean="0"/>
          </a:p>
          <a:p>
            <a:pPr lvl="1">
              <a:spcBef>
                <a:spcPts val="600"/>
              </a:spcBef>
              <a:spcAft>
                <a:spcPts val="600"/>
              </a:spcAft>
            </a:pPr>
            <a:r>
              <a:rPr lang="zh-CN" altLang="en-US" sz="2000" dirty="0" smtClean="0">
                <a:latin typeface="仿宋" pitchFamily="49" charset="-122"/>
                <a:ea typeface="仿宋" pitchFamily="49" charset="-122"/>
              </a:rPr>
              <a:t>点击相应的工作表标签（表名），右键单击“隐藏” 。 </a:t>
            </a:r>
            <a:endParaRPr lang="en-US" altLang="zh-CN" sz="2000" dirty="0" smtClean="0">
              <a:latin typeface="仿宋" pitchFamily="49" charset="-122"/>
              <a:ea typeface="仿宋" pitchFamily="49" charset="-122"/>
            </a:endParaRPr>
          </a:p>
          <a:p>
            <a:pPr marL="0" lvl="0" indent="173038">
              <a:lnSpc>
                <a:spcPct val="100000"/>
              </a:lnSpc>
            </a:pPr>
            <a:r>
              <a:rPr lang="zh-CN" altLang="en-US" dirty="0" smtClean="0">
                <a:solidFill>
                  <a:srgbClr val="000000"/>
                </a:solidFill>
              </a:rPr>
              <a:t>取消隐藏工作表</a:t>
            </a:r>
            <a:endParaRPr lang="en-US" altLang="zh-CN" dirty="0" smtClean="0">
              <a:solidFill>
                <a:srgbClr val="000000"/>
              </a:solidFill>
            </a:endParaRPr>
          </a:p>
          <a:p>
            <a:pPr lvl="1">
              <a:spcBef>
                <a:spcPts val="600"/>
              </a:spcBef>
              <a:spcAft>
                <a:spcPts val="600"/>
              </a:spcAft>
            </a:pPr>
            <a:r>
              <a:rPr lang="zh-CN" altLang="en-US" sz="2000" dirty="0" smtClean="0">
                <a:latin typeface="仿宋" pitchFamily="49" charset="-122"/>
                <a:ea typeface="仿宋" pitchFamily="49" charset="-122"/>
              </a:rPr>
              <a:t>右键单击其他工作表标签，在弹出来的菜单中选择“取消隐藏”。</a:t>
            </a:r>
            <a:endParaRPr lang="zh-CN" altLang="en-US" sz="2000" dirty="0" smtClean="0"/>
          </a:p>
        </p:txBody>
      </p:sp>
      <p:sp>
        <p:nvSpPr>
          <p:cNvPr id="3" name="标题 2"/>
          <p:cNvSpPr>
            <a:spLocks noGrp="1"/>
          </p:cNvSpPr>
          <p:nvPr>
            <p:ph type="title"/>
          </p:nvPr>
        </p:nvSpPr>
        <p:spPr>
          <a:xfrm>
            <a:off x="34925" y="333375"/>
            <a:ext cx="4537075" cy="647700"/>
          </a:xfrm>
        </p:spPr>
        <p:txBody>
          <a:bodyPr/>
          <a:lstStyle/>
          <a:p>
            <a:r>
              <a:rPr lang="en-US" altLang="zh-CN" dirty="0" smtClean="0"/>
              <a:t>E</a:t>
            </a:r>
            <a:r>
              <a:rPr lang="en-US" dirty="0" smtClean="0"/>
              <a:t>xcel</a:t>
            </a:r>
            <a:r>
              <a:rPr lang="zh-CN" altLang="en-US" dirty="0" smtClean="0"/>
              <a:t>使用安全</a:t>
            </a:r>
            <a:endParaRPr lang="zh-CN" altLang="en-US" dirty="0"/>
          </a:p>
        </p:txBody>
      </p:sp>
      <p:pic>
        <p:nvPicPr>
          <p:cNvPr id="80897" name="Picture 1" descr="C:\Users\pc\AppData\Roaming\Tencent\Users\724131663\QQ\WinTemp\RichOle\X{X~ZVK6[{H~P@C)$AHIFBM.png"/>
          <p:cNvPicPr>
            <a:picLocks noChangeAspect="1" noChangeArrowheads="1"/>
          </p:cNvPicPr>
          <p:nvPr/>
        </p:nvPicPr>
        <p:blipFill>
          <a:blip r:embed="rId3"/>
          <a:srcRect/>
          <a:stretch>
            <a:fillRect/>
          </a:stretch>
        </p:blipFill>
        <p:spPr bwMode="auto">
          <a:xfrm>
            <a:off x="285720" y="3306594"/>
            <a:ext cx="3467101" cy="2970382"/>
          </a:xfrm>
          <a:prstGeom prst="rect">
            <a:avLst/>
          </a:prstGeom>
          <a:ln>
            <a:noFill/>
          </a:ln>
          <a:effectLst>
            <a:outerShdw blurRad="292100" dist="139700" dir="2700000" algn="tl" rotWithShape="0">
              <a:srgbClr val="333333">
                <a:alpha val="65000"/>
              </a:srgbClr>
            </a:outerShdw>
          </a:effectLst>
        </p:spPr>
      </p:pic>
      <p:pic>
        <p:nvPicPr>
          <p:cNvPr id="80898" name="Picture 2" descr="C:\Users\pc\AppData\Roaming\Tencent\Users\724131663\QQ\WinTemp\RichOle\3SF[)4U@]V20G_0X[F7((]2.png"/>
          <p:cNvPicPr>
            <a:picLocks noChangeAspect="1" noChangeArrowheads="1"/>
          </p:cNvPicPr>
          <p:nvPr/>
        </p:nvPicPr>
        <p:blipFill>
          <a:blip r:embed="rId4"/>
          <a:srcRect/>
          <a:stretch>
            <a:fillRect/>
          </a:stretch>
        </p:blipFill>
        <p:spPr bwMode="auto">
          <a:xfrm>
            <a:off x="3857620" y="4643446"/>
            <a:ext cx="4885317" cy="133826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214282" y="1000108"/>
            <a:ext cx="8715436" cy="2214578"/>
          </a:xfrm>
        </p:spPr>
        <p:txBody>
          <a:bodyPr>
            <a:noAutofit/>
          </a:bodyPr>
          <a:lstStyle/>
          <a:p>
            <a:pPr marL="0" indent="173038">
              <a:lnSpc>
                <a:spcPct val="100000"/>
              </a:lnSpc>
            </a:pPr>
            <a:r>
              <a:rPr lang="zh-CN" altLang="en-US" dirty="0" smtClean="0"/>
              <a:t>隐藏行或列  </a:t>
            </a:r>
            <a:r>
              <a:rPr lang="zh-CN" altLang="en-US" sz="2000" dirty="0" smtClean="0">
                <a:solidFill>
                  <a:srgbClr val="008000"/>
                </a:solidFill>
              </a:rPr>
              <a:t>（比如不想打印出来的行或列）</a:t>
            </a:r>
            <a:endParaRPr lang="en-US" altLang="zh-CN" b="1" dirty="0" smtClean="0">
              <a:solidFill>
                <a:srgbClr val="008000"/>
              </a:solidFill>
            </a:endParaRPr>
          </a:p>
          <a:p>
            <a:pPr lvl="1">
              <a:spcBef>
                <a:spcPts val="600"/>
              </a:spcBef>
              <a:spcAft>
                <a:spcPts val="600"/>
              </a:spcAft>
            </a:pPr>
            <a:r>
              <a:rPr lang="zh-CN" altLang="en-US" sz="2000" dirty="0" smtClean="0">
                <a:latin typeface="仿宋" pitchFamily="49" charset="-122"/>
                <a:ea typeface="仿宋" pitchFamily="49" charset="-122"/>
              </a:rPr>
              <a:t>选中要隐藏的行（列），右键单击“隐藏”。 </a:t>
            </a:r>
            <a:endParaRPr lang="en-US" altLang="zh-CN" sz="2000" dirty="0" smtClean="0">
              <a:latin typeface="仿宋" pitchFamily="49" charset="-122"/>
              <a:ea typeface="仿宋" pitchFamily="49" charset="-122"/>
            </a:endParaRPr>
          </a:p>
          <a:p>
            <a:pPr marL="0" lvl="0" indent="173038">
              <a:lnSpc>
                <a:spcPct val="100000"/>
              </a:lnSpc>
            </a:pPr>
            <a:r>
              <a:rPr lang="zh-CN" altLang="en-US" dirty="0" smtClean="0">
                <a:solidFill>
                  <a:srgbClr val="000000"/>
                </a:solidFill>
              </a:rPr>
              <a:t>取消隐藏</a:t>
            </a:r>
            <a:r>
              <a:rPr lang="zh-CN" altLang="en-US" dirty="0" smtClean="0"/>
              <a:t>行或列</a:t>
            </a:r>
            <a:endParaRPr lang="en-US" altLang="zh-CN" dirty="0" smtClean="0">
              <a:solidFill>
                <a:srgbClr val="000000"/>
              </a:solidFill>
            </a:endParaRPr>
          </a:p>
          <a:p>
            <a:pPr lvl="1">
              <a:spcBef>
                <a:spcPts val="600"/>
              </a:spcBef>
              <a:spcAft>
                <a:spcPts val="600"/>
              </a:spcAft>
            </a:pPr>
            <a:r>
              <a:rPr lang="zh-CN" altLang="en-US" sz="2000" dirty="0" smtClean="0">
                <a:latin typeface="仿宋" pitchFamily="49" charset="-122"/>
                <a:ea typeface="仿宋" pitchFamily="49" charset="-122"/>
              </a:rPr>
              <a:t>选中隐藏行（列）上下相邻的行（左右相邻的列），右键单击“取消隐藏”。</a:t>
            </a:r>
            <a:endParaRPr lang="zh-CN" altLang="en-US" sz="2000" dirty="0" smtClean="0"/>
          </a:p>
        </p:txBody>
      </p:sp>
      <p:sp>
        <p:nvSpPr>
          <p:cNvPr id="3" name="标题 2"/>
          <p:cNvSpPr>
            <a:spLocks noGrp="1"/>
          </p:cNvSpPr>
          <p:nvPr>
            <p:ph type="title"/>
          </p:nvPr>
        </p:nvSpPr>
        <p:spPr>
          <a:xfrm>
            <a:off x="34925" y="333375"/>
            <a:ext cx="4537075" cy="647700"/>
          </a:xfrm>
        </p:spPr>
        <p:txBody>
          <a:bodyPr/>
          <a:lstStyle/>
          <a:p>
            <a:r>
              <a:rPr lang="en-US" altLang="zh-CN" dirty="0" smtClean="0"/>
              <a:t>E</a:t>
            </a:r>
            <a:r>
              <a:rPr lang="en-US" dirty="0" smtClean="0"/>
              <a:t>xcel</a:t>
            </a:r>
            <a:r>
              <a:rPr lang="zh-CN" altLang="en-US" dirty="0" smtClean="0"/>
              <a:t>使用安全</a:t>
            </a:r>
            <a:endParaRPr lang="zh-CN" altLang="en-US" dirty="0"/>
          </a:p>
        </p:txBody>
      </p:sp>
      <p:pic>
        <p:nvPicPr>
          <p:cNvPr id="82945" name="Picture 1" descr="C:\Users\pc\AppData\Roaming\Tencent\Users\724131663\QQ\WinTemp\RichOle\9{6BN){H}QZN$O62ED5VO09.png"/>
          <p:cNvPicPr>
            <a:picLocks noChangeAspect="1" noChangeArrowheads="1"/>
          </p:cNvPicPr>
          <p:nvPr/>
        </p:nvPicPr>
        <p:blipFill>
          <a:blip r:embed="rId3"/>
          <a:srcRect/>
          <a:stretch>
            <a:fillRect/>
          </a:stretch>
        </p:blipFill>
        <p:spPr bwMode="auto">
          <a:xfrm>
            <a:off x="285720" y="3357562"/>
            <a:ext cx="3833808" cy="3075203"/>
          </a:xfrm>
          <a:prstGeom prst="rect">
            <a:avLst/>
          </a:prstGeom>
          <a:ln>
            <a:noFill/>
          </a:ln>
          <a:effectLst>
            <a:outerShdw blurRad="292100" dist="139700" dir="2700000" algn="tl" rotWithShape="0">
              <a:srgbClr val="333333">
                <a:alpha val="65000"/>
              </a:srgbClr>
            </a:outerShdw>
          </a:effectLst>
        </p:spPr>
      </p:pic>
      <p:pic>
        <p:nvPicPr>
          <p:cNvPr id="82946" name="Picture 2" descr="C:\Users\pc\AppData\Roaming\Tencent\Users\724131663\QQ\WinTemp\RichOle\8W$~M~BL__98~L~W32]9G0O.png"/>
          <p:cNvPicPr>
            <a:picLocks noChangeAspect="1" noChangeArrowheads="1"/>
          </p:cNvPicPr>
          <p:nvPr/>
        </p:nvPicPr>
        <p:blipFill>
          <a:blip r:embed="rId4"/>
          <a:srcRect/>
          <a:stretch>
            <a:fillRect/>
          </a:stretch>
        </p:blipFill>
        <p:spPr bwMode="auto">
          <a:xfrm>
            <a:off x="4572000" y="3214686"/>
            <a:ext cx="3767133" cy="3191898"/>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p:cNvSpPr>
            <a:spLocks noGrp="1"/>
          </p:cNvSpPr>
          <p:nvPr>
            <p:ph idx="1"/>
          </p:nvPr>
        </p:nvSpPr>
        <p:spPr>
          <a:xfrm>
            <a:off x="214282" y="1000108"/>
            <a:ext cx="8715436" cy="1357322"/>
          </a:xfrm>
        </p:spPr>
        <p:txBody>
          <a:bodyPr>
            <a:noAutofit/>
          </a:bodyPr>
          <a:lstStyle/>
          <a:p>
            <a:pPr marL="0" lvl="0" indent="173038">
              <a:lnSpc>
                <a:spcPct val="100000"/>
              </a:lnSpc>
            </a:pPr>
            <a:r>
              <a:rPr lang="zh-CN" altLang="en-US" dirty="0" smtClean="0">
                <a:solidFill>
                  <a:srgbClr val="000000"/>
                </a:solidFill>
              </a:rPr>
              <a:t>取消隐藏首</a:t>
            </a:r>
            <a:r>
              <a:rPr lang="zh-CN" altLang="en-US" dirty="0" smtClean="0"/>
              <a:t>行或首列</a:t>
            </a:r>
            <a:endParaRPr lang="en-US" altLang="zh-CN" dirty="0" smtClean="0">
              <a:solidFill>
                <a:srgbClr val="000000"/>
              </a:solidFill>
            </a:endParaRPr>
          </a:p>
          <a:p>
            <a:pPr lvl="1">
              <a:spcBef>
                <a:spcPts val="600"/>
              </a:spcBef>
              <a:spcAft>
                <a:spcPts val="600"/>
              </a:spcAft>
            </a:pPr>
            <a:r>
              <a:rPr lang="zh-CN" altLang="en-US" sz="2000" dirty="0" smtClean="0">
                <a:latin typeface="仿宋" pitchFamily="49" charset="-122"/>
                <a:ea typeface="仿宋" pitchFamily="49" charset="-122"/>
              </a:rPr>
              <a:t>若隐藏的是首行（列），则不能通过选中上下相邻的行（列）的方式“取消隐藏”，解决方法如下图动画拖拉行号或列标的框线。</a:t>
            </a:r>
            <a:endParaRPr lang="zh-CN" altLang="en-US" sz="2000" dirty="0" smtClean="0"/>
          </a:p>
        </p:txBody>
      </p:sp>
      <p:sp>
        <p:nvSpPr>
          <p:cNvPr id="3" name="标题 2"/>
          <p:cNvSpPr>
            <a:spLocks noGrp="1"/>
          </p:cNvSpPr>
          <p:nvPr>
            <p:ph type="title"/>
          </p:nvPr>
        </p:nvSpPr>
        <p:spPr>
          <a:xfrm>
            <a:off x="34925" y="333375"/>
            <a:ext cx="4537075" cy="647700"/>
          </a:xfrm>
        </p:spPr>
        <p:txBody>
          <a:bodyPr/>
          <a:lstStyle/>
          <a:p>
            <a:r>
              <a:rPr lang="en-US" altLang="zh-CN" dirty="0" smtClean="0"/>
              <a:t>E</a:t>
            </a:r>
            <a:r>
              <a:rPr lang="en-US" dirty="0" smtClean="0"/>
              <a:t>xcel</a:t>
            </a:r>
            <a:r>
              <a:rPr lang="zh-CN" altLang="en-US" dirty="0" smtClean="0"/>
              <a:t>使用安全</a:t>
            </a:r>
            <a:endParaRPr lang="zh-CN" altLang="en-US" dirty="0"/>
          </a:p>
        </p:txBody>
      </p:sp>
      <p:sp>
        <p:nvSpPr>
          <p:cNvPr id="7" name="灯片编号占位符 4"/>
          <p:cNvSpPr txBox="1">
            <a:spLocks/>
          </p:cNvSpPr>
          <p:nvPr/>
        </p:nvSpPr>
        <p:spPr>
          <a:xfrm>
            <a:off x="0" y="6448425"/>
            <a:ext cx="785786" cy="40957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800" b="0" i="0" u="none" strike="noStrike" kern="1200" cap="none" spc="0" normalizeH="0" baseline="0" noProof="0" smtClean="0">
                <a:ln>
                  <a:noFill/>
                </a:ln>
                <a:solidFill>
                  <a:schemeClr val="tx1"/>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33</a:t>
            </a:fld>
            <a:endParaRPr kumimoji="0" lang="zh-CN" altLang="en-US" sz="1800" b="0" i="0" u="none" strike="noStrike" kern="1200" cap="none" spc="0" normalizeH="0" baseline="0" noProof="0" dirty="0">
              <a:ln>
                <a:noFill/>
              </a:ln>
              <a:solidFill>
                <a:schemeClr val="tx1"/>
              </a:solidFill>
              <a:effectLst/>
              <a:uLnTx/>
              <a:uFillTx/>
              <a:latin typeface="+mn-lt"/>
              <a:ea typeface="+mn-ea"/>
              <a:cs typeface="+mn-cs"/>
            </a:endParaRPr>
          </a:p>
        </p:txBody>
      </p:sp>
      <p:pic>
        <p:nvPicPr>
          <p:cNvPr id="8" name="图片 7" descr="取消隐藏第1行或第1列.gif"/>
          <p:cNvPicPr>
            <a:picLocks noChangeAspect="1"/>
          </p:cNvPicPr>
          <p:nvPr/>
        </p:nvPicPr>
        <p:blipFill>
          <a:blip r:embed="rId3"/>
          <a:stretch>
            <a:fillRect/>
          </a:stretch>
        </p:blipFill>
        <p:spPr>
          <a:xfrm>
            <a:off x="2071670" y="2428868"/>
            <a:ext cx="4648200" cy="3228975"/>
          </a:xfrm>
          <a:prstGeom prst="rect">
            <a:avLst/>
          </a:prstGeom>
        </p:spPr>
      </p:pic>
    </p:spTree>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14282" y="1643050"/>
            <a:ext cx="8501122" cy="4000528"/>
          </a:xfrm>
        </p:spPr>
        <p:txBody>
          <a:bodyPr/>
          <a:lstStyle/>
          <a:p>
            <a:pPr indent="-250825"/>
            <a:r>
              <a:rPr lang="zh-CN" altLang="en-US" dirty="0" smtClean="0">
                <a:solidFill>
                  <a:srgbClr val="FF0000"/>
                </a:solidFill>
              </a:rPr>
              <a:t>在</a:t>
            </a:r>
            <a:r>
              <a:rPr lang="en-US" altLang="zh-CN" dirty="0" smtClean="0">
                <a:solidFill>
                  <a:srgbClr val="FF0000"/>
                </a:solidFill>
              </a:rPr>
              <a:t>Excel</a:t>
            </a:r>
            <a:r>
              <a:rPr lang="zh-CN" altLang="en-US" dirty="0" smtClean="0">
                <a:solidFill>
                  <a:srgbClr val="FF0000"/>
                </a:solidFill>
              </a:rPr>
              <a:t>里，简单的宏就是使用宏录制器录下的一组操作。</a:t>
            </a:r>
            <a:endParaRPr lang="en-US" altLang="zh-CN" dirty="0" smtClean="0">
              <a:solidFill>
                <a:srgbClr val="FF0000"/>
              </a:solidFill>
            </a:endParaRPr>
          </a:p>
          <a:p>
            <a:pPr indent="-250825"/>
            <a:r>
              <a:rPr lang="zh-CN" altLang="en-US" dirty="0" smtClean="0"/>
              <a:t>在宏编辑窗口，可以看到</a:t>
            </a:r>
            <a:r>
              <a:rPr lang="zh-CN" altLang="en-US" dirty="0" smtClean="0">
                <a:solidFill>
                  <a:srgbClr val="0000FF"/>
                </a:solidFill>
              </a:rPr>
              <a:t>宏是一段</a:t>
            </a:r>
            <a:r>
              <a:rPr lang="en-US" altLang="zh-CN" dirty="0" smtClean="0">
                <a:solidFill>
                  <a:srgbClr val="0000FF"/>
                </a:solidFill>
              </a:rPr>
              <a:t>VBA</a:t>
            </a:r>
            <a:r>
              <a:rPr lang="zh-CN" altLang="en-US" dirty="0" smtClean="0">
                <a:solidFill>
                  <a:srgbClr val="0000FF"/>
                </a:solidFill>
              </a:rPr>
              <a:t>程序代码</a:t>
            </a:r>
            <a:r>
              <a:rPr lang="zh-CN" altLang="en-US" dirty="0" smtClean="0"/>
              <a:t>，或者一串指令集合，它定义好了一种或一组操作。</a:t>
            </a:r>
            <a:endParaRPr lang="en-US" altLang="zh-CN" dirty="0" smtClean="0"/>
          </a:p>
          <a:p>
            <a:pPr indent="-250825"/>
            <a:r>
              <a:rPr lang="zh-CN" altLang="en-US" dirty="0" smtClean="0"/>
              <a:t>宏几乎可以自动完成</a:t>
            </a:r>
            <a:r>
              <a:rPr lang="en-US" dirty="0" smtClean="0"/>
              <a:t>Office</a:t>
            </a:r>
            <a:r>
              <a:rPr lang="zh-CN" altLang="en-US" dirty="0" smtClean="0"/>
              <a:t>中的各种操作，大部分的宏是用</a:t>
            </a:r>
            <a:r>
              <a:rPr lang="en-US" dirty="0" smtClean="0"/>
              <a:t>VBA</a:t>
            </a:r>
            <a:r>
              <a:rPr lang="zh-CN" altLang="en-US" dirty="0" smtClean="0"/>
              <a:t>编写的，通过</a:t>
            </a:r>
            <a:r>
              <a:rPr lang="zh-CN" altLang="en-US" dirty="0" smtClean="0">
                <a:solidFill>
                  <a:srgbClr val="0000FF"/>
                </a:solidFill>
              </a:rPr>
              <a:t>对宏的</a:t>
            </a:r>
            <a:r>
              <a:rPr lang="en-US" dirty="0" smtClean="0">
                <a:solidFill>
                  <a:srgbClr val="0000FF"/>
                </a:solidFill>
              </a:rPr>
              <a:t>VBA</a:t>
            </a:r>
            <a:r>
              <a:rPr lang="zh-CN" altLang="en-US" dirty="0" smtClean="0">
                <a:solidFill>
                  <a:srgbClr val="0000FF"/>
                </a:solidFill>
              </a:rPr>
              <a:t>代码进行编辑修改</a:t>
            </a:r>
            <a:r>
              <a:rPr lang="zh-CN" altLang="en-US" dirty="0" smtClean="0"/>
              <a:t>，宏还可以</a:t>
            </a:r>
            <a:r>
              <a:rPr lang="zh-CN" altLang="en-US" dirty="0" smtClean="0">
                <a:solidFill>
                  <a:srgbClr val="0000FF"/>
                </a:solidFill>
              </a:rPr>
              <a:t>执行更高级的</a:t>
            </a:r>
            <a:r>
              <a:rPr lang="zh-CN" altLang="en-US" dirty="0" smtClean="0"/>
              <a:t>、普通用户不能完成的</a:t>
            </a:r>
            <a:r>
              <a:rPr lang="zh-CN" altLang="en-US" dirty="0" smtClean="0">
                <a:solidFill>
                  <a:srgbClr val="0000FF"/>
                </a:solidFill>
              </a:rPr>
              <a:t>任务</a:t>
            </a:r>
            <a:r>
              <a:rPr lang="zh-CN" altLang="en-US" dirty="0" smtClean="0"/>
              <a:t>。</a:t>
            </a:r>
            <a:endParaRPr lang="en-US" altLang="zh-CN" dirty="0" smtClean="0"/>
          </a:p>
          <a:p>
            <a:pPr indent="-250825"/>
            <a:r>
              <a:rPr lang="zh-CN" altLang="en-US" dirty="0" smtClean="0"/>
              <a:t> </a:t>
            </a:r>
            <a:r>
              <a:rPr lang="en-US" altLang="zh-CN" dirty="0" smtClean="0">
                <a:solidFill>
                  <a:srgbClr val="FF0000"/>
                </a:solidFill>
              </a:rPr>
              <a:t>VBA</a:t>
            </a:r>
            <a:r>
              <a:rPr lang="zh-CN" altLang="en-US" dirty="0" smtClean="0"/>
              <a:t>已经成为一种广泛应用的</a:t>
            </a:r>
            <a:r>
              <a:rPr lang="zh-CN" altLang="en-US" dirty="0" smtClean="0">
                <a:solidFill>
                  <a:srgbClr val="FF0000"/>
                </a:solidFill>
              </a:rPr>
              <a:t>宏语言</a:t>
            </a:r>
            <a:r>
              <a:rPr lang="zh-CN" altLang="en-US" dirty="0" smtClean="0"/>
              <a:t>。</a:t>
            </a:r>
          </a:p>
        </p:txBody>
      </p:sp>
      <p:sp>
        <p:nvSpPr>
          <p:cNvPr id="3" name="标题 2"/>
          <p:cNvSpPr>
            <a:spLocks noGrp="1"/>
          </p:cNvSpPr>
          <p:nvPr>
            <p:ph type="title"/>
          </p:nvPr>
        </p:nvSpPr>
        <p:spPr>
          <a:xfrm>
            <a:off x="34925" y="333375"/>
            <a:ext cx="4537075" cy="647700"/>
          </a:xfrm>
        </p:spPr>
        <p:txBody>
          <a:bodyPr/>
          <a:lstStyle/>
          <a:p>
            <a:r>
              <a:rPr lang="zh-CN" altLang="en-US" dirty="0" smtClean="0"/>
              <a:t>录制宏</a:t>
            </a:r>
            <a:endParaRPr lang="zh-CN" altLang="en-US" dirty="0"/>
          </a:p>
        </p:txBody>
      </p:sp>
      <p:graphicFrame>
        <p:nvGraphicFramePr>
          <p:cNvPr id="7" name="图示 6"/>
          <p:cNvGraphicFramePr/>
          <p:nvPr/>
        </p:nvGraphicFramePr>
        <p:xfrm>
          <a:off x="214282" y="1000108"/>
          <a:ext cx="4572032" cy="5715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lide(fromTop)">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slide(fromTop)">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slide(fromTop)">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slide(fromTop)">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4925" y="333375"/>
            <a:ext cx="4537075" cy="647700"/>
          </a:xfrm>
        </p:spPr>
        <p:txBody>
          <a:bodyPr/>
          <a:lstStyle/>
          <a:p>
            <a:r>
              <a:rPr lang="zh-CN" altLang="en-US" dirty="0" smtClean="0"/>
              <a:t>录制宏</a:t>
            </a:r>
            <a:r>
              <a:rPr lang="zh-CN" altLang="en-US" sz="2400" dirty="0" smtClean="0">
                <a:solidFill>
                  <a:srgbClr val="008000"/>
                </a:solidFill>
                <a:latin typeface="+mn-ea"/>
                <a:ea typeface="+mn-ea"/>
              </a:rPr>
              <a:t>（准备工作）</a:t>
            </a:r>
            <a:endParaRPr lang="zh-CN" altLang="en-US" sz="2400" dirty="0">
              <a:solidFill>
                <a:srgbClr val="008000"/>
              </a:solidFill>
              <a:latin typeface="+mn-ea"/>
              <a:ea typeface="+mn-ea"/>
            </a:endParaRPr>
          </a:p>
        </p:txBody>
      </p:sp>
      <p:graphicFrame>
        <p:nvGraphicFramePr>
          <p:cNvPr id="7" name="图示 6"/>
          <p:cNvGraphicFramePr/>
          <p:nvPr/>
        </p:nvGraphicFramePr>
        <p:xfrm>
          <a:off x="214282" y="1000108"/>
          <a:ext cx="6215106" cy="5715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图示 7"/>
          <p:cNvGraphicFramePr/>
          <p:nvPr/>
        </p:nvGraphicFramePr>
        <p:xfrm>
          <a:off x="571472" y="2285992"/>
          <a:ext cx="8072494" cy="100013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0" name="图示 9"/>
          <p:cNvGraphicFramePr/>
          <p:nvPr/>
        </p:nvGraphicFramePr>
        <p:xfrm>
          <a:off x="571472" y="3929066"/>
          <a:ext cx="8072494" cy="1000132"/>
        </p:xfrm>
        <a:graphic>
          <a:graphicData uri="http://schemas.openxmlformats.org/drawingml/2006/diagram">
            <dgm:relIds xmlns:dgm="http://schemas.openxmlformats.org/drawingml/2006/diagram" xmlns:r="http://schemas.openxmlformats.org/officeDocument/2006/relationships" r:dm="rId11" r:lo="rId12" r:qs="rId13" r:cs="rId14"/>
          </a:graphicData>
        </a:graphic>
      </p:graphicFrame>
    </p:spTree>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4925" y="333375"/>
            <a:ext cx="4537075" cy="647700"/>
          </a:xfrm>
        </p:spPr>
        <p:txBody>
          <a:bodyPr/>
          <a:lstStyle/>
          <a:p>
            <a:r>
              <a:rPr lang="zh-CN" altLang="en-US" dirty="0" smtClean="0"/>
              <a:t>录制宏</a:t>
            </a:r>
            <a:r>
              <a:rPr lang="zh-CN" altLang="en-US" sz="2400" dirty="0" smtClean="0">
                <a:solidFill>
                  <a:srgbClr val="008000"/>
                </a:solidFill>
                <a:latin typeface="宋体"/>
                <a:ea typeface="宋体"/>
              </a:rPr>
              <a:t>（准备工作）</a:t>
            </a:r>
            <a:endParaRPr lang="zh-CN" altLang="en-US" dirty="0"/>
          </a:p>
        </p:txBody>
      </p:sp>
      <p:graphicFrame>
        <p:nvGraphicFramePr>
          <p:cNvPr id="5" name="图示 4"/>
          <p:cNvGraphicFramePr/>
          <p:nvPr/>
        </p:nvGraphicFramePr>
        <p:xfrm>
          <a:off x="214282" y="1000108"/>
          <a:ext cx="6215106" cy="5715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图示 6"/>
          <p:cNvGraphicFramePr/>
          <p:nvPr/>
        </p:nvGraphicFramePr>
        <p:xfrm>
          <a:off x="785786" y="1714488"/>
          <a:ext cx="7000924" cy="42862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pSp>
        <p:nvGrpSpPr>
          <p:cNvPr id="11" name="组合 10"/>
          <p:cNvGrpSpPr/>
          <p:nvPr/>
        </p:nvGrpSpPr>
        <p:grpSpPr>
          <a:xfrm>
            <a:off x="2267736" y="2357430"/>
            <a:ext cx="6590544" cy="3786213"/>
            <a:chOff x="2482018" y="2357430"/>
            <a:chExt cx="6590544" cy="3960635"/>
          </a:xfrm>
        </p:grpSpPr>
        <p:pic>
          <p:nvPicPr>
            <p:cNvPr id="89089" name="Picture 1" descr="C:\Users\pc\AppData\Roaming\Tencent\Users\724131663\QQ\WinTemp\RichOle\191EX05V9YPO{WKSCOG6~QC.png"/>
            <p:cNvPicPr>
              <a:picLocks noChangeAspect="1" noChangeArrowheads="1"/>
            </p:cNvPicPr>
            <p:nvPr/>
          </p:nvPicPr>
          <p:blipFill>
            <a:blip r:embed="rId11"/>
            <a:srcRect/>
            <a:stretch>
              <a:fillRect/>
            </a:stretch>
          </p:blipFill>
          <p:spPr bwMode="auto">
            <a:xfrm>
              <a:off x="2482018" y="2357430"/>
              <a:ext cx="6447700" cy="3960635"/>
            </a:xfrm>
            <a:prstGeom prst="rect">
              <a:avLst/>
            </a:prstGeom>
            <a:ln>
              <a:solidFill>
                <a:srgbClr val="FFC000"/>
              </a:solidFill>
            </a:ln>
            <a:effectLst>
              <a:outerShdw blurRad="292100" dist="139700" dir="2700000" algn="tl" rotWithShape="0">
                <a:srgbClr val="333333">
                  <a:alpha val="65000"/>
                </a:srgbClr>
              </a:outerShdw>
            </a:effectLst>
          </p:spPr>
        </p:pic>
        <p:sp>
          <p:nvSpPr>
            <p:cNvPr id="9" name="椭圆 8"/>
            <p:cNvSpPr/>
            <p:nvPr/>
          </p:nvSpPr>
          <p:spPr bwMode="auto">
            <a:xfrm>
              <a:off x="8001024" y="3643314"/>
              <a:ext cx="1071538" cy="500066"/>
            </a:xfrm>
            <a:prstGeom prst="ellipse">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ts val="2488"/>
                </a:spcBef>
                <a:spcAft>
                  <a:spcPts val="2488"/>
                </a:spcAft>
                <a:buClrTx/>
                <a:buSzTx/>
                <a:buFontTx/>
                <a:buNone/>
                <a:tabLst/>
              </a:pPr>
              <a:endParaRPr kumimoji="1" lang="zh-CN" altLang="en-US" sz="2000" b="1" i="0" u="none" strike="noStrike" cap="none" normalizeH="0" baseline="0" smtClean="0">
                <a:ln>
                  <a:noFill/>
                </a:ln>
                <a:solidFill>
                  <a:srgbClr val="800000"/>
                </a:solidFill>
                <a:effectLst/>
                <a:latin typeface="Times New Roman" pitchFamily="18" charset="0"/>
                <a:ea typeface="宋体" pitchFamily="2" charset="-122"/>
              </a:endParaRPr>
            </a:p>
          </p:txBody>
        </p:sp>
        <p:sp>
          <p:nvSpPr>
            <p:cNvPr id="10" name="椭圆 9"/>
            <p:cNvSpPr/>
            <p:nvPr/>
          </p:nvSpPr>
          <p:spPr bwMode="auto">
            <a:xfrm>
              <a:off x="4643438" y="5000636"/>
              <a:ext cx="1714512" cy="357190"/>
            </a:xfrm>
            <a:prstGeom prst="ellipse">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ts val="2488"/>
                </a:spcBef>
                <a:spcAft>
                  <a:spcPts val="2488"/>
                </a:spcAft>
                <a:buClrTx/>
                <a:buSzTx/>
                <a:buFontTx/>
                <a:buNone/>
                <a:tabLst/>
              </a:pPr>
              <a:endParaRPr kumimoji="1" lang="zh-CN" altLang="en-US" sz="2000" b="1" i="0" u="none" strike="noStrike" cap="none" normalizeH="0" baseline="0" smtClean="0">
                <a:ln>
                  <a:noFill/>
                </a:ln>
                <a:solidFill>
                  <a:srgbClr val="800000"/>
                </a:solidFill>
                <a:effectLst/>
                <a:latin typeface="Times New Roman" pitchFamily="18" charset="0"/>
                <a:ea typeface="宋体" pitchFamily="2" charset="-122"/>
              </a:endParaRPr>
            </a:p>
          </p:txBody>
        </p:sp>
      </p:grpSp>
    </p:spTree>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“宏设置”选项</a:t>
            </a:r>
            <a:endParaRPr lang="zh-CN" altLang="en-US" dirty="0"/>
          </a:p>
        </p:txBody>
      </p:sp>
      <p:grpSp>
        <p:nvGrpSpPr>
          <p:cNvPr id="6" name="组合 5"/>
          <p:cNvGrpSpPr/>
          <p:nvPr/>
        </p:nvGrpSpPr>
        <p:grpSpPr>
          <a:xfrm>
            <a:off x="142844" y="1071546"/>
            <a:ext cx="8786874" cy="3857652"/>
            <a:chOff x="142844" y="1071546"/>
            <a:chExt cx="8786874" cy="3857652"/>
          </a:xfrm>
        </p:grpSpPr>
        <p:pic>
          <p:nvPicPr>
            <p:cNvPr id="55298" name="Picture 2"/>
            <p:cNvPicPr>
              <a:picLocks noChangeAspect="1" noChangeArrowheads="1"/>
            </p:cNvPicPr>
            <p:nvPr/>
          </p:nvPicPr>
          <p:blipFill>
            <a:blip r:embed="rId2"/>
            <a:srcRect l="13542" t="20000" r="8333" b="25000"/>
            <a:stretch>
              <a:fillRect/>
            </a:stretch>
          </p:blipFill>
          <p:spPr bwMode="auto">
            <a:xfrm rot="60000">
              <a:off x="162327" y="1071546"/>
              <a:ext cx="8767391" cy="3857652"/>
            </a:xfrm>
            <a:prstGeom prst="rect">
              <a:avLst/>
            </a:prstGeom>
            <a:noFill/>
            <a:ln w="9525">
              <a:noFill/>
              <a:miter lim="800000"/>
              <a:headEnd/>
              <a:tailEnd/>
            </a:ln>
            <a:effectLst/>
          </p:spPr>
        </p:pic>
        <p:sp>
          <p:nvSpPr>
            <p:cNvPr id="5" name="矩形 4"/>
            <p:cNvSpPr/>
            <p:nvPr/>
          </p:nvSpPr>
          <p:spPr bwMode="auto">
            <a:xfrm>
              <a:off x="142844" y="2143116"/>
              <a:ext cx="2071702" cy="357190"/>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ts val="2488"/>
                </a:spcBef>
                <a:spcAft>
                  <a:spcPts val="2488"/>
                </a:spcAft>
                <a:buClrTx/>
                <a:buSzTx/>
                <a:buFontTx/>
                <a:buNone/>
                <a:tabLst/>
              </a:pPr>
              <a:endParaRPr kumimoji="1" lang="zh-CN" altLang="en-US" sz="2000" b="1" i="0" u="none" strike="noStrike" cap="none" normalizeH="0" baseline="0" smtClean="0">
                <a:ln>
                  <a:noFill/>
                </a:ln>
                <a:solidFill>
                  <a:srgbClr val="800000"/>
                </a:solidFill>
                <a:effectLst/>
                <a:latin typeface="Times New Roman" pitchFamily="18" charset="0"/>
                <a:ea typeface="宋体" pitchFamily="2" charset="-122"/>
              </a:endParaRPr>
            </a:p>
          </p:txBody>
        </p:sp>
      </p:grpSp>
    </p:spTree>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4925" y="333375"/>
            <a:ext cx="4537075" cy="647700"/>
          </a:xfrm>
        </p:spPr>
        <p:txBody>
          <a:bodyPr/>
          <a:lstStyle/>
          <a:p>
            <a:r>
              <a:rPr lang="zh-CN" altLang="en-US" dirty="0" smtClean="0"/>
              <a:t>录制宏</a:t>
            </a:r>
            <a:r>
              <a:rPr lang="zh-CN" altLang="en-US" sz="2400" dirty="0" smtClean="0">
                <a:solidFill>
                  <a:srgbClr val="008000"/>
                </a:solidFill>
                <a:latin typeface="宋体"/>
                <a:ea typeface="宋体"/>
              </a:rPr>
              <a:t>（准备工作）</a:t>
            </a:r>
            <a:endParaRPr lang="zh-CN" altLang="en-US" dirty="0"/>
          </a:p>
        </p:txBody>
      </p:sp>
      <p:graphicFrame>
        <p:nvGraphicFramePr>
          <p:cNvPr id="5" name="图示 4"/>
          <p:cNvGraphicFramePr/>
          <p:nvPr/>
        </p:nvGraphicFramePr>
        <p:xfrm>
          <a:off x="214282" y="1000108"/>
          <a:ext cx="6215106" cy="5715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9090" name="Picture 2"/>
          <p:cNvPicPr>
            <a:picLocks noChangeAspect="1" noChangeArrowheads="1"/>
          </p:cNvPicPr>
          <p:nvPr/>
        </p:nvPicPr>
        <p:blipFill>
          <a:blip r:embed="rId7"/>
          <a:srcRect/>
          <a:stretch>
            <a:fillRect/>
          </a:stretch>
        </p:blipFill>
        <p:spPr bwMode="auto">
          <a:xfrm>
            <a:off x="369765" y="1785926"/>
            <a:ext cx="4559425" cy="2214578"/>
          </a:xfrm>
          <a:prstGeom prst="round2DiagRect">
            <a:avLst>
              <a:gd name="adj1" fmla="val 16667"/>
              <a:gd name="adj2" fmla="val 0"/>
            </a:avLst>
          </a:prstGeom>
          <a:ln w="57150" cap="sq">
            <a:solidFill>
              <a:srgbClr val="7030A0"/>
            </a:solidFill>
            <a:miter lim="800000"/>
          </a:ln>
          <a:effectLst>
            <a:outerShdw blurRad="254000" algn="tl" rotWithShape="0">
              <a:srgbClr val="000000">
                <a:alpha val="43000"/>
              </a:srgbClr>
            </a:outerShdw>
          </a:effectLst>
        </p:spPr>
      </p:pic>
      <p:sp>
        <p:nvSpPr>
          <p:cNvPr id="8" name="矩形标注 7"/>
          <p:cNvSpPr/>
          <p:nvPr/>
        </p:nvSpPr>
        <p:spPr bwMode="auto">
          <a:xfrm>
            <a:off x="5572132" y="1785926"/>
            <a:ext cx="3071834" cy="1500198"/>
          </a:xfrm>
          <a:prstGeom prst="wedgeRectCallout">
            <a:avLst>
              <a:gd name="adj1" fmla="val -81481"/>
              <a:gd name="adj2" fmla="val 78904"/>
            </a:avLst>
          </a:prstGeom>
          <a:solidFill>
            <a:schemeClr val="accent2">
              <a:lumMod val="20000"/>
              <a:lumOff val="80000"/>
            </a:schemeClr>
          </a:solidFill>
          <a:ln w="9525" cap="flat" cmpd="sng" algn="ctr">
            <a:solidFill>
              <a:srgbClr val="7030A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nSpc>
                <a:spcPct val="100000"/>
              </a:lnSpc>
              <a:spcBef>
                <a:spcPts val="600"/>
              </a:spcBef>
              <a:spcAft>
                <a:spcPts val="600"/>
              </a:spcAft>
            </a:pPr>
            <a:r>
              <a:rPr lang="zh-CN" altLang="en-US" sz="2400" b="1" dirty="0" smtClean="0">
                <a:latin typeface="+mj-ea"/>
                <a:ea typeface="+mj-ea"/>
              </a:rPr>
              <a:t>谨慎打开未知来源的包含宏的</a:t>
            </a:r>
            <a:r>
              <a:rPr lang="en-US" altLang="zh-CN" sz="2400" b="1" dirty="0" smtClean="0">
                <a:latin typeface="+mj-ea"/>
                <a:ea typeface="+mj-ea"/>
              </a:rPr>
              <a:t>Excel</a:t>
            </a:r>
            <a:r>
              <a:rPr lang="zh-CN" altLang="en-US" sz="2400" b="1" dirty="0" smtClean="0">
                <a:latin typeface="+mj-ea"/>
                <a:ea typeface="+mj-ea"/>
              </a:rPr>
              <a:t>文件。</a:t>
            </a:r>
            <a:endParaRPr lang="en-US" altLang="zh-CN" sz="2400" b="1" dirty="0" smtClean="0">
              <a:latin typeface="+mj-ea"/>
              <a:ea typeface="+mj-ea"/>
            </a:endParaRPr>
          </a:p>
          <a:p>
            <a:pPr>
              <a:lnSpc>
                <a:spcPct val="100000"/>
              </a:lnSpc>
              <a:spcBef>
                <a:spcPts val="600"/>
              </a:spcBef>
              <a:spcAft>
                <a:spcPts val="600"/>
              </a:spcAft>
            </a:pPr>
            <a:r>
              <a:rPr lang="zh-CN" altLang="en-US" sz="2400" b="1" dirty="0" smtClean="0">
                <a:latin typeface="+mj-ea"/>
                <a:ea typeface="+mj-ea"/>
              </a:rPr>
              <a:t>（防范宏病毒）</a:t>
            </a:r>
            <a:endParaRPr lang="en-US" altLang="zh-CN" sz="2400" b="1" dirty="0" smtClean="0">
              <a:latin typeface="+mj-ea"/>
              <a:ea typeface="+mj-ea"/>
            </a:endParaRPr>
          </a:p>
        </p:txBody>
      </p:sp>
      <p:sp>
        <p:nvSpPr>
          <p:cNvPr id="12" name="圆角矩形标注 11"/>
          <p:cNvSpPr/>
          <p:nvPr/>
        </p:nvSpPr>
        <p:spPr bwMode="auto">
          <a:xfrm>
            <a:off x="785786" y="4214818"/>
            <a:ext cx="7786742" cy="1357322"/>
          </a:xfrm>
          <a:prstGeom prst="wedgeRoundRectCallout">
            <a:avLst>
              <a:gd name="adj1" fmla="val -29980"/>
              <a:gd name="adj2" fmla="val -71157"/>
              <a:gd name="adj3" fmla="val 16667"/>
            </a:avLst>
          </a:prstGeom>
          <a:solidFill>
            <a:schemeClr val="accent1">
              <a:lumMod val="20000"/>
              <a:lumOff val="80000"/>
            </a:schemeClr>
          </a:solidFill>
          <a:ln w="28575" cap="flat" cmpd="sng" algn="ctr">
            <a:solidFill>
              <a:srgbClr val="00B0F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base">
              <a:spcBef>
                <a:spcPts val="2488"/>
              </a:spcBef>
              <a:spcAft>
                <a:spcPts val="2488"/>
              </a:spcAft>
            </a:pPr>
            <a:r>
              <a:rPr kumimoji="1" lang="zh-CN" altLang="en-US" sz="2400" b="1" dirty="0" smtClean="0">
                <a:solidFill>
                  <a:schemeClr val="accent2">
                    <a:lumMod val="50000"/>
                  </a:schemeClr>
                </a:solidFill>
                <a:latin typeface="Times New Roman" pitchFamily="18" charset="0"/>
                <a:ea typeface="宋体" pitchFamily="2" charset="-122"/>
              </a:rPr>
              <a:t>在出现安全警告对话框时，可以选择</a:t>
            </a:r>
            <a:r>
              <a:rPr kumimoji="1" lang="zh-CN" altLang="en-US" sz="2400" b="1" dirty="0" smtClean="0">
                <a:solidFill>
                  <a:srgbClr val="FF0000"/>
                </a:solidFill>
                <a:latin typeface="Times New Roman" pitchFamily="18" charset="0"/>
                <a:ea typeface="宋体" pitchFamily="2" charset="-122"/>
              </a:rPr>
              <a:t>启用宏</a:t>
            </a:r>
            <a:r>
              <a:rPr kumimoji="1" lang="zh-CN" altLang="en-US" sz="2400" b="1" dirty="0" smtClean="0">
                <a:solidFill>
                  <a:schemeClr val="accent2">
                    <a:lumMod val="50000"/>
                  </a:schemeClr>
                </a:solidFill>
                <a:latin typeface="Times New Roman" pitchFamily="18" charset="0"/>
                <a:ea typeface="宋体" pitchFamily="2" charset="-122"/>
              </a:rPr>
              <a:t>或</a:t>
            </a:r>
            <a:r>
              <a:rPr kumimoji="1" lang="zh-CN" altLang="en-US" sz="2400" b="1" dirty="0" smtClean="0">
                <a:solidFill>
                  <a:srgbClr val="0000FF"/>
                </a:solidFill>
                <a:latin typeface="Times New Roman" pitchFamily="18" charset="0"/>
                <a:ea typeface="宋体" pitchFamily="2" charset="-122"/>
              </a:rPr>
              <a:t>保持宏为禁用状态</a:t>
            </a:r>
            <a:r>
              <a:rPr kumimoji="1" lang="zh-CN" altLang="en-US" sz="2400" b="1" dirty="0" smtClean="0">
                <a:solidFill>
                  <a:schemeClr val="accent2">
                    <a:lumMod val="50000"/>
                  </a:schemeClr>
                </a:solidFill>
                <a:latin typeface="Times New Roman" pitchFamily="18" charset="0"/>
                <a:ea typeface="宋体" pitchFamily="2" charset="-122"/>
              </a:rPr>
              <a:t>。仅当确定宏来源可靠时，才可启用它。</a:t>
            </a:r>
            <a:endParaRPr kumimoji="1" lang="zh-CN" altLang="en-US" sz="2400" b="1" i="0" u="none" strike="noStrike" cap="none" normalizeH="0" baseline="0" dirty="0" smtClean="0">
              <a:ln>
                <a:noFill/>
              </a:ln>
              <a:solidFill>
                <a:schemeClr val="accent2">
                  <a:lumMod val="50000"/>
                </a:schemeClr>
              </a:solidFill>
              <a:effectLst/>
              <a:latin typeface="Times New Roman" pitchFamily="18" charset="0"/>
              <a:ea typeface="宋体" pitchFamily="2" charset="-122"/>
            </a:endParaRPr>
          </a:p>
        </p:txBody>
      </p:sp>
    </p:spTree>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142844" y="1000108"/>
            <a:ext cx="8572560" cy="2571768"/>
          </a:xfrm>
        </p:spPr>
        <p:txBody>
          <a:bodyPr/>
          <a:lstStyle/>
          <a:p>
            <a:pPr lvl="1">
              <a:spcBef>
                <a:spcPts val="600"/>
              </a:spcBef>
              <a:spcAft>
                <a:spcPts val="600"/>
              </a:spcAft>
            </a:pPr>
            <a:r>
              <a:rPr lang="zh-CN" altLang="en-US" dirty="0" smtClean="0">
                <a:solidFill>
                  <a:srgbClr val="FF0000"/>
                </a:solidFill>
              </a:rPr>
              <a:t>宏病毒</a:t>
            </a:r>
            <a:r>
              <a:rPr lang="zh-CN" altLang="en-US" dirty="0" smtClean="0"/>
              <a:t>是一种寄存在</a:t>
            </a:r>
            <a:r>
              <a:rPr lang="en-US" dirty="0" smtClean="0"/>
              <a:t>Office</a:t>
            </a:r>
            <a:r>
              <a:rPr lang="zh-CN" altLang="en-US" dirty="0" smtClean="0"/>
              <a:t>文件或模板的宏中的计算机病毒。</a:t>
            </a:r>
            <a:endParaRPr lang="en-US" altLang="zh-CN" dirty="0" smtClean="0"/>
          </a:p>
          <a:p>
            <a:pPr lvl="1">
              <a:spcBef>
                <a:spcPts val="600"/>
              </a:spcBef>
              <a:spcAft>
                <a:spcPts val="600"/>
              </a:spcAft>
            </a:pPr>
            <a:r>
              <a:rPr lang="zh-CN" altLang="en-US" dirty="0" smtClean="0"/>
              <a:t>一旦打开含有宏病毒的文件，宏病毒就会被激活，转移到计算机上，并驻留在</a:t>
            </a:r>
            <a:r>
              <a:rPr lang="en-US" dirty="0" smtClean="0"/>
              <a:t>Normal</a:t>
            </a:r>
            <a:r>
              <a:rPr lang="zh-CN" altLang="en-US" dirty="0" smtClean="0"/>
              <a:t>模板上。以后，所有自动保存的文档都会“感染”上这种宏病毒；如果其他用户打开了感染病毒的文档，宏病毒又会转移到他的计算机上。</a:t>
            </a:r>
            <a:endParaRPr lang="en-US" altLang="zh-CN" dirty="0" smtClean="0"/>
          </a:p>
          <a:p>
            <a:endParaRPr lang="zh-CN" altLang="en-US" dirty="0"/>
          </a:p>
        </p:txBody>
      </p:sp>
      <p:sp>
        <p:nvSpPr>
          <p:cNvPr id="3" name="标题 2"/>
          <p:cNvSpPr>
            <a:spLocks noGrp="1"/>
          </p:cNvSpPr>
          <p:nvPr>
            <p:ph type="title"/>
          </p:nvPr>
        </p:nvSpPr>
        <p:spPr/>
        <p:txBody>
          <a:bodyPr/>
          <a:lstStyle/>
          <a:p>
            <a:r>
              <a:rPr lang="zh-CN" altLang="en-US" dirty="0" smtClean="0">
                <a:latin typeface="+mj-ea"/>
              </a:rPr>
              <a:t>宏病毒</a:t>
            </a:r>
            <a:endParaRPr lang="zh-CN" altLang="en-US" dirty="0"/>
          </a:p>
        </p:txBody>
      </p:sp>
      <p:pic>
        <p:nvPicPr>
          <p:cNvPr id="54274" name="Picture 2"/>
          <p:cNvPicPr>
            <a:picLocks noChangeAspect="1" noChangeArrowheads="1"/>
          </p:cNvPicPr>
          <p:nvPr/>
        </p:nvPicPr>
        <p:blipFill>
          <a:blip r:embed="rId2"/>
          <a:srcRect l="7291" t="12500" r="6250" b="62500"/>
          <a:stretch>
            <a:fillRect/>
          </a:stretch>
        </p:blipFill>
        <p:spPr bwMode="auto">
          <a:xfrm>
            <a:off x="357158" y="3857628"/>
            <a:ext cx="8434446" cy="1524298"/>
          </a:xfrm>
          <a:prstGeom prst="rect">
            <a:avLst/>
          </a:prstGeom>
          <a:noFill/>
          <a:ln w="9525">
            <a:noFill/>
            <a:miter lim="800000"/>
            <a:headEnd/>
            <a:tailEnd/>
          </a:ln>
          <a:effectLst/>
        </p:spPr>
      </p:pic>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928662" y="1357298"/>
            <a:ext cx="5972188" cy="4525963"/>
          </a:xfrm>
        </p:spPr>
        <p:txBody>
          <a:bodyPr/>
          <a:lstStyle/>
          <a:p>
            <a:pPr marL="0" indent="355600">
              <a:buClr>
                <a:srgbClr val="FF0000"/>
              </a:buClr>
              <a:buFont typeface="Wingdings" pitchFamily="2" charset="2"/>
              <a:buChar char="l"/>
            </a:pPr>
            <a:r>
              <a:rPr lang="zh-CN" altLang="en-US" dirty="0" smtClean="0">
                <a:solidFill>
                  <a:srgbClr val="0000FF"/>
                </a:solidFill>
              </a:rPr>
              <a:t>第一部分  </a:t>
            </a:r>
            <a:r>
              <a:rPr lang="en-US" altLang="zh-CN" dirty="0" smtClean="0">
                <a:solidFill>
                  <a:srgbClr val="0000FF"/>
                </a:solidFill>
              </a:rPr>
              <a:t>Excel</a:t>
            </a:r>
            <a:r>
              <a:rPr lang="zh-CN" altLang="en-US" dirty="0" smtClean="0">
                <a:solidFill>
                  <a:srgbClr val="0000FF"/>
                </a:solidFill>
              </a:rPr>
              <a:t> </a:t>
            </a:r>
            <a:r>
              <a:rPr lang="en-US" altLang="zh-CN" dirty="0" smtClean="0">
                <a:solidFill>
                  <a:srgbClr val="0000FF"/>
                </a:solidFill>
              </a:rPr>
              <a:t>VBA</a:t>
            </a:r>
            <a:r>
              <a:rPr lang="zh-CN" altLang="en-US" dirty="0" smtClean="0">
                <a:solidFill>
                  <a:srgbClr val="0000FF"/>
                </a:solidFill>
              </a:rPr>
              <a:t>开发平台概述</a:t>
            </a:r>
            <a:endParaRPr lang="en-US" altLang="zh-CN" dirty="0" smtClean="0">
              <a:solidFill>
                <a:srgbClr val="0000FF"/>
              </a:solidFill>
            </a:endParaRPr>
          </a:p>
          <a:p>
            <a:pPr marL="0" indent="355600">
              <a:buClr>
                <a:srgbClr val="FF0000"/>
              </a:buClr>
              <a:buFont typeface="Wingdings" pitchFamily="2" charset="2"/>
              <a:buChar char="l"/>
            </a:pPr>
            <a:r>
              <a:rPr lang="zh-CN" altLang="en-US" dirty="0" smtClean="0">
                <a:solidFill>
                  <a:srgbClr val="0000FF"/>
                </a:solidFill>
              </a:rPr>
              <a:t>第二部分  </a:t>
            </a:r>
            <a:r>
              <a:rPr lang="en-US" altLang="zh-CN" dirty="0" smtClean="0">
                <a:solidFill>
                  <a:srgbClr val="0000FF"/>
                </a:solidFill>
              </a:rPr>
              <a:t>VBA</a:t>
            </a:r>
            <a:r>
              <a:rPr lang="zh-CN" altLang="en-US" dirty="0" smtClean="0">
                <a:solidFill>
                  <a:srgbClr val="0000FF"/>
                </a:solidFill>
              </a:rPr>
              <a:t>基础知识</a:t>
            </a:r>
            <a:endParaRPr lang="en-US" altLang="zh-CN" dirty="0" smtClean="0">
              <a:solidFill>
                <a:srgbClr val="0000FF"/>
              </a:solidFill>
            </a:endParaRPr>
          </a:p>
          <a:p>
            <a:pPr marL="0" indent="355600">
              <a:buClr>
                <a:srgbClr val="FF0000"/>
              </a:buClr>
              <a:buFont typeface="Wingdings" pitchFamily="2" charset="2"/>
              <a:buChar char="l"/>
            </a:pPr>
            <a:r>
              <a:rPr lang="zh-CN" altLang="en-US" dirty="0" smtClean="0">
                <a:solidFill>
                  <a:srgbClr val="0000FF"/>
                </a:solidFill>
              </a:rPr>
              <a:t>第三部分  </a:t>
            </a:r>
            <a:r>
              <a:rPr lang="en-US" altLang="zh-CN" dirty="0" smtClean="0">
                <a:solidFill>
                  <a:srgbClr val="0000FF"/>
                </a:solidFill>
              </a:rPr>
              <a:t>Excel</a:t>
            </a:r>
            <a:r>
              <a:rPr lang="zh-CN" altLang="en-US" dirty="0" smtClean="0">
                <a:solidFill>
                  <a:srgbClr val="0000FF"/>
                </a:solidFill>
              </a:rPr>
              <a:t> </a:t>
            </a:r>
            <a:r>
              <a:rPr lang="en-US" altLang="zh-CN" dirty="0" smtClean="0">
                <a:solidFill>
                  <a:srgbClr val="0000FF"/>
                </a:solidFill>
              </a:rPr>
              <a:t>VBA</a:t>
            </a:r>
            <a:r>
              <a:rPr lang="zh-CN" altLang="en-US" dirty="0" smtClean="0">
                <a:solidFill>
                  <a:srgbClr val="0000FF"/>
                </a:solidFill>
              </a:rPr>
              <a:t>对象模型</a:t>
            </a:r>
            <a:endParaRPr lang="en-US" altLang="zh-CN" dirty="0" smtClean="0">
              <a:solidFill>
                <a:srgbClr val="0000FF"/>
              </a:solidFill>
            </a:endParaRPr>
          </a:p>
          <a:p>
            <a:pPr marL="0" indent="355600">
              <a:buClr>
                <a:srgbClr val="FF0000"/>
              </a:buClr>
              <a:buFont typeface="Wingdings" pitchFamily="2" charset="2"/>
              <a:buChar char="l"/>
            </a:pPr>
            <a:r>
              <a:rPr lang="zh-CN" altLang="en-US" dirty="0" smtClean="0">
                <a:solidFill>
                  <a:srgbClr val="0000FF"/>
                </a:solidFill>
              </a:rPr>
              <a:t>第四部分  用户界面设计*</a:t>
            </a:r>
          </a:p>
        </p:txBody>
      </p:sp>
      <p:sp>
        <p:nvSpPr>
          <p:cNvPr id="3" name="标题 2"/>
          <p:cNvSpPr>
            <a:spLocks noGrp="1"/>
          </p:cNvSpPr>
          <p:nvPr>
            <p:ph type="title"/>
          </p:nvPr>
        </p:nvSpPr>
        <p:spPr>
          <a:xfrm>
            <a:off x="34925" y="333375"/>
            <a:ext cx="4537075" cy="647700"/>
          </a:xfrm>
        </p:spPr>
        <p:txBody>
          <a:bodyPr/>
          <a:lstStyle/>
          <a:p>
            <a:r>
              <a:rPr lang="zh-CN" altLang="en-US" dirty="0" smtClean="0"/>
              <a:t>主要内容</a:t>
            </a:r>
            <a:endParaRPr lang="zh-CN" altLang="en-US" dirty="0"/>
          </a:p>
        </p:txBody>
      </p:sp>
    </p:spTree>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85720" y="4429132"/>
            <a:ext cx="8572560" cy="1643074"/>
          </a:xfrm>
        </p:spPr>
        <p:txBody>
          <a:bodyPr/>
          <a:lstStyle/>
          <a:p>
            <a:pPr marL="0" indent="0">
              <a:buNone/>
            </a:pPr>
            <a:r>
              <a:rPr lang="zh-CN" altLang="en-US" dirty="0" smtClean="0"/>
              <a:t>当我们在</a:t>
            </a:r>
            <a:r>
              <a:rPr lang="en-US" altLang="zh-CN" dirty="0" smtClean="0"/>
              <a:t>Excel</a:t>
            </a:r>
            <a:r>
              <a:rPr lang="zh-CN" altLang="en-US" dirty="0" smtClean="0"/>
              <a:t>中运行宏时，如果出现上图所示的对话框，说明在打开</a:t>
            </a:r>
            <a:r>
              <a:rPr lang="zh-CN" altLang="en-US" dirty="0" smtClean="0">
                <a:solidFill>
                  <a:srgbClr val="FF0000"/>
                </a:solidFill>
                <a:latin typeface="+mj-ea"/>
              </a:rPr>
              <a:t>包含宏的</a:t>
            </a:r>
            <a:r>
              <a:rPr lang="en-US" altLang="zh-CN" dirty="0" smtClean="0">
                <a:solidFill>
                  <a:srgbClr val="FF0000"/>
                </a:solidFill>
                <a:latin typeface="+mj-ea"/>
              </a:rPr>
              <a:t>Excel</a:t>
            </a:r>
            <a:r>
              <a:rPr lang="zh-CN" altLang="en-US" dirty="0" smtClean="0">
                <a:solidFill>
                  <a:srgbClr val="FF0000"/>
                </a:solidFill>
                <a:latin typeface="+mj-ea"/>
              </a:rPr>
              <a:t>文件</a:t>
            </a:r>
            <a:r>
              <a:rPr lang="zh-CN" altLang="en-US" dirty="0" smtClean="0">
                <a:latin typeface="+mj-ea"/>
              </a:rPr>
              <a:t>（</a:t>
            </a:r>
            <a:r>
              <a:rPr lang="en-US" dirty="0" smtClean="0">
                <a:solidFill>
                  <a:srgbClr val="FF0000"/>
                </a:solidFill>
              </a:rPr>
              <a:t>.</a:t>
            </a:r>
            <a:r>
              <a:rPr lang="en-US" dirty="0" err="1" smtClean="0">
                <a:solidFill>
                  <a:srgbClr val="FF0000"/>
                </a:solidFill>
              </a:rPr>
              <a:t>xlsm</a:t>
            </a:r>
            <a:r>
              <a:rPr lang="zh-CN" altLang="en-US" dirty="0" smtClean="0"/>
              <a:t>）的时候，没有启用宏，也就是没有点击安全警告消息栏的“选项”中的“启用内容”。</a:t>
            </a:r>
            <a:endParaRPr lang="en-US" altLang="zh-CN" dirty="0" smtClean="0"/>
          </a:p>
        </p:txBody>
      </p:sp>
      <p:sp>
        <p:nvSpPr>
          <p:cNvPr id="3" name="标题 2"/>
          <p:cNvSpPr>
            <a:spLocks noGrp="1"/>
          </p:cNvSpPr>
          <p:nvPr>
            <p:ph type="title"/>
          </p:nvPr>
        </p:nvSpPr>
        <p:spPr/>
        <p:txBody>
          <a:bodyPr/>
          <a:lstStyle/>
          <a:p>
            <a:r>
              <a:rPr lang="zh-CN" altLang="en-US" dirty="0" smtClean="0"/>
              <a:t>录制宏</a:t>
            </a:r>
            <a:r>
              <a:rPr lang="zh-CN" altLang="en-US" sz="2400" dirty="0" smtClean="0">
                <a:solidFill>
                  <a:srgbClr val="008000"/>
                </a:solidFill>
                <a:latin typeface="宋体"/>
                <a:ea typeface="宋体"/>
              </a:rPr>
              <a:t>（准备工作）</a:t>
            </a:r>
            <a:endParaRPr lang="zh-CN" altLang="en-US" dirty="0"/>
          </a:p>
        </p:txBody>
      </p:sp>
      <p:graphicFrame>
        <p:nvGraphicFramePr>
          <p:cNvPr id="4" name="图示 3"/>
          <p:cNvGraphicFramePr/>
          <p:nvPr/>
        </p:nvGraphicFramePr>
        <p:xfrm>
          <a:off x="71406" y="1000108"/>
          <a:ext cx="6215106" cy="5715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图片 4" descr="C:\Users\pc\Documents\Tencent Files\724131663\Image\Group\(Q~D4T5F~7NV]{1VJHZG6(K.png"/>
          <p:cNvPicPr/>
          <p:nvPr/>
        </p:nvPicPr>
        <p:blipFill>
          <a:blip r:embed="rId6"/>
          <a:srcRect/>
          <a:stretch>
            <a:fillRect/>
          </a:stretch>
        </p:blipFill>
        <p:spPr bwMode="auto">
          <a:xfrm>
            <a:off x="1500166" y="1714488"/>
            <a:ext cx="5929354" cy="2571768"/>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85720" y="1643050"/>
            <a:ext cx="8572560" cy="500066"/>
          </a:xfrm>
        </p:spPr>
        <p:txBody>
          <a:bodyPr/>
          <a:lstStyle/>
          <a:p>
            <a:r>
              <a:rPr lang="zh-CN" altLang="en-US" dirty="0" smtClean="0"/>
              <a:t>解决方法：关闭</a:t>
            </a:r>
            <a:r>
              <a:rPr lang="en-US" dirty="0" smtClean="0"/>
              <a:t>Excel</a:t>
            </a:r>
            <a:r>
              <a:rPr lang="zh-CN" altLang="en-US" dirty="0" smtClean="0"/>
              <a:t>，重新打开该文件，并点击启用宏。</a:t>
            </a:r>
          </a:p>
        </p:txBody>
      </p:sp>
      <p:sp>
        <p:nvSpPr>
          <p:cNvPr id="3" name="标题 2"/>
          <p:cNvSpPr>
            <a:spLocks noGrp="1"/>
          </p:cNvSpPr>
          <p:nvPr>
            <p:ph type="title"/>
          </p:nvPr>
        </p:nvSpPr>
        <p:spPr/>
        <p:txBody>
          <a:bodyPr/>
          <a:lstStyle/>
          <a:p>
            <a:r>
              <a:rPr lang="zh-CN" altLang="en-US" dirty="0" smtClean="0"/>
              <a:t>录制宏</a:t>
            </a:r>
            <a:r>
              <a:rPr lang="zh-CN" altLang="en-US" sz="2400" dirty="0" smtClean="0">
                <a:solidFill>
                  <a:srgbClr val="008000"/>
                </a:solidFill>
                <a:latin typeface="宋体"/>
                <a:ea typeface="宋体"/>
              </a:rPr>
              <a:t>（准备工作）</a:t>
            </a:r>
            <a:endParaRPr lang="zh-CN" altLang="en-US" dirty="0"/>
          </a:p>
        </p:txBody>
      </p:sp>
      <p:graphicFrame>
        <p:nvGraphicFramePr>
          <p:cNvPr id="4" name="图示 3"/>
          <p:cNvGraphicFramePr/>
          <p:nvPr/>
        </p:nvGraphicFramePr>
        <p:xfrm>
          <a:off x="71406" y="1000108"/>
          <a:ext cx="6215106" cy="5715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1" name="组合 10"/>
          <p:cNvGrpSpPr/>
          <p:nvPr/>
        </p:nvGrpSpPr>
        <p:grpSpPr>
          <a:xfrm>
            <a:off x="1071538" y="2214554"/>
            <a:ext cx="6286544" cy="4294196"/>
            <a:chOff x="1214414" y="2357430"/>
            <a:chExt cx="6286544" cy="4294196"/>
          </a:xfrm>
        </p:grpSpPr>
        <p:pic>
          <p:nvPicPr>
            <p:cNvPr id="56323" name="Picture 3"/>
            <p:cNvPicPr>
              <a:picLocks noChangeAspect="1" noChangeArrowheads="1"/>
            </p:cNvPicPr>
            <p:nvPr/>
          </p:nvPicPr>
          <p:blipFill>
            <a:blip r:embed="rId6"/>
            <a:srcRect t="12813" r="48437" b="30833"/>
            <a:stretch>
              <a:fillRect/>
            </a:stretch>
          </p:blipFill>
          <p:spPr bwMode="auto">
            <a:xfrm>
              <a:off x="1214414" y="2357430"/>
              <a:ext cx="6286544" cy="4294196"/>
            </a:xfrm>
            <a:prstGeom prst="rect">
              <a:avLst/>
            </a:prstGeom>
            <a:ln>
              <a:noFill/>
            </a:ln>
            <a:effectLst>
              <a:outerShdw blurRad="292100" dist="139700" dir="2700000" algn="tl" rotWithShape="0">
                <a:srgbClr val="333333">
                  <a:alpha val="65000"/>
                </a:srgbClr>
              </a:outerShdw>
            </a:effectLst>
          </p:spPr>
        </p:pic>
        <p:sp>
          <p:nvSpPr>
            <p:cNvPr id="7" name="椭圆 6"/>
            <p:cNvSpPr/>
            <p:nvPr/>
          </p:nvSpPr>
          <p:spPr bwMode="auto">
            <a:xfrm>
              <a:off x="2571736" y="2643182"/>
              <a:ext cx="714380" cy="428628"/>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ts val="2488"/>
                </a:spcBef>
                <a:spcAft>
                  <a:spcPts val="2488"/>
                </a:spcAft>
                <a:buClrTx/>
                <a:buSzTx/>
                <a:buFontTx/>
                <a:buNone/>
                <a:tabLst/>
              </a:pPr>
              <a:endParaRPr kumimoji="1" lang="zh-CN" altLang="en-US" sz="2000" b="1" i="0" u="none" strike="noStrike" cap="none" normalizeH="0" baseline="0" smtClean="0">
                <a:ln>
                  <a:noFill/>
                </a:ln>
                <a:solidFill>
                  <a:srgbClr val="800000"/>
                </a:solidFill>
                <a:effectLst/>
                <a:latin typeface="Times New Roman" pitchFamily="18" charset="0"/>
                <a:ea typeface="宋体" pitchFamily="2" charset="-122"/>
              </a:endParaRPr>
            </a:p>
          </p:txBody>
        </p:sp>
        <p:sp>
          <p:nvSpPr>
            <p:cNvPr id="8" name="椭圆 7"/>
            <p:cNvSpPr/>
            <p:nvPr/>
          </p:nvSpPr>
          <p:spPr bwMode="auto">
            <a:xfrm>
              <a:off x="3500430" y="4643446"/>
              <a:ext cx="1214446" cy="285752"/>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ts val="2488"/>
                </a:spcBef>
                <a:spcAft>
                  <a:spcPts val="2488"/>
                </a:spcAft>
                <a:buClrTx/>
                <a:buSzTx/>
                <a:buFontTx/>
                <a:buNone/>
                <a:tabLst/>
              </a:pPr>
              <a:endParaRPr kumimoji="1" lang="zh-CN" altLang="en-US" sz="2000" b="1" i="0" u="none" strike="noStrike" cap="none" normalizeH="0" baseline="0" smtClean="0">
                <a:ln>
                  <a:noFill/>
                </a:ln>
                <a:solidFill>
                  <a:srgbClr val="800000"/>
                </a:solidFill>
                <a:effectLst/>
                <a:latin typeface="Times New Roman" pitchFamily="18" charset="0"/>
                <a:ea typeface="宋体" pitchFamily="2" charset="-122"/>
              </a:endParaRPr>
            </a:p>
          </p:txBody>
        </p:sp>
      </p:grpSp>
    </p:spTree>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214282" y="928670"/>
            <a:ext cx="8786874" cy="5786478"/>
          </a:xfrm>
        </p:spPr>
        <p:txBody>
          <a:bodyPr/>
          <a:lstStyle/>
          <a:p>
            <a:pPr marL="0" lvl="1" indent="0">
              <a:spcBef>
                <a:spcPts val="600"/>
              </a:spcBef>
              <a:spcAft>
                <a:spcPts val="600"/>
              </a:spcAft>
              <a:buNone/>
            </a:pPr>
            <a:r>
              <a:rPr lang="en-US" altLang="zh-CN" dirty="0" smtClean="0">
                <a:solidFill>
                  <a:srgbClr val="FF0000"/>
                </a:solidFill>
              </a:rPr>
              <a:t>VBA</a:t>
            </a:r>
            <a:r>
              <a:rPr lang="zh-CN" altLang="en-US" dirty="0" smtClean="0">
                <a:solidFill>
                  <a:srgbClr val="FF0000"/>
                </a:solidFill>
              </a:rPr>
              <a:t>的编程环境：</a:t>
            </a:r>
            <a:r>
              <a:rPr lang="en-US" altLang="zh-CN" dirty="0" smtClean="0">
                <a:solidFill>
                  <a:srgbClr val="FF0000"/>
                </a:solidFill>
              </a:rPr>
              <a:t>VBE</a:t>
            </a:r>
            <a:r>
              <a:rPr lang="zh-CN" altLang="en-US" dirty="0" smtClean="0">
                <a:solidFill>
                  <a:srgbClr val="FF0000"/>
                </a:solidFill>
              </a:rPr>
              <a:t>（</a:t>
            </a:r>
            <a:r>
              <a:rPr lang="en-US" altLang="zh-CN" dirty="0" smtClean="0">
                <a:solidFill>
                  <a:srgbClr val="FF0000"/>
                </a:solidFill>
              </a:rPr>
              <a:t>Visual Basic Editor</a:t>
            </a:r>
            <a:r>
              <a:rPr lang="zh-CN" altLang="en-US" dirty="0" smtClean="0">
                <a:solidFill>
                  <a:srgbClr val="FF0000"/>
                </a:solidFill>
              </a:rPr>
              <a:t>）</a:t>
            </a:r>
            <a:endParaRPr lang="en-US" altLang="zh-CN" dirty="0" smtClean="0">
              <a:solidFill>
                <a:srgbClr val="FF0000"/>
              </a:solidFill>
            </a:endParaRPr>
          </a:p>
          <a:p>
            <a:pPr marL="315912" lvl="2" indent="0">
              <a:spcBef>
                <a:spcPts val="600"/>
              </a:spcBef>
              <a:spcAft>
                <a:spcPts val="600"/>
              </a:spcAft>
              <a:buFont typeface="Wingdings" pitchFamily="2" charset="2"/>
              <a:buChar char="Ø"/>
            </a:pPr>
            <a:r>
              <a:rPr lang="zh-CN" altLang="en-US" sz="2000" dirty="0" smtClean="0">
                <a:solidFill>
                  <a:srgbClr val="008000"/>
                </a:solidFill>
              </a:rPr>
              <a:t>编写 </a:t>
            </a:r>
            <a:r>
              <a:rPr lang="en-US" altLang="zh-CN" sz="2000" dirty="0" smtClean="0">
                <a:solidFill>
                  <a:srgbClr val="008000"/>
                </a:solidFill>
              </a:rPr>
              <a:t>VBA</a:t>
            </a:r>
            <a:r>
              <a:rPr lang="zh-CN" altLang="en-US" sz="2000" dirty="0" smtClean="0">
                <a:solidFill>
                  <a:srgbClr val="008000"/>
                </a:solidFill>
              </a:rPr>
              <a:t>程序的地方</a:t>
            </a:r>
            <a:endParaRPr lang="en-US" altLang="zh-CN" sz="2000" dirty="0" smtClean="0">
              <a:solidFill>
                <a:srgbClr val="008000"/>
              </a:solidFill>
            </a:endParaRPr>
          </a:p>
          <a:p>
            <a:pPr marL="0" lvl="1" indent="0">
              <a:spcBef>
                <a:spcPts val="600"/>
              </a:spcBef>
              <a:spcAft>
                <a:spcPts val="600"/>
              </a:spcAft>
              <a:buNone/>
            </a:pPr>
            <a:r>
              <a:rPr lang="zh-CN" altLang="en-US" dirty="0" smtClean="0">
                <a:solidFill>
                  <a:srgbClr val="0000FF"/>
                </a:solidFill>
              </a:rPr>
              <a:t>进入</a:t>
            </a:r>
            <a:r>
              <a:rPr lang="en-US" altLang="zh-CN" dirty="0" smtClean="0">
                <a:solidFill>
                  <a:srgbClr val="0000FF"/>
                </a:solidFill>
              </a:rPr>
              <a:t>VBE</a:t>
            </a:r>
            <a:r>
              <a:rPr lang="zh-CN" altLang="en-US" dirty="0" smtClean="0">
                <a:solidFill>
                  <a:srgbClr val="0000FF"/>
                </a:solidFill>
              </a:rPr>
              <a:t>的几种方法：</a:t>
            </a:r>
            <a:endParaRPr lang="en-US" altLang="zh-CN" dirty="0" smtClean="0">
              <a:solidFill>
                <a:srgbClr val="0000FF"/>
              </a:solidFill>
            </a:endParaRPr>
          </a:p>
          <a:p>
            <a:pPr marL="536575" lvl="2" indent="-363538">
              <a:buClr>
                <a:schemeClr val="bg2">
                  <a:lumMod val="50000"/>
                </a:schemeClr>
              </a:buClr>
              <a:buFont typeface="+mj-ea"/>
              <a:buAutoNum type="circleNumDbPlain"/>
            </a:pPr>
            <a:r>
              <a:rPr lang="zh-CN" altLang="en-US" sz="2000" dirty="0" smtClean="0">
                <a:latin typeface="仿宋" pitchFamily="49" charset="-122"/>
                <a:ea typeface="仿宋" pitchFamily="49" charset="-122"/>
              </a:rPr>
              <a:t>“开发工具”选项卡</a:t>
            </a:r>
            <a:r>
              <a:rPr lang="en-US" altLang="zh-CN" sz="2000" dirty="0" smtClean="0">
                <a:latin typeface="仿宋" pitchFamily="49" charset="-122"/>
                <a:ea typeface="仿宋" pitchFamily="49" charset="-122"/>
              </a:rPr>
              <a:t>/</a:t>
            </a:r>
            <a:r>
              <a:rPr lang="zh-CN" altLang="en-US" sz="2000" dirty="0" smtClean="0">
                <a:latin typeface="仿宋" pitchFamily="49" charset="-122"/>
                <a:ea typeface="仿宋" pitchFamily="49" charset="-122"/>
              </a:rPr>
              <a:t>“代码”组，单击“</a:t>
            </a:r>
            <a:r>
              <a:rPr lang="en-US" altLang="zh-CN" sz="2000" dirty="0" smtClean="0">
                <a:latin typeface="仿宋" pitchFamily="49" charset="-122"/>
                <a:ea typeface="仿宋" pitchFamily="49" charset="-122"/>
              </a:rPr>
              <a:t>Visual</a:t>
            </a:r>
            <a:r>
              <a:rPr lang="zh-CN" altLang="en-US" sz="2000" dirty="0" smtClean="0">
                <a:latin typeface="仿宋" pitchFamily="49" charset="-122"/>
                <a:ea typeface="仿宋" pitchFamily="49" charset="-122"/>
              </a:rPr>
              <a:t> </a:t>
            </a:r>
            <a:r>
              <a:rPr lang="en-US" altLang="zh-CN" sz="2000" dirty="0" smtClean="0">
                <a:latin typeface="仿宋" pitchFamily="49" charset="-122"/>
                <a:ea typeface="仿宋" pitchFamily="49" charset="-122"/>
              </a:rPr>
              <a:t>Basic</a:t>
            </a:r>
            <a:r>
              <a:rPr lang="zh-CN" altLang="en-US" sz="2000" dirty="0" smtClean="0">
                <a:latin typeface="仿宋" pitchFamily="49" charset="-122"/>
                <a:ea typeface="仿宋" pitchFamily="49" charset="-122"/>
              </a:rPr>
              <a:t>”</a:t>
            </a:r>
            <a:endParaRPr lang="en-US" altLang="zh-CN" sz="2000" dirty="0" smtClean="0">
              <a:latin typeface="仿宋" pitchFamily="49" charset="-122"/>
              <a:ea typeface="仿宋" pitchFamily="49" charset="-122"/>
            </a:endParaRPr>
          </a:p>
          <a:p>
            <a:pPr marL="536575" lvl="2" indent="-363538">
              <a:buClr>
                <a:schemeClr val="bg2">
                  <a:lumMod val="50000"/>
                </a:schemeClr>
              </a:buClr>
              <a:buFont typeface="+mj-ea"/>
              <a:buAutoNum type="circleNumDbPlain"/>
            </a:pPr>
            <a:r>
              <a:rPr lang="zh-CN" altLang="en-US" sz="2000" dirty="0" smtClean="0">
                <a:latin typeface="+mn-ea"/>
              </a:rPr>
              <a:t>快捷键 </a:t>
            </a:r>
            <a:r>
              <a:rPr lang="en-US" altLang="zh-CN" dirty="0" smtClean="0">
                <a:solidFill>
                  <a:srgbClr val="FF0000"/>
                </a:solidFill>
              </a:rPr>
              <a:t>Alt+F11</a:t>
            </a:r>
            <a:r>
              <a:rPr lang="zh-CN" altLang="en-US" sz="2000" dirty="0" smtClean="0">
                <a:solidFill>
                  <a:srgbClr val="FF0000"/>
                </a:solidFill>
                <a:latin typeface="+mn-ea"/>
              </a:rPr>
              <a:t> </a:t>
            </a:r>
            <a:endParaRPr lang="en-US" altLang="zh-CN" sz="2000" dirty="0" smtClean="0">
              <a:solidFill>
                <a:srgbClr val="FF0000"/>
              </a:solidFill>
              <a:latin typeface="+mn-ea"/>
            </a:endParaRPr>
          </a:p>
          <a:p>
            <a:pPr marL="536575" lvl="2" indent="-363538">
              <a:buClr>
                <a:schemeClr val="bg2">
                  <a:lumMod val="50000"/>
                </a:schemeClr>
              </a:buClr>
              <a:buFont typeface="+mj-ea"/>
              <a:buAutoNum type="circleNumDbPlain"/>
            </a:pPr>
            <a:r>
              <a:rPr lang="zh-CN" altLang="en-US" sz="2000" dirty="0" smtClean="0">
                <a:latin typeface="仿宋" pitchFamily="49" charset="-122"/>
                <a:ea typeface="仿宋" pitchFamily="49" charset="-122"/>
              </a:rPr>
              <a:t>“开发工具”选项卡</a:t>
            </a:r>
            <a:r>
              <a:rPr lang="en-US" altLang="zh-CN" sz="2000" dirty="0" smtClean="0">
                <a:latin typeface="仿宋" pitchFamily="49" charset="-122"/>
                <a:ea typeface="仿宋" pitchFamily="49" charset="-122"/>
              </a:rPr>
              <a:t>/</a:t>
            </a:r>
            <a:r>
              <a:rPr lang="zh-CN" altLang="en-US" sz="2000" dirty="0" smtClean="0">
                <a:latin typeface="仿宋" pitchFamily="49" charset="-122"/>
                <a:ea typeface="仿宋" pitchFamily="49" charset="-122"/>
              </a:rPr>
              <a:t>“代码”组，单击“宏”，打开“宏”对话框，选中一个宏，单击“编辑”按钮</a:t>
            </a:r>
            <a:endParaRPr lang="en-US" altLang="zh-CN" sz="2000" dirty="0" smtClean="0">
              <a:latin typeface="仿宋" pitchFamily="49" charset="-122"/>
              <a:ea typeface="仿宋" pitchFamily="49" charset="-122"/>
            </a:endParaRPr>
          </a:p>
          <a:p>
            <a:pPr marL="536575" lvl="2" indent="-363538">
              <a:buClr>
                <a:schemeClr val="bg2">
                  <a:lumMod val="50000"/>
                </a:schemeClr>
              </a:buClr>
              <a:buFont typeface="+mj-ea"/>
              <a:buAutoNum type="circleNumDbPlain"/>
            </a:pPr>
            <a:r>
              <a:rPr lang="zh-CN" altLang="en-US" sz="2000" dirty="0" smtClean="0">
                <a:latin typeface="仿宋" pitchFamily="49" charset="-122"/>
                <a:ea typeface="仿宋" pitchFamily="49" charset="-122"/>
              </a:rPr>
              <a:t>右击工作表标签 ，快捷菜单“查看代码”命令</a:t>
            </a:r>
            <a:endParaRPr lang="en-US" altLang="zh-CN" sz="2000" dirty="0" smtClean="0">
              <a:latin typeface="仿宋" pitchFamily="49" charset="-122"/>
              <a:ea typeface="仿宋" pitchFamily="49" charset="-122"/>
            </a:endParaRPr>
          </a:p>
          <a:p>
            <a:pPr marL="0" lvl="1" indent="0">
              <a:spcBef>
                <a:spcPts val="1800"/>
              </a:spcBef>
              <a:spcAft>
                <a:spcPts val="600"/>
              </a:spcAft>
              <a:buNone/>
            </a:pPr>
            <a:r>
              <a:rPr lang="en-US" altLang="zh-CN" dirty="0" smtClean="0">
                <a:solidFill>
                  <a:srgbClr val="0000FF"/>
                </a:solidFill>
              </a:rPr>
              <a:t>VBE</a:t>
            </a:r>
            <a:r>
              <a:rPr lang="zh-CN" altLang="en-US" dirty="0" smtClean="0">
                <a:solidFill>
                  <a:srgbClr val="0000FF"/>
                </a:solidFill>
              </a:rPr>
              <a:t>界面介绍</a:t>
            </a:r>
            <a:endParaRPr lang="en-US" altLang="zh-CN" dirty="0" smtClean="0">
              <a:solidFill>
                <a:srgbClr val="0000FF"/>
              </a:solidFill>
            </a:endParaRPr>
          </a:p>
          <a:p>
            <a:pPr marL="314325" lvl="2" indent="-222250">
              <a:buFont typeface="Wingdings" pitchFamily="2" charset="2"/>
              <a:buChar char="l"/>
            </a:pPr>
            <a:r>
              <a:rPr lang="zh-CN" altLang="en-US" sz="2000" dirty="0" smtClean="0">
                <a:latin typeface="+mj-ea"/>
                <a:ea typeface="+mj-ea"/>
              </a:rPr>
              <a:t>工程资源管理器（</a:t>
            </a:r>
            <a:r>
              <a:rPr lang="en-US" altLang="zh-CN" sz="2000" dirty="0" err="1" smtClean="0">
                <a:latin typeface="+mj-ea"/>
                <a:ea typeface="+mj-ea"/>
              </a:rPr>
              <a:t>Ctrl+R</a:t>
            </a:r>
            <a:r>
              <a:rPr lang="zh-CN" altLang="en-US" sz="2000" dirty="0" smtClean="0">
                <a:latin typeface="+mj-ea"/>
                <a:ea typeface="+mj-ea"/>
              </a:rPr>
              <a:t>）</a:t>
            </a:r>
            <a:endParaRPr lang="en-US" altLang="zh-CN" sz="2000" dirty="0" smtClean="0">
              <a:latin typeface="+mj-ea"/>
              <a:ea typeface="+mj-ea"/>
            </a:endParaRPr>
          </a:p>
          <a:p>
            <a:pPr marL="314325" lvl="2" indent="-222250">
              <a:buFont typeface="Wingdings" pitchFamily="2" charset="2"/>
              <a:buChar char="l"/>
            </a:pPr>
            <a:r>
              <a:rPr lang="zh-CN" altLang="en-US" sz="2000" dirty="0" smtClean="0">
                <a:latin typeface="+mj-ea"/>
                <a:ea typeface="+mj-ea"/>
              </a:rPr>
              <a:t>代码窗口</a:t>
            </a:r>
            <a:endParaRPr lang="en-US" altLang="zh-CN" sz="2000" dirty="0" smtClean="0">
              <a:latin typeface="+mj-ea"/>
              <a:ea typeface="+mj-ea"/>
            </a:endParaRPr>
          </a:p>
          <a:p>
            <a:pPr marL="314325" lvl="2" indent="-222250">
              <a:buFont typeface="Wingdings" pitchFamily="2" charset="2"/>
              <a:buChar char="l"/>
            </a:pPr>
            <a:r>
              <a:rPr lang="zh-CN" altLang="en-US" sz="2000" dirty="0" smtClean="0">
                <a:latin typeface="+mj-ea"/>
                <a:ea typeface="+mj-ea"/>
              </a:rPr>
              <a:t>立即窗口（“视图”</a:t>
            </a:r>
            <a:r>
              <a:rPr lang="en-US" altLang="zh-CN" sz="2000" dirty="0" smtClean="0">
                <a:latin typeface="+mj-ea"/>
                <a:ea typeface="+mj-ea"/>
              </a:rPr>
              <a:t>/</a:t>
            </a:r>
            <a:r>
              <a:rPr lang="zh-CN" altLang="en-US" sz="2000" dirty="0" smtClean="0">
                <a:latin typeface="+mj-ea"/>
                <a:ea typeface="+mj-ea"/>
              </a:rPr>
              <a:t>“立即窗口”）</a:t>
            </a:r>
            <a:endParaRPr lang="en-US" altLang="zh-CN" sz="2000" dirty="0" smtClean="0">
              <a:latin typeface="+mj-ea"/>
              <a:ea typeface="+mj-ea"/>
            </a:endParaRPr>
          </a:p>
          <a:p>
            <a:pPr marL="314325" lvl="2" indent="-222250">
              <a:buFont typeface="Wingdings" pitchFamily="2" charset="2"/>
              <a:buChar char="l"/>
            </a:pPr>
            <a:r>
              <a:rPr lang="zh-CN" altLang="en-US" sz="2000" dirty="0" smtClean="0">
                <a:latin typeface="+mj-ea"/>
                <a:ea typeface="+mj-ea"/>
              </a:rPr>
              <a:t>“工具”</a:t>
            </a:r>
            <a:r>
              <a:rPr lang="en-US" altLang="zh-CN" sz="2000" dirty="0" smtClean="0">
                <a:latin typeface="+mj-ea"/>
                <a:ea typeface="+mj-ea"/>
              </a:rPr>
              <a:t>/</a:t>
            </a:r>
            <a:r>
              <a:rPr lang="zh-CN" altLang="en-US" sz="2000" dirty="0" smtClean="0">
                <a:latin typeface="+mj-ea"/>
                <a:ea typeface="+mj-ea"/>
              </a:rPr>
              <a:t>“选项”</a:t>
            </a:r>
            <a:r>
              <a:rPr lang="en-US" altLang="zh-CN" sz="2000" dirty="0" smtClean="0">
                <a:latin typeface="+mj-ea"/>
                <a:ea typeface="+mj-ea"/>
              </a:rPr>
              <a:t>/</a:t>
            </a:r>
            <a:r>
              <a:rPr lang="zh-CN" altLang="en-US" sz="2000" dirty="0" smtClean="0">
                <a:latin typeface="+mj-ea"/>
                <a:ea typeface="+mj-ea"/>
              </a:rPr>
              <a:t>“编辑器”</a:t>
            </a:r>
            <a:r>
              <a:rPr lang="en-US" altLang="zh-CN" sz="2000" dirty="0" smtClean="0">
                <a:latin typeface="+mj-ea"/>
                <a:ea typeface="+mj-ea"/>
              </a:rPr>
              <a:t>/</a:t>
            </a:r>
            <a:r>
              <a:rPr lang="zh-CN" altLang="en-US" sz="2000" dirty="0" smtClean="0">
                <a:latin typeface="+mj-ea"/>
                <a:ea typeface="+mj-ea"/>
              </a:rPr>
              <a:t>“要求变量声明”</a:t>
            </a:r>
            <a:endParaRPr lang="zh-CN" altLang="en-US" sz="2000" dirty="0">
              <a:latin typeface="+mj-ea"/>
              <a:ea typeface="+mj-ea"/>
            </a:endParaRPr>
          </a:p>
        </p:txBody>
      </p:sp>
      <p:sp>
        <p:nvSpPr>
          <p:cNvPr id="3" name="标题 2"/>
          <p:cNvSpPr>
            <a:spLocks noGrp="1"/>
          </p:cNvSpPr>
          <p:nvPr>
            <p:ph type="title"/>
          </p:nvPr>
        </p:nvSpPr>
        <p:spPr>
          <a:xfrm>
            <a:off x="34925" y="333375"/>
            <a:ext cx="8537603" cy="647700"/>
          </a:xfrm>
        </p:spPr>
        <p:txBody>
          <a:bodyPr/>
          <a:lstStyle/>
          <a:p>
            <a:r>
              <a:rPr lang="zh-CN" altLang="en-US" dirty="0" smtClean="0"/>
              <a:t>录制宏</a:t>
            </a:r>
            <a:r>
              <a:rPr lang="zh-CN" altLang="en-US" sz="2400" dirty="0" smtClean="0">
                <a:solidFill>
                  <a:srgbClr val="008000"/>
                </a:solidFill>
                <a:latin typeface="宋体"/>
                <a:ea typeface="宋体"/>
              </a:rPr>
              <a:t>（准备工作）</a:t>
            </a:r>
            <a:endParaRPr lang="zh-CN" altLang="en-US" dirty="0"/>
          </a:p>
        </p:txBody>
      </p:sp>
      <p:grpSp>
        <p:nvGrpSpPr>
          <p:cNvPr id="4" name="组合 7"/>
          <p:cNvGrpSpPr/>
          <p:nvPr/>
        </p:nvGrpSpPr>
        <p:grpSpPr>
          <a:xfrm>
            <a:off x="6143636" y="3643314"/>
            <a:ext cx="2928958" cy="2403247"/>
            <a:chOff x="5715008" y="3571877"/>
            <a:chExt cx="2928958" cy="2403247"/>
          </a:xfrm>
        </p:grpSpPr>
        <p:pic>
          <p:nvPicPr>
            <p:cNvPr id="57346" name="Picture 2"/>
            <p:cNvPicPr>
              <a:picLocks noChangeAspect="1" noChangeArrowheads="1"/>
            </p:cNvPicPr>
            <p:nvPr/>
          </p:nvPicPr>
          <p:blipFill>
            <a:blip r:embed="rId3"/>
            <a:srcRect/>
            <a:stretch>
              <a:fillRect/>
            </a:stretch>
          </p:blipFill>
          <p:spPr bwMode="auto">
            <a:xfrm>
              <a:off x="5715008" y="3571877"/>
              <a:ext cx="2928958" cy="2403247"/>
            </a:xfrm>
            <a:prstGeom prst="rect">
              <a:avLst/>
            </a:prstGeom>
            <a:noFill/>
            <a:ln w="9525">
              <a:noFill/>
              <a:miter lim="800000"/>
              <a:headEnd/>
              <a:tailEnd/>
            </a:ln>
            <a:effectLst/>
          </p:spPr>
        </p:pic>
        <p:sp>
          <p:nvSpPr>
            <p:cNvPr id="7" name="椭圆 6"/>
            <p:cNvSpPr/>
            <p:nvPr/>
          </p:nvSpPr>
          <p:spPr bwMode="auto">
            <a:xfrm>
              <a:off x="5857884" y="4214818"/>
              <a:ext cx="1000132" cy="214314"/>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ts val="2488"/>
                </a:spcBef>
                <a:spcAft>
                  <a:spcPts val="2488"/>
                </a:spcAft>
                <a:buClrTx/>
                <a:buSzTx/>
                <a:buFontTx/>
                <a:buNone/>
                <a:tabLst/>
              </a:pPr>
              <a:endParaRPr kumimoji="1" lang="zh-CN" altLang="en-US" sz="2000" b="1" i="0" u="none" strike="noStrike" cap="none" normalizeH="0" baseline="0" smtClean="0">
                <a:ln>
                  <a:noFill/>
                </a:ln>
                <a:solidFill>
                  <a:srgbClr val="800000"/>
                </a:solidFill>
                <a:effectLst/>
                <a:latin typeface="Times New Roman" pitchFamily="18" charset="0"/>
                <a:ea typeface="宋体" pitchFamily="2" charset="-122"/>
              </a:endParaRPr>
            </a:p>
          </p:txBody>
        </p:sp>
      </p:grpSp>
    </p:spTree>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85800" y="6286536"/>
            <a:ext cx="7772400" cy="571488"/>
          </a:xfrm>
        </p:spPr>
        <p:txBody>
          <a:bodyPr/>
          <a:lstStyle/>
          <a:p>
            <a:endParaRPr lang="zh-CN" altLang="en-US" dirty="0"/>
          </a:p>
        </p:txBody>
      </p:sp>
      <p:sp>
        <p:nvSpPr>
          <p:cNvPr id="3" name="标题 2"/>
          <p:cNvSpPr>
            <a:spLocks noGrp="1"/>
          </p:cNvSpPr>
          <p:nvPr>
            <p:ph type="title"/>
          </p:nvPr>
        </p:nvSpPr>
        <p:spPr/>
        <p:txBody>
          <a:bodyPr/>
          <a:lstStyle/>
          <a:p>
            <a:pPr lvl="1"/>
            <a:r>
              <a:rPr lang="en-US" altLang="zh-CN" dirty="0" smtClean="0"/>
              <a:t>VBE</a:t>
            </a:r>
            <a:r>
              <a:rPr lang="zh-CN" altLang="en-US" dirty="0" smtClean="0"/>
              <a:t>界面介绍</a:t>
            </a:r>
            <a:endParaRPr lang="zh-CN" altLang="en-US" dirty="0"/>
          </a:p>
        </p:txBody>
      </p:sp>
      <p:pic>
        <p:nvPicPr>
          <p:cNvPr id="57346" name="Picture 2"/>
          <p:cNvPicPr>
            <a:picLocks noChangeAspect="1" noChangeArrowheads="1"/>
          </p:cNvPicPr>
          <p:nvPr/>
        </p:nvPicPr>
        <p:blipFill>
          <a:blip r:embed="rId3"/>
          <a:srcRect/>
          <a:stretch>
            <a:fillRect/>
          </a:stretch>
        </p:blipFill>
        <p:spPr bwMode="auto">
          <a:xfrm>
            <a:off x="714348" y="967543"/>
            <a:ext cx="8101039" cy="5266570"/>
          </a:xfrm>
          <a:prstGeom prst="rect">
            <a:avLst/>
          </a:prstGeom>
          <a:noFill/>
          <a:ln w="9525">
            <a:noFill/>
            <a:miter lim="800000"/>
            <a:headEnd/>
            <a:tailEnd/>
          </a:ln>
          <a:effectLst/>
        </p:spPr>
      </p:pic>
      <p:sp>
        <p:nvSpPr>
          <p:cNvPr id="5" name="圆角矩形标注 4"/>
          <p:cNvSpPr/>
          <p:nvPr/>
        </p:nvSpPr>
        <p:spPr bwMode="auto">
          <a:xfrm>
            <a:off x="1285852" y="1071546"/>
            <a:ext cx="2071670" cy="571504"/>
          </a:xfrm>
          <a:prstGeom prst="wedgeRoundRectCallout">
            <a:avLst>
              <a:gd name="adj1" fmla="val 6223"/>
              <a:gd name="adj2" fmla="val 75798"/>
              <a:gd name="adj3" fmla="val 16667"/>
            </a:avLst>
          </a:prstGeom>
          <a:solidFill>
            <a:srgbClr val="FFC000"/>
          </a:solidFill>
          <a:ln w="9525" cap="flat" cmpd="sng" algn="ctr">
            <a:solidFill>
              <a:srgbClr val="7030A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14325" lvl="2" indent="-222250" algn="ctr"/>
            <a:r>
              <a:rPr lang="zh-CN" altLang="en-US" b="1" dirty="0" smtClean="0">
                <a:latin typeface="+mj-ea"/>
              </a:rPr>
              <a:t>工程资源管理器</a:t>
            </a:r>
            <a:r>
              <a:rPr lang="en-US" altLang="zh-CN" b="1" dirty="0" smtClean="0">
                <a:latin typeface="+mj-ea"/>
              </a:rPr>
              <a:t/>
            </a:r>
            <a:br>
              <a:rPr lang="en-US" altLang="zh-CN" b="1" dirty="0" smtClean="0">
                <a:latin typeface="+mj-ea"/>
              </a:rPr>
            </a:br>
            <a:r>
              <a:rPr lang="zh-CN" altLang="en-US" b="1" dirty="0" smtClean="0">
                <a:latin typeface="+mj-ea"/>
              </a:rPr>
              <a:t>（</a:t>
            </a:r>
            <a:r>
              <a:rPr lang="en-US" altLang="zh-CN" b="1" dirty="0" err="1" smtClean="0">
                <a:latin typeface="+mj-ea"/>
              </a:rPr>
              <a:t>Ctrl+R</a:t>
            </a:r>
            <a:r>
              <a:rPr lang="zh-CN" altLang="en-US" b="1" dirty="0" smtClean="0">
                <a:latin typeface="+mj-ea"/>
              </a:rPr>
              <a:t>）</a:t>
            </a:r>
            <a:endParaRPr lang="en-US" altLang="zh-CN" b="1" dirty="0" smtClean="0">
              <a:latin typeface="+mj-ea"/>
            </a:endParaRPr>
          </a:p>
        </p:txBody>
      </p:sp>
      <p:sp>
        <p:nvSpPr>
          <p:cNvPr id="6" name="圆角矩形标注 5"/>
          <p:cNvSpPr/>
          <p:nvPr/>
        </p:nvSpPr>
        <p:spPr bwMode="auto">
          <a:xfrm>
            <a:off x="4786314" y="3143248"/>
            <a:ext cx="2071670" cy="571504"/>
          </a:xfrm>
          <a:prstGeom prst="wedgeRoundRectCallout">
            <a:avLst>
              <a:gd name="adj1" fmla="val -25304"/>
              <a:gd name="adj2" fmla="val -102486"/>
              <a:gd name="adj3" fmla="val 16667"/>
            </a:avLst>
          </a:prstGeom>
          <a:solidFill>
            <a:srgbClr val="FFFF00"/>
          </a:solidFill>
          <a:ln w="9525" cap="flat" cmpd="sng" algn="ctr">
            <a:solidFill>
              <a:srgbClr val="7030A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14325" lvl="2" indent="-222250" algn="ctr"/>
            <a:r>
              <a:rPr lang="zh-CN" altLang="en-US" b="1" dirty="0" smtClean="0">
                <a:latin typeface="+mj-ea"/>
              </a:rPr>
              <a:t>代码窗口</a:t>
            </a:r>
            <a:r>
              <a:rPr lang="en-US" altLang="zh-CN" b="1" dirty="0" smtClean="0">
                <a:latin typeface="+mj-ea"/>
              </a:rPr>
              <a:t>(F7)</a:t>
            </a:r>
            <a:endParaRPr lang="zh-CN" altLang="en-US" b="1" dirty="0" smtClean="0">
              <a:latin typeface="+mj-ea"/>
            </a:endParaRPr>
          </a:p>
        </p:txBody>
      </p:sp>
      <p:sp>
        <p:nvSpPr>
          <p:cNvPr id="7" name="椭圆 6"/>
          <p:cNvSpPr/>
          <p:nvPr/>
        </p:nvSpPr>
        <p:spPr bwMode="auto">
          <a:xfrm>
            <a:off x="3786182" y="1428736"/>
            <a:ext cx="357190" cy="357190"/>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ts val="2488"/>
              </a:spcBef>
              <a:spcAft>
                <a:spcPts val="2488"/>
              </a:spcAft>
              <a:buClrTx/>
              <a:buSzTx/>
              <a:buFontTx/>
              <a:buNone/>
              <a:tabLst/>
            </a:pPr>
            <a:endParaRPr kumimoji="1" lang="zh-CN" altLang="en-US" sz="2000" b="1" i="0" u="none" strike="noStrike" cap="none" normalizeH="0" baseline="0" smtClean="0">
              <a:ln>
                <a:noFill/>
              </a:ln>
              <a:solidFill>
                <a:srgbClr val="800000"/>
              </a:solidFill>
              <a:effectLst/>
              <a:latin typeface="Times New Roman" pitchFamily="18" charset="0"/>
              <a:ea typeface="宋体"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VBE</a:t>
            </a:r>
            <a:r>
              <a:rPr lang="zh-CN" altLang="en-US" dirty="0" smtClean="0"/>
              <a:t>界面介绍</a:t>
            </a:r>
            <a:endParaRPr lang="zh-CN" altLang="en-US" dirty="0"/>
          </a:p>
        </p:txBody>
      </p:sp>
      <p:pic>
        <p:nvPicPr>
          <p:cNvPr id="4" name="图片 3"/>
          <p:cNvPicPr/>
          <p:nvPr/>
        </p:nvPicPr>
        <p:blipFill>
          <a:blip r:embed="rId2"/>
          <a:srcRect l="14809" t="11272" r="60811" b="39884"/>
          <a:stretch>
            <a:fillRect/>
          </a:stretch>
        </p:blipFill>
        <p:spPr bwMode="auto">
          <a:xfrm>
            <a:off x="2071670" y="944196"/>
            <a:ext cx="4495800" cy="5628076"/>
          </a:xfrm>
          <a:prstGeom prst="rect">
            <a:avLst/>
          </a:prstGeom>
          <a:noFill/>
          <a:ln w="9525">
            <a:noFill/>
            <a:miter lim="800000"/>
            <a:headEnd/>
            <a:tailEnd/>
          </a:ln>
        </p:spPr>
      </p:pic>
      <p:sp>
        <p:nvSpPr>
          <p:cNvPr id="5" name="椭圆 4"/>
          <p:cNvSpPr/>
          <p:nvPr/>
        </p:nvSpPr>
        <p:spPr bwMode="auto">
          <a:xfrm>
            <a:off x="3500430" y="1285860"/>
            <a:ext cx="857256" cy="357190"/>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ts val="2488"/>
              </a:spcBef>
              <a:spcAft>
                <a:spcPts val="2488"/>
              </a:spcAft>
              <a:buClrTx/>
              <a:buSzTx/>
              <a:buFontTx/>
              <a:buNone/>
              <a:tabLst/>
            </a:pPr>
            <a:endParaRPr kumimoji="1" lang="zh-CN" altLang="en-US" sz="2000" b="1" i="0" u="none" strike="noStrike" cap="none" normalizeH="0" baseline="0" smtClean="0">
              <a:ln>
                <a:noFill/>
              </a:ln>
              <a:solidFill>
                <a:srgbClr val="800000"/>
              </a:solidFill>
              <a:effectLst/>
              <a:latin typeface="Times New Roman" pitchFamily="18" charset="0"/>
              <a:ea typeface="宋体" pitchFamily="2" charset="-122"/>
            </a:endParaRPr>
          </a:p>
        </p:txBody>
      </p:sp>
    </p:spTree>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4" name="Picture 6" descr="http://img5.imgtn.bdimg.com/it/u=2741499413,3004091428&amp;fm=21&amp;gp=0.jpg"/>
          <p:cNvPicPr>
            <a:picLocks noChangeAspect="1" noChangeArrowheads="1"/>
          </p:cNvPicPr>
          <p:nvPr/>
        </p:nvPicPr>
        <p:blipFill>
          <a:blip r:embed="rId3"/>
          <a:srcRect/>
          <a:stretch>
            <a:fillRect/>
          </a:stretch>
        </p:blipFill>
        <p:spPr bwMode="auto">
          <a:xfrm rot="4336586">
            <a:off x="1982100" y="4281028"/>
            <a:ext cx="996589" cy="923248"/>
          </a:xfrm>
          <a:prstGeom prst="rect">
            <a:avLst/>
          </a:prstGeom>
          <a:noFill/>
        </p:spPr>
      </p:pic>
      <p:sp>
        <p:nvSpPr>
          <p:cNvPr id="2" name="内容占位符 1"/>
          <p:cNvSpPr>
            <a:spLocks noGrp="1"/>
          </p:cNvSpPr>
          <p:nvPr>
            <p:ph idx="1"/>
          </p:nvPr>
        </p:nvSpPr>
        <p:spPr>
          <a:xfrm>
            <a:off x="214282" y="5572140"/>
            <a:ext cx="5857916" cy="928694"/>
          </a:xfrm>
        </p:spPr>
        <p:txBody>
          <a:bodyPr/>
          <a:lstStyle/>
          <a:p>
            <a:pPr>
              <a:lnSpc>
                <a:spcPct val="100000"/>
              </a:lnSpc>
              <a:spcBef>
                <a:spcPts val="600"/>
              </a:spcBef>
              <a:spcAft>
                <a:spcPts val="600"/>
              </a:spcAft>
            </a:pPr>
            <a:r>
              <a:rPr lang="zh-CN" altLang="en-US" dirty="0" smtClean="0"/>
              <a:t>方法一：重复复制粘贴</a:t>
            </a:r>
            <a:endParaRPr lang="en-US" altLang="zh-CN" dirty="0" smtClean="0"/>
          </a:p>
          <a:p>
            <a:pPr>
              <a:lnSpc>
                <a:spcPct val="100000"/>
              </a:lnSpc>
              <a:spcBef>
                <a:spcPts val="600"/>
              </a:spcBef>
              <a:spcAft>
                <a:spcPts val="600"/>
              </a:spcAft>
            </a:pPr>
            <a:r>
              <a:rPr lang="zh-CN" altLang="en-US" dirty="0" smtClean="0">
                <a:solidFill>
                  <a:srgbClr val="FF0000"/>
                </a:solidFill>
              </a:rPr>
              <a:t>方法二：录制宏（录下</a:t>
            </a:r>
            <a:r>
              <a:rPr lang="en-US" altLang="zh-CN" dirty="0" smtClean="0">
                <a:solidFill>
                  <a:srgbClr val="FF0000"/>
                </a:solidFill>
              </a:rPr>
              <a:t>Excel</a:t>
            </a:r>
            <a:r>
              <a:rPr lang="zh-CN" altLang="en-US" dirty="0" smtClean="0">
                <a:solidFill>
                  <a:srgbClr val="FF0000"/>
                </a:solidFill>
              </a:rPr>
              <a:t>操作）</a:t>
            </a:r>
            <a:endParaRPr lang="en-US" altLang="zh-CN" dirty="0" smtClean="0">
              <a:solidFill>
                <a:srgbClr val="FF0000"/>
              </a:solidFill>
            </a:endParaRPr>
          </a:p>
        </p:txBody>
      </p:sp>
      <p:sp>
        <p:nvSpPr>
          <p:cNvPr id="3" name="标题 2"/>
          <p:cNvSpPr>
            <a:spLocks noGrp="1"/>
          </p:cNvSpPr>
          <p:nvPr>
            <p:ph type="title"/>
          </p:nvPr>
        </p:nvSpPr>
        <p:spPr>
          <a:xfrm>
            <a:off x="34925" y="333375"/>
            <a:ext cx="4537075" cy="647700"/>
          </a:xfrm>
        </p:spPr>
        <p:txBody>
          <a:bodyPr/>
          <a:lstStyle/>
          <a:p>
            <a:r>
              <a:rPr lang="zh-CN" altLang="en-US" dirty="0" smtClean="0"/>
              <a:t>录制宏</a:t>
            </a:r>
            <a:endParaRPr lang="zh-CN" altLang="en-US" dirty="0"/>
          </a:p>
        </p:txBody>
      </p:sp>
      <p:pic>
        <p:nvPicPr>
          <p:cNvPr id="83970" name="Picture 2"/>
          <p:cNvPicPr>
            <a:picLocks noChangeAspect="1" noChangeArrowheads="1"/>
          </p:cNvPicPr>
          <p:nvPr/>
        </p:nvPicPr>
        <p:blipFill>
          <a:blip r:embed="rId4"/>
          <a:srcRect/>
          <a:stretch>
            <a:fillRect/>
          </a:stretch>
        </p:blipFill>
        <p:spPr bwMode="auto">
          <a:xfrm>
            <a:off x="214282" y="1643050"/>
            <a:ext cx="5786478" cy="2714708"/>
          </a:xfrm>
          <a:prstGeom prst="rect">
            <a:avLst/>
          </a:prstGeom>
          <a:ln>
            <a:noFill/>
          </a:ln>
          <a:effectLst>
            <a:outerShdw blurRad="292100" dist="139700" dir="2700000" algn="tl" rotWithShape="0">
              <a:srgbClr val="333333">
                <a:alpha val="65000"/>
              </a:srgbClr>
            </a:outerShdw>
          </a:effectLst>
        </p:spPr>
      </p:pic>
      <p:graphicFrame>
        <p:nvGraphicFramePr>
          <p:cNvPr id="7" name="图示 6"/>
          <p:cNvGraphicFramePr/>
          <p:nvPr/>
        </p:nvGraphicFramePr>
        <p:xfrm>
          <a:off x="214282" y="1000108"/>
          <a:ext cx="4572032" cy="571504"/>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pic>
        <p:nvPicPr>
          <p:cNvPr id="83972" name="Picture 4"/>
          <p:cNvPicPr>
            <a:picLocks noChangeAspect="1" noChangeArrowheads="1"/>
          </p:cNvPicPr>
          <p:nvPr/>
        </p:nvPicPr>
        <p:blipFill>
          <a:blip r:embed="rId9"/>
          <a:srcRect/>
          <a:stretch>
            <a:fillRect/>
          </a:stretch>
        </p:blipFill>
        <p:spPr bwMode="auto">
          <a:xfrm>
            <a:off x="3000364" y="2500306"/>
            <a:ext cx="5500694" cy="272008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83976" name="Picture 8" descr="http://img0.imgtn.bdimg.com/it/u=1379727286,2766931610&amp;fm=21&amp;gp=0.jpg"/>
          <p:cNvPicPr>
            <a:picLocks noChangeAspect="1" noChangeArrowheads="1"/>
          </p:cNvPicPr>
          <p:nvPr/>
        </p:nvPicPr>
        <p:blipFill>
          <a:blip r:embed="rId10"/>
          <a:srcRect/>
          <a:stretch>
            <a:fillRect/>
          </a:stretch>
        </p:blipFill>
        <p:spPr bwMode="auto">
          <a:xfrm>
            <a:off x="5786446" y="5500702"/>
            <a:ext cx="1143009" cy="1022203"/>
          </a:xfrm>
          <a:prstGeom prst="rect">
            <a:avLst/>
          </a:prstGeom>
          <a:noFill/>
        </p:spPr>
      </p:pic>
      <p:pic>
        <p:nvPicPr>
          <p:cNvPr id="83978" name="Picture 10" descr="http://img0.imgtn.bdimg.com/it/u=4190242972,2434513446&amp;fm=21&amp;gp=0.jpg"/>
          <p:cNvPicPr>
            <a:picLocks noChangeAspect="1" noChangeArrowheads="1"/>
          </p:cNvPicPr>
          <p:nvPr/>
        </p:nvPicPr>
        <p:blipFill>
          <a:blip r:embed="rId11"/>
          <a:srcRect/>
          <a:stretch>
            <a:fillRect/>
          </a:stretch>
        </p:blipFill>
        <p:spPr bwMode="auto">
          <a:xfrm>
            <a:off x="7500958" y="5500702"/>
            <a:ext cx="978144" cy="964986"/>
          </a:xfrm>
          <a:prstGeom prst="rect">
            <a:avLst/>
          </a:prstGeom>
          <a:noFill/>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3974"/>
                                        </p:tgtEl>
                                        <p:attrNameLst>
                                          <p:attrName>style.visibility</p:attrName>
                                        </p:attrNameLst>
                                      </p:cBhvr>
                                      <p:to>
                                        <p:strVal val="visible"/>
                                      </p:to>
                                    </p:set>
                                    <p:animEffect transition="in" filter="wipe(left)">
                                      <p:cBhvr>
                                        <p:cTn id="7" dur="500"/>
                                        <p:tgtEl>
                                          <p:spTgt spid="8397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3972"/>
                                        </p:tgtEl>
                                        <p:attrNameLst>
                                          <p:attrName>style.visibility</p:attrName>
                                        </p:attrNameLst>
                                      </p:cBhvr>
                                      <p:to>
                                        <p:strVal val="visible"/>
                                      </p:to>
                                    </p:set>
                                    <p:animEffect transition="in" filter="wipe(left)">
                                      <p:cBhvr>
                                        <p:cTn id="11" dur="500"/>
                                        <p:tgtEl>
                                          <p:spTgt spid="83972"/>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8" fill="hold" grpId="0" nodeType="clickEffect">
                                  <p:stCondLst>
                                    <p:cond delay="0"/>
                                  </p:stCondLst>
                                  <p:childTnLst>
                                    <p:set>
                                      <p:cBhvr>
                                        <p:cTn id="15" dur="1" fill="hold">
                                          <p:stCondLst>
                                            <p:cond delay="0"/>
                                          </p:stCondLst>
                                        </p:cTn>
                                        <p:tgtEl>
                                          <p:spTgt spid="2">
                                            <p:txEl>
                                              <p:pRg st="0" end="0"/>
                                            </p:txEl>
                                          </p:spTgt>
                                        </p:tgtEl>
                                        <p:attrNameLst>
                                          <p:attrName>style.visibility</p:attrName>
                                        </p:attrNameLst>
                                      </p:cBhvr>
                                      <p:to>
                                        <p:strVal val="visible"/>
                                      </p:to>
                                    </p:set>
                                    <p:animEffect transition="in" filter="slide(fromLeft)">
                                      <p:cBhvr>
                                        <p:cTn id="16" dur="500"/>
                                        <p:tgtEl>
                                          <p:spTgt spid="2">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nodeType="clickEffect">
                                  <p:stCondLst>
                                    <p:cond delay="0"/>
                                  </p:stCondLst>
                                  <p:childTnLst>
                                    <p:set>
                                      <p:cBhvr>
                                        <p:cTn id="20" dur="1" fill="hold">
                                          <p:stCondLst>
                                            <p:cond delay="0"/>
                                          </p:stCondLst>
                                        </p:cTn>
                                        <p:tgtEl>
                                          <p:spTgt spid="83976"/>
                                        </p:tgtEl>
                                        <p:attrNameLst>
                                          <p:attrName>style.visibility</p:attrName>
                                        </p:attrNameLst>
                                      </p:cBhvr>
                                      <p:to>
                                        <p:strVal val="visible"/>
                                      </p:to>
                                    </p:set>
                                    <p:animEffect transition="in" filter="checkerboard(across)">
                                      <p:cBhvr>
                                        <p:cTn id="21" dur="500"/>
                                        <p:tgtEl>
                                          <p:spTgt spid="83976"/>
                                        </p:tgtEl>
                                      </p:cBhvr>
                                    </p:animEffect>
                                  </p:childTnLst>
                                </p:cTn>
                              </p:par>
                            </p:childTnLst>
                          </p:cTn>
                        </p:par>
                      </p:childTnLst>
                    </p:cTn>
                  </p:par>
                  <p:par>
                    <p:cTn id="22" fill="hold">
                      <p:stCondLst>
                        <p:cond delay="indefinite"/>
                      </p:stCondLst>
                      <p:childTnLst>
                        <p:par>
                          <p:cTn id="23" fill="hold">
                            <p:stCondLst>
                              <p:cond delay="0"/>
                            </p:stCondLst>
                            <p:childTnLst>
                              <p:par>
                                <p:cTn id="24" presetID="12" presetClass="entr" presetSubtype="8" fill="hold" grpId="0" nodeType="clickEffect">
                                  <p:stCondLst>
                                    <p:cond delay="0"/>
                                  </p:stCondLst>
                                  <p:childTnLst>
                                    <p:set>
                                      <p:cBhvr>
                                        <p:cTn id="25" dur="1" fill="hold">
                                          <p:stCondLst>
                                            <p:cond delay="0"/>
                                          </p:stCondLst>
                                        </p:cTn>
                                        <p:tgtEl>
                                          <p:spTgt spid="2">
                                            <p:txEl>
                                              <p:pRg st="1" end="1"/>
                                            </p:txEl>
                                          </p:spTgt>
                                        </p:tgtEl>
                                        <p:attrNameLst>
                                          <p:attrName>style.visibility</p:attrName>
                                        </p:attrNameLst>
                                      </p:cBhvr>
                                      <p:to>
                                        <p:strVal val="visible"/>
                                      </p:to>
                                    </p:set>
                                    <p:animEffect transition="in" filter="slide(fromLeft)">
                                      <p:cBhvr>
                                        <p:cTn id="26" dur="500"/>
                                        <p:tgtEl>
                                          <p:spTgt spid="2">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83978"/>
                                        </p:tgtEl>
                                        <p:attrNameLst>
                                          <p:attrName>style.visibility</p:attrName>
                                        </p:attrNameLst>
                                      </p:cBhvr>
                                      <p:to>
                                        <p:strVal val="visible"/>
                                      </p:to>
                                    </p:set>
                                    <p:animEffect transition="in" filter="wipe(left)">
                                      <p:cBhvr>
                                        <p:cTn id="31" dur="500"/>
                                        <p:tgtEl>
                                          <p:spTgt spid="839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4925" y="333375"/>
            <a:ext cx="4537075" cy="647700"/>
          </a:xfrm>
        </p:spPr>
        <p:txBody>
          <a:bodyPr/>
          <a:lstStyle/>
          <a:p>
            <a:r>
              <a:rPr lang="zh-CN" altLang="en-US" dirty="0" smtClean="0"/>
              <a:t>录制宏</a:t>
            </a:r>
            <a:endParaRPr lang="zh-CN" altLang="en-US" dirty="0"/>
          </a:p>
        </p:txBody>
      </p:sp>
      <p:sp>
        <p:nvSpPr>
          <p:cNvPr id="6" name="灯片编号占位符 4"/>
          <p:cNvSpPr txBox="1">
            <a:spLocks/>
          </p:cNvSpPr>
          <p:nvPr/>
        </p:nvSpPr>
        <p:spPr>
          <a:xfrm>
            <a:off x="0" y="6448425"/>
            <a:ext cx="785786" cy="40957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800" b="0" i="0" u="none" strike="noStrike" kern="1200" cap="none" spc="0" normalizeH="0" baseline="0" noProof="0" smtClean="0">
                <a:ln>
                  <a:noFill/>
                </a:ln>
                <a:solidFill>
                  <a:schemeClr val="tx1"/>
                </a:solidFill>
                <a:effectLst/>
                <a:uLnTx/>
                <a:uFillTx/>
                <a:latin typeface="+mn-lt"/>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46</a:t>
            </a:fld>
            <a:endParaRPr kumimoji="0" lang="zh-CN" altLang="en-US" sz="18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7" name="图示 6"/>
          <p:cNvGraphicFramePr/>
          <p:nvPr/>
        </p:nvGraphicFramePr>
        <p:xfrm>
          <a:off x="214282" y="1000108"/>
          <a:ext cx="6643734" cy="5715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2" name="内容占位符 11"/>
          <p:cNvGraphicFramePr>
            <a:graphicFrameLocks noGrp="1"/>
          </p:cNvGraphicFramePr>
          <p:nvPr>
            <p:ph idx="1"/>
          </p:nvPr>
        </p:nvGraphicFramePr>
        <p:xfrm>
          <a:off x="642910" y="1714488"/>
          <a:ext cx="7772400" cy="41148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4925" y="333375"/>
            <a:ext cx="4537075" cy="647700"/>
          </a:xfrm>
        </p:spPr>
        <p:txBody>
          <a:bodyPr/>
          <a:lstStyle/>
          <a:p>
            <a:r>
              <a:rPr lang="zh-CN" altLang="en-US" dirty="0" smtClean="0"/>
              <a:t>录制宏</a:t>
            </a:r>
            <a:endParaRPr lang="zh-CN" altLang="en-US" dirty="0"/>
          </a:p>
        </p:txBody>
      </p:sp>
      <p:graphicFrame>
        <p:nvGraphicFramePr>
          <p:cNvPr id="7" name="图示 6"/>
          <p:cNvGraphicFramePr/>
          <p:nvPr/>
        </p:nvGraphicFramePr>
        <p:xfrm>
          <a:off x="214282" y="1000108"/>
          <a:ext cx="6643734" cy="5715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内容占位符 7"/>
          <p:cNvSpPr>
            <a:spLocks noGrp="1"/>
          </p:cNvSpPr>
          <p:nvPr>
            <p:ph idx="1"/>
          </p:nvPr>
        </p:nvSpPr>
        <p:spPr>
          <a:xfrm>
            <a:off x="357158" y="1671638"/>
            <a:ext cx="8786842" cy="3757626"/>
          </a:xfrm>
        </p:spPr>
        <p:txBody>
          <a:bodyPr/>
          <a:lstStyle/>
          <a:p>
            <a:pPr marL="441325" indent="-441325">
              <a:buFont typeface="+mj-lt"/>
              <a:buAutoNum type="arabicPeriod"/>
            </a:pPr>
            <a:r>
              <a:rPr lang="zh-CN" altLang="en-US" dirty="0" smtClean="0"/>
              <a:t>点击</a:t>
            </a:r>
            <a:r>
              <a:rPr lang="en-US" altLang="zh-CN" dirty="0" smtClean="0"/>
              <a:t>A1</a:t>
            </a:r>
            <a:r>
              <a:rPr lang="zh-CN" altLang="en-US" dirty="0" smtClean="0"/>
              <a:t>，选择“录制宏”。</a:t>
            </a:r>
            <a:endParaRPr lang="en-US" altLang="zh-CN" dirty="0" smtClean="0"/>
          </a:p>
          <a:p>
            <a:pPr marL="441325" indent="-441325">
              <a:buFont typeface="+mj-lt"/>
              <a:buAutoNum type="arabicPeriod"/>
            </a:pPr>
            <a:r>
              <a:rPr lang="zh-CN" altLang="en-US" dirty="0" smtClean="0"/>
              <a:t>点击行号</a:t>
            </a:r>
            <a:r>
              <a:rPr lang="en-US" altLang="zh-CN" dirty="0" smtClean="0"/>
              <a:t>1</a:t>
            </a:r>
            <a:r>
              <a:rPr lang="zh-CN" altLang="en-US" dirty="0" smtClean="0"/>
              <a:t>，选中第一行；右键选择“复制”。</a:t>
            </a:r>
            <a:endParaRPr lang="en-US" altLang="zh-CN" dirty="0" smtClean="0"/>
          </a:p>
          <a:p>
            <a:pPr marL="441325" indent="-441325">
              <a:buFont typeface="+mj-lt"/>
              <a:buAutoNum type="arabicPeriod"/>
            </a:pPr>
            <a:r>
              <a:rPr lang="zh-CN" altLang="en-US" dirty="0" smtClean="0"/>
              <a:t>点击行号</a:t>
            </a:r>
            <a:r>
              <a:rPr lang="en-US" altLang="zh-CN" dirty="0" smtClean="0"/>
              <a:t>3</a:t>
            </a:r>
            <a:r>
              <a:rPr lang="zh-CN" altLang="en-US" dirty="0" smtClean="0"/>
              <a:t>，选中第</a:t>
            </a:r>
            <a:r>
              <a:rPr lang="en-US" altLang="zh-CN" dirty="0" smtClean="0"/>
              <a:t>3</a:t>
            </a:r>
            <a:r>
              <a:rPr lang="zh-CN" altLang="en-US" dirty="0" smtClean="0"/>
              <a:t>行，右键选择“插入复制的单元格”，再右键（第</a:t>
            </a:r>
            <a:r>
              <a:rPr lang="en-US" altLang="zh-CN" dirty="0" smtClean="0"/>
              <a:t>3</a:t>
            </a:r>
            <a:r>
              <a:rPr lang="zh-CN" altLang="en-US" dirty="0" smtClean="0"/>
              <a:t>行）选择“插入”</a:t>
            </a:r>
            <a:r>
              <a:rPr lang="zh-CN" altLang="en-US" sz="2000" dirty="0" smtClean="0">
                <a:solidFill>
                  <a:srgbClr val="008000"/>
                </a:solidFill>
              </a:rPr>
              <a:t>（插入一行空白行）</a:t>
            </a:r>
            <a:r>
              <a:rPr lang="zh-CN" altLang="en-US" dirty="0" smtClean="0"/>
              <a:t>。</a:t>
            </a:r>
            <a:endParaRPr lang="en-US" altLang="zh-CN" dirty="0" smtClean="0"/>
          </a:p>
          <a:p>
            <a:pPr marL="441325" indent="-441325">
              <a:buFont typeface="+mj-lt"/>
              <a:buAutoNum type="arabicPeriod"/>
            </a:pPr>
            <a:r>
              <a:rPr lang="zh-CN" altLang="en-US" dirty="0" smtClean="0">
                <a:solidFill>
                  <a:srgbClr val="0000FF"/>
                </a:solidFill>
              </a:rPr>
              <a:t>光标定位在</a:t>
            </a:r>
            <a:r>
              <a:rPr lang="en-US" altLang="zh-CN" dirty="0" smtClean="0">
                <a:solidFill>
                  <a:srgbClr val="0000FF"/>
                </a:solidFill>
              </a:rPr>
              <a:t>A4</a:t>
            </a:r>
            <a:r>
              <a:rPr lang="zh-CN" altLang="en-US" dirty="0" smtClean="0"/>
              <a:t>，选择“停止录制”。</a:t>
            </a:r>
            <a:endParaRPr lang="en-US" altLang="zh-CN" dirty="0" smtClean="0"/>
          </a:p>
          <a:p>
            <a:pPr marL="798513" lvl="1" indent="-441325">
              <a:buNone/>
            </a:pPr>
            <a:r>
              <a:rPr lang="zh-CN" altLang="en-US" sz="2000" dirty="0" smtClean="0">
                <a:solidFill>
                  <a:srgbClr val="008000"/>
                </a:solidFill>
              </a:rPr>
              <a:t>注意：在宏录制过程中不要有多余的操作步骤。</a:t>
            </a:r>
            <a:endParaRPr lang="zh-CN" altLang="en-US" sz="2000" dirty="0">
              <a:solidFill>
                <a:srgbClr val="008000"/>
              </a:solidFill>
            </a:endParaRPr>
          </a:p>
        </p:txBody>
      </p:sp>
      <p:sp>
        <p:nvSpPr>
          <p:cNvPr id="11" name="线形标注 3 10"/>
          <p:cNvSpPr/>
          <p:nvPr/>
        </p:nvSpPr>
        <p:spPr bwMode="auto">
          <a:xfrm>
            <a:off x="642910" y="5429264"/>
            <a:ext cx="4429156" cy="642942"/>
          </a:xfrm>
          <a:prstGeom prst="borderCallout3">
            <a:avLst>
              <a:gd name="adj1" fmla="val -151672"/>
              <a:gd name="adj2" fmla="val 5549"/>
              <a:gd name="adj3" fmla="val -90367"/>
              <a:gd name="adj4" fmla="val -7208"/>
              <a:gd name="adj5" fmla="val 55862"/>
              <a:gd name="adj6" fmla="val -7056"/>
              <a:gd name="adj7" fmla="val 54113"/>
              <a:gd name="adj8" fmla="val -146"/>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ts val="2488"/>
              </a:spcBef>
              <a:spcAft>
                <a:spcPts val="2488"/>
              </a:spcAft>
              <a:buClrTx/>
              <a:buSzTx/>
              <a:buFontTx/>
              <a:buNone/>
              <a:tabLst/>
            </a:pPr>
            <a:r>
              <a:rPr kumimoji="1" lang="zh-CN" altLang="en-US" sz="2400" b="1" i="0" u="none" strike="noStrike" cap="none" normalizeH="0" baseline="0" dirty="0" smtClean="0">
                <a:ln>
                  <a:noFill/>
                </a:ln>
                <a:solidFill>
                  <a:srgbClr val="800000"/>
                </a:solidFill>
                <a:effectLst/>
                <a:latin typeface="Times New Roman" pitchFamily="18" charset="0"/>
                <a:ea typeface="宋体" pitchFamily="2" charset="-122"/>
              </a:rPr>
              <a:t>下次宏执行开始的位置</a:t>
            </a:r>
          </a:p>
        </p:txBody>
      </p:sp>
    </p:spTree>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4925" y="333375"/>
            <a:ext cx="4537075" cy="647700"/>
          </a:xfrm>
        </p:spPr>
        <p:txBody>
          <a:bodyPr/>
          <a:lstStyle/>
          <a:p>
            <a:r>
              <a:rPr lang="zh-CN" altLang="en-US" dirty="0" smtClean="0"/>
              <a:t>录制宏</a:t>
            </a:r>
            <a:endParaRPr lang="zh-CN" altLang="en-US" dirty="0"/>
          </a:p>
        </p:txBody>
      </p:sp>
      <p:graphicFrame>
        <p:nvGraphicFramePr>
          <p:cNvPr id="7" name="图示 6"/>
          <p:cNvGraphicFramePr/>
          <p:nvPr/>
        </p:nvGraphicFramePr>
        <p:xfrm>
          <a:off x="214282" y="1000108"/>
          <a:ext cx="6643734" cy="5715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内容占位符 7"/>
          <p:cNvSpPr>
            <a:spLocks noGrp="1"/>
          </p:cNvSpPr>
          <p:nvPr>
            <p:ph idx="1"/>
          </p:nvPr>
        </p:nvSpPr>
        <p:spPr>
          <a:xfrm>
            <a:off x="357158" y="1671638"/>
            <a:ext cx="8429684" cy="3829064"/>
          </a:xfrm>
        </p:spPr>
        <p:txBody>
          <a:bodyPr/>
          <a:lstStyle/>
          <a:p>
            <a:pPr marL="441325" indent="-441325">
              <a:buNone/>
            </a:pPr>
            <a:r>
              <a:rPr lang="zh-CN" altLang="en-US" dirty="0" smtClean="0"/>
              <a:t>几种方式：</a:t>
            </a:r>
            <a:endParaRPr lang="en-US" altLang="zh-CN" dirty="0" smtClean="0"/>
          </a:p>
          <a:p>
            <a:pPr marL="441325" indent="-441325">
              <a:buFont typeface="+mj-lt"/>
              <a:buAutoNum type="arabicPeriod"/>
            </a:pPr>
            <a:r>
              <a:rPr lang="zh-CN" altLang="en-US" dirty="0" smtClean="0"/>
              <a:t>点击“开发工具”的“宏”按钮（</a:t>
            </a:r>
            <a:r>
              <a:rPr lang="en-US" altLang="zh-CN" dirty="0" smtClean="0"/>
              <a:t>Alt+F8</a:t>
            </a:r>
            <a:r>
              <a:rPr lang="zh-CN" altLang="en-US" dirty="0" smtClean="0"/>
              <a:t>），打开“宏”对话框。选中相应的宏，点击“编辑”。</a:t>
            </a:r>
            <a:endParaRPr lang="en-US" altLang="zh-CN" dirty="0" smtClean="0"/>
          </a:p>
          <a:p>
            <a:pPr marL="441325" indent="-441325">
              <a:buFont typeface="+mj-lt"/>
              <a:buAutoNum type="arabicPeriod"/>
            </a:pPr>
            <a:r>
              <a:rPr lang="zh-CN" altLang="en-US" dirty="0" smtClean="0"/>
              <a:t>点击“开发工具”的“</a:t>
            </a:r>
            <a:r>
              <a:rPr lang="en-US" altLang="zh-CN" dirty="0" smtClean="0"/>
              <a:t>Visual Basic</a:t>
            </a:r>
            <a:r>
              <a:rPr lang="zh-CN" altLang="en-US" dirty="0" smtClean="0"/>
              <a:t>”按钮（</a:t>
            </a:r>
            <a:r>
              <a:rPr lang="en-US" altLang="zh-CN" dirty="0" smtClean="0"/>
              <a:t>Alt+F11</a:t>
            </a:r>
            <a:r>
              <a:rPr lang="zh-CN" altLang="en-US" dirty="0" smtClean="0"/>
              <a:t>），启动“</a:t>
            </a:r>
            <a:r>
              <a:rPr lang="en-US" altLang="zh-CN" dirty="0" smtClean="0"/>
              <a:t>Visual Basic</a:t>
            </a:r>
            <a:r>
              <a:rPr lang="zh-CN" altLang="en-US" dirty="0" smtClean="0"/>
              <a:t>编辑器（</a:t>
            </a:r>
            <a:r>
              <a:rPr lang="en-US" altLang="zh-CN" dirty="0" smtClean="0"/>
              <a:t>VBE</a:t>
            </a:r>
            <a:r>
              <a:rPr lang="zh-CN" altLang="en-US" dirty="0" smtClean="0"/>
              <a:t>）”，点击展开“模块”，双击“模块</a:t>
            </a:r>
            <a:r>
              <a:rPr lang="en-US" altLang="zh-CN" dirty="0" smtClean="0"/>
              <a:t>1</a:t>
            </a:r>
            <a:r>
              <a:rPr lang="zh-CN" altLang="en-US" dirty="0" smtClean="0"/>
              <a:t>”。</a:t>
            </a:r>
            <a:endParaRPr lang="en-US" altLang="zh-CN" dirty="0" smtClean="0"/>
          </a:p>
          <a:p>
            <a:pPr marL="536575" lvl="1" indent="0">
              <a:buNone/>
            </a:pPr>
            <a:r>
              <a:rPr lang="zh-CN" altLang="en-US" sz="2000" dirty="0" smtClean="0">
                <a:solidFill>
                  <a:srgbClr val="008000"/>
                </a:solidFill>
              </a:rPr>
              <a:t>推荐用第</a:t>
            </a:r>
            <a:r>
              <a:rPr lang="en-US" altLang="zh-CN" sz="2000" dirty="0" smtClean="0">
                <a:solidFill>
                  <a:srgbClr val="008000"/>
                </a:solidFill>
              </a:rPr>
              <a:t>2</a:t>
            </a:r>
            <a:r>
              <a:rPr lang="zh-CN" altLang="en-US" sz="2000" dirty="0" smtClean="0">
                <a:solidFill>
                  <a:srgbClr val="008000"/>
                </a:solidFill>
              </a:rPr>
              <a:t>种方式。</a:t>
            </a:r>
            <a:endParaRPr lang="en-US" altLang="zh-CN" sz="2000" dirty="0" smtClean="0">
              <a:solidFill>
                <a:srgbClr val="008000"/>
              </a:solidFill>
            </a:endParaRPr>
          </a:p>
        </p:txBody>
      </p:sp>
    </p:spTree>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4925" y="333375"/>
            <a:ext cx="4537075" cy="647700"/>
          </a:xfrm>
        </p:spPr>
        <p:txBody>
          <a:bodyPr/>
          <a:lstStyle/>
          <a:p>
            <a:r>
              <a:rPr lang="zh-CN" altLang="en-US" dirty="0" smtClean="0"/>
              <a:t>录制宏</a:t>
            </a:r>
            <a:endParaRPr lang="zh-CN" altLang="en-US" dirty="0"/>
          </a:p>
        </p:txBody>
      </p:sp>
      <p:graphicFrame>
        <p:nvGraphicFramePr>
          <p:cNvPr id="7" name="图示 6"/>
          <p:cNvGraphicFramePr/>
          <p:nvPr/>
        </p:nvGraphicFramePr>
        <p:xfrm>
          <a:off x="214282" y="1000108"/>
          <a:ext cx="6643734" cy="5715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内容占位符 7"/>
          <p:cNvSpPr>
            <a:spLocks noGrp="1"/>
          </p:cNvSpPr>
          <p:nvPr>
            <p:ph idx="1"/>
          </p:nvPr>
        </p:nvSpPr>
        <p:spPr>
          <a:xfrm>
            <a:off x="357158" y="1671638"/>
            <a:ext cx="8786842" cy="4829196"/>
          </a:xfrm>
        </p:spPr>
        <p:txBody>
          <a:bodyPr/>
          <a:lstStyle/>
          <a:p>
            <a:pPr marL="441325" indent="-441325">
              <a:buNone/>
            </a:pPr>
            <a:r>
              <a:rPr lang="zh-CN" altLang="en-US" dirty="0" smtClean="0"/>
              <a:t>两种方式：</a:t>
            </a:r>
            <a:endParaRPr lang="en-US" altLang="zh-CN" dirty="0" smtClean="0"/>
          </a:p>
          <a:p>
            <a:pPr marL="441325" indent="-441325">
              <a:buFont typeface="+mj-lt"/>
              <a:buAutoNum type="arabicPeriod"/>
            </a:pPr>
            <a:r>
              <a:rPr lang="en-US" altLang="zh-CN" dirty="0" smtClean="0"/>
              <a:t>Alt+F8</a:t>
            </a:r>
            <a:r>
              <a:rPr lang="zh-CN" altLang="en-US" dirty="0" smtClean="0"/>
              <a:t>，打开“宏”对话框。选中相应的宏，点击“执行”</a:t>
            </a:r>
            <a:endParaRPr lang="en-US" altLang="zh-CN" dirty="0" smtClean="0"/>
          </a:p>
          <a:p>
            <a:pPr marL="441325" indent="-441325">
              <a:buFont typeface="+mj-lt"/>
              <a:buAutoNum type="arabicPeriod"/>
            </a:pPr>
            <a:r>
              <a:rPr lang="en-US" altLang="zh-CN" dirty="0" smtClean="0">
                <a:solidFill>
                  <a:srgbClr val="FF0000"/>
                </a:solidFill>
              </a:rPr>
              <a:t>Alt+F11</a:t>
            </a:r>
            <a:r>
              <a:rPr lang="zh-CN" altLang="en-US" dirty="0" smtClean="0"/>
              <a:t>，启动“</a:t>
            </a:r>
            <a:r>
              <a:rPr lang="en-US" altLang="zh-CN" dirty="0" smtClean="0"/>
              <a:t>Visual Basic</a:t>
            </a:r>
            <a:r>
              <a:rPr lang="zh-CN" altLang="en-US" dirty="0" smtClean="0"/>
              <a:t>编辑器（</a:t>
            </a:r>
            <a:r>
              <a:rPr lang="en-US" altLang="zh-CN" dirty="0" smtClean="0"/>
              <a:t>VBE</a:t>
            </a:r>
            <a:r>
              <a:rPr lang="zh-CN" altLang="en-US" dirty="0" smtClean="0"/>
              <a:t>）”，点击展开“模块”，双击“模块</a:t>
            </a:r>
            <a:r>
              <a:rPr lang="en-US" altLang="zh-CN" dirty="0" smtClean="0"/>
              <a:t>1</a:t>
            </a:r>
            <a:r>
              <a:rPr lang="zh-CN" altLang="en-US" dirty="0" smtClean="0"/>
              <a:t>”。光标定位在“制作工资条”过程内，点击</a:t>
            </a:r>
            <a:r>
              <a:rPr lang="zh-CN" altLang="en-US" dirty="0" smtClean="0">
                <a:solidFill>
                  <a:srgbClr val="FF0000"/>
                </a:solidFill>
              </a:rPr>
              <a:t>“运行子过程</a:t>
            </a:r>
            <a:r>
              <a:rPr lang="en-US" altLang="zh-CN" dirty="0" smtClean="0">
                <a:solidFill>
                  <a:srgbClr val="FF0000"/>
                </a:solidFill>
              </a:rPr>
              <a:t>/</a:t>
            </a:r>
            <a:r>
              <a:rPr lang="zh-CN" altLang="en-US" dirty="0" smtClean="0">
                <a:solidFill>
                  <a:srgbClr val="FF0000"/>
                </a:solidFill>
              </a:rPr>
              <a:t>用户窗体”按钮</a:t>
            </a:r>
            <a:r>
              <a:rPr lang="zh-CN" altLang="en-US" dirty="0" smtClean="0"/>
              <a:t>（</a:t>
            </a:r>
            <a:r>
              <a:rPr lang="en-US" altLang="zh-CN" dirty="0" smtClean="0"/>
              <a:t>F5</a:t>
            </a:r>
            <a:r>
              <a:rPr lang="zh-CN" altLang="en-US" dirty="0" smtClean="0"/>
              <a:t>）。</a:t>
            </a:r>
            <a:endParaRPr lang="en-US" altLang="zh-CN" dirty="0" smtClean="0"/>
          </a:p>
          <a:p>
            <a:pPr marL="536575" lvl="1" indent="0">
              <a:buNone/>
            </a:pPr>
            <a:r>
              <a:rPr lang="zh-CN" altLang="en-US" sz="2000" dirty="0" smtClean="0">
                <a:solidFill>
                  <a:srgbClr val="008000"/>
                </a:solidFill>
              </a:rPr>
              <a:t>推荐用第</a:t>
            </a:r>
            <a:r>
              <a:rPr lang="en-US" altLang="zh-CN" sz="2000" dirty="0" smtClean="0">
                <a:solidFill>
                  <a:srgbClr val="008000"/>
                </a:solidFill>
              </a:rPr>
              <a:t>2</a:t>
            </a:r>
            <a:r>
              <a:rPr lang="zh-CN" altLang="en-US" sz="2000" dirty="0" smtClean="0">
                <a:solidFill>
                  <a:srgbClr val="008000"/>
                </a:solidFill>
              </a:rPr>
              <a:t>种方式。</a:t>
            </a:r>
            <a:endParaRPr lang="en-US" altLang="zh-CN" sz="2000" dirty="0" smtClean="0">
              <a:solidFill>
                <a:srgbClr val="008000"/>
              </a:solidFill>
            </a:endParaRPr>
          </a:p>
          <a:p>
            <a:pPr marL="179387" indent="0" algn="l">
              <a:buNone/>
            </a:pPr>
            <a:r>
              <a:rPr lang="zh-CN" altLang="en-US" dirty="0" smtClean="0">
                <a:solidFill>
                  <a:srgbClr val="0000FF"/>
                </a:solidFill>
              </a:rPr>
              <a:t>执行宏，观察工资条的生成。</a:t>
            </a:r>
            <a:r>
              <a:rPr lang="zh-CN" altLang="en-US" sz="2000" dirty="0" smtClean="0">
                <a:solidFill>
                  <a:srgbClr val="008000"/>
                </a:solidFill>
              </a:rPr>
              <a:t>（执行一次宏生成一个工资条。）</a:t>
            </a:r>
            <a:endParaRPr lang="en-US" altLang="zh-CN" sz="2000" dirty="0" smtClean="0">
              <a:solidFill>
                <a:srgbClr val="008000"/>
              </a:solidFill>
            </a:endParaRPr>
          </a:p>
          <a:p>
            <a:pPr marL="179387" indent="0" algn="l">
              <a:buNone/>
            </a:pPr>
            <a:r>
              <a:rPr lang="zh-CN" altLang="en-US" dirty="0" smtClean="0">
                <a:solidFill>
                  <a:srgbClr val="FF0000"/>
                </a:solidFill>
              </a:rPr>
              <a:t>注意：执行宏进行的操作不能用</a:t>
            </a:r>
            <a:r>
              <a:rPr lang="en-US" altLang="zh-CN" dirty="0" smtClean="0">
                <a:solidFill>
                  <a:srgbClr val="FF0000"/>
                </a:solidFill>
              </a:rPr>
              <a:t>Excel</a:t>
            </a:r>
            <a:r>
              <a:rPr lang="zh-CN" altLang="en-US" dirty="0" smtClean="0">
                <a:solidFill>
                  <a:srgbClr val="FF0000"/>
                </a:solidFill>
              </a:rPr>
              <a:t>的撤销命令恢复。</a:t>
            </a:r>
            <a:endParaRPr lang="en-US" altLang="zh-CN" sz="2800" dirty="0" smtClean="0">
              <a:solidFill>
                <a:srgbClr val="FF0000"/>
              </a:solidFill>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28596" y="1142984"/>
            <a:ext cx="8029604" cy="4572016"/>
          </a:xfrm>
        </p:spPr>
        <p:txBody>
          <a:bodyPr/>
          <a:lstStyle/>
          <a:p>
            <a:pPr marL="0" indent="361950" algn="l" eaLnBrk="1" hangingPunct="1">
              <a:lnSpc>
                <a:spcPct val="135000"/>
              </a:lnSpc>
              <a:spcBef>
                <a:spcPct val="0"/>
              </a:spcBef>
              <a:spcAft>
                <a:spcPct val="0"/>
              </a:spcAft>
              <a:buClr>
                <a:srgbClr val="FF0000"/>
              </a:buClr>
              <a:buFont typeface="Wingdings" pitchFamily="2" charset="2"/>
              <a:buChar char="Ø"/>
              <a:defRPr/>
            </a:pPr>
            <a:r>
              <a:rPr lang="en-US" altLang="zh-CN" kern="1200" dirty="0" smtClean="0">
                <a:solidFill>
                  <a:srgbClr val="0000FF"/>
                </a:solidFill>
              </a:rPr>
              <a:t>VBA </a:t>
            </a:r>
            <a:r>
              <a:rPr lang="zh-CN" altLang="en-US" kern="1200" dirty="0" smtClean="0">
                <a:solidFill>
                  <a:srgbClr val="0000FF"/>
                </a:solidFill>
              </a:rPr>
              <a:t>是什么</a:t>
            </a:r>
            <a:endParaRPr lang="en-US" altLang="zh-CN" kern="1200" dirty="0" smtClean="0">
              <a:solidFill>
                <a:srgbClr val="0000FF"/>
              </a:solidFill>
            </a:endParaRPr>
          </a:p>
          <a:p>
            <a:pPr marL="0" indent="361950" algn="l" eaLnBrk="1" hangingPunct="1">
              <a:lnSpc>
                <a:spcPct val="135000"/>
              </a:lnSpc>
              <a:spcBef>
                <a:spcPct val="0"/>
              </a:spcBef>
              <a:spcAft>
                <a:spcPct val="0"/>
              </a:spcAft>
              <a:buClr>
                <a:srgbClr val="FF0000"/>
              </a:buClr>
              <a:buFont typeface="Wingdings" pitchFamily="2" charset="2"/>
              <a:buChar char="Ø"/>
              <a:defRPr/>
            </a:pPr>
            <a:r>
              <a:rPr lang="en-US" altLang="zh-CN" kern="1200" dirty="0" smtClean="0">
                <a:solidFill>
                  <a:srgbClr val="0000FF"/>
                </a:solidFill>
              </a:rPr>
              <a:t>Excel 2007</a:t>
            </a:r>
          </a:p>
          <a:p>
            <a:pPr marL="0" indent="361950" algn="l" eaLnBrk="1" hangingPunct="1">
              <a:lnSpc>
                <a:spcPct val="135000"/>
              </a:lnSpc>
              <a:spcBef>
                <a:spcPct val="0"/>
              </a:spcBef>
              <a:spcAft>
                <a:spcPct val="0"/>
              </a:spcAft>
              <a:buClr>
                <a:srgbClr val="FF0000"/>
              </a:buClr>
              <a:buFont typeface="Wingdings" pitchFamily="2" charset="2"/>
              <a:buChar char="Ø"/>
              <a:defRPr/>
            </a:pPr>
            <a:r>
              <a:rPr lang="zh-CN" altLang="en-US" kern="1200" dirty="0" smtClean="0">
                <a:solidFill>
                  <a:srgbClr val="0000FF"/>
                </a:solidFill>
              </a:rPr>
              <a:t>宏和录制宏</a:t>
            </a:r>
            <a:endParaRPr lang="en-US" altLang="zh-CN" kern="1200" dirty="0" smtClean="0">
              <a:solidFill>
                <a:srgbClr val="0000FF"/>
              </a:solidFill>
            </a:endParaRPr>
          </a:p>
          <a:p>
            <a:pPr marL="0" indent="361950" algn="l" eaLnBrk="1" hangingPunct="1">
              <a:lnSpc>
                <a:spcPct val="135000"/>
              </a:lnSpc>
              <a:spcBef>
                <a:spcPct val="0"/>
              </a:spcBef>
              <a:spcAft>
                <a:spcPct val="0"/>
              </a:spcAft>
              <a:buClr>
                <a:srgbClr val="FF0000"/>
              </a:buClr>
              <a:buFont typeface="Wingdings" pitchFamily="2" charset="2"/>
              <a:buChar char="Ø"/>
              <a:defRPr/>
            </a:pPr>
            <a:r>
              <a:rPr lang="en-US" altLang="zh-CN" kern="1200" dirty="0" smtClean="0">
                <a:solidFill>
                  <a:srgbClr val="0000FF"/>
                </a:solidFill>
              </a:rPr>
              <a:t>Excel VBA</a:t>
            </a:r>
            <a:r>
              <a:rPr lang="zh-CN" altLang="en-US" kern="1200" dirty="0" smtClean="0">
                <a:solidFill>
                  <a:srgbClr val="0000FF"/>
                </a:solidFill>
              </a:rPr>
              <a:t>的开发环境</a:t>
            </a:r>
            <a:endParaRPr lang="en-US" altLang="zh-CN" kern="1200" dirty="0" smtClean="0">
              <a:solidFill>
                <a:srgbClr val="0000FF"/>
              </a:solidFill>
              <a:latin typeface="宋体"/>
            </a:endParaRPr>
          </a:p>
          <a:p>
            <a:pPr marL="357188" lvl="1" indent="361950" algn="l" eaLnBrk="1" hangingPunct="1">
              <a:lnSpc>
                <a:spcPct val="135000"/>
              </a:lnSpc>
              <a:spcBef>
                <a:spcPct val="0"/>
              </a:spcBef>
              <a:spcAft>
                <a:spcPct val="0"/>
              </a:spcAft>
              <a:buClr>
                <a:srgbClr val="FF0000"/>
              </a:buClr>
              <a:buFont typeface="Wingdings" pitchFamily="2" charset="2"/>
              <a:buChar char="l"/>
              <a:defRPr/>
            </a:pPr>
            <a:endParaRPr lang="en-US" altLang="zh-CN" kern="1200" dirty="0" smtClean="0">
              <a:solidFill>
                <a:srgbClr val="0000FF"/>
              </a:solidFill>
              <a:latin typeface="宋体"/>
            </a:endParaRPr>
          </a:p>
          <a:p>
            <a:pPr marL="357188" lvl="1" indent="361950" algn="l" eaLnBrk="1" hangingPunct="1">
              <a:lnSpc>
                <a:spcPct val="135000"/>
              </a:lnSpc>
              <a:spcBef>
                <a:spcPct val="0"/>
              </a:spcBef>
              <a:spcAft>
                <a:spcPct val="0"/>
              </a:spcAft>
              <a:buClr>
                <a:srgbClr val="FF0000"/>
              </a:buClr>
              <a:buFont typeface="Wingdings" pitchFamily="2" charset="2"/>
              <a:buChar char="l"/>
              <a:defRPr/>
            </a:pPr>
            <a:endParaRPr lang="en-US" altLang="zh-CN" kern="1200" dirty="0" smtClean="0">
              <a:solidFill>
                <a:srgbClr val="0000FF"/>
              </a:solidFill>
              <a:latin typeface="宋体"/>
            </a:endParaRPr>
          </a:p>
        </p:txBody>
      </p:sp>
      <p:sp>
        <p:nvSpPr>
          <p:cNvPr id="3" name="标题 2"/>
          <p:cNvSpPr>
            <a:spLocks noGrp="1"/>
          </p:cNvSpPr>
          <p:nvPr>
            <p:ph type="title"/>
          </p:nvPr>
        </p:nvSpPr>
        <p:spPr>
          <a:xfrm>
            <a:off x="34925" y="333375"/>
            <a:ext cx="7680347" cy="647700"/>
          </a:xfrm>
        </p:spPr>
        <p:txBody>
          <a:bodyPr/>
          <a:lstStyle/>
          <a:p>
            <a:r>
              <a:rPr lang="zh-CN" altLang="en-US" dirty="0" smtClean="0">
                <a:solidFill>
                  <a:srgbClr val="FF0000"/>
                </a:solidFill>
              </a:rPr>
              <a:t>第一部分  </a:t>
            </a:r>
            <a:r>
              <a:rPr lang="en-US" altLang="zh-CN" dirty="0" smtClean="0">
                <a:solidFill>
                  <a:srgbClr val="FF0000"/>
                </a:solidFill>
              </a:rPr>
              <a:t>Excel VBA</a:t>
            </a:r>
            <a:r>
              <a:rPr lang="zh-CN" altLang="en-US" dirty="0" smtClean="0">
                <a:solidFill>
                  <a:srgbClr val="FF0000"/>
                </a:solidFill>
              </a:rPr>
              <a:t>开发平台概述</a:t>
            </a:r>
            <a:endParaRPr lang="zh-CN" altLang="en-US"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lide(fromTop)">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slide(fromTop)">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slide(fromTop)">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slide(fromTop)">
                                      <p:cBhvr>
                                        <p:cTn id="2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4925" y="333375"/>
            <a:ext cx="4537075" cy="647700"/>
          </a:xfrm>
        </p:spPr>
        <p:txBody>
          <a:bodyPr/>
          <a:lstStyle/>
          <a:p>
            <a:r>
              <a:rPr lang="zh-CN" altLang="en-US" dirty="0" smtClean="0"/>
              <a:t>录制宏</a:t>
            </a:r>
            <a:endParaRPr lang="zh-CN" altLang="en-US" dirty="0"/>
          </a:p>
        </p:txBody>
      </p:sp>
      <p:graphicFrame>
        <p:nvGraphicFramePr>
          <p:cNvPr id="7" name="图示 6"/>
          <p:cNvGraphicFramePr/>
          <p:nvPr/>
        </p:nvGraphicFramePr>
        <p:xfrm>
          <a:off x="214282" y="1000108"/>
          <a:ext cx="6643734" cy="5715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内容占位符 7"/>
          <p:cNvSpPr>
            <a:spLocks noGrp="1"/>
          </p:cNvSpPr>
          <p:nvPr>
            <p:ph idx="1"/>
          </p:nvPr>
        </p:nvSpPr>
        <p:spPr>
          <a:xfrm>
            <a:off x="357158" y="1571612"/>
            <a:ext cx="8286808" cy="3686188"/>
          </a:xfrm>
        </p:spPr>
        <p:txBody>
          <a:bodyPr/>
          <a:lstStyle/>
          <a:p>
            <a:pPr marL="441325" indent="-441325">
              <a:buFont typeface="+mj-lt"/>
              <a:buAutoNum type="arabicPeriod"/>
            </a:pPr>
            <a:r>
              <a:rPr lang="zh-CN" altLang="en-US" dirty="0" smtClean="0"/>
              <a:t>点击</a:t>
            </a:r>
            <a:r>
              <a:rPr lang="en-US" altLang="zh-CN" dirty="0" smtClean="0"/>
              <a:t>Excel</a:t>
            </a:r>
            <a:r>
              <a:rPr lang="zh-CN" altLang="en-US" dirty="0" smtClean="0"/>
              <a:t>的“保存”按钮。弹出下面所示的对话框，</a:t>
            </a:r>
            <a:r>
              <a:rPr lang="zh-CN" altLang="en-US" dirty="0" smtClean="0">
                <a:solidFill>
                  <a:srgbClr val="FF0000"/>
                </a:solidFill>
              </a:rPr>
              <a:t>一定要点击“否”。</a:t>
            </a:r>
            <a:r>
              <a:rPr lang="zh-CN" altLang="en-US" dirty="0" smtClean="0"/>
              <a:t>（点击“是”，刚才的宏就白录了）</a:t>
            </a:r>
            <a:endParaRPr lang="en-US" altLang="zh-CN" dirty="0" smtClean="0"/>
          </a:p>
          <a:p>
            <a:pPr marL="441325" indent="-441325">
              <a:buFont typeface="+mj-lt"/>
              <a:buAutoNum type="arabicPeriod"/>
            </a:pPr>
            <a:endParaRPr lang="en-US" altLang="zh-CN" dirty="0" smtClean="0"/>
          </a:p>
          <a:p>
            <a:pPr marL="441325" indent="-441325">
              <a:buFont typeface="+mj-lt"/>
              <a:buAutoNum type="arabicPeriod"/>
            </a:pPr>
            <a:endParaRPr lang="en-US" altLang="zh-CN" dirty="0" smtClean="0"/>
          </a:p>
          <a:p>
            <a:pPr marL="441325" indent="-441325">
              <a:buFont typeface="+mj-lt"/>
              <a:buAutoNum type="arabicPeriod"/>
            </a:pPr>
            <a:r>
              <a:rPr lang="zh-CN" altLang="en-US" dirty="0" smtClean="0"/>
              <a:t>“另存为”对话框，选择保存类型“</a:t>
            </a:r>
            <a:r>
              <a:rPr lang="en-US" altLang="zh-CN" dirty="0" smtClean="0">
                <a:solidFill>
                  <a:srgbClr val="FF0000"/>
                </a:solidFill>
              </a:rPr>
              <a:t>Excel</a:t>
            </a:r>
            <a:r>
              <a:rPr lang="zh-CN" altLang="en-US" dirty="0" smtClean="0">
                <a:solidFill>
                  <a:srgbClr val="FF0000"/>
                </a:solidFill>
              </a:rPr>
              <a:t>启用宏的工作簿</a:t>
            </a:r>
            <a:r>
              <a:rPr lang="en-US" altLang="zh-CN" dirty="0" smtClean="0">
                <a:solidFill>
                  <a:srgbClr val="FF0000"/>
                </a:solidFill>
              </a:rPr>
              <a:t>(.</a:t>
            </a:r>
            <a:r>
              <a:rPr lang="en-US" altLang="zh-CN" dirty="0" err="1" smtClean="0">
                <a:solidFill>
                  <a:srgbClr val="FF0000"/>
                </a:solidFill>
              </a:rPr>
              <a:t>xlsm</a:t>
            </a:r>
            <a:r>
              <a:rPr lang="en-US" altLang="zh-CN" dirty="0" smtClean="0">
                <a:solidFill>
                  <a:srgbClr val="FF0000"/>
                </a:solidFill>
              </a:rPr>
              <a:t>)</a:t>
            </a:r>
            <a:r>
              <a:rPr lang="zh-CN" altLang="en-US" dirty="0" smtClean="0"/>
              <a:t>”</a:t>
            </a:r>
            <a:endParaRPr lang="en-US" altLang="zh-CN" dirty="0" smtClean="0"/>
          </a:p>
        </p:txBody>
      </p:sp>
      <p:grpSp>
        <p:nvGrpSpPr>
          <p:cNvPr id="10" name="组合 9"/>
          <p:cNvGrpSpPr/>
          <p:nvPr/>
        </p:nvGrpSpPr>
        <p:grpSpPr>
          <a:xfrm>
            <a:off x="928662" y="2500306"/>
            <a:ext cx="6572296" cy="1500198"/>
            <a:chOff x="928662" y="2635860"/>
            <a:chExt cx="6572296" cy="1721834"/>
          </a:xfrm>
        </p:grpSpPr>
        <p:pic>
          <p:nvPicPr>
            <p:cNvPr id="54274" name="Picture 2"/>
            <p:cNvPicPr>
              <a:picLocks noChangeAspect="1" noChangeArrowheads="1"/>
            </p:cNvPicPr>
            <p:nvPr/>
          </p:nvPicPr>
          <p:blipFill>
            <a:blip r:embed="rId7"/>
            <a:srcRect/>
            <a:stretch>
              <a:fillRect/>
            </a:stretch>
          </p:blipFill>
          <p:spPr bwMode="auto">
            <a:xfrm>
              <a:off x="928662" y="2635860"/>
              <a:ext cx="6572296" cy="1698010"/>
            </a:xfrm>
            <a:prstGeom prst="rect">
              <a:avLst/>
            </a:prstGeom>
            <a:noFill/>
            <a:ln w="9525">
              <a:noFill/>
              <a:miter lim="800000"/>
              <a:headEnd/>
              <a:tailEnd/>
            </a:ln>
            <a:effectLst/>
          </p:spPr>
        </p:pic>
        <p:sp>
          <p:nvSpPr>
            <p:cNvPr id="9" name="椭圆 8"/>
            <p:cNvSpPr/>
            <p:nvPr/>
          </p:nvSpPr>
          <p:spPr bwMode="auto">
            <a:xfrm>
              <a:off x="3857620" y="3786190"/>
              <a:ext cx="785818" cy="571504"/>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ts val="2488"/>
                </a:spcBef>
                <a:spcAft>
                  <a:spcPts val="2488"/>
                </a:spcAft>
                <a:buClrTx/>
                <a:buSzTx/>
                <a:buFontTx/>
                <a:buNone/>
                <a:tabLst/>
              </a:pPr>
              <a:endParaRPr kumimoji="1" lang="zh-CN" altLang="en-US" sz="2000" b="1" i="0" u="none" strike="noStrike" cap="none" normalizeH="0" baseline="0" smtClean="0">
                <a:ln>
                  <a:noFill/>
                </a:ln>
                <a:solidFill>
                  <a:srgbClr val="800000"/>
                </a:solidFill>
                <a:effectLst/>
                <a:latin typeface="Times New Roman" pitchFamily="18" charset="0"/>
                <a:ea typeface="宋体" pitchFamily="2" charset="-122"/>
              </a:endParaRPr>
            </a:p>
          </p:txBody>
        </p:sp>
      </p:grpSp>
      <p:grpSp>
        <p:nvGrpSpPr>
          <p:cNvPr id="12" name="组合 11"/>
          <p:cNvGrpSpPr/>
          <p:nvPr/>
        </p:nvGrpSpPr>
        <p:grpSpPr>
          <a:xfrm>
            <a:off x="2357422" y="4429132"/>
            <a:ext cx="6286544" cy="1785950"/>
            <a:chOff x="2357422" y="4429132"/>
            <a:chExt cx="6286544" cy="1785950"/>
          </a:xfrm>
        </p:grpSpPr>
        <p:pic>
          <p:nvPicPr>
            <p:cNvPr id="54275" name="Picture 3"/>
            <p:cNvPicPr>
              <a:picLocks noChangeAspect="1" noChangeArrowheads="1"/>
            </p:cNvPicPr>
            <p:nvPr/>
          </p:nvPicPr>
          <p:blipFill>
            <a:blip r:embed="rId8"/>
            <a:srcRect l="7291" t="60335" r="3125" b="2756"/>
            <a:stretch>
              <a:fillRect/>
            </a:stretch>
          </p:blipFill>
          <p:spPr bwMode="auto">
            <a:xfrm>
              <a:off x="2500298" y="4429132"/>
              <a:ext cx="6143668" cy="1785950"/>
            </a:xfrm>
            <a:prstGeom prst="rect">
              <a:avLst/>
            </a:prstGeom>
            <a:ln>
              <a:noFill/>
            </a:ln>
            <a:effectLst>
              <a:outerShdw blurRad="292100" dist="139700" dir="2700000" algn="tl" rotWithShape="0">
                <a:srgbClr val="333333">
                  <a:alpha val="65000"/>
                </a:srgbClr>
              </a:outerShdw>
            </a:effectLst>
          </p:spPr>
        </p:pic>
        <p:sp>
          <p:nvSpPr>
            <p:cNvPr id="11" name="椭圆 10"/>
            <p:cNvSpPr/>
            <p:nvPr/>
          </p:nvSpPr>
          <p:spPr bwMode="auto">
            <a:xfrm>
              <a:off x="2357422" y="4786322"/>
              <a:ext cx="2928958" cy="357190"/>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ts val="2488"/>
                </a:spcBef>
                <a:spcAft>
                  <a:spcPts val="2488"/>
                </a:spcAft>
                <a:buClrTx/>
                <a:buSzTx/>
                <a:buFontTx/>
                <a:buNone/>
                <a:tabLst/>
              </a:pPr>
              <a:endParaRPr kumimoji="1" lang="zh-CN" altLang="en-US" sz="2000" b="1" i="0" u="none" strike="noStrike" cap="none" normalizeH="0" baseline="0" smtClean="0">
                <a:ln>
                  <a:noFill/>
                </a:ln>
                <a:solidFill>
                  <a:srgbClr val="800000"/>
                </a:solidFill>
                <a:effectLst/>
                <a:latin typeface="Times New Roman" pitchFamily="18" charset="0"/>
                <a:ea typeface="宋体" pitchFamily="2" charset="-122"/>
              </a:endParaRPr>
            </a:p>
          </p:txBody>
        </p:sp>
      </p:grpSp>
      <p:sp>
        <p:nvSpPr>
          <p:cNvPr id="13" name="爆炸形 1 12"/>
          <p:cNvSpPr/>
          <p:nvPr/>
        </p:nvSpPr>
        <p:spPr bwMode="auto">
          <a:xfrm>
            <a:off x="71438" y="2071678"/>
            <a:ext cx="642910" cy="571504"/>
          </a:xfrm>
          <a:prstGeom prst="irregularSeal1">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ts val="2488"/>
              </a:spcBef>
              <a:spcAft>
                <a:spcPts val="2488"/>
              </a:spcAft>
              <a:buClrTx/>
              <a:buSzTx/>
              <a:buFontTx/>
              <a:buNone/>
              <a:tabLst/>
            </a:pPr>
            <a:endParaRPr kumimoji="1" lang="zh-CN" altLang="en-US" sz="2000" b="1" i="0" u="none" strike="noStrike" cap="none" normalizeH="0" baseline="0" smtClean="0">
              <a:ln>
                <a:noFill/>
              </a:ln>
              <a:solidFill>
                <a:srgbClr val="800000"/>
              </a:solidFill>
              <a:effectLst/>
              <a:latin typeface="Times New Roman" pitchFamily="18" charset="0"/>
              <a:ea typeface="宋体" pitchFamily="2" charset="-122"/>
            </a:endParaRPr>
          </a:p>
        </p:txBody>
      </p:sp>
    </p:spTree>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4925" y="333375"/>
            <a:ext cx="4537075" cy="647700"/>
          </a:xfrm>
        </p:spPr>
        <p:txBody>
          <a:bodyPr/>
          <a:lstStyle/>
          <a:p>
            <a:r>
              <a:rPr lang="zh-CN" altLang="en-US" dirty="0" smtClean="0"/>
              <a:t>录制宏</a:t>
            </a:r>
            <a:endParaRPr lang="zh-CN" altLang="en-US" dirty="0"/>
          </a:p>
        </p:txBody>
      </p:sp>
      <p:graphicFrame>
        <p:nvGraphicFramePr>
          <p:cNvPr id="7" name="图示 6"/>
          <p:cNvGraphicFramePr/>
          <p:nvPr/>
        </p:nvGraphicFramePr>
        <p:xfrm>
          <a:off x="214282" y="1000108"/>
          <a:ext cx="4572032" cy="5715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内容占位符 7"/>
          <p:cNvSpPr txBox="1">
            <a:spLocks/>
          </p:cNvSpPr>
          <p:nvPr/>
        </p:nvSpPr>
        <p:spPr bwMode="auto">
          <a:xfrm>
            <a:off x="428596" y="1671638"/>
            <a:ext cx="8358246" cy="375762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41325" indent="-441325" algn="just" eaLnBrk="0" fontAlgn="base" hangingPunct="0">
              <a:lnSpc>
                <a:spcPct val="120000"/>
              </a:lnSpc>
              <a:spcBef>
                <a:spcPts val="825"/>
              </a:spcBef>
              <a:spcAft>
                <a:spcPts val="825"/>
              </a:spcAft>
              <a:buFont typeface="+mj-lt"/>
              <a:buAutoNum type="arabicPeriod"/>
            </a:pPr>
            <a:r>
              <a:rPr kumimoji="1" lang="zh-CN" altLang="en-US" sz="2400" b="1" kern="0" dirty="0" smtClean="0"/>
              <a:t>点击“开发工具”</a:t>
            </a:r>
            <a:r>
              <a:rPr kumimoji="1" lang="en-US" altLang="zh-CN" sz="2400" b="1" kern="0" dirty="0" smtClean="0"/>
              <a:t>/</a:t>
            </a:r>
            <a:r>
              <a:rPr kumimoji="1" lang="zh-CN" altLang="en-US" sz="2400" b="1" kern="0" dirty="0" smtClean="0"/>
              <a:t>“控件”</a:t>
            </a:r>
            <a:r>
              <a:rPr kumimoji="1" lang="en-US" altLang="zh-CN" sz="2400" b="1" kern="0" dirty="0" smtClean="0"/>
              <a:t>/</a:t>
            </a:r>
            <a:r>
              <a:rPr kumimoji="1" lang="zh-CN" altLang="en-US" sz="2400" b="1" kern="0" dirty="0" smtClean="0"/>
              <a:t> “插入”</a:t>
            </a:r>
            <a:r>
              <a:rPr kumimoji="1" lang="en-US" altLang="zh-CN" sz="2400" b="1" kern="0" dirty="0" smtClean="0"/>
              <a:t>/</a:t>
            </a:r>
            <a:r>
              <a:rPr kumimoji="1" lang="zh-CN" altLang="en-US" sz="2400" b="1" kern="0" dirty="0" smtClean="0"/>
              <a:t>“</a:t>
            </a:r>
            <a:r>
              <a:rPr kumimoji="1" lang="zh-CN" altLang="en-US" sz="2400" b="1" kern="0" dirty="0" smtClean="0">
                <a:solidFill>
                  <a:srgbClr val="FF0000"/>
                </a:solidFill>
              </a:rPr>
              <a:t>表单控件</a:t>
            </a:r>
            <a:r>
              <a:rPr kumimoji="1" lang="zh-CN" altLang="en-US" sz="2400" b="1" kern="0" dirty="0" smtClean="0"/>
              <a:t>”</a:t>
            </a:r>
            <a:r>
              <a:rPr kumimoji="1" lang="en-US" altLang="zh-CN" sz="2400" b="1" kern="0" dirty="0" smtClean="0"/>
              <a:t>/</a:t>
            </a:r>
            <a:r>
              <a:rPr kumimoji="1" lang="zh-CN" altLang="en-US" sz="2400" b="1" kern="0" dirty="0" smtClean="0"/>
              <a:t>“</a:t>
            </a:r>
            <a:r>
              <a:rPr kumimoji="1" lang="zh-CN" altLang="en-US" sz="2400" b="1" kern="0" dirty="0" smtClean="0">
                <a:solidFill>
                  <a:srgbClr val="FF0000"/>
                </a:solidFill>
              </a:rPr>
              <a:t>按钮</a:t>
            </a:r>
            <a:r>
              <a:rPr kumimoji="1" lang="en-US" altLang="zh-CN" sz="2400" b="1" kern="0" dirty="0" smtClean="0"/>
              <a:t>”</a:t>
            </a:r>
            <a:endParaRPr kumimoji="1" lang="en-US" altLang="zh-CN" sz="2400" b="1" i="0" u="none" strike="noStrike" kern="0" cap="none" spc="0" normalizeH="0" baseline="0" noProof="0" dirty="0" smtClean="0">
              <a:ln>
                <a:noFill/>
              </a:ln>
              <a:solidFill>
                <a:schemeClr val="tx1"/>
              </a:solidFill>
              <a:effectLst/>
              <a:uLnTx/>
              <a:uFillTx/>
              <a:latin typeface="+mn-lt"/>
              <a:ea typeface="+mn-ea"/>
              <a:cs typeface="+mn-cs"/>
            </a:endParaRPr>
          </a:p>
          <a:p>
            <a:pPr marL="441325" indent="-441325" algn="just" eaLnBrk="0" fontAlgn="base" hangingPunct="0">
              <a:lnSpc>
                <a:spcPct val="120000"/>
              </a:lnSpc>
              <a:spcBef>
                <a:spcPts val="825"/>
              </a:spcBef>
              <a:spcAft>
                <a:spcPts val="825"/>
              </a:spcAft>
              <a:buFont typeface="+mj-lt"/>
              <a:buAutoNum type="arabicPeriod"/>
            </a:pPr>
            <a:r>
              <a:rPr kumimoji="1" lang="zh-CN" altLang="en-US" sz="2400" b="1" kern="0" dirty="0" smtClean="0"/>
              <a:t>在工作表空白处新建一个按钮，编辑文字为“工资条快快快！”，选中按钮（点击边框），右键选择“指定宏”。</a:t>
            </a:r>
          </a:p>
          <a:p>
            <a:pPr marL="441325" indent="-441325" algn="just" eaLnBrk="0" fontAlgn="base" hangingPunct="0">
              <a:lnSpc>
                <a:spcPct val="120000"/>
              </a:lnSpc>
              <a:spcBef>
                <a:spcPts val="825"/>
              </a:spcBef>
              <a:spcAft>
                <a:spcPts val="825"/>
              </a:spcAft>
              <a:buFont typeface="+mj-lt"/>
              <a:buAutoNum type="arabicPeriod"/>
            </a:pPr>
            <a:r>
              <a:rPr kumimoji="1" lang="zh-CN" altLang="en-US" sz="2400" b="1" i="0" u="none" strike="noStrike" kern="0" cap="none" spc="0" normalizeH="0" baseline="0" noProof="0" dirty="0" smtClean="0">
                <a:ln>
                  <a:noFill/>
                </a:ln>
                <a:solidFill>
                  <a:schemeClr val="tx1"/>
                </a:solidFill>
                <a:effectLst/>
                <a:uLnTx/>
                <a:uFillTx/>
                <a:latin typeface="+mn-lt"/>
                <a:ea typeface="+mn-ea"/>
                <a:cs typeface="+mn-cs"/>
              </a:rPr>
              <a:t>在</a:t>
            </a:r>
            <a:r>
              <a:rPr kumimoji="1" lang="zh-CN" altLang="en-US" sz="2400" b="1" kern="0" dirty="0" smtClean="0"/>
              <a:t>“指定宏”对话框，选择 相应的宏</a:t>
            </a:r>
            <a:r>
              <a:rPr kumimoji="1" lang="zh-CN" altLang="en-US" sz="2400" b="1" i="0" u="none" strike="noStrike" kern="0" cap="none" spc="0" normalizeH="0" baseline="0" noProof="0" dirty="0" smtClean="0">
                <a:ln>
                  <a:noFill/>
                </a:ln>
                <a:solidFill>
                  <a:schemeClr val="tx1"/>
                </a:solidFill>
                <a:effectLst/>
                <a:uLnTx/>
                <a:uFillTx/>
                <a:latin typeface="+mn-lt"/>
                <a:ea typeface="+mn-ea"/>
                <a:cs typeface="+mn-cs"/>
              </a:rPr>
              <a:t>。</a:t>
            </a:r>
            <a:endParaRPr kumimoji="1" lang="en-US" altLang="zh-CN" sz="2400" b="1" i="0" u="none" strike="noStrike" kern="0" cap="none" spc="0" normalizeH="0" baseline="0" noProof="0" dirty="0" smtClean="0">
              <a:ln>
                <a:noFill/>
              </a:ln>
              <a:solidFill>
                <a:schemeClr val="tx1"/>
              </a:solidFill>
              <a:effectLst/>
              <a:uLnTx/>
              <a:uFillTx/>
              <a:latin typeface="+mn-lt"/>
              <a:ea typeface="+mn-ea"/>
              <a:cs typeface="+mn-cs"/>
            </a:endParaRPr>
          </a:p>
          <a:p>
            <a:pPr marL="441325" lvl="0" indent="-441325" algn="just" eaLnBrk="0" fontAlgn="base" hangingPunct="0">
              <a:lnSpc>
                <a:spcPct val="120000"/>
              </a:lnSpc>
              <a:spcBef>
                <a:spcPts val="825"/>
              </a:spcBef>
              <a:spcAft>
                <a:spcPts val="825"/>
              </a:spcAft>
              <a:buFont typeface="+mj-lt"/>
              <a:buAutoNum type="arabicPeriod"/>
            </a:pPr>
            <a:r>
              <a:rPr kumimoji="1" lang="zh-CN" altLang="en-US" sz="2400" b="1" i="0" u="none" strike="noStrike" kern="0" cap="none" spc="0" normalizeH="0" baseline="0" noProof="0" dirty="0" smtClean="0">
                <a:ln>
                  <a:noFill/>
                </a:ln>
                <a:solidFill>
                  <a:srgbClr val="FF0000"/>
                </a:solidFill>
                <a:effectLst/>
                <a:uLnTx/>
                <a:uFillTx/>
                <a:latin typeface="+mn-lt"/>
                <a:ea typeface="+mn-ea"/>
                <a:cs typeface="+mn-cs"/>
              </a:rPr>
              <a:t>点击</a:t>
            </a:r>
            <a:r>
              <a:rPr kumimoji="1" lang="en-US" altLang="zh-CN" sz="2400" b="1" i="0" u="none" strike="noStrike" kern="0" cap="none" spc="0" normalizeH="0" baseline="0" noProof="0" dirty="0" smtClean="0">
                <a:ln>
                  <a:noFill/>
                </a:ln>
                <a:solidFill>
                  <a:srgbClr val="FF0000"/>
                </a:solidFill>
                <a:effectLst/>
                <a:uLnTx/>
                <a:uFillTx/>
                <a:latin typeface="+mn-lt"/>
                <a:ea typeface="+mn-ea"/>
                <a:cs typeface="+mn-cs"/>
              </a:rPr>
              <a:t>A1</a:t>
            </a:r>
            <a:r>
              <a:rPr kumimoji="1" lang="zh-CN" altLang="en-US" sz="2400" b="1" i="0" u="none" strike="noStrike" kern="0" cap="none" spc="0" normalizeH="0" baseline="0" noProof="0" dirty="0" smtClean="0">
                <a:ln>
                  <a:noFill/>
                </a:ln>
                <a:solidFill>
                  <a:srgbClr val="FF0000"/>
                </a:solidFill>
                <a:effectLst/>
                <a:uLnTx/>
                <a:uFillTx/>
                <a:latin typeface="+mn-lt"/>
                <a:ea typeface="+mn-ea"/>
                <a:cs typeface="+mn-cs"/>
              </a:rPr>
              <a:t>（先光标定位）</a:t>
            </a:r>
            <a:r>
              <a:rPr kumimoji="1" lang="zh-CN" altLang="en-US" sz="2400" b="1" i="0" u="none" strike="noStrike" kern="0" cap="none" spc="0" normalizeH="0" baseline="0" noProof="0" dirty="0" smtClean="0">
                <a:ln>
                  <a:noFill/>
                </a:ln>
                <a:solidFill>
                  <a:schemeClr val="tx1"/>
                </a:solidFill>
                <a:effectLst/>
                <a:uLnTx/>
                <a:uFillTx/>
                <a:latin typeface="+mn-lt"/>
                <a:ea typeface="+mn-ea"/>
                <a:cs typeface="+mn-cs"/>
              </a:rPr>
              <a:t>，点击</a:t>
            </a:r>
            <a:r>
              <a:rPr kumimoji="1" lang="zh-CN" altLang="en-US" sz="2400" b="1" kern="0" dirty="0" smtClean="0"/>
              <a:t>“工资条快快快！”按钮 ，查看效果</a:t>
            </a:r>
            <a:r>
              <a:rPr kumimoji="1" lang="zh-CN" altLang="en-US" sz="2400" b="1" kern="0" dirty="0" smtClean="0">
                <a:sym typeface="Wingdings" pitchFamily="2" charset="2"/>
              </a:rPr>
              <a:t></a:t>
            </a:r>
            <a:endParaRPr kumimoji="1" lang="en-US" altLang="zh-CN" sz="2400" b="1"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spd="med"/>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4925" y="333375"/>
            <a:ext cx="4537075" cy="647700"/>
          </a:xfrm>
        </p:spPr>
        <p:txBody>
          <a:bodyPr/>
          <a:lstStyle/>
          <a:p>
            <a:r>
              <a:rPr lang="zh-CN" altLang="en-US" dirty="0" smtClean="0"/>
              <a:t>录制宏</a:t>
            </a:r>
            <a:endParaRPr lang="zh-CN" altLang="en-US" dirty="0"/>
          </a:p>
        </p:txBody>
      </p:sp>
      <p:graphicFrame>
        <p:nvGraphicFramePr>
          <p:cNvPr id="7" name="图示 6"/>
          <p:cNvGraphicFramePr/>
          <p:nvPr/>
        </p:nvGraphicFramePr>
        <p:xfrm>
          <a:off x="214282" y="1000108"/>
          <a:ext cx="4572032" cy="5715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内容占位符 7"/>
          <p:cNvSpPr txBox="1">
            <a:spLocks/>
          </p:cNvSpPr>
          <p:nvPr/>
        </p:nvSpPr>
        <p:spPr bwMode="auto">
          <a:xfrm>
            <a:off x="428596" y="1671638"/>
            <a:ext cx="8358246" cy="132873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41325" indent="-441325" algn="just" eaLnBrk="0" fontAlgn="base" hangingPunct="0">
              <a:lnSpc>
                <a:spcPct val="120000"/>
              </a:lnSpc>
              <a:spcBef>
                <a:spcPts val="825"/>
              </a:spcBef>
              <a:spcAft>
                <a:spcPts val="825"/>
              </a:spcAft>
              <a:buFont typeface="+mj-lt"/>
              <a:buAutoNum type="arabicPeriod"/>
            </a:pPr>
            <a:r>
              <a:rPr kumimoji="1" lang="zh-CN" altLang="en-US" sz="2400" b="1" kern="0" dirty="0" smtClean="0"/>
              <a:t>代码难以理解和阅读。</a:t>
            </a:r>
            <a:endParaRPr kumimoji="1" lang="en-US" altLang="zh-CN" sz="2400" b="1" kern="0" dirty="0" smtClean="0"/>
          </a:p>
          <a:p>
            <a:pPr marL="441325" indent="-441325" algn="just" eaLnBrk="0" fontAlgn="base" hangingPunct="0">
              <a:lnSpc>
                <a:spcPct val="120000"/>
              </a:lnSpc>
              <a:spcBef>
                <a:spcPts val="825"/>
              </a:spcBef>
              <a:spcAft>
                <a:spcPts val="825"/>
              </a:spcAft>
              <a:buFont typeface="+mj-lt"/>
              <a:buAutoNum type="arabicPeriod"/>
            </a:pPr>
            <a:r>
              <a:rPr kumimoji="1" lang="zh-CN" altLang="en-US" sz="2400" b="1" kern="0" dirty="0" smtClean="0"/>
              <a:t>执行效率仍然较低。</a:t>
            </a:r>
            <a:r>
              <a:rPr kumimoji="1" lang="zh-CN" altLang="en-US" sz="2000" b="1" kern="0" dirty="0" smtClean="0">
                <a:solidFill>
                  <a:srgbClr val="008000"/>
                </a:solidFill>
              </a:rPr>
              <a:t> （执行一次宏生成一个工资条。）</a:t>
            </a:r>
            <a:endParaRPr kumimoji="1" lang="zh-CN" altLang="en-US" sz="2400" b="1" kern="0" dirty="0" smtClean="0"/>
          </a:p>
        </p:txBody>
      </p:sp>
      <p:graphicFrame>
        <p:nvGraphicFramePr>
          <p:cNvPr id="8" name="图示 7"/>
          <p:cNvGraphicFramePr/>
          <p:nvPr/>
        </p:nvGraphicFramePr>
        <p:xfrm>
          <a:off x="214282" y="3000372"/>
          <a:ext cx="4572032" cy="57150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0" name="内容占位符 7"/>
          <p:cNvSpPr txBox="1">
            <a:spLocks/>
          </p:cNvSpPr>
          <p:nvPr/>
        </p:nvSpPr>
        <p:spPr bwMode="auto">
          <a:xfrm>
            <a:off x="571472" y="3714752"/>
            <a:ext cx="8001056" cy="192882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41325" indent="-441325" algn="just" eaLnBrk="0" fontAlgn="base" hangingPunct="0">
              <a:lnSpc>
                <a:spcPct val="120000"/>
              </a:lnSpc>
              <a:spcBef>
                <a:spcPts val="825"/>
              </a:spcBef>
              <a:spcAft>
                <a:spcPts val="825"/>
              </a:spcAft>
            </a:pPr>
            <a:r>
              <a:rPr kumimoji="1" lang="zh-CN" altLang="en-US" sz="2800" b="1" kern="0" dirty="0" smtClean="0">
                <a:solidFill>
                  <a:srgbClr val="FF0000"/>
                </a:solidFill>
              </a:rPr>
              <a:t>用</a:t>
            </a:r>
            <a:r>
              <a:rPr kumimoji="1" lang="en-US" altLang="zh-CN" sz="2800" b="1" kern="0" dirty="0" smtClean="0">
                <a:solidFill>
                  <a:srgbClr val="FF0000"/>
                </a:solidFill>
              </a:rPr>
              <a:t>VBA</a:t>
            </a:r>
            <a:r>
              <a:rPr kumimoji="1" lang="zh-CN" altLang="en-US" sz="2800" b="1" kern="0" dirty="0" smtClean="0">
                <a:solidFill>
                  <a:srgbClr val="FF0000"/>
                </a:solidFill>
              </a:rPr>
              <a:t>改写刚才录制的宏代码。</a:t>
            </a:r>
            <a:endParaRPr kumimoji="1" lang="en-US" altLang="zh-CN" sz="2800" b="1" kern="0" dirty="0" smtClean="0">
              <a:solidFill>
                <a:srgbClr val="FF0000"/>
              </a:solidFill>
            </a:endParaRPr>
          </a:p>
          <a:p>
            <a:pPr marL="898525" lvl="1" indent="-441325" algn="just" eaLnBrk="0" fontAlgn="base" hangingPunct="0">
              <a:lnSpc>
                <a:spcPct val="120000"/>
              </a:lnSpc>
              <a:spcBef>
                <a:spcPts val="825"/>
              </a:spcBef>
              <a:spcAft>
                <a:spcPts val="825"/>
              </a:spcAft>
              <a:buFont typeface="Wingdings" pitchFamily="2" charset="2"/>
              <a:buChar char="Ø"/>
            </a:pPr>
            <a:r>
              <a:rPr kumimoji="1" lang="zh-CN" altLang="en-US" sz="2400" b="1" kern="0" dirty="0" smtClean="0">
                <a:solidFill>
                  <a:srgbClr val="0000FF"/>
                </a:solidFill>
              </a:rPr>
              <a:t>添加</a:t>
            </a:r>
            <a:r>
              <a:rPr kumimoji="1" lang="en-US" altLang="zh-CN" sz="2400" b="1" kern="0" dirty="0" smtClean="0">
                <a:solidFill>
                  <a:srgbClr val="0000FF"/>
                </a:solidFill>
              </a:rPr>
              <a:t>for</a:t>
            </a:r>
            <a:r>
              <a:rPr kumimoji="1" lang="zh-CN" altLang="en-US" sz="2400" b="1" kern="0" dirty="0" smtClean="0">
                <a:solidFill>
                  <a:srgbClr val="0000FF"/>
                </a:solidFill>
              </a:rPr>
              <a:t>循环语句，重复生成工资条。</a:t>
            </a:r>
            <a:endParaRPr kumimoji="1" lang="en-US" altLang="zh-CN" sz="2400" b="1" kern="0" dirty="0" smtClean="0">
              <a:solidFill>
                <a:srgbClr val="0000FF"/>
              </a:solidFill>
            </a:endParaRPr>
          </a:p>
          <a:p>
            <a:pPr marL="898525" lvl="1" indent="-441325" algn="just" eaLnBrk="0" fontAlgn="base" hangingPunct="0">
              <a:lnSpc>
                <a:spcPct val="120000"/>
              </a:lnSpc>
              <a:spcBef>
                <a:spcPts val="825"/>
              </a:spcBef>
              <a:spcAft>
                <a:spcPts val="825"/>
              </a:spcAft>
              <a:buFont typeface="Wingdings" pitchFamily="2" charset="2"/>
              <a:buChar char="Ø"/>
            </a:pPr>
            <a:r>
              <a:rPr kumimoji="1" lang="zh-CN" altLang="en-US" sz="2400" b="1" kern="0" dirty="0" smtClean="0">
                <a:solidFill>
                  <a:srgbClr val="0000FF"/>
                </a:solidFill>
              </a:rPr>
              <a:t>执行一次宏，生成所有的工资条。</a:t>
            </a:r>
            <a:endParaRPr kumimoji="1" lang="en-US" altLang="zh-CN" sz="2400" b="1" kern="0" dirty="0" smtClean="0">
              <a:solidFill>
                <a:srgbClr val="0000FF"/>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1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4925" y="333375"/>
            <a:ext cx="4537075" cy="647700"/>
          </a:xfrm>
        </p:spPr>
        <p:txBody>
          <a:bodyPr/>
          <a:lstStyle/>
          <a:p>
            <a:r>
              <a:rPr lang="en-US" altLang="zh-CN" dirty="0" smtClean="0"/>
              <a:t>VBA</a:t>
            </a:r>
            <a:endParaRPr lang="zh-CN" altLang="en-US" dirty="0"/>
          </a:p>
        </p:txBody>
      </p:sp>
      <p:graphicFrame>
        <p:nvGraphicFramePr>
          <p:cNvPr id="7" name="图示 6"/>
          <p:cNvGraphicFramePr/>
          <p:nvPr/>
        </p:nvGraphicFramePr>
        <p:xfrm>
          <a:off x="142844" y="928670"/>
          <a:ext cx="4572032" cy="5715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内容占位符 7"/>
          <p:cNvSpPr txBox="1">
            <a:spLocks/>
          </p:cNvSpPr>
          <p:nvPr/>
        </p:nvSpPr>
        <p:spPr bwMode="auto">
          <a:xfrm>
            <a:off x="214282" y="1500174"/>
            <a:ext cx="3786214" cy="30003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41325" indent="-441325" algn="just" eaLnBrk="0" fontAlgn="base" hangingPunct="0">
              <a:spcBef>
                <a:spcPts val="600"/>
              </a:spcBef>
              <a:spcAft>
                <a:spcPts val="600"/>
              </a:spcAft>
              <a:buFont typeface="+mj-lt"/>
              <a:buAutoNum type="arabicPeriod"/>
            </a:pPr>
            <a:r>
              <a:rPr kumimoji="1" lang="zh-CN" altLang="en-US" sz="2400" b="1" kern="0" dirty="0" smtClean="0"/>
              <a:t>分别添加红框内的代码段，其中</a:t>
            </a:r>
            <a:r>
              <a:rPr kumimoji="1" lang="en-US" altLang="zh-CN" sz="2400" b="1" kern="0" dirty="0" smtClean="0"/>
              <a:t>10</a:t>
            </a:r>
            <a:r>
              <a:rPr kumimoji="1" lang="zh-CN" altLang="en-US" sz="2400" b="1" kern="0" dirty="0" smtClean="0"/>
              <a:t>是工资条的总数。</a:t>
            </a:r>
            <a:endParaRPr kumimoji="1" lang="en-US" altLang="zh-CN" sz="2400" b="1" kern="0" dirty="0" smtClean="0"/>
          </a:p>
          <a:p>
            <a:pPr marL="441325" indent="-441325" algn="just" eaLnBrk="0" fontAlgn="base" hangingPunct="0">
              <a:spcBef>
                <a:spcPts val="600"/>
              </a:spcBef>
              <a:spcAft>
                <a:spcPts val="600"/>
              </a:spcAft>
              <a:buFont typeface="+mj-lt"/>
              <a:buAutoNum type="arabicPeriod"/>
            </a:pPr>
            <a:r>
              <a:rPr kumimoji="1" lang="en-US" altLang="zh-CN" sz="2400" b="1" kern="0" dirty="0" smtClean="0"/>
              <a:t>Next </a:t>
            </a:r>
            <a:r>
              <a:rPr kumimoji="1" lang="en-US" altLang="zh-CN" sz="2400" b="1" kern="0" dirty="0" err="1" smtClean="0"/>
              <a:t>i</a:t>
            </a:r>
            <a:r>
              <a:rPr kumimoji="1" lang="en-US" altLang="zh-CN" sz="2400" b="1" kern="0" dirty="0" smtClean="0"/>
              <a:t>  </a:t>
            </a:r>
            <a:r>
              <a:rPr kumimoji="1" lang="zh-CN" altLang="en-US" sz="2400" b="1" kern="0" dirty="0" smtClean="0"/>
              <a:t>可以省略</a:t>
            </a:r>
            <a:r>
              <a:rPr kumimoji="1" lang="en-US" altLang="zh-CN" sz="2400" b="1" kern="0" dirty="0" err="1" smtClean="0"/>
              <a:t>i</a:t>
            </a:r>
            <a:endParaRPr kumimoji="1" lang="en-US" altLang="zh-CN" sz="2400" b="1" kern="0" dirty="0" smtClean="0"/>
          </a:p>
          <a:p>
            <a:pPr marL="441325" indent="-441325" algn="just" eaLnBrk="0" fontAlgn="base" hangingPunct="0">
              <a:spcBef>
                <a:spcPts val="600"/>
              </a:spcBef>
              <a:spcAft>
                <a:spcPts val="600"/>
              </a:spcAft>
              <a:buFont typeface="+mj-lt"/>
              <a:buAutoNum type="arabicPeriod"/>
            </a:pPr>
            <a:r>
              <a:rPr kumimoji="1" lang="zh-CN" altLang="en-US" sz="2400" b="1" kern="0" dirty="0" smtClean="0"/>
              <a:t>返回工作表界面，</a:t>
            </a:r>
            <a:r>
              <a:rPr kumimoji="1" lang="zh-CN" altLang="en-US" sz="2400" b="1" kern="0" dirty="0" smtClean="0">
                <a:solidFill>
                  <a:srgbClr val="FF0000"/>
                </a:solidFill>
              </a:rPr>
              <a:t>选中</a:t>
            </a:r>
            <a:r>
              <a:rPr kumimoji="1" lang="en-US" altLang="zh-CN" sz="2400" b="1" kern="0" dirty="0" smtClean="0">
                <a:solidFill>
                  <a:srgbClr val="FF0000"/>
                </a:solidFill>
              </a:rPr>
              <a:t>A1</a:t>
            </a:r>
            <a:r>
              <a:rPr kumimoji="1" lang="zh-CN" altLang="en-US" sz="2400" b="1" kern="0" dirty="0" smtClean="0"/>
              <a:t>，点击一次按钮，完成所有的工资条。</a:t>
            </a:r>
          </a:p>
        </p:txBody>
      </p:sp>
      <p:grpSp>
        <p:nvGrpSpPr>
          <p:cNvPr id="13" name="组合 12"/>
          <p:cNvGrpSpPr/>
          <p:nvPr/>
        </p:nvGrpSpPr>
        <p:grpSpPr>
          <a:xfrm>
            <a:off x="4286248" y="1571612"/>
            <a:ext cx="4643470" cy="4857784"/>
            <a:chOff x="4286248" y="1643050"/>
            <a:chExt cx="4643470" cy="4857784"/>
          </a:xfrm>
        </p:grpSpPr>
        <p:pic>
          <p:nvPicPr>
            <p:cNvPr id="55298" name="Picture 2"/>
            <p:cNvPicPr>
              <a:picLocks noChangeAspect="1" noChangeArrowheads="1"/>
            </p:cNvPicPr>
            <p:nvPr/>
          </p:nvPicPr>
          <p:blipFill>
            <a:blip r:embed="rId7"/>
            <a:srcRect l="28125" t="15697" r="38020" b="25000"/>
            <a:stretch>
              <a:fillRect/>
            </a:stretch>
          </p:blipFill>
          <p:spPr bwMode="auto">
            <a:xfrm>
              <a:off x="4286248" y="1643050"/>
              <a:ext cx="4643470" cy="4857784"/>
            </a:xfrm>
            <a:prstGeom prst="rect">
              <a:avLst/>
            </a:prstGeom>
            <a:ln>
              <a:noFill/>
            </a:ln>
            <a:effectLst>
              <a:outerShdw blurRad="292100" dist="139700" dir="2700000" algn="tl" rotWithShape="0">
                <a:srgbClr val="333333">
                  <a:alpha val="65000"/>
                </a:srgbClr>
              </a:outerShdw>
            </a:effectLst>
          </p:spPr>
        </p:pic>
        <p:sp>
          <p:nvSpPr>
            <p:cNvPr id="11" name="流程图: 过程 10"/>
            <p:cNvSpPr/>
            <p:nvPr/>
          </p:nvSpPr>
          <p:spPr bwMode="auto">
            <a:xfrm>
              <a:off x="4357686" y="3429000"/>
              <a:ext cx="2071702" cy="571504"/>
            </a:xfrm>
            <a:prstGeom prst="flowChartProcess">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ts val="2488"/>
                </a:spcBef>
                <a:spcAft>
                  <a:spcPts val="2488"/>
                </a:spcAft>
                <a:buClrTx/>
                <a:buSzTx/>
                <a:buFontTx/>
                <a:buNone/>
                <a:tabLst/>
              </a:pPr>
              <a:endParaRPr kumimoji="1" lang="zh-CN" altLang="en-US" sz="2000" b="1" i="0" u="none" strike="noStrike" cap="none" normalizeH="0" baseline="0" smtClean="0">
                <a:ln>
                  <a:noFill/>
                </a:ln>
                <a:solidFill>
                  <a:srgbClr val="800000"/>
                </a:solidFill>
                <a:effectLst/>
                <a:latin typeface="Times New Roman" pitchFamily="18" charset="0"/>
                <a:ea typeface="宋体" pitchFamily="2" charset="-122"/>
              </a:endParaRPr>
            </a:p>
          </p:txBody>
        </p:sp>
        <p:sp>
          <p:nvSpPr>
            <p:cNvPr id="12" name="流程图: 过程 11"/>
            <p:cNvSpPr/>
            <p:nvPr/>
          </p:nvSpPr>
          <p:spPr bwMode="auto">
            <a:xfrm>
              <a:off x="4357686" y="5857892"/>
              <a:ext cx="928694" cy="428628"/>
            </a:xfrm>
            <a:prstGeom prst="flowChartProcess">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ts val="2488"/>
                </a:spcBef>
                <a:spcAft>
                  <a:spcPts val="2488"/>
                </a:spcAft>
                <a:buClrTx/>
                <a:buSzTx/>
                <a:buFontTx/>
                <a:buNone/>
                <a:tabLst/>
              </a:pPr>
              <a:endParaRPr kumimoji="1" lang="zh-CN" altLang="en-US" sz="2000" b="1" i="0" u="none" strike="noStrike" cap="none" normalizeH="0" baseline="0" smtClean="0">
                <a:ln>
                  <a:noFill/>
                </a:ln>
                <a:solidFill>
                  <a:srgbClr val="800000"/>
                </a:solidFill>
                <a:effectLst/>
                <a:latin typeface="Times New Roman" pitchFamily="18" charset="0"/>
                <a:ea typeface="宋体" pitchFamily="2" charset="-122"/>
              </a:endParaRPr>
            </a:p>
          </p:txBody>
        </p:sp>
      </p:grpSp>
      <p:grpSp>
        <p:nvGrpSpPr>
          <p:cNvPr id="16" name="组合 15"/>
          <p:cNvGrpSpPr/>
          <p:nvPr/>
        </p:nvGrpSpPr>
        <p:grpSpPr>
          <a:xfrm>
            <a:off x="214282" y="4500570"/>
            <a:ext cx="4067175" cy="1504950"/>
            <a:chOff x="214282" y="4500570"/>
            <a:chExt cx="4067175" cy="1504950"/>
          </a:xfrm>
        </p:grpSpPr>
        <p:pic>
          <p:nvPicPr>
            <p:cNvPr id="57347" name="Picture 3"/>
            <p:cNvPicPr>
              <a:picLocks noChangeAspect="1" noChangeArrowheads="1"/>
            </p:cNvPicPr>
            <p:nvPr/>
          </p:nvPicPr>
          <p:blipFill>
            <a:blip r:embed="rId8"/>
            <a:srcRect/>
            <a:stretch>
              <a:fillRect/>
            </a:stretch>
          </p:blipFill>
          <p:spPr bwMode="auto">
            <a:xfrm>
              <a:off x="214282" y="4500570"/>
              <a:ext cx="4067175" cy="1504950"/>
            </a:xfrm>
            <a:prstGeom prst="rect">
              <a:avLst/>
            </a:prstGeom>
            <a:ln>
              <a:noFill/>
            </a:ln>
            <a:effectLst>
              <a:outerShdw blurRad="292100" dist="139700" dir="2700000" algn="tl" rotWithShape="0">
                <a:srgbClr val="333333">
                  <a:alpha val="65000"/>
                </a:srgbClr>
              </a:outerShdw>
            </a:effectLst>
          </p:spPr>
        </p:pic>
        <p:sp>
          <p:nvSpPr>
            <p:cNvPr id="14" name="椭圆 13"/>
            <p:cNvSpPr/>
            <p:nvPr/>
          </p:nvSpPr>
          <p:spPr bwMode="auto">
            <a:xfrm>
              <a:off x="428596" y="4643446"/>
              <a:ext cx="1000132" cy="500066"/>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ts val="2488"/>
                </a:spcBef>
                <a:spcAft>
                  <a:spcPts val="2488"/>
                </a:spcAft>
                <a:buClrTx/>
                <a:buSzTx/>
                <a:buFontTx/>
                <a:buNone/>
                <a:tabLst/>
              </a:pPr>
              <a:endParaRPr kumimoji="1" lang="zh-CN" altLang="en-US" sz="2000" b="1" i="0" u="none" strike="noStrike" cap="none" normalizeH="0" baseline="0" smtClean="0">
                <a:ln>
                  <a:noFill/>
                </a:ln>
                <a:solidFill>
                  <a:srgbClr val="800000"/>
                </a:solidFill>
                <a:effectLst/>
                <a:latin typeface="Times New Roman" pitchFamily="18" charset="0"/>
                <a:ea typeface="宋体" pitchFamily="2" charset="-122"/>
              </a:endParaRPr>
            </a:p>
          </p:txBody>
        </p:sp>
      </p:grpSp>
    </p:spTree>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4925" y="333375"/>
            <a:ext cx="4537075" cy="647700"/>
          </a:xfrm>
        </p:spPr>
        <p:txBody>
          <a:bodyPr/>
          <a:lstStyle/>
          <a:p>
            <a:r>
              <a:rPr lang="zh-CN" altLang="en-US" dirty="0" smtClean="0"/>
              <a:t>宏和</a:t>
            </a:r>
            <a:r>
              <a:rPr lang="en-US" altLang="zh-CN" dirty="0" smtClean="0"/>
              <a:t>VBA</a:t>
            </a:r>
            <a:r>
              <a:rPr lang="zh-CN" altLang="en-US" dirty="0" smtClean="0"/>
              <a:t>总结</a:t>
            </a:r>
            <a:endParaRPr lang="zh-CN" altLang="en-US" dirty="0"/>
          </a:p>
        </p:txBody>
      </p:sp>
      <p:sp>
        <p:nvSpPr>
          <p:cNvPr id="9" name="内容占位符 7"/>
          <p:cNvSpPr txBox="1">
            <a:spLocks/>
          </p:cNvSpPr>
          <p:nvPr/>
        </p:nvSpPr>
        <p:spPr bwMode="auto">
          <a:xfrm>
            <a:off x="285720" y="1100134"/>
            <a:ext cx="8643998" cy="418625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41325" indent="-441325" algn="just" eaLnBrk="0" fontAlgn="base" hangingPunct="0">
              <a:lnSpc>
                <a:spcPct val="120000"/>
              </a:lnSpc>
              <a:spcBef>
                <a:spcPts val="825"/>
              </a:spcBef>
              <a:spcAft>
                <a:spcPts val="825"/>
              </a:spcAft>
              <a:buFont typeface="+mj-lt"/>
              <a:buAutoNum type="arabicPeriod"/>
            </a:pPr>
            <a:r>
              <a:rPr kumimoji="1" lang="en-US" altLang="zh-CN" sz="2400" b="1" kern="0" dirty="0" smtClean="0">
                <a:solidFill>
                  <a:srgbClr val="FF0000"/>
                </a:solidFill>
              </a:rPr>
              <a:t>VBA</a:t>
            </a:r>
            <a:r>
              <a:rPr kumimoji="1" lang="zh-CN" altLang="en-US" sz="2400" b="1" kern="0" dirty="0" smtClean="0"/>
              <a:t>（</a:t>
            </a:r>
            <a:r>
              <a:rPr kumimoji="1" lang="en-US" altLang="zh-CN" sz="2400" b="1" kern="0" dirty="0" smtClean="0"/>
              <a:t>Visual Basic for Application</a:t>
            </a:r>
            <a:r>
              <a:rPr kumimoji="1" lang="zh-CN" altLang="en-US" sz="2400" b="1" kern="0" dirty="0" smtClean="0"/>
              <a:t>）是一种</a:t>
            </a:r>
            <a:r>
              <a:rPr kumimoji="1" lang="zh-CN" altLang="en-US" sz="2400" b="1" kern="0" dirty="0" smtClean="0">
                <a:solidFill>
                  <a:srgbClr val="0000FF"/>
                </a:solidFill>
              </a:rPr>
              <a:t>内嵌编程语言</a:t>
            </a:r>
            <a:r>
              <a:rPr kumimoji="1" lang="zh-CN" altLang="en-US" sz="2400" b="1" kern="0" dirty="0" smtClean="0"/>
              <a:t>。</a:t>
            </a:r>
            <a:endParaRPr kumimoji="1" lang="en-US" altLang="zh-CN" sz="2400" b="1" kern="0" dirty="0" smtClean="0"/>
          </a:p>
          <a:p>
            <a:pPr marL="441325" indent="-441325" algn="just" eaLnBrk="0" fontAlgn="base" hangingPunct="0">
              <a:lnSpc>
                <a:spcPct val="120000"/>
              </a:lnSpc>
              <a:spcBef>
                <a:spcPts val="825"/>
              </a:spcBef>
              <a:spcAft>
                <a:spcPts val="825"/>
              </a:spcAft>
              <a:buFont typeface="+mj-lt"/>
              <a:buAutoNum type="arabicPeriod"/>
            </a:pPr>
            <a:r>
              <a:rPr kumimoji="1" lang="zh-CN" altLang="en-US" sz="2400" b="1" kern="0" dirty="0" smtClean="0">
                <a:solidFill>
                  <a:srgbClr val="FF0000"/>
                </a:solidFill>
              </a:rPr>
              <a:t>宏</a:t>
            </a:r>
            <a:r>
              <a:rPr kumimoji="1" lang="zh-CN" altLang="en-US" sz="2400" b="1" kern="0" dirty="0" smtClean="0"/>
              <a:t>是用</a:t>
            </a:r>
            <a:r>
              <a:rPr kumimoji="1" lang="en-US" altLang="zh-CN" sz="2400" b="1" kern="0" dirty="0" smtClean="0"/>
              <a:t>VBA</a:t>
            </a:r>
            <a:r>
              <a:rPr kumimoji="1" lang="zh-CN" altLang="en-US" sz="2400" b="1" kern="0" dirty="0" smtClean="0"/>
              <a:t>代码保存下来的</a:t>
            </a:r>
            <a:r>
              <a:rPr kumimoji="1" lang="zh-CN" altLang="en-US" sz="2400" b="1" kern="0" dirty="0" smtClean="0">
                <a:solidFill>
                  <a:srgbClr val="0000FF"/>
                </a:solidFill>
              </a:rPr>
              <a:t>程序</a:t>
            </a:r>
            <a:r>
              <a:rPr kumimoji="1" lang="zh-CN" altLang="en-US" sz="2400" b="1" kern="0" dirty="0" smtClean="0"/>
              <a:t>。</a:t>
            </a:r>
            <a:endParaRPr kumimoji="1" lang="en-US" altLang="zh-CN" sz="2400" b="1" kern="0" dirty="0" smtClean="0"/>
          </a:p>
          <a:p>
            <a:pPr marL="441325" indent="-441325" algn="just" eaLnBrk="0" fontAlgn="base" hangingPunct="0">
              <a:lnSpc>
                <a:spcPct val="120000"/>
              </a:lnSpc>
              <a:spcBef>
                <a:spcPts val="825"/>
              </a:spcBef>
              <a:spcAft>
                <a:spcPts val="825"/>
              </a:spcAft>
              <a:buFont typeface="+mj-lt"/>
              <a:buAutoNum type="arabicPeriod"/>
            </a:pPr>
            <a:r>
              <a:rPr kumimoji="1" lang="zh-CN" altLang="en-US" sz="2400" b="1" kern="0" dirty="0" smtClean="0">
                <a:solidFill>
                  <a:srgbClr val="0000FF"/>
                </a:solidFill>
              </a:rPr>
              <a:t>录制的宏</a:t>
            </a:r>
            <a:r>
              <a:rPr kumimoji="1" lang="zh-CN" altLang="en-US" sz="2400" b="1" kern="0" dirty="0" smtClean="0"/>
              <a:t>是</a:t>
            </a:r>
            <a:r>
              <a:rPr kumimoji="1" lang="en-US" altLang="zh-CN" sz="2400" b="1" kern="0" dirty="0" smtClean="0"/>
              <a:t>VBA</a:t>
            </a:r>
            <a:r>
              <a:rPr kumimoji="1" lang="zh-CN" altLang="en-US" sz="2400" b="1" kern="0" dirty="0" smtClean="0"/>
              <a:t>里最简单的程序，存在很多缺陷：如</a:t>
            </a:r>
            <a:r>
              <a:rPr kumimoji="1" lang="zh-CN" altLang="en-US" sz="2400" b="1" kern="0" dirty="0" smtClean="0">
                <a:solidFill>
                  <a:srgbClr val="0000FF"/>
                </a:solidFill>
              </a:rPr>
              <a:t>无法进行判断和循环</a:t>
            </a:r>
            <a:r>
              <a:rPr kumimoji="1" lang="zh-CN" altLang="en-US" sz="2400" b="1" kern="0" dirty="0" smtClean="0"/>
              <a:t>等，效率不高，执行不灵活。</a:t>
            </a:r>
            <a:endParaRPr kumimoji="1" lang="en-US" altLang="zh-CN" sz="2400" b="1" kern="0" dirty="0" smtClean="0"/>
          </a:p>
          <a:p>
            <a:pPr marL="441325" indent="-441325" algn="just" eaLnBrk="0" fontAlgn="base" hangingPunct="0">
              <a:lnSpc>
                <a:spcPct val="120000"/>
              </a:lnSpc>
              <a:spcBef>
                <a:spcPts val="825"/>
              </a:spcBef>
              <a:spcAft>
                <a:spcPts val="825"/>
              </a:spcAft>
              <a:buFont typeface="+mj-lt"/>
              <a:buAutoNum type="arabicPeriod"/>
            </a:pPr>
            <a:r>
              <a:rPr kumimoji="1" lang="zh-CN" altLang="en-US" sz="2400" b="1" kern="0" dirty="0" smtClean="0"/>
              <a:t>为了更自动高效地完成任务，所以需要学习</a:t>
            </a:r>
            <a:r>
              <a:rPr kumimoji="1" lang="en-US" altLang="zh-CN" sz="2400" b="1" kern="0" dirty="0" smtClean="0"/>
              <a:t>VBA</a:t>
            </a:r>
            <a:r>
              <a:rPr kumimoji="1" lang="zh-CN" altLang="en-US" sz="2400" b="1" kern="0" dirty="0" smtClean="0"/>
              <a:t>，掌握</a:t>
            </a:r>
            <a:r>
              <a:rPr kumimoji="1" lang="en-US" altLang="zh-CN" sz="2400" b="1" kern="0" dirty="0" smtClean="0"/>
              <a:t>VBA</a:t>
            </a:r>
            <a:r>
              <a:rPr kumimoji="1" lang="zh-CN" altLang="en-US" sz="2400" b="1" kern="0" dirty="0" smtClean="0"/>
              <a:t>编程方法，自主编写</a:t>
            </a:r>
            <a:r>
              <a:rPr kumimoji="1" lang="en-US" altLang="zh-CN" sz="2400" b="1" kern="0" dirty="0" smtClean="0"/>
              <a:t>VBA</a:t>
            </a:r>
            <a:r>
              <a:rPr kumimoji="1" lang="zh-CN" altLang="en-US" sz="2400" b="1" kern="0" dirty="0" smtClean="0"/>
              <a:t>程序。</a:t>
            </a:r>
          </a:p>
        </p:txBody>
      </p:sp>
    </p:spTree>
  </p:cSld>
  <p:clrMapOvr>
    <a:masterClrMapping/>
  </p:clrMapOvr>
  <p:transition spd="med"/>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4925" y="333375"/>
            <a:ext cx="4537075" cy="647700"/>
          </a:xfrm>
        </p:spPr>
        <p:txBody>
          <a:bodyPr/>
          <a:lstStyle/>
          <a:p>
            <a:r>
              <a:rPr lang="zh-CN" altLang="en-US" dirty="0" smtClean="0"/>
              <a:t>自己编写</a:t>
            </a:r>
            <a:r>
              <a:rPr lang="en-US" altLang="zh-CN" dirty="0" smtClean="0"/>
              <a:t>VBA</a:t>
            </a:r>
            <a:r>
              <a:rPr lang="zh-CN" altLang="en-US" dirty="0" smtClean="0"/>
              <a:t>程序</a:t>
            </a:r>
            <a:endParaRPr lang="zh-CN" altLang="en-US" dirty="0"/>
          </a:p>
        </p:txBody>
      </p:sp>
      <p:graphicFrame>
        <p:nvGraphicFramePr>
          <p:cNvPr id="5" name="图示 4"/>
          <p:cNvGraphicFramePr/>
          <p:nvPr/>
        </p:nvGraphicFramePr>
        <p:xfrm>
          <a:off x="285720" y="1571612"/>
          <a:ext cx="4572032" cy="4286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内容占位符 7"/>
          <p:cNvSpPr txBox="1">
            <a:spLocks/>
          </p:cNvSpPr>
          <p:nvPr/>
        </p:nvSpPr>
        <p:spPr bwMode="auto">
          <a:xfrm>
            <a:off x="285720" y="2143116"/>
            <a:ext cx="8358246" cy="264320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41325" indent="-441325" algn="just" eaLnBrk="0" fontAlgn="base" hangingPunct="0">
              <a:lnSpc>
                <a:spcPct val="120000"/>
              </a:lnSpc>
              <a:spcBef>
                <a:spcPts val="825"/>
              </a:spcBef>
              <a:spcAft>
                <a:spcPts val="825"/>
              </a:spcAft>
              <a:buFont typeface="+mj-lt"/>
              <a:buAutoNum type="arabicPeriod"/>
            </a:pPr>
            <a:r>
              <a:rPr kumimoji="1" lang="zh-CN" altLang="en-US" sz="2400" b="1" kern="0" dirty="0" smtClean="0">
                <a:latin typeface="仿宋" pitchFamily="49" charset="-122"/>
                <a:ea typeface="仿宋" pitchFamily="49" charset="-122"/>
              </a:rPr>
              <a:t>代码都是以“</a:t>
            </a:r>
            <a:r>
              <a:rPr kumimoji="1" lang="en-US" altLang="zh-CN" sz="2400" b="1" kern="0" dirty="0" smtClean="0">
                <a:solidFill>
                  <a:srgbClr val="0000FF"/>
                </a:solidFill>
                <a:latin typeface="仿宋" pitchFamily="49" charset="-122"/>
                <a:ea typeface="仿宋" pitchFamily="49" charset="-122"/>
              </a:rPr>
              <a:t>Sub  </a:t>
            </a:r>
            <a:r>
              <a:rPr kumimoji="1" lang="zh-CN" altLang="en-US" sz="2400" b="1" kern="0" dirty="0" smtClean="0">
                <a:solidFill>
                  <a:srgbClr val="0000FF"/>
                </a:solidFill>
                <a:latin typeface="仿宋" pitchFamily="49" charset="-122"/>
                <a:ea typeface="仿宋" pitchFamily="49" charset="-122"/>
              </a:rPr>
              <a:t>宏名</a:t>
            </a:r>
            <a:r>
              <a:rPr kumimoji="1" lang="en-US" altLang="zh-CN" sz="2400" b="1" kern="0" dirty="0" smtClean="0">
                <a:solidFill>
                  <a:srgbClr val="0000FF"/>
                </a:solidFill>
                <a:latin typeface="仿宋" pitchFamily="49" charset="-122"/>
                <a:ea typeface="仿宋" pitchFamily="49" charset="-122"/>
              </a:rPr>
              <a:t>()</a:t>
            </a:r>
            <a:r>
              <a:rPr kumimoji="1" lang="zh-CN" altLang="en-US" sz="2400" b="1" kern="0" dirty="0" smtClean="0">
                <a:latin typeface="仿宋" pitchFamily="49" charset="-122"/>
                <a:ea typeface="仿宋" pitchFamily="49" charset="-122"/>
              </a:rPr>
              <a:t>”开头，以“</a:t>
            </a:r>
            <a:r>
              <a:rPr kumimoji="1" lang="en-US" altLang="zh-CN" sz="2400" b="1" kern="0" dirty="0" smtClean="0">
                <a:solidFill>
                  <a:srgbClr val="0000FF"/>
                </a:solidFill>
                <a:latin typeface="仿宋" pitchFamily="49" charset="-122"/>
                <a:ea typeface="仿宋" pitchFamily="49" charset="-122"/>
              </a:rPr>
              <a:t>End Sub</a:t>
            </a:r>
            <a:r>
              <a:rPr kumimoji="1" lang="zh-CN" altLang="en-US" sz="2400" b="1" kern="0" dirty="0" smtClean="0">
                <a:latin typeface="仿宋" pitchFamily="49" charset="-122"/>
                <a:ea typeface="仿宋" pitchFamily="49" charset="-122"/>
              </a:rPr>
              <a:t>”结束。</a:t>
            </a:r>
            <a:endParaRPr kumimoji="1" lang="en-US" altLang="zh-CN" sz="2400" b="1" kern="0" dirty="0" smtClean="0">
              <a:latin typeface="仿宋" pitchFamily="49" charset="-122"/>
              <a:ea typeface="仿宋" pitchFamily="49" charset="-122"/>
            </a:endParaRPr>
          </a:p>
          <a:p>
            <a:pPr marL="441325" indent="-441325" algn="just" eaLnBrk="0" fontAlgn="base" hangingPunct="0">
              <a:lnSpc>
                <a:spcPct val="120000"/>
              </a:lnSpc>
              <a:spcBef>
                <a:spcPts val="825"/>
              </a:spcBef>
              <a:spcAft>
                <a:spcPts val="825"/>
              </a:spcAft>
              <a:buFont typeface="+mj-lt"/>
              <a:buAutoNum type="arabicPeriod"/>
            </a:pPr>
            <a:r>
              <a:rPr kumimoji="1" lang="zh-CN" altLang="en-US" sz="2400" b="1" kern="0" dirty="0" smtClean="0">
                <a:latin typeface="仿宋" pitchFamily="49" charset="-122"/>
                <a:ea typeface="仿宋" pitchFamily="49" charset="-122"/>
              </a:rPr>
              <a:t>中间英文单引号开始的</a:t>
            </a:r>
            <a:r>
              <a:rPr kumimoji="1" lang="zh-CN" altLang="en-US" sz="2400" b="1" kern="0" dirty="0" smtClean="0">
                <a:solidFill>
                  <a:srgbClr val="008000"/>
                </a:solidFill>
                <a:latin typeface="仿宋" pitchFamily="49" charset="-122"/>
                <a:ea typeface="仿宋" pitchFamily="49" charset="-122"/>
              </a:rPr>
              <a:t>绿色文字（注释）</a:t>
            </a:r>
            <a:r>
              <a:rPr kumimoji="1" lang="zh-CN" altLang="en-US" sz="2400" b="1" kern="0" dirty="0" smtClean="0">
                <a:latin typeface="仿宋" pitchFamily="49" charset="-122"/>
                <a:ea typeface="仿宋" pitchFamily="49" charset="-122"/>
              </a:rPr>
              <a:t>是对宏的说明。</a:t>
            </a:r>
            <a:endParaRPr kumimoji="1" lang="en-US" altLang="zh-CN" sz="2400" b="1" kern="0" dirty="0" smtClean="0">
              <a:latin typeface="仿宋" pitchFamily="49" charset="-122"/>
              <a:ea typeface="仿宋" pitchFamily="49" charset="-122"/>
            </a:endParaRPr>
          </a:p>
          <a:p>
            <a:pPr marL="441325" indent="-441325" algn="just" eaLnBrk="0" fontAlgn="base" hangingPunct="0">
              <a:lnSpc>
                <a:spcPct val="120000"/>
              </a:lnSpc>
              <a:spcBef>
                <a:spcPts val="825"/>
              </a:spcBef>
              <a:spcAft>
                <a:spcPts val="825"/>
              </a:spcAft>
              <a:buFont typeface="+mj-lt"/>
              <a:buAutoNum type="arabicPeriod"/>
            </a:pPr>
            <a:r>
              <a:rPr kumimoji="1" lang="zh-CN" altLang="en-US" sz="2400" b="1" kern="0" dirty="0" smtClean="0">
                <a:latin typeface="仿宋" pitchFamily="49" charset="-122"/>
                <a:ea typeface="仿宋" pitchFamily="49" charset="-122"/>
              </a:rPr>
              <a:t>其余代码是要完成的操作。</a:t>
            </a:r>
            <a:endParaRPr kumimoji="1" lang="en-US" altLang="zh-CN" sz="2400" b="1" kern="0" dirty="0" smtClean="0">
              <a:latin typeface="仿宋" pitchFamily="49" charset="-122"/>
              <a:ea typeface="仿宋" pitchFamily="49" charset="-122"/>
            </a:endParaRPr>
          </a:p>
          <a:p>
            <a:pPr marL="441325" indent="-441325" algn="just" eaLnBrk="0" fontAlgn="base" hangingPunct="0">
              <a:lnSpc>
                <a:spcPct val="120000"/>
              </a:lnSpc>
              <a:spcBef>
                <a:spcPts val="825"/>
              </a:spcBef>
              <a:spcAft>
                <a:spcPts val="825"/>
              </a:spcAft>
              <a:buFont typeface="+mj-lt"/>
              <a:buAutoNum type="arabicPeriod"/>
            </a:pPr>
            <a:r>
              <a:rPr kumimoji="1" lang="zh-CN" altLang="en-US" sz="2400" b="1" kern="0" dirty="0" smtClean="0">
                <a:latin typeface="仿宋" pitchFamily="49" charset="-122"/>
                <a:ea typeface="仿宋" pitchFamily="49" charset="-122"/>
              </a:rPr>
              <a:t>语句以回车作为结束。</a:t>
            </a:r>
          </a:p>
        </p:txBody>
      </p:sp>
      <p:graphicFrame>
        <p:nvGraphicFramePr>
          <p:cNvPr id="9" name="图示 8"/>
          <p:cNvGraphicFramePr/>
          <p:nvPr/>
        </p:nvGraphicFramePr>
        <p:xfrm>
          <a:off x="500034" y="1071546"/>
          <a:ext cx="8286808" cy="42862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56322" name="Picture 2"/>
          <p:cNvPicPr>
            <a:picLocks noChangeAspect="1" noChangeArrowheads="1"/>
          </p:cNvPicPr>
          <p:nvPr/>
        </p:nvPicPr>
        <p:blipFill>
          <a:blip r:embed="rId11"/>
          <a:srcRect/>
          <a:stretch>
            <a:fillRect/>
          </a:stretch>
        </p:blipFill>
        <p:spPr bwMode="auto">
          <a:xfrm>
            <a:off x="2143108" y="4786322"/>
            <a:ext cx="6097587" cy="138112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spd="med"/>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4925" y="333375"/>
            <a:ext cx="4537075" cy="647700"/>
          </a:xfrm>
        </p:spPr>
        <p:txBody>
          <a:bodyPr/>
          <a:lstStyle/>
          <a:p>
            <a:r>
              <a:rPr lang="zh-CN" altLang="en-US" dirty="0" smtClean="0"/>
              <a:t>自己编写</a:t>
            </a:r>
            <a:r>
              <a:rPr lang="en-US" altLang="zh-CN" dirty="0" smtClean="0"/>
              <a:t>VBA</a:t>
            </a:r>
            <a:r>
              <a:rPr lang="zh-CN" altLang="en-US" dirty="0" smtClean="0"/>
              <a:t>程序</a:t>
            </a:r>
            <a:endParaRPr lang="zh-CN" altLang="en-US" dirty="0"/>
          </a:p>
        </p:txBody>
      </p:sp>
      <p:graphicFrame>
        <p:nvGraphicFramePr>
          <p:cNvPr id="5" name="图示 4"/>
          <p:cNvGraphicFramePr/>
          <p:nvPr/>
        </p:nvGraphicFramePr>
        <p:xfrm>
          <a:off x="142844" y="1000108"/>
          <a:ext cx="4572032" cy="4286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内容占位符 7"/>
          <p:cNvSpPr txBox="1">
            <a:spLocks/>
          </p:cNvSpPr>
          <p:nvPr/>
        </p:nvSpPr>
        <p:spPr bwMode="auto">
          <a:xfrm>
            <a:off x="214282" y="1428736"/>
            <a:ext cx="8358246" cy="17145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indent="-457200" algn="just" eaLnBrk="0" fontAlgn="base" hangingPunct="0">
              <a:lnSpc>
                <a:spcPct val="120000"/>
              </a:lnSpc>
              <a:spcBef>
                <a:spcPts val="600"/>
              </a:spcBef>
              <a:buFont typeface="+mj-lt"/>
              <a:buAutoNum type="arabicPeriod" startAt="5"/>
            </a:pPr>
            <a:r>
              <a:rPr kumimoji="1" lang="en-US" altLang="zh-CN" sz="2400" b="1" kern="0" dirty="0" err="1" smtClean="0">
                <a:latin typeface="仿宋" pitchFamily="49" charset="-122"/>
                <a:ea typeface="仿宋" pitchFamily="49" charset="-122"/>
              </a:rPr>
              <a:t>MsgBox</a:t>
            </a:r>
            <a:r>
              <a:rPr kumimoji="1" lang="zh-CN" altLang="en-US" sz="2400" b="1" kern="0" dirty="0" smtClean="0">
                <a:latin typeface="仿宋" pitchFamily="49" charset="-122"/>
                <a:ea typeface="仿宋" pitchFamily="49" charset="-122"/>
              </a:rPr>
              <a:t>语句：是</a:t>
            </a:r>
            <a:r>
              <a:rPr kumimoji="1" lang="en-US" altLang="zh-CN" sz="2400" b="1" kern="0" dirty="0" smtClean="0">
                <a:latin typeface="仿宋" pitchFamily="49" charset="-122"/>
                <a:ea typeface="仿宋" pitchFamily="49" charset="-122"/>
              </a:rPr>
              <a:t>VBA</a:t>
            </a:r>
            <a:r>
              <a:rPr kumimoji="1" lang="zh-CN" altLang="en-US" sz="2400" b="1" kern="0" dirty="0" smtClean="0">
                <a:latin typeface="仿宋" pitchFamily="49" charset="-122"/>
                <a:ea typeface="仿宋" pitchFamily="49" charset="-122"/>
              </a:rPr>
              <a:t>的窗体交互式语句。</a:t>
            </a:r>
            <a:endParaRPr kumimoji="1" lang="en-US" altLang="zh-CN" sz="2400" b="1" kern="0" dirty="0" smtClean="0">
              <a:latin typeface="仿宋" pitchFamily="49" charset="-122"/>
              <a:ea typeface="仿宋" pitchFamily="49" charset="-122"/>
            </a:endParaRPr>
          </a:p>
          <a:p>
            <a:pPr marL="441325" indent="-441325" algn="just" eaLnBrk="0" fontAlgn="base" hangingPunct="0">
              <a:lnSpc>
                <a:spcPct val="120000"/>
              </a:lnSpc>
              <a:spcBef>
                <a:spcPts val="600"/>
              </a:spcBef>
              <a:buFont typeface="+mj-lt"/>
              <a:buAutoNum type="arabicPeriod" startAt="5"/>
            </a:pPr>
            <a:r>
              <a:rPr kumimoji="1" lang="zh-CN" altLang="en-US" sz="2400" b="1" kern="0" dirty="0" smtClean="0">
                <a:latin typeface="仿宋" pitchFamily="49" charset="-122"/>
                <a:ea typeface="仿宋" pitchFamily="49" charset="-122"/>
              </a:rPr>
              <a:t>编程语言的三种基本结构：顺序、选择（分支）和循环。</a:t>
            </a:r>
          </a:p>
        </p:txBody>
      </p:sp>
      <p:pic>
        <p:nvPicPr>
          <p:cNvPr id="58370" name="Picture 2"/>
          <p:cNvPicPr>
            <a:picLocks noChangeAspect="1" noChangeArrowheads="1"/>
          </p:cNvPicPr>
          <p:nvPr/>
        </p:nvPicPr>
        <p:blipFill>
          <a:blip r:embed="rId7"/>
          <a:srcRect l="20312" t="15697" r="53125" b="49419"/>
          <a:stretch>
            <a:fillRect/>
          </a:stretch>
        </p:blipFill>
        <p:spPr bwMode="auto">
          <a:xfrm>
            <a:off x="428596" y="2928934"/>
            <a:ext cx="3643338" cy="2857520"/>
          </a:xfrm>
          <a:prstGeom prst="round2DiagRect">
            <a:avLst>
              <a:gd name="adj1" fmla="val 16667"/>
              <a:gd name="adj2" fmla="val 0"/>
            </a:avLst>
          </a:prstGeom>
          <a:ln w="88900" cap="sq">
            <a:solidFill>
              <a:srgbClr val="FFC000"/>
            </a:solidFill>
            <a:miter lim="800000"/>
          </a:ln>
          <a:effectLst>
            <a:outerShdw blurRad="254000" algn="tl" rotWithShape="0">
              <a:srgbClr val="000000">
                <a:alpha val="43000"/>
              </a:srgbClr>
            </a:outerShdw>
          </a:effectLst>
        </p:spPr>
      </p:pic>
      <p:sp>
        <p:nvSpPr>
          <p:cNvPr id="10" name="线形标注 3 9"/>
          <p:cNvSpPr/>
          <p:nvPr/>
        </p:nvSpPr>
        <p:spPr bwMode="auto">
          <a:xfrm>
            <a:off x="4357686" y="3143248"/>
            <a:ext cx="4572032" cy="3143272"/>
          </a:xfrm>
          <a:prstGeom prst="borderCallout3">
            <a:avLst>
              <a:gd name="adj1" fmla="val -2906"/>
              <a:gd name="adj2" fmla="val -15539"/>
              <a:gd name="adj3" fmla="val -3782"/>
              <a:gd name="adj4" fmla="val 2527"/>
              <a:gd name="adj5" fmla="val -10152"/>
              <a:gd name="adj6" fmla="val 11959"/>
              <a:gd name="adj7" fmla="val -1463"/>
              <a:gd name="adj8" fmla="val 20490"/>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spcBef>
                <a:spcPts val="600"/>
              </a:spcBef>
              <a:spcAft>
                <a:spcPts val="600"/>
              </a:spcAft>
              <a:buClr>
                <a:srgbClr val="00B0F0"/>
              </a:buClr>
              <a:buSzTx/>
              <a:buFont typeface="Wingdings" pitchFamily="2" charset="2"/>
              <a:buChar char="l"/>
              <a:tabLst/>
            </a:pPr>
            <a:r>
              <a:rPr kumimoji="1" lang="zh-CN" altLang="en-US" sz="2400" b="1" i="0" u="none" strike="noStrike" cap="none" normalizeH="0" baseline="0" dirty="0" smtClean="0">
                <a:ln>
                  <a:noFill/>
                </a:ln>
                <a:effectLst/>
                <a:latin typeface="+mn-ea"/>
              </a:rPr>
              <a:t>一个模块中可以写多个宏，光标定位在哪个宏的代码内，执行哪个宏。</a:t>
            </a:r>
            <a:endParaRPr kumimoji="1" lang="en-US" altLang="zh-CN" sz="2400" b="1" i="0" u="none" strike="noStrike" cap="none" normalizeH="0" baseline="0" dirty="0" smtClean="0">
              <a:ln>
                <a:noFill/>
              </a:ln>
              <a:effectLst/>
              <a:latin typeface="+mn-ea"/>
            </a:endParaRPr>
          </a:p>
          <a:p>
            <a:pPr fontAlgn="base">
              <a:spcBef>
                <a:spcPts val="600"/>
              </a:spcBef>
              <a:spcAft>
                <a:spcPts val="600"/>
              </a:spcAft>
              <a:buClr>
                <a:srgbClr val="00B0F0"/>
              </a:buClr>
              <a:buFont typeface="Wingdings" pitchFamily="2" charset="2"/>
              <a:buChar char="l"/>
            </a:pPr>
            <a:r>
              <a:rPr kumimoji="1" lang="zh-CN" altLang="en-US" sz="2400" b="1" kern="0" dirty="0" smtClean="0">
                <a:latin typeface="+mn-ea"/>
              </a:rPr>
              <a:t>执行</a:t>
            </a:r>
            <a:r>
              <a:rPr kumimoji="1" lang="en-US" altLang="zh-CN" sz="2400" b="1" kern="0" dirty="0" smtClean="0">
                <a:latin typeface="+mn-ea"/>
              </a:rPr>
              <a:t>second</a:t>
            </a:r>
            <a:r>
              <a:rPr kumimoji="1" lang="zh-CN" altLang="en-US" sz="2400" b="1" kern="0" dirty="0" smtClean="0">
                <a:latin typeface="+mn-ea"/>
              </a:rPr>
              <a:t>宏，发现语句按自顶向下的顺序执行。</a:t>
            </a:r>
            <a:endParaRPr kumimoji="1" lang="en-US" altLang="zh-CN" sz="2400" b="1" kern="0" dirty="0" smtClean="0">
              <a:latin typeface="+mn-ea"/>
            </a:endParaRPr>
          </a:p>
          <a:p>
            <a:pPr fontAlgn="base">
              <a:spcBef>
                <a:spcPts val="600"/>
              </a:spcBef>
              <a:spcAft>
                <a:spcPts val="600"/>
              </a:spcAft>
              <a:buClr>
                <a:srgbClr val="00B0F0"/>
              </a:buClr>
              <a:buFont typeface="Wingdings" pitchFamily="2" charset="2"/>
              <a:buChar char="l"/>
            </a:pPr>
            <a:r>
              <a:rPr kumimoji="1" lang="en-US" altLang="zh-CN" sz="2400" b="1" dirty="0" err="1" smtClean="0">
                <a:solidFill>
                  <a:srgbClr val="800000"/>
                </a:solidFill>
                <a:latin typeface="+mn-ea"/>
              </a:rPr>
              <a:t>vbNewLine</a:t>
            </a:r>
            <a:r>
              <a:rPr kumimoji="1" lang="zh-CN" altLang="en-US" sz="2400" b="1" dirty="0" smtClean="0">
                <a:solidFill>
                  <a:srgbClr val="800000"/>
                </a:solidFill>
                <a:latin typeface="+mn-ea"/>
              </a:rPr>
              <a:t>或</a:t>
            </a:r>
            <a:r>
              <a:rPr kumimoji="1" lang="en-US" altLang="zh-CN" sz="2400" b="1" dirty="0" err="1" smtClean="0">
                <a:solidFill>
                  <a:srgbClr val="800000"/>
                </a:solidFill>
                <a:latin typeface="+mn-ea"/>
              </a:rPr>
              <a:t>vbCrLf</a:t>
            </a:r>
            <a:r>
              <a:rPr kumimoji="1" lang="zh-CN" altLang="en-US" sz="2400" b="1" dirty="0" smtClean="0">
                <a:solidFill>
                  <a:srgbClr val="800000"/>
                </a:solidFill>
                <a:latin typeface="+mn-ea"/>
              </a:rPr>
              <a:t>开始新行</a:t>
            </a:r>
            <a:r>
              <a:rPr kumimoji="1" lang="en-US" altLang="zh-CN" sz="2400" b="1" dirty="0" smtClean="0">
                <a:solidFill>
                  <a:srgbClr val="800000"/>
                </a:solidFill>
                <a:latin typeface="+mn-ea"/>
              </a:rPr>
              <a:t/>
            </a:r>
            <a:br>
              <a:rPr kumimoji="1" lang="en-US" altLang="zh-CN" sz="2400" b="1" dirty="0" smtClean="0">
                <a:solidFill>
                  <a:srgbClr val="800000"/>
                </a:solidFill>
                <a:latin typeface="+mn-ea"/>
              </a:rPr>
            </a:br>
            <a:r>
              <a:rPr kumimoji="1" lang="en-US" altLang="zh-CN" sz="2000" b="1" dirty="0" err="1" smtClean="0">
                <a:solidFill>
                  <a:srgbClr val="0000FF"/>
                </a:solidFill>
                <a:latin typeface="+mn-ea"/>
              </a:rPr>
              <a:t>MsgBox</a:t>
            </a:r>
            <a:r>
              <a:rPr kumimoji="1" lang="en-US" altLang="zh-CN" sz="2000" b="1" dirty="0" smtClean="0">
                <a:solidFill>
                  <a:srgbClr val="0000FF"/>
                </a:solidFill>
                <a:latin typeface="+mn-ea"/>
              </a:rPr>
              <a:t> </a:t>
            </a:r>
            <a:r>
              <a:rPr lang="en-US" altLang="zh-CN" sz="2000" b="1" dirty="0" smtClean="0">
                <a:solidFill>
                  <a:srgbClr val="0000FF"/>
                </a:solidFill>
                <a:latin typeface="Calibri"/>
              </a:rPr>
              <a:t>“Hello“ &amp; </a:t>
            </a:r>
            <a:r>
              <a:rPr lang="en-US" altLang="zh-CN" sz="2000" b="1" dirty="0" err="1" smtClean="0">
                <a:solidFill>
                  <a:srgbClr val="0000FF"/>
                </a:solidFill>
                <a:latin typeface="Calibri"/>
              </a:rPr>
              <a:t>vbNewLine</a:t>
            </a:r>
            <a:r>
              <a:rPr lang="en-US" altLang="zh-CN" sz="2000" b="1" dirty="0" smtClean="0">
                <a:solidFill>
                  <a:srgbClr val="0000FF"/>
                </a:solidFill>
                <a:latin typeface="Calibri"/>
              </a:rPr>
              <a:t> &amp; “VBA"</a:t>
            </a:r>
            <a:endParaRPr kumimoji="1" lang="zh-CN" altLang="en-US" sz="2000" b="1" dirty="0" smtClean="0">
              <a:solidFill>
                <a:srgbClr val="0000FF"/>
              </a:solidFill>
              <a:latin typeface="+mn-ea"/>
            </a:endParaRPr>
          </a:p>
        </p:txBody>
      </p:sp>
    </p:spTree>
  </p:cSld>
  <p:clrMapOvr>
    <a:masterClrMapping/>
  </p:clrMapOvr>
  <p:transition spd="med"/>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34925" y="333375"/>
            <a:ext cx="4537075" cy="647700"/>
          </a:xfrm>
        </p:spPr>
        <p:txBody>
          <a:bodyPr/>
          <a:lstStyle/>
          <a:p>
            <a:r>
              <a:rPr lang="zh-CN" altLang="en-US" dirty="0" smtClean="0"/>
              <a:t>自己编写</a:t>
            </a:r>
            <a:r>
              <a:rPr lang="en-US" altLang="zh-CN" dirty="0" smtClean="0"/>
              <a:t>VBA</a:t>
            </a:r>
            <a:r>
              <a:rPr lang="zh-CN" altLang="en-US" dirty="0" smtClean="0"/>
              <a:t>程序</a:t>
            </a:r>
            <a:endParaRPr lang="zh-CN" altLang="en-US" dirty="0"/>
          </a:p>
        </p:txBody>
      </p:sp>
      <p:graphicFrame>
        <p:nvGraphicFramePr>
          <p:cNvPr id="5" name="图示 4"/>
          <p:cNvGraphicFramePr/>
          <p:nvPr/>
        </p:nvGraphicFramePr>
        <p:xfrm>
          <a:off x="214282" y="1000108"/>
          <a:ext cx="4572032" cy="4286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内容占位符 7"/>
          <p:cNvSpPr txBox="1">
            <a:spLocks/>
          </p:cNvSpPr>
          <p:nvPr/>
        </p:nvSpPr>
        <p:spPr bwMode="auto">
          <a:xfrm>
            <a:off x="214282" y="1500174"/>
            <a:ext cx="8358246" cy="1785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indent="-457200" eaLnBrk="0" fontAlgn="base" hangingPunct="0">
              <a:lnSpc>
                <a:spcPct val="120000"/>
              </a:lnSpc>
              <a:spcBef>
                <a:spcPts val="825"/>
              </a:spcBef>
              <a:spcAft>
                <a:spcPts val="825"/>
              </a:spcAft>
              <a:buFont typeface="+mj-lt"/>
              <a:buAutoNum type="arabicPeriod"/>
            </a:pPr>
            <a:r>
              <a:rPr kumimoji="1" lang="zh-CN" altLang="en-US" sz="2400" b="1" kern="0" dirty="0" smtClean="0">
                <a:latin typeface="仿宋" pitchFamily="49" charset="-122"/>
                <a:ea typeface="仿宋" pitchFamily="49" charset="-122"/>
              </a:rPr>
              <a:t>变量定义语句：</a:t>
            </a:r>
            <a:r>
              <a:rPr kumimoji="1" lang="en-US" altLang="zh-CN" sz="2400" b="1" kern="0" dirty="0" smtClean="0">
                <a:solidFill>
                  <a:srgbClr val="FF0000"/>
                </a:solidFill>
                <a:ea typeface="仿宋" pitchFamily="49" charset="-122"/>
              </a:rPr>
              <a:t>Dim  </a:t>
            </a:r>
            <a:r>
              <a:rPr kumimoji="1" lang="zh-CN" altLang="en-US" sz="2400" b="1" kern="0" dirty="0" smtClean="0">
                <a:solidFill>
                  <a:srgbClr val="FF0000"/>
                </a:solidFill>
                <a:ea typeface="仿宋" pitchFamily="49" charset="-122"/>
              </a:rPr>
              <a:t>变量名  </a:t>
            </a:r>
            <a:r>
              <a:rPr kumimoji="1" lang="en-US" altLang="zh-CN" sz="2400" b="1" kern="0" dirty="0" smtClean="0">
                <a:solidFill>
                  <a:srgbClr val="FF0000"/>
                </a:solidFill>
                <a:ea typeface="仿宋" pitchFamily="49" charset="-122"/>
              </a:rPr>
              <a:t>[As  </a:t>
            </a:r>
            <a:r>
              <a:rPr kumimoji="1" lang="zh-CN" altLang="en-US" sz="2400" b="1" kern="0" dirty="0" smtClean="0">
                <a:solidFill>
                  <a:srgbClr val="FF0000"/>
                </a:solidFill>
                <a:ea typeface="仿宋" pitchFamily="49" charset="-122"/>
              </a:rPr>
              <a:t>变量类型</a:t>
            </a:r>
            <a:r>
              <a:rPr kumimoji="1" lang="en-US" altLang="zh-CN" sz="2400" b="1" kern="0" dirty="0" smtClean="0">
                <a:solidFill>
                  <a:srgbClr val="FF0000"/>
                </a:solidFill>
                <a:ea typeface="仿宋" pitchFamily="49" charset="-122"/>
              </a:rPr>
              <a:t>]</a:t>
            </a:r>
            <a:br>
              <a:rPr kumimoji="1" lang="en-US" altLang="zh-CN" sz="2400" b="1" kern="0" dirty="0" smtClean="0">
                <a:solidFill>
                  <a:srgbClr val="FF0000"/>
                </a:solidFill>
                <a:ea typeface="仿宋" pitchFamily="49" charset="-122"/>
              </a:rPr>
            </a:br>
            <a:r>
              <a:rPr kumimoji="1" lang="en-US" altLang="zh-CN" sz="2400" b="1" kern="0" dirty="0" smtClean="0">
                <a:solidFill>
                  <a:srgbClr val="0000FF"/>
                </a:solidFill>
                <a:ea typeface="仿宋" pitchFamily="49" charset="-122"/>
              </a:rPr>
              <a:t>Dim  </a:t>
            </a:r>
            <a:r>
              <a:rPr kumimoji="1" lang="en-US" altLang="zh-CN" sz="2400" b="1" kern="0" dirty="0" err="1" smtClean="0">
                <a:solidFill>
                  <a:srgbClr val="0000FF"/>
                </a:solidFill>
                <a:ea typeface="仿宋" pitchFamily="49" charset="-122"/>
              </a:rPr>
              <a:t>i</a:t>
            </a:r>
            <a:r>
              <a:rPr kumimoji="1" lang="en-US" altLang="zh-CN" sz="2400" b="1" kern="0" dirty="0" smtClean="0">
                <a:solidFill>
                  <a:srgbClr val="0000FF"/>
                </a:solidFill>
                <a:ea typeface="仿宋" pitchFamily="49" charset="-122"/>
              </a:rPr>
              <a:t>  as  integer</a:t>
            </a:r>
            <a:br>
              <a:rPr kumimoji="1" lang="en-US" altLang="zh-CN" sz="2400" b="1" kern="0" dirty="0" smtClean="0">
                <a:solidFill>
                  <a:srgbClr val="0000FF"/>
                </a:solidFill>
                <a:ea typeface="仿宋" pitchFamily="49" charset="-122"/>
              </a:rPr>
            </a:br>
            <a:r>
              <a:rPr kumimoji="1" lang="en-US" altLang="zh-CN" sz="2400" b="1" kern="0" dirty="0" err="1" smtClean="0">
                <a:solidFill>
                  <a:srgbClr val="0000FF"/>
                </a:solidFill>
                <a:ea typeface="仿宋" pitchFamily="49" charset="-122"/>
              </a:rPr>
              <a:t>i</a:t>
            </a:r>
            <a:r>
              <a:rPr kumimoji="1" lang="en-US" altLang="zh-CN" sz="2400" b="1" kern="0" dirty="0" smtClean="0">
                <a:solidFill>
                  <a:srgbClr val="0000FF"/>
                </a:solidFill>
                <a:ea typeface="仿宋" pitchFamily="49" charset="-122"/>
              </a:rPr>
              <a:t> = 2016</a:t>
            </a:r>
            <a:br>
              <a:rPr kumimoji="1" lang="en-US" altLang="zh-CN" sz="2400" b="1" kern="0" dirty="0" smtClean="0">
                <a:solidFill>
                  <a:srgbClr val="0000FF"/>
                </a:solidFill>
                <a:ea typeface="仿宋" pitchFamily="49" charset="-122"/>
              </a:rPr>
            </a:br>
            <a:r>
              <a:rPr kumimoji="1" lang="en-US" altLang="zh-CN" sz="2400" b="1" kern="0" dirty="0" err="1" smtClean="0">
                <a:solidFill>
                  <a:srgbClr val="0000FF"/>
                </a:solidFill>
                <a:ea typeface="仿宋" pitchFamily="49" charset="-122"/>
              </a:rPr>
              <a:t>MsgBox</a:t>
            </a:r>
            <a:r>
              <a:rPr kumimoji="1" lang="en-US" altLang="zh-CN" sz="2400" b="1" kern="0" dirty="0" smtClean="0">
                <a:solidFill>
                  <a:srgbClr val="0000FF"/>
                </a:solidFill>
                <a:ea typeface="仿宋" pitchFamily="49" charset="-122"/>
              </a:rPr>
              <a:t>  </a:t>
            </a:r>
            <a:r>
              <a:rPr kumimoji="1" lang="en-US" altLang="zh-CN" sz="2400" b="1" kern="0" dirty="0" err="1" smtClean="0">
                <a:solidFill>
                  <a:srgbClr val="0000FF"/>
                </a:solidFill>
                <a:ea typeface="仿宋" pitchFamily="49" charset="-122"/>
              </a:rPr>
              <a:t>i</a:t>
            </a:r>
            <a:endParaRPr kumimoji="1" lang="en-US" altLang="zh-CN" sz="2400" b="1" kern="0" dirty="0" smtClean="0">
              <a:solidFill>
                <a:srgbClr val="0000FF"/>
              </a:solidFill>
              <a:ea typeface="仿宋" pitchFamily="49" charset="-122"/>
            </a:endParaRPr>
          </a:p>
        </p:txBody>
      </p:sp>
      <p:sp>
        <p:nvSpPr>
          <p:cNvPr id="10" name="线形标注 3 9"/>
          <p:cNvSpPr/>
          <p:nvPr/>
        </p:nvSpPr>
        <p:spPr bwMode="auto">
          <a:xfrm>
            <a:off x="3357554" y="4214818"/>
            <a:ext cx="5357850" cy="1785950"/>
          </a:xfrm>
          <a:prstGeom prst="borderCallout3">
            <a:avLst>
              <a:gd name="adj1" fmla="val -5399"/>
              <a:gd name="adj2" fmla="val -18968"/>
              <a:gd name="adj3" fmla="val -8353"/>
              <a:gd name="adj4" fmla="val 813"/>
              <a:gd name="adj5" fmla="val -23451"/>
              <a:gd name="adj6" fmla="val 11673"/>
              <a:gd name="adj7" fmla="val -1463"/>
              <a:gd name="adj8" fmla="val 20490"/>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fontAlgn="base">
              <a:spcBef>
                <a:spcPts val="600"/>
              </a:spcBef>
              <a:spcAft>
                <a:spcPts val="600"/>
              </a:spcAft>
              <a:buClr>
                <a:srgbClr val="00B0F0"/>
              </a:buClr>
              <a:buFont typeface="Wingdings" pitchFamily="2" charset="2"/>
              <a:buChar char="l"/>
            </a:pPr>
            <a:r>
              <a:rPr kumimoji="1" lang="zh-CN" altLang="en-US" sz="2400" b="1" dirty="0" smtClean="0">
                <a:latin typeface="仿宋" pitchFamily="49" charset="-122"/>
                <a:ea typeface="仿宋" pitchFamily="49" charset="-122"/>
              </a:rPr>
              <a:t>课堂</a:t>
            </a:r>
            <a:r>
              <a:rPr kumimoji="1" lang="zh-CN" altLang="en-US" sz="2400" b="1" i="0" u="none" strike="noStrike" cap="none" normalizeH="0" baseline="0" dirty="0" smtClean="0">
                <a:ln>
                  <a:noFill/>
                </a:ln>
                <a:effectLst/>
                <a:latin typeface="仿宋" pitchFamily="49" charset="-122"/>
                <a:ea typeface="仿宋" pitchFamily="49" charset="-122"/>
              </a:rPr>
              <a:t>练习：试着编写一个宏程序，定义两个变量，一</a:t>
            </a:r>
            <a:r>
              <a:rPr kumimoji="1" lang="zh-CN" altLang="en-US" sz="2400" b="1" dirty="0" smtClean="0">
                <a:latin typeface="仿宋" pitchFamily="49" charset="-122"/>
                <a:ea typeface="仿宋" pitchFamily="49" charset="-122"/>
              </a:rPr>
              <a:t>个赋值“你的学号”</a:t>
            </a:r>
            <a:r>
              <a:rPr kumimoji="1" lang="zh-CN" altLang="en-US" sz="2400" b="1" i="0" u="none" strike="noStrike" cap="none" normalizeH="0" baseline="0" dirty="0" smtClean="0">
                <a:ln>
                  <a:noFill/>
                </a:ln>
                <a:effectLst/>
                <a:latin typeface="仿宋" pitchFamily="49" charset="-122"/>
                <a:ea typeface="仿宋" pitchFamily="49" charset="-122"/>
              </a:rPr>
              <a:t>，一个赋值</a:t>
            </a:r>
            <a:r>
              <a:rPr kumimoji="1" lang="zh-CN" altLang="en-US" sz="2400" b="1" dirty="0" smtClean="0">
                <a:latin typeface="仿宋" pitchFamily="49" charset="-122"/>
                <a:ea typeface="仿宋" pitchFamily="49" charset="-122"/>
              </a:rPr>
              <a:t>“你的姓名”，然后将他们分两行显示在同一个对话框中。</a:t>
            </a:r>
            <a:endParaRPr kumimoji="1" lang="zh-CN" altLang="en-US" sz="2400" b="1" i="0" u="none" strike="noStrike" cap="none" normalizeH="0" baseline="0" dirty="0" smtClean="0">
              <a:ln>
                <a:noFill/>
              </a:ln>
              <a:effectLst/>
              <a:latin typeface="仿宋" pitchFamily="49" charset="-122"/>
              <a:ea typeface="仿宋" pitchFamily="49" charset="-122"/>
            </a:endParaRPr>
          </a:p>
        </p:txBody>
      </p:sp>
      <p:sp>
        <p:nvSpPr>
          <p:cNvPr id="8" name="内容占位符 7"/>
          <p:cNvSpPr txBox="1">
            <a:spLocks/>
          </p:cNvSpPr>
          <p:nvPr/>
        </p:nvSpPr>
        <p:spPr bwMode="auto">
          <a:xfrm>
            <a:off x="4286248" y="2000240"/>
            <a:ext cx="3786214" cy="2000264"/>
          </a:xfrm>
          <a:prstGeom prst="rect">
            <a:avLst/>
          </a:prstGeom>
          <a:solidFill>
            <a:schemeClr val="accent1">
              <a:lumMod val="20000"/>
              <a:lumOff val="80000"/>
            </a:schemeClr>
          </a:solidFill>
          <a:ln w="9525">
            <a:noFill/>
            <a:miter lim="800000"/>
            <a:headEnd/>
            <a:tailEnd/>
          </a:ln>
        </p:spPr>
        <p:txBody>
          <a:bodyPr vert="horz" wrap="square" lIns="91440" tIns="45720" rIns="91440" bIns="45720" numCol="1" anchor="t" anchorCtr="0" compatLnSpc="1">
            <a:prstTxWarp prst="textNoShape">
              <a:avLst/>
            </a:prstTxWarp>
          </a:bodyPr>
          <a:lstStyle/>
          <a:p>
            <a:pPr marL="457200" indent="-457200" eaLnBrk="0" fontAlgn="base" hangingPunct="0">
              <a:spcBef>
                <a:spcPts val="600"/>
              </a:spcBef>
              <a:spcAft>
                <a:spcPts val="600"/>
              </a:spcAft>
            </a:pPr>
            <a:r>
              <a:rPr kumimoji="1" lang="en-US" altLang="zh-CN" sz="2400" b="1" kern="0" dirty="0" smtClean="0">
                <a:ea typeface="仿宋" pitchFamily="49" charset="-122"/>
              </a:rPr>
              <a:t>Dim kb </a:t>
            </a:r>
          </a:p>
          <a:p>
            <a:pPr marL="457200" indent="-457200" eaLnBrk="0" fontAlgn="base" hangingPunct="0">
              <a:spcBef>
                <a:spcPts val="600"/>
              </a:spcBef>
              <a:spcAft>
                <a:spcPts val="600"/>
              </a:spcAft>
            </a:pPr>
            <a:r>
              <a:rPr kumimoji="1" lang="en-US" altLang="zh-CN" sz="2400" b="1" kern="0" dirty="0" smtClean="0">
                <a:ea typeface="仿宋" pitchFamily="49" charset="-122"/>
              </a:rPr>
              <a:t>kb=5</a:t>
            </a:r>
          </a:p>
          <a:p>
            <a:pPr marL="457200" indent="-457200" eaLnBrk="0" fontAlgn="base" hangingPunct="0">
              <a:spcBef>
                <a:spcPts val="600"/>
              </a:spcBef>
              <a:spcAft>
                <a:spcPts val="600"/>
              </a:spcAft>
            </a:pPr>
            <a:r>
              <a:rPr kumimoji="1" lang="en-US" altLang="zh-CN" sz="2400" b="1" kern="0" dirty="0" smtClean="0">
                <a:ea typeface="仿宋" pitchFamily="49" charset="-122"/>
              </a:rPr>
              <a:t>kb=</a:t>
            </a:r>
            <a:r>
              <a:rPr kumimoji="1" lang="en-US" altLang="zh-CN" sz="2400" b="1" kern="0" dirty="0" smtClean="0">
                <a:latin typeface="Malgun Gothic" pitchFamily="34" charset="-127"/>
                <a:ea typeface="Malgun Gothic" pitchFamily="34" charset="-127"/>
              </a:rPr>
              <a:t>“</a:t>
            </a:r>
            <a:r>
              <a:rPr kumimoji="1" lang="zh-CN" altLang="en-US" sz="2400" b="1" kern="0" dirty="0" smtClean="0">
                <a:ea typeface="仿宋" pitchFamily="49" charset="-122"/>
              </a:rPr>
              <a:t>饿了吗？</a:t>
            </a:r>
            <a:r>
              <a:rPr kumimoji="1" lang="en-US" altLang="zh-CN" sz="2400" b="1" kern="0" dirty="0" smtClean="0">
                <a:latin typeface="Malgun Gothic" pitchFamily="34" charset="-127"/>
                <a:ea typeface="Malgun Gothic" pitchFamily="34" charset="-127"/>
              </a:rPr>
              <a:t>”</a:t>
            </a:r>
          </a:p>
          <a:p>
            <a:pPr marL="457200" indent="-457200" eaLnBrk="0" fontAlgn="base" hangingPunct="0">
              <a:spcBef>
                <a:spcPts val="600"/>
              </a:spcBef>
              <a:spcAft>
                <a:spcPts val="600"/>
              </a:spcAft>
            </a:pPr>
            <a:r>
              <a:rPr kumimoji="1" lang="en-US" altLang="zh-CN" sz="2400" b="1" kern="0" dirty="0" err="1" smtClean="0">
                <a:latin typeface="仿宋" pitchFamily="49" charset="-122"/>
                <a:ea typeface="仿宋" pitchFamily="49" charset="-122"/>
              </a:rPr>
              <a:t>MsgBox</a:t>
            </a:r>
            <a:r>
              <a:rPr kumimoji="1" lang="en-US" altLang="zh-CN" sz="2400" b="1" kern="0" dirty="0" smtClean="0">
                <a:latin typeface="仿宋" pitchFamily="49" charset="-122"/>
                <a:ea typeface="仿宋" pitchFamily="49" charset="-122"/>
              </a:rPr>
              <a:t>  kb</a:t>
            </a:r>
            <a:endParaRPr kumimoji="1" lang="en-US" altLang="zh-CN" sz="2400" b="1" kern="0" dirty="0" smtClean="0">
              <a:latin typeface="Malgun Gothic" pitchFamily="34" charset="-127"/>
              <a:ea typeface="Malgun Gothic" pitchFamily="34" charset="-127"/>
            </a:endParaRPr>
          </a:p>
        </p:txBody>
      </p:sp>
      <p:pic>
        <p:nvPicPr>
          <p:cNvPr id="59394" name="Picture 2"/>
          <p:cNvPicPr>
            <a:picLocks noChangeAspect="1" noChangeArrowheads="1"/>
          </p:cNvPicPr>
          <p:nvPr/>
        </p:nvPicPr>
        <p:blipFill>
          <a:blip r:embed="rId7"/>
          <a:srcRect/>
          <a:stretch>
            <a:fillRect/>
          </a:stretch>
        </p:blipFill>
        <p:spPr bwMode="auto">
          <a:xfrm>
            <a:off x="642910" y="3571876"/>
            <a:ext cx="2095500" cy="2657475"/>
          </a:xfrm>
          <a:prstGeom prst="round2DiagRect">
            <a:avLst>
              <a:gd name="adj1" fmla="val 16667"/>
              <a:gd name="adj2" fmla="val 0"/>
            </a:avLst>
          </a:prstGeom>
          <a:ln w="88900" cap="sq">
            <a:solidFill>
              <a:srgbClr val="00B050"/>
            </a:solidFill>
            <a:miter lim="800000"/>
          </a:ln>
          <a:effectLst>
            <a:outerShdw blurRad="254000" algn="tl" rotWithShape="0">
              <a:srgbClr val="000000">
                <a:alpha val="43000"/>
              </a:srgbClr>
            </a:outerShdw>
          </a:effectLst>
        </p:spPr>
      </p:pic>
      <p:sp>
        <p:nvSpPr>
          <p:cNvPr id="9" name="矩形 8"/>
          <p:cNvSpPr/>
          <p:nvPr/>
        </p:nvSpPr>
        <p:spPr>
          <a:xfrm>
            <a:off x="6786578" y="2143116"/>
            <a:ext cx="1835759" cy="646331"/>
          </a:xfrm>
          <a:prstGeom prst="rect">
            <a:avLst/>
          </a:prstGeom>
          <a:solidFill>
            <a:srgbClr val="FFFF00"/>
          </a:solidFill>
          <a:ln>
            <a:solidFill>
              <a:srgbClr val="FF0000"/>
            </a:solidFill>
          </a:ln>
        </p:spPr>
        <p:txBody>
          <a:bodyPr wrap="none">
            <a:spAutoFit/>
          </a:bodyPr>
          <a:lstStyle/>
          <a:p>
            <a:r>
              <a:rPr kumimoji="1" lang="zh-CN" altLang="en-US" b="1" kern="0" dirty="0" smtClean="0">
                <a:solidFill>
                  <a:srgbClr val="0000FF"/>
                </a:solidFill>
                <a:ea typeface="仿宋" pitchFamily="49" charset="-122"/>
              </a:rPr>
              <a:t>未定义类型，则</a:t>
            </a:r>
            <a:r>
              <a:rPr kumimoji="1" lang="en-US" altLang="zh-CN" b="1" kern="0" dirty="0" smtClean="0">
                <a:solidFill>
                  <a:srgbClr val="0000FF"/>
                </a:solidFill>
                <a:ea typeface="仿宋" pitchFamily="49" charset="-122"/>
              </a:rPr>
              <a:t/>
            </a:r>
            <a:br>
              <a:rPr kumimoji="1" lang="en-US" altLang="zh-CN" b="1" kern="0" dirty="0" smtClean="0">
                <a:solidFill>
                  <a:srgbClr val="0000FF"/>
                </a:solidFill>
                <a:ea typeface="仿宋" pitchFamily="49" charset="-122"/>
              </a:rPr>
            </a:br>
            <a:r>
              <a:rPr kumimoji="1" lang="zh-CN" altLang="en-US" b="1" kern="0" dirty="0" smtClean="0">
                <a:solidFill>
                  <a:srgbClr val="0000FF"/>
                </a:solidFill>
                <a:ea typeface="仿宋" pitchFamily="49" charset="-122"/>
              </a:rPr>
              <a:t>变量</a:t>
            </a:r>
            <a:r>
              <a:rPr kumimoji="1" lang="en-US" altLang="zh-CN" b="1" kern="0" dirty="0" smtClean="0">
                <a:solidFill>
                  <a:srgbClr val="0000FF"/>
                </a:solidFill>
                <a:ea typeface="仿宋" pitchFamily="49" charset="-122"/>
              </a:rPr>
              <a:t>kb</a:t>
            </a:r>
            <a:r>
              <a:rPr kumimoji="1" lang="zh-CN" altLang="en-US" b="1" kern="0" dirty="0" smtClean="0">
                <a:solidFill>
                  <a:srgbClr val="0000FF"/>
                </a:solidFill>
                <a:ea typeface="仿宋" pitchFamily="49" charset="-122"/>
              </a:rPr>
              <a:t>是变体型</a:t>
            </a:r>
            <a:endParaRPr lang="zh-CN" altLang="en-US" dirty="0"/>
          </a:p>
        </p:txBody>
      </p:sp>
    </p:spTree>
  </p:cSld>
  <p:clrMapOvr>
    <a:masterClrMapping/>
  </p:clrMapOvr>
  <p:transition spd="med"/>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1938" name="WordArt 2"/>
          <p:cNvSpPr>
            <a:spLocks noChangeArrowheads="1" noChangeShapeType="1" noTextEdit="1"/>
          </p:cNvSpPr>
          <p:nvPr/>
        </p:nvSpPr>
        <p:spPr bwMode="auto">
          <a:xfrm>
            <a:off x="2000232" y="3039091"/>
            <a:ext cx="4572032" cy="1587500"/>
          </a:xfrm>
          <a:prstGeom prst="rect">
            <a:avLst/>
          </a:prstGeom>
        </p:spPr>
        <p:txBody>
          <a:bodyPr wrap="none" fromWordArt="1">
            <a:prstTxWarp prst="textPlain">
              <a:avLst>
                <a:gd name="adj" fmla="val 50000"/>
              </a:avLst>
            </a:prstTxWarp>
          </a:bodyPr>
          <a:lstStyle/>
          <a:p>
            <a:pPr algn="ctr">
              <a:defRPr/>
            </a:pPr>
            <a:r>
              <a:rPr lang="en-US" altLang="zh-CN" sz="2800" b="1" kern="1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Narrow"/>
              </a:rPr>
              <a:t>The End</a:t>
            </a:r>
            <a:endParaRPr lang="zh-CN" altLang="en-US" sz="2800" b="1" kern="1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Narrow"/>
            </a:endParaRPr>
          </a:p>
        </p:txBody>
      </p:sp>
      <p:sp>
        <p:nvSpPr>
          <p:cNvPr id="4" name="矩形 3"/>
          <p:cNvSpPr/>
          <p:nvPr/>
        </p:nvSpPr>
        <p:spPr>
          <a:xfrm>
            <a:off x="1349334" y="1433015"/>
            <a:ext cx="5870332" cy="923330"/>
          </a:xfrm>
          <a:prstGeom prst="rect">
            <a:avLst/>
          </a:prstGeom>
          <a:solidFill>
            <a:srgbClr val="FFC000"/>
          </a:solidFill>
          <a:effectLst>
            <a:glow rad="228600">
              <a:srgbClr val="FF0000">
                <a:alpha val="40000"/>
              </a:srgbClr>
            </a:glow>
          </a:effectLst>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en-US" altLang="zh-CN" sz="5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Let’s do it better!</a:t>
            </a:r>
            <a:endParaRPr lang="zh-CN" altLang="en-US" sz="54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withEffect">
                                  <p:stCondLst>
                                    <p:cond delay="0"/>
                                  </p:stCondLst>
                                  <p:childTnLst>
                                    <p:set>
                                      <p:cBhvr>
                                        <p:cTn id="6" dur="1" fill="hold">
                                          <p:stCondLst>
                                            <p:cond delay="0"/>
                                          </p:stCondLst>
                                        </p:cTn>
                                        <p:tgtEl>
                                          <p:spTgt spid="1191938"/>
                                        </p:tgtEl>
                                        <p:attrNameLst>
                                          <p:attrName>style.visibility</p:attrName>
                                        </p:attrNameLst>
                                      </p:cBhvr>
                                      <p:to>
                                        <p:strVal val="visible"/>
                                      </p:to>
                                    </p:set>
                                    <p:animEffect transition="in" filter="diamond(out)">
                                      <p:cBhvr>
                                        <p:cTn id="7" dur="1000"/>
                                        <p:tgtEl>
                                          <p:spTgt spid="11919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2" y="928670"/>
            <a:ext cx="8858312" cy="3143272"/>
          </a:xfrm>
        </p:spPr>
        <p:txBody>
          <a:bodyPr/>
          <a:lstStyle/>
          <a:p>
            <a:pPr>
              <a:buClr>
                <a:srgbClr val="0000FF"/>
              </a:buClr>
              <a:buFont typeface="Wingdings" pitchFamily="2" charset="2"/>
              <a:buChar char="l"/>
            </a:pPr>
            <a:r>
              <a:rPr lang="en-US" altLang="zh-CN" dirty="0" smtClean="0"/>
              <a:t>VBA</a:t>
            </a:r>
            <a:r>
              <a:rPr lang="zh-CN" altLang="en-US" dirty="0" smtClean="0"/>
              <a:t> ：</a:t>
            </a:r>
            <a:r>
              <a:rPr lang="en-US" altLang="zh-CN" dirty="0" smtClean="0"/>
              <a:t>Visual</a:t>
            </a:r>
            <a:r>
              <a:rPr lang="zh-CN" altLang="en-US" dirty="0" smtClean="0"/>
              <a:t> </a:t>
            </a:r>
            <a:r>
              <a:rPr lang="en-US" altLang="zh-CN" dirty="0" smtClean="0"/>
              <a:t>Basic</a:t>
            </a:r>
            <a:r>
              <a:rPr lang="zh-CN" altLang="en-US" dirty="0" smtClean="0"/>
              <a:t> </a:t>
            </a:r>
            <a:r>
              <a:rPr lang="en-US" altLang="zh-CN" dirty="0" smtClean="0"/>
              <a:t>for</a:t>
            </a:r>
            <a:r>
              <a:rPr lang="zh-CN" altLang="en-US" dirty="0" smtClean="0"/>
              <a:t> </a:t>
            </a:r>
            <a:r>
              <a:rPr lang="en-US" altLang="zh-CN" dirty="0" smtClean="0"/>
              <a:t>Application</a:t>
            </a:r>
          </a:p>
          <a:p>
            <a:pPr>
              <a:buClr>
                <a:srgbClr val="0000FF"/>
              </a:buClr>
              <a:buFont typeface="Wingdings" pitchFamily="2" charset="2"/>
              <a:buChar char="l"/>
            </a:pPr>
            <a:r>
              <a:rPr lang="en-US" altLang="zh-CN" dirty="0" smtClean="0"/>
              <a:t>VBA</a:t>
            </a:r>
            <a:r>
              <a:rPr lang="zh-CN" altLang="en-US" dirty="0" smtClean="0"/>
              <a:t>是</a:t>
            </a:r>
            <a:r>
              <a:rPr lang="zh-CN" altLang="en-US" dirty="0" smtClean="0">
                <a:solidFill>
                  <a:srgbClr val="FF0000"/>
                </a:solidFill>
              </a:rPr>
              <a:t>内嵌在宿主软件</a:t>
            </a:r>
            <a:r>
              <a:rPr lang="zh-CN" altLang="en-US" dirty="0" smtClean="0"/>
              <a:t>（如</a:t>
            </a:r>
            <a:r>
              <a:rPr lang="en-US" altLang="zh-CN" dirty="0" smtClean="0"/>
              <a:t>Microsoft Office</a:t>
            </a:r>
            <a:r>
              <a:rPr lang="zh-CN" altLang="en-US" dirty="0" smtClean="0"/>
              <a:t>）</a:t>
            </a:r>
            <a:r>
              <a:rPr lang="zh-CN" altLang="en-US" dirty="0" smtClean="0">
                <a:solidFill>
                  <a:srgbClr val="FF0000"/>
                </a:solidFill>
              </a:rPr>
              <a:t>中的一种编程语言</a:t>
            </a:r>
            <a:r>
              <a:rPr lang="zh-CN" altLang="en-US" dirty="0"/>
              <a:t>，</a:t>
            </a:r>
            <a:r>
              <a:rPr lang="zh-CN" altLang="en-US" dirty="0" smtClean="0"/>
              <a:t>用来对</a:t>
            </a:r>
            <a:r>
              <a:rPr lang="en-US" altLang="zh-CN" dirty="0" smtClean="0"/>
              <a:t>Office</a:t>
            </a:r>
            <a:r>
              <a:rPr lang="zh-CN" altLang="en-US" dirty="0" smtClean="0"/>
              <a:t>进行二次开发。</a:t>
            </a:r>
            <a:endParaRPr lang="en-US" altLang="zh-CN" dirty="0" smtClean="0"/>
          </a:p>
          <a:p>
            <a:pPr>
              <a:buClr>
                <a:srgbClr val="0000FF"/>
              </a:buClr>
              <a:buFont typeface="Wingdings" pitchFamily="2" charset="2"/>
              <a:buChar char="l"/>
            </a:pPr>
            <a:r>
              <a:rPr lang="zh-CN" altLang="en-US" dirty="0" smtClean="0"/>
              <a:t>特点：不能使用</a:t>
            </a:r>
            <a:r>
              <a:rPr lang="en-US" altLang="zh-CN" dirty="0" smtClean="0"/>
              <a:t>VBA</a:t>
            </a:r>
            <a:r>
              <a:rPr lang="zh-CN" altLang="en-US" dirty="0" smtClean="0"/>
              <a:t>创建独立运行的应用程序，</a:t>
            </a:r>
            <a:r>
              <a:rPr lang="en-US" altLang="zh-CN" dirty="0" smtClean="0"/>
              <a:t> VBA</a:t>
            </a:r>
            <a:r>
              <a:rPr lang="zh-CN" altLang="en-US" dirty="0" smtClean="0"/>
              <a:t>代码只能与宿主应用程序（如</a:t>
            </a:r>
            <a:r>
              <a:rPr lang="en-US" altLang="zh-CN" dirty="0" smtClean="0"/>
              <a:t>Excel</a:t>
            </a:r>
            <a:r>
              <a:rPr lang="zh-CN" altLang="en-US" dirty="0" smtClean="0"/>
              <a:t>）一起使用，需要有宿主应用程序的支持。</a:t>
            </a:r>
            <a:endParaRPr lang="en-US" altLang="zh-CN" dirty="0" smtClean="0"/>
          </a:p>
        </p:txBody>
      </p:sp>
      <p:sp>
        <p:nvSpPr>
          <p:cNvPr id="3" name="标题 2"/>
          <p:cNvSpPr>
            <a:spLocks noGrp="1"/>
          </p:cNvSpPr>
          <p:nvPr>
            <p:ph type="title"/>
          </p:nvPr>
        </p:nvSpPr>
        <p:spPr>
          <a:xfrm>
            <a:off x="34925" y="333375"/>
            <a:ext cx="4537075" cy="647700"/>
          </a:xfrm>
        </p:spPr>
        <p:txBody>
          <a:bodyPr/>
          <a:lstStyle/>
          <a:p>
            <a:r>
              <a:rPr lang="en-US" altLang="zh-CN" dirty="0" smtClean="0"/>
              <a:t>VBA</a:t>
            </a:r>
            <a:r>
              <a:rPr lang="zh-CN" altLang="en-US" dirty="0" smtClean="0"/>
              <a:t> 是什么</a:t>
            </a:r>
            <a:endParaRPr lang="zh-CN" altLang="en-US" dirty="0"/>
          </a:p>
        </p:txBody>
      </p:sp>
      <p:sp>
        <p:nvSpPr>
          <p:cNvPr id="6" name="内容占位符 1"/>
          <p:cNvSpPr txBox="1">
            <a:spLocks/>
          </p:cNvSpPr>
          <p:nvPr/>
        </p:nvSpPr>
        <p:spPr bwMode="auto">
          <a:xfrm>
            <a:off x="-32" y="4000504"/>
            <a:ext cx="8929718" cy="314327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166688" algn="just" defTabSz="914400" rtl="0" eaLnBrk="0" fontAlgn="base" latinLnBrk="0" hangingPunct="0">
              <a:lnSpc>
                <a:spcPct val="120000"/>
              </a:lnSpc>
              <a:spcBef>
                <a:spcPts val="825"/>
              </a:spcBef>
              <a:spcAft>
                <a:spcPts val="825"/>
              </a:spcAft>
              <a:buClr>
                <a:srgbClr val="0000FF"/>
              </a:buClr>
              <a:buSzTx/>
              <a:buFont typeface="Wingdings" pitchFamily="2" charset="2"/>
              <a:buChar char="l"/>
              <a:tabLst/>
              <a:defRPr/>
            </a:pPr>
            <a:r>
              <a:rPr kumimoji="1" lang="en-US" altLang="zh-CN" sz="2400" b="1" i="0" u="none" strike="noStrike" kern="0" cap="none" spc="0" normalizeH="0" baseline="0" noProof="0" dirty="0" smtClean="0">
                <a:ln>
                  <a:noFill/>
                </a:ln>
                <a:solidFill>
                  <a:schemeClr val="tx1"/>
                </a:solidFill>
                <a:effectLst/>
                <a:uLnTx/>
                <a:uFillTx/>
                <a:latin typeface="+mn-lt"/>
                <a:ea typeface="+mn-ea"/>
                <a:cs typeface="+mn-cs"/>
              </a:rPr>
              <a:t>VBA</a:t>
            </a:r>
            <a:r>
              <a:rPr kumimoji="1" lang="zh-CN" altLang="en-US" sz="2400" b="1" i="0" u="none" strike="noStrike" kern="0" cap="none" spc="0" normalizeH="0" baseline="0" noProof="0" dirty="0" smtClean="0">
                <a:ln>
                  <a:noFill/>
                </a:ln>
                <a:solidFill>
                  <a:schemeClr val="tx1"/>
                </a:solidFill>
                <a:effectLst/>
                <a:uLnTx/>
                <a:uFillTx/>
                <a:latin typeface="+mn-lt"/>
                <a:ea typeface="+mn-ea"/>
                <a:cs typeface="+mn-cs"/>
              </a:rPr>
              <a:t> ：“独孤九剑”，特点是“遇强则强，遇弱则弱”</a:t>
            </a:r>
            <a:endParaRPr kumimoji="1" lang="en-US" altLang="zh-CN" sz="2400" b="1" i="0" u="none" strike="noStrike" kern="0" cap="none" spc="0" normalizeH="0" baseline="0" noProof="0" dirty="0" smtClean="0">
              <a:ln>
                <a:noFill/>
              </a:ln>
              <a:solidFill>
                <a:schemeClr val="tx1"/>
              </a:solidFill>
              <a:effectLst/>
              <a:uLnTx/>
              <a:uFillTx/>
              <a:latin typeface="+mn-lt"/>
              <a:ea typeface="+mn-ea"/>
              <a:cs typeface="+mn-cs"/>
            </a:endParaRPr>
          </a:p>
          <a:p>
            <a:pPr marL="800100" lvl="1" indent="166688" algn="just" eaLnBrk="0" fontAlgn="base" hangingPunct="0">
              <a:lnSpc>
                <a:spcPct val="120000"/>
              </a:lnSpc>
              <a:spcBef>
                <a:spcPts val="825"/>
              </a:spcBef>
              <a:spcAft>
                <a:spcPts val="825"/>
              </a:spcAft>
              <a:buFont typeface="Wingdings" pitchFamily="2" charset="2"/>
              <a:buChar char="Ø"/>
            </a:pPr>
            <a:r>
              <a:rPr kumimoji="1" lang="zh-CN" altLang="en-US" sz="2400" b="1" i="0" u="none" strike="noStrike" kern="0" cap="none" spc="0" normalizeH="0" baseline="0" noProof="0" dirty="0" smtClean="0">
                <a:ln>
                  <a:noFill/>
                </a:ln>
                <a:solidFill>
                  <a:schemeClr val="tx1"/>
                </a:solidFill>
                <a:effectLst/>
                <a:uLnTx/>
                <a:uFillTx/>
                <a:latin typeface="+mn-lt"/>
                <a:ea typeface="+mn-ea"/>
                <a:cs typeface="+mn-cs"/>
              </a:rPr>
              <a:t>数据量有限，计算要求简单，用</a:t>
            </a:r>
            <a:r>
              <a:rPr kumimoji="1" lang="en-US" altLang="zh-CN" sz="2400" b="1" kern="0" dirty="0" smtClean="0"/>
              <a:t>VBA</a:t>
            </a:r>
            <a:r>
              <a:rPr kumimoji="1" lang="zh-CN" altLang="en-US" sz="2400" b="1" kern="0" dirty="0" smtClean="0"/>
              <a:t>是高射炮打蚊子</a:t>
            </a:r>
            <a:endParaRPr kumimoji="1" lang="en-US" altLang="zh-CN" sz="2400" b="1" kern="0" dirty="0" smtClean="0"/>
          </a:p>
          <a:p>
            <a:pPr marL="800100" lvl="1" indent="166688" algn="just" eaLnBrk="0" fontAlgn="base" hangingPunct="0">
              <a:lnSpc>
                <a:spcPct val="120000"/>
              </a:lnSpc>
              <a:spcBef>
                <a:spcPts val="825"/>
              </a:spcBef>
              <a:spcAft>
                <a:spcPts val="825"/>
              </a:spcAft>
              <a:buFont typeface="Wingdings" pitchFamily="2" charset="2"/>
              <a:buChar char="Ø"/>
            </a:pPr>
            <a:r>
              <a:rPr kumimoji="1" lang="zh-CN" altLang="en-US" sz="2400" b="1" i="0" u="none" strike="noStrike" kern="0" cap="none" spc="0" normalizeH="0" baseline="0" noProof="0" dirty="0" smtClean="0">
                <a:ln>
                  <a:noFill/>
                </a:ln>
                <a:solidFill>
                  <a:schemeClr val="tx1"/>
                </a:solidFill>
                <a:effectLst/>
                <a:uLnTx/>
                <a:uFillTx/>
                <a:latin typeface="+mn-lt"/>
                <a:ea typeface="+mn-ea"/>
                <a:cs typeface="+mn-cs"/>
              </a:rPr>
              <a:t>需处理大量数据，</a:t>
            </a:r>
            <a:r>
              <a:rPr kumimoji="1" lang="en-US" altLang="zh-CN" sz="2400" b="1" i="0" u="none" strike="noStrike" kern="0" cap="none" spc="0" normalizeH="0" baseline="0" noProof="0" dirty="0" smtClean="0">
                <a:ln>
                  <a:noFill/>
                </a:ln>
                <a:solidFill>
                  <a:schemeClr val="tx1"/>
                </a:solidFill>
                <a:effectLst/>
                <a:uLnTx/>
                <a:uFillTx/>
                <a:latin typeface="+mn-lt"/>
                <a:ea typeface="+mn-ea"/>
                <a:cs typeface="+mn-cs"/>
              </a:rPr>
              <a:t>Excel</a:t>
            </a:r>
            <a:r>
              <a:rPr kumimoji="1" lang="zh-CN" altLang="en-US" sz="2400" b="1" i="0" u="none" strike="noStrike" kern="0" cap="none" spc="0" normalizeH="0" baseline="0" noProof="0" dirty="0" smtClean="0">
                <a:ln>
                  <a:noFill/>
                </a:ln>
                <a:solidFill>
                  <a:schemeClr val="tx1"/>
                </a:solidFill>
                <a:effectLst/>
                <a:uLnTx/>
                <a:uFillTx/>
                <a:latin typeface="+mn-lt"/>
                <a:ea typeface="+mn-ea"/>
                <a:cs typeface="+mn-cs"/>
              </a:rPr>
              <a:t>无法高效完成任务，</a:t>
            </a:r>
            <a:r>
              <a:rPr kumimoji="1" lang="en-US" altLang="zh-CN" sz="2400" b="1" i="0" u="none" strike="noStrike" kern="0" cap="none" spc="0" normalizeH="0" baseline="0" noProof="0" dirty="0" smtClean="0">
                <a:ln>
                  <a:noFill/>
                </a:ln>
                <a:solidFill>
                  <a:schemeClr val="tx1"/>
                </a:solidFill>
                <a:effectLst/>
                <a:uLnTx/>
                <a:uFillTx/>
                <a:latin typeface="+mn-lt"/>
                <a:ea typeface="+mn-ea"/>
                <a:cs typeface="+mn-cs"/>
              </a:rPr>
              <a:t>VBA</a:t>
            </a:r>
            <a:r>
              <a:rPr kumimoji="1" lang="zh-CN" altLang="en-US" sz="2400" b="1" i="0" u="none" strike="noStrike" kern="0" cap="none" spc="0" normalizeH="0" baseline="0" noProof="0" dirty="0" smtClean="0">
                <a:ln>
                  <a:noFill/>
                </a:ln>
                <a:solidFill>
                  <a:schemeClr val="tx1"/>
                </a:solidFill>
                <a:effectLst/>
                <a:uLnTx/>
                <a:uFillTx/>
                <a:latin typeface="+mn-lt"/>
                <a:ea typeface="+mn-ea"/>
                <a:cs typeface="+mn-cs"/>
              </a:rPr>
              <a:t>是利器</a:t>
            </a:r>
            <a:endParaRPr kumimoji="1" lang="en-US" altLang="zh-CN" sz="2400" b="1" i="0" u="none" strike="noStrike" kern="0" cap="none" spc="0" normalizeH="0" baseline="0" noProof="0" dirty="0" smtClean="0">
              <a:ln>
                <a:noFill/>
              </a:ln>
              <a:solidFill>
                <a:schemeClr val="tx1"/>
              </a:solidFill>
              <a:effectLst/>
              <a:uLnTx/>
              <a:uFillTx/>
              <a:latin typeface="+mn-lt"/>
              <a:ea typeface="+mn-ea"/>
              <a:cs typeface="+mn-cs"/>
            </a:endParaRPr>
          </a:p>
          <a:p>
            <a:pPr marL="342900" indent="166688" algn="just" eaLnBrk="0" fontAlgn="base" hangingPunct="0">
              <a:lnSpc>
                <a:spcPct val="120000"/>
              </a:lnSpc>
              <a:spcBef>
                <a:spcPts val="825"/>
              </a:spcBef>
              <a:spcAft>
                <a:spcPts val="825"/>
              </a:spcAft>
              <a:buFont typeface="Wingdings" pitchFamily="2" charset="2"/>
              <a:buChar char="l"/>
              <a:defRPr/>
            </a:pPr>
            <a:r>
              <a:rPr kumimoji="1" lang="zh-CN" altLang="en-US" sz="2400" b="1" kern="0" dirty="0" smtClean="0">
                <a:hlinkClick r:id="rId3" action="ppaction://hlinkfile"/>
              </a:rPr>
              <a:t>第</a:t>
            </a:r>
            <a:r>
              <a:rPr kumimoji="1" lang="en-US" altLang="zh-CN" sz="2400" b="1" kern="0" dirty="0" smtClean="0">
                <a:hlinkClick r:id="rId3" action="ppaction://hlinkfile"/>
              </a:rPr>
              <a:t>1</a:t>
            </a:r>
            <a:r>
              <a:rPr kumimoji="1" lang="zh-CN" altLang="en-US" sz="2400" b="1" kern="0" dirty="0" smtClean="0">
                <a:hlinkClick r:id="rId3" action="ppaction://hlinkfile"/>
              </a:rPr>
              <a:t>个</a:t>
            </a:r>
            <a:r>
              <a:rPr kumimoji="1" lang="en-US" altLang="zh-CN" sz="2400" b="1" kern="0" dirty="0" smtClean="0">
                <a:hlinkClick r:id="rId3" action="ppaction://hlinkfile"/>
              </a:rPr>
              <a:t>VBA</a:t>
            </a:r>
            <a:r>
              <a:rPr kumimoji="1" lang="zh-CN" altLang="en-US" sz="2400" b="1" kern="0" dirty="0" smtClean="0">
                <a:hlinkClick r:id="rId3" action="ppaction://hlinkfile"/>
              </a:rPr>
              <a:t>程序例子 </a:t>
            </a:r>
            <a:r>
              <a:rPr kumimoji="1" lang="zh-CN" altLang="en-US" sz="2400" b="1" kern="0" dirty="0" smtClean="0"/>
              <a:t>：点击按钮显示“</a:t>
            </a:r>
            <a:r>
              <a:rPr kumimoji="1" lang="en-US" altLang="zh-CN" sz="2400" b="1" kern="0" dirty="0" smtClean="0"/>
              <a:t>Hello World!</a:t>
            </a:r>
            <a:r>
              <a:rPr kumimoji="1" lang="zh-CN" altLang="en-US" sz="2400" b="1" kern="0" dirty="0" smtClean="0"/>
              <a:t>”对话框</a:t>
            </a:r>
            <a:endParaRPr kumimoji="1" lang="en-US" altLang="zh-CN" sz="2400" b="1" kern="0" dirty="0" smtClean="0"/>
          </a:p>
          <a:p>
            <a:pPr marL="342900" marR="0" lvl="0" indent="166688" algn="just" defTabSz="914400" rtl="0" eaLnBrk="0" fontAlgn="base" latinLnBrk="0" hangingPunct="0">
              <a:lnSpc>
                <a:spcPct val="120000"/>
              </a:lnSpc>
              <a:spcBef>
                <a:spcPts val="825"/>
              </a:spcBef>
              <a:spcAft>
                <a:spcPts val="825"/>
              </a:spcAft>
              <a:buClrTx/>
              <a:buSzTx/>
              <a:buFont typeface="Wingdings" pitchFamily="2" charset="2"/>
              <a:buChar char="l"/>
              <a:tabLst/>
              <a:defRPr/>
            </a:pPr>
            <a:endParaRPr kumimoji="1" lang="en-US" altLang="zh-CN" sz="2400" b="1"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166688" algn="just" defTabSz="914400" rtl="0" eaLnBrk="0" fontAlgn="base" latinLnBrk="0" hangingPunct="0">
              <a:lnSpc>
                <a:spcPct val="120000"/>
              </a:lnSpc>
              <a:spcBef>
                <a:spcPts val="825"/>
              </a:spcBef>
              <a:spcAft>
                <a:spcPts val="825"/>
              </a:spcAft>
              <a:buClrTx/>
              <a:buSzTx/>
              <a:buFontTx/>
              <a:buChar char="•"/>
              <a:tabLst/>
              <a:defRPr/>
            </a:pPr>
            <a:endParaRPr kumimoji="1" lang="en-US" altLang="zh-CN" sz="2400" b="1"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slide(fromTop)">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slide(fromTop)">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slide(fromTop)">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slide(fromTop)">
                                      <p:cBhvr>
                                        <p:cTn id="22" dur="500"/>
                                        <p:tgtEl>
                                          <p:spTgt spid="6">
                                            <p:txEl>
                                              <p:pRg st="0" end="0"/>
                                            </p:txEl>
                                          </p:spTgt>
                                        </p:tgtEl>
                                      </p:cBhvr>
                                    </p:animEffect>
                                  </p:childTnLst>
                                </p:cTn>
                              </p:par>
                              <p:par>
                                <p:cTn id="23" presetID="12" presetClass="entr" presetSubtype="1" fill="hold" grpId="0" nodeType="with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animEffect transition="in" filter="slide(fromTop)">
                                      <p:cBhvr>
                                        <p:cTn id="25" dur="500"/>
                                        <p:tgtEl>
                                          <p:spTgt spid="6">
                                            <p:txEl>
                                              <p:pRg st="1" end="1"/>
                                            </p:txEl>
                                          </p:spTgt>
                                        </p:tgtEl>
                                      </p:cBhvr>
                                    </p:animEffect>
                                  </p:childTnLst>
                                </p:cTn>
                              </p:par>
                              <p:par>
                                <p:cTn id="26" presetID="12" presetClass="entr" presetSubtype="1" fill="hold" grpId="0" nodeType="withEffect">
                                  <p:stCondLst>
                                    <p:cond delay="0"/>
                                  </p:stCondLst>
                                  <p:childTnLst>
                                    <p:set>
                                      <p:cBhvr>
                                        <p:cTn id="27" dur="1" fill="hold">
                                          <p:stCondLst>
                                            <p:cond delay="0"/>
                                          </p:stCondLst>
                                        </p:cTn>
                                        <p:tgtEl>
                                          <p:spTgt spid="6">
                                            <p:txEl>
                                              <p:pRg st="2" end="2"/>
                                            </p:txEl>
                                          </p:spTgt>
                                        </p:tgtEl>
                                        <p:attrNameLst>
                                          <p:attrName>style.visibility</p:attrName>
                                        </p:attrNameLst>
                                      </p:cBhvr>
                                      <p:to>
                                        <p:strVal val="visible"/>
                                      </p:to>
                                    </p:set>
                                    <p:animEffect transition="in" filter="slide(fromTop)">
                                      <p:cBhvr>
                                        <p:cTn id="28" dur="500"/>
                                        <p:tgtEl>
                                          <p:spTgt spid="6">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1" fill="hold" grpId="0" nodeType="clickEffect">
                                  <p:stCondLst>
                                    <p:cond delay="0"/>
                                  </p:stCondLst>
                                  <p:childTnLst>
                                    <p:set>
                                      <p:cBhvr>
                                        <p:cTn id="32" dur="1" fill="hold">
                                          <p:stCondLst>
                                            <p:cond delay="0"/>
                                          </p:stCondLst>
                                        </p:cTn>
                                        <p:tgtEl>
                                          <p:spTgt spid="6">
                                            <p:txEl>
                                              <p:pRg st="3" end="3"/>
                                            </p:txEl>
                                          </p:spTgt>
                                        </p:tgtEl>
                                        <p:attrNameLst>
                                          <p:attrName>style.visibility</p:attrName>
                                        </p:attrNameLst>
                                      </p:cBhvr>
                                      <p:to>
                                        <p:strVal val="visible"/>
                                      </p:to>
                                    </p:set>
                                    <p:animEffect transition="in" filter="slide(fromTop)">
                                      <p:cBhvr>
                                        <p:cTn id="33"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6"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p:cNvSpPr>
            <a:spLocks noGrp="1"/>
          </p:cNvSpPr>
          <p:nvPr>
            <p:ph idx="1"/>
          </p:nvPr>
        </p:nvSpPr>
        <p:spPr>
          <a:xfrm>
            <a:off x="285720" y="928670"/>
            <a:ext cx="8643998" cy="571504"/>
          </a:xfrm>
        </p:spPr>
        <p:txBody>
          <a:bodyPr/>
          <a:lstStyle/>
          <a:p>
            <a:pPr marL="0" indent="0" algn="l"/>
            <a:r>
              <a:rPr lang="zh-CN" altLang="en-US" dirty="0" smtClean="0"/>
              <a:t>工作</a:t>
            </a:r>
            <a:r>
              <a:rPr lang="zh-CN" altLang="en-US" sz="2400" dirty="0" smtClean="0"/>
              <a:t>界面</a:t>
            </a:r>
            <a:r>
              <a:rPr lang="zh-CN" altLang="en-US" sz="2000" dirty="0" smtClean="0">
                <a:solidFill>
                  <a:schemeClr val="accent1">
                    <a:lumMod val="50000"/>
                  </a:schemeClr>
                </a:solidFill>
              </a:rPr>
              <a:t>（功能区、工作表格区、编辑栏、列标、行号、工作表标签）</a:t>
            </a:r>
            <a:endParaRPr lang="zh-CN" altLang="en-US" sz="2400" dirty="0" smtClean="0">
              <a:solidFill>
                <a:schemeClr val="accent1">
                  <a:lumMod val="50000"/>
                </a:schemeClr>
              </a:solidFill>
            </a:endParaRPr>
          </a:p>
          <a:p>
            <a:endParaRPr lang="zh-CN" altLang="en-US" sz="2400" dirty="0"/>
          </a:p>
        </p:txBody>
      </p:sp>
      <p:sp>
        <p:nvSpPr>
          <p:cNvPr id="3" name="标题 2"/>
          <p:cNvSpPr>
            <a:spLocks noGrp="1"/>
          </p:cNvSpPr>
          <p:nvPr>
            <p:ph type="title"/>
          </p:nvPr>
        </p:nvSpPr>
        <p:spPr>
          <a:xfrm>
            <a:off x="34925" y="333375"/>
            <a:ext cx="4537075" cy="647700"/>
          </a:xfrm>
        </p:spPr>
        <p:txBody>
          <a:bodyPr/>
          <a:lstStyle/>
          <a:p>
            <a:r>
              <a:rPr lang="en-US" altLang="zh-CN" dirty="0" smtClean="0"/>
              <a:t>Excel</a:t>
            </a:r>
            <a:r>
              <a:rPr lang="zh-CN" altLang="en-US" dirty="0" smtClean="0"/>
              <a:t> </a:t>
            </a:r>
            <a:r>
              <a:rPr lang="en-US" altLang="zh-CN" dirty="0" smtClean="0"/>
              <a:t>2007</a:t>
            </a:r>
            <a:endParaRPr lang="zh-CN" altLang="en-US" dirty="0"/>
          </a:p>
        </p:txBody>
      </p:sp>
      <p:grpSp>
        <p:nvGrpSpPr>
          <p:cNvPr id="6" name="组合 5"/>
          <p:cNvGrpSpPr/>
          <p:nvPr/>
        </p:nvGrpSpPr>
        <p:grpSpPr>
          <a:xfrm>
            <a:off x="142844" y="1428736"/>
            <a:ext cx="8904822" cy="4929222"/>
            <a:chOff x="96334" y="1071546"/>
            <a:chExt cx="8904822" cy="4929222"/>
          </a:xfrm>
        </p:grpSpPr>
        <p:pic>
          <p:nvPicPr>
            <p:cNvPr id="8" name="Picture 3"/>
            <p:cNvPicPr>
              <a:picLocks noChangeAspect="1" noChangeArrowheads="1"/>
            </p:cNvPicPr>
            <p:nvPr/>
          </p:nvPicPr>
          <p:blipFill>
            <a:blip r:embed="rId3"/>
            <a:srcRect/>
            <a:stretch>
              <a:fillRect/>
            </a:stretch>
          </p:blipFill>
          <p:spPr bwMode="auto">
            <a:xfrm>
              <a:off x="1285852" y="1357298"/>
              <a:ext cx="7358114" cy="4643470"/>
            </a:xfrm>
            <a:prstGeom prst="rect">
              <a:avLst/>
            </a:prstGeom>
            <a:noFill/>
            <a:ln w="9525">
              <a:noFill/>
              <a:miter lim="800000"/>
              <a:headEnd/>
              <a:tailEnd/>
            </a:ln>
            <a:effectLst/>
          </p:spPr>
        </p:pic>
        <p:sp>
          <p:nvSpPr>
            <p:cNvPr id="9" name="圆角矩形标注 8"/>
            <p:cNvSpPr/>
            <p:nvPr/>
          </p:nvSpPr>
          <p:spPr bwMode="auto">
            <a:xfrm>
              <a:off x="96366" y="1071546"/>
              <a:ext cx="1000068" cy="571504"/>
            </a:xfrm>
            <a:prstGeom prst="wedgeRoundRectCallout">
              <a:avLst>
                <a:gd name="adj1" fmla="val 71917"/>
                <a:gd name="adj2" fmla="val 39227"/>
                <a:gd name="adj3" fmla="val 16667"/>
              </a:avLst>
            </a:prstGeom>
            <a:solidFill>
              <a:srgbClr val="CC99FF"/>
            </a:solidFill>
            <a:ln w="9525" cap="flat" cmpd="sng" algn="ctr">
              <a:solidFill>
                <a:srgbClr val="7030A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ts val="2488"/>
                </a:spcBef>
                <a:spcAft>
                  <a:spcPts val="2488"/>
                </a:spcAft>
                <a:buClrTx/>
                <a:buSzTx/>
                <a:buFontTx/>
                <a:buNone/>
                <a:tabLst/>
              </a:pPr>
              <a:r>
                <a:rPr kumimoji="1" lang="en-US" altLang="zh-CN" b="1" i="0" u="none" strike="noStrike" cap="none" normalizeH="0" baseline="0" dirty="0" smtClean="0">
                  <a:ln>
                    <a:noFill/>
                  </a:ln>
                  <a:effectLst/>
                  <a:latin typeface="Times New Roman" pitchFamily="18" charset="0"/>
                  <a:ea typeface="宋体" pitchFamily="2" charset="-122"/>
                </a:rPr>
                <a:t>Office</a:t>
              </a:r>
              <a:br>
                <a:rPr kumimoji="1" lang="en-US" altLang="zh-CN" b="1" i="0" u="none" strike="noStrike" cap="none" normalizeH="0" baseline="0" dirty="0" smtClean="0">
                  <a:ln>
                    <a:noFill/>
                  </a:ln>
                  <a:effectLst/>
                  <a:latin typeface="Times New Roman" pitchFamily="18" charset="0"/>
                  <a:ea typeface="宋体" pitchFamily="2" charset="-122"/>
                </a:rPr>
              </a:br>
              <a:r>
                <a:rPr kumimoji="1" lang="zh-CN" altLang="en-US" b="1" i="0" u="none" strike="noStrike" cap="none" normalizeH="0" baseline="0" dirty="0" smtClean="0">
                  <a:ln>
                    <a:noFill/>
                  </a:ln>
                  <a:effectLst/>
                  <a:latin typeface="Times New Roman" pitchFamily="18" charset="0"/>
                  <a:ea typeface="宋体" pitchFamily="2" charset="-122"/>
                </a:rPr>
                <a:t>大按钮</a:t>
              </a:r>
            </a:p>
          </p:txBody>
        </p:sp>
        <p:sp>
          <p:nvSpPr>
            <p:cNvPr id="10" name="圆角矩形标注 9"/>
            <p:cNvSpPr/>
            <p:nvPr/>
          </p:nvSpPr>
          <p:spPr bwMode="auto">
            <a:xfrm>
              <a:off x="96334" y="1857364"/>
              <a:ext cx="1071570" cy="428628"/>
            </a:xfrm>
            <a:prstGeom prst="wedgeRoundRectCallout">
              <a:avLst>
                <a:gd name="adj1" fmla="val 103424"/>
                <a:gd name="adj2" fmla="val -74365"/>
                <a:gd name="adj3" fmla="val 16667"/>
              </a:avLst>
            </a:prstGeom>
            <a:solidFill>
              <a:srgbClr val="FFFF00"/>
            </a:solidFill>
            <a:ln w="9525" cap="flat" cmpd="sng" algn="ctr">
              <a:solidFill>
                <a:srgbClr val="9E78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ts val="2488"/>
                </a:spcBef>
                <a:spcAft>
                  <a:spcPts val="2488"/>
                </a:spcAft>
                <a:buClrTx/>
                <a:buSzTx/>
                <a:buFontTx/>
                <a:buNone/>
                <a:tabLst/>
              </a:pPr>
              <a:r>
                <a:rPr kumimoji="1" lang="zh-CN" altLang="en-US" sz="2000" b="1" i="0" u="none" strike="noStrike" cap="none" normalizeH="0" baseline="0" dirty="0" smtClean="0">
                  <a:ln>
                    <a:noFill/>
                  </a:ln>
                  <a:effectLst/>
                  <a:latin typeface="Times New Roman" pitchFamily="18" charset="0"/>
                  <a:ea typeface="宋体" pitchFamily="2" charset="-122"/>
                </a:rPr>
                <a:t>功能区</a:t>
              </a:r>
            </a:p>
          </p:txBody>
        </p:sp>
        <p:sp>
          <p:nvSpPr>
            <p:cNvPr id="11" name="圆角矩形标注 10"/>
            <p:cNvSpPr/>
            <p:nvPr/>
          </p:nvSpPr>
          <p:spPr bwMode="auto">
            <a:xfrm>
              <a:off x="96334" y="2857496"/>
              <a:ext cx="1071570" cy="428628"/>
            </a:xfrm>
            <a:prstGeom prst="wedgeRoundRectCallout">
              <a:avLst>
                <a:gd name="adj1" fmla="val 70178"/>
                <a:gd name="adj2" fmla="val -71595"/>
                <a:gd name="adj3" fmla="val 16667"/>
              </a:avLst>
            </a:prstGeom>
            <a:solidFill>
              <a:schemeClr val="accent1">
                <a:lumMod val="40000"/>
                <a:lumOff val="60000"/>
              </a:schemeClr>
            </a:solidFill>
            <a:ln w="9525" cap="flat" cmpd="sng" algn="ctr">
              <a:solidFill>
                <a:schemeClr val="accent1">
                  <a:lumMod val="50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ts val="2488"/>
                </a:spcBef>
                <a:spcAft>
                  <a:spcPts val="2488"/>
                </a:spcAft>
                <a:buClrTx/>
                <a:buSzTx/>
                <a:buFontTx/>
                <a:buNone/>
                <a:tabLst/>
              </a:pPr>
              <a:r>
                <a:rPr kumimoji="1" lang="zh-CN" altLang="en-US" sz="2000" b="1" i="0" u="none" strike="noStrike" cap="none" normalizeH="0" baseline="0" dirty="0" smtClean="0">
                  <a:ln>
                    <a:noFill/>
                  </a:ln>
                  <a:effectLst/>
                  <a:latin typeface="Times New Roman" pitchFamily="18" charset="0"/>
                  <a:ea typeface="宋体" pitchFamily="2" charset="-122"/>
                </a:rPr>
                <a:t>名称框</a:t>
              </a:r>
            </a:p>
          </p:txBody>
        </p:sp>
        <p:sp>
          <p:nvSpPr>
            <p:cNvPr id="12" name="圆角矩形标注 11"/>
            <p:cNvSpPr/>
            <p:nvPr/>
          </p:nvSpPr>
          <p:spPr bwMode="auto">
            <a:xfrm>
              <a:off x="7929586" y="2928934"/>
              <a:ext cx="1071570" cy="509590"/>
            </a:xfrm>
            <a:prstGeom prst="wedgeRoundRectCallout">
              <a:avLst>
                <a:gd name="adj1" fmla="val -127084"/>
                <a:gd name="adj2" fmla="val -80088"/>
                <a:gd name="adj3" fmla="val 16667"/>
              </a:avLst>
            </a:prstGeom>
            <a:solidFill>
              <a:srgbClr val="FF00FF"/>
            </a:solidFill>
            <a:ln w="9525" cap="flat" cmpd="sng" algn="ctr">
              <a:solidFill>
                <a:srgbClr val="7030A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ts val="2488"/>
                </a:spcBef>
                <a:spcAft>
                  <a:spcPts val="2488"/>
                </a:spcAft>
                <a:buClrTx/>
                <a:buSzTx/>
                <a:buFontTx/>
                <a:buNone/>
                <a:tabLst/>
              </a:pPr>
              <a:r>
                <a:rPr kumimoji="1" lang="zh-CN" altLang="en-US" sz="2000" b="1" i="0" u="none" strike="noStrike" cap="none" normalizeH="0" baseline="0" dirty="0" smtClean="0">
                  <a:ln>
                    <a:noFill/>
                  </a:ln>
                  <a:effectLst/>
                  <a:latin typeface="Times New Roman" pitchFamily="18" charset="0"/>
                  <a:ea typeface="宋体" pitchFamily="2" charset="-122"/>
                </a:rPr>
                <a:t>编辑栏</a:t>
              </a:r>
            </a:p>
          </p:txBody>
        </p:sp>
        <p:sp>
          <p:nvSpPr>
            <p:cNvPr id="13" name="圆角矩形标注 12"/>
            <p:cNvSpPr/>
            <p:nvPr/>
          </p:nvSpPr>
          <p:spPr bwMode="auto">
            <a:xfrm>
              <a:off x="6000760" y="4000504"/>
              <a:ext cx="2071702" cy="509590"/>
            </a:xfrm>
            <a:prstGeom prst="wedgeRoundRectCallout">
              <a:avLst>
                <a:gd name="adj1" fmla="val -50691"/>
                <a:gd name="adj2" fmla="val 71386"/>
                <a:gd name="adj3" fmla="val 16667"/>
              </a:avLst>
            </a:prstGeom>
            <a:solidFill>
              <a:srgbClr val="FF0000"/>
            </a:solidFill>
            <a:ln w="9525" cap="flat" cmpd="sng" algn="ctr">
              <a:solidFill>
                <a:srgbClr val="8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ts val="2488"/>
                </a:spcBef>
                <a:spcAft>
                  <a:spcPts val="2488"/>
                </a:spcAft>
                <a:buClrTx/>
                <a:buSzTx/>
                <a:buFontTx/>
                <a:buNone/>
                <a:tabLst/>
              </a:pPr>
              <a:r>
                <a:rPr kumimoji="1" lang="zh-CN" altLang="en-US" sz="2000" b="1" i="0" u="none" strike="noStrike" cap="none" normalizeH="0" baseline="0" dirty="0" smtClean="0">
                  <a:ln>
                    <a:noFill/>
                  </a:ln>
                  <a:effectLst/>
                  <a:latin typeface="Times New Roman" pitchFamily="18" charset="0"/>
                  <a:ea typeface="宋体" pitchFamily="2" charset="-122"/>
                </a:rPr>
                <a:t>活动单元格</a:t>
              </a:r>
              <a:r>
                <a:rPr kumimoji="1" lang="en-US" altLang="zh-CN" sz="2000" b="1" i="0" u="none" strike="noStrike" cap="none" normalizeH="0" baseline="0" dirty="0" smtClean="0">
                  <a:ln>
                    <a:noFill/>
                  </a:ln>
                  <a:effectLst/>
                  <a:latin typeface="Times New Roman" pitchFamily="18" charset="0"/>
                  <a:ea typeface="宋体" pitchFamily="2" charset="-122"/>
                </a:rPr>
                <a:t>H12</a:t>
              </a:r>
              <a:endParaRPr kumimoji="1" lang="zh-CN" altLang="en-US" sz="2000" b="1" i="0" u="none" strike="noStrike" cap="none" normalizeH="0" baseline="0" dirty="0" smtClean="0">
                <a:ln>
                  <a:noFill/>
                </a:ln>
                <a:effectLst/>
                <a:latin typeface="Times New Roman" pitchFamily="18" charset="0"/>
                <a:ea typeface="宋体" pitchFamily="2" charset="-122"/>
              </a:endParaRPr>
            </a:p>
          </p:txBody>
        </p:sp>
        <p:sp>
          <p:nvSpPr>
            <p:cNvPr id="14" name="圆角矩形标注 13"/>
            <p:cNvSpPr/>
            <p:nvPr/>
          </p:nvSpPr>
          <p:spPr bwMode="auto">
            <a:xfrm>
              <a:off x="2643174" y="4848236"/>
              <a:ext cx="1643074" cy="509590"/>
            </a:xfrm>
            <a:prstGeom prst="wedgeRoundRectCallout">
              <a:avLst>
                <a:gd name="adj1" fmla="val -55468"/>
                <a:gd name="adj2" fmla="val 99350"/>
                <a:gd name="adj3" fmla="val 16667"/>
              </a:avLst>
            </a:prstGeom>
            <a:solidFill>
              <a:srgbClr val="66FF66"/>
            </a:solidFill>
            <a:ln w="9525" cap="flat" cmpd="sng" algn="ctr">
              <a:solidFill>
                <a:srgbClr val="0033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ase">
                <a:spcBef>
                  <a:spcPts val="2488"/>
                </a:spcBef>
                <a:spcAft>
                  <a:spcPts val="2488"/>
                </a:spcAft>
              </a:pPr>
              <a:r>
                <a:rPr kumimoji="1" lang="zh-CN" altLang="en-US" sz="2000" b="1" i="0" u="none" strike="noStrike" cap="none" normalizeH="0" baseline="0" dirty="0" smtClean="0">
                  <a:ln>
                    <a:noFill/>
                  </a:ln>
                  <a:effectLst/>
                  <a:latin typeface="Times New Roman" pitchFamily="18" charset="0"/>
                  <a:ea typeface="宋体" pitchFamily="2" charset="-122"/>
                </a:rPr>
                <a:t>工作表标签</a:t>
              </a:r>
            </a:p>
          </p:txBody>
        </p:sp>
        <p:sp>
          <p:nvSpPr>
            <p:cNvPr id="15" name="矩形标注 14"/>
            <p:cNvSpPr/>
            <p:nvPr/>
          </p:nvSpPr>
          <p:spPr bwMode="auto">
            <a:xfrm>
              <a:off x="428596" y="4143380"/>
              <a:ext cx="714380" cy="428628"/>
            </a:xfrm>
            <a:prstGeom prst="wedgeRectCallout">
              <a:avLst>
                <a:gd name="adj1" fmla="val 66439"/>
                <a:gd name="adj2" fmla="val 97964"/>
              </a:avLst>
            </a:prstGeom>
            <a:solidFill>
              <a:srgbClr val="00B0F0"/>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ase">
                <a:spcBef>
                  <a:spcPts val="2488"/>
                </a:spcBef>
                <a:spcAft>
                  <a:spcPts val="2488"/>
                </a:spcAft>
              </a:pPr>
              <a:r>
                <a:rPr kumimoji="1" lang="zh-CN" altLang="en-US" sz="2000" b="1" i="0" u="none" strike="noStrike" cap="none" normalizeH="0" baseline="0" dirty="0" smtClean="0">
                  <a:ln>
                    <a:noFill/>
                  </a:ln>
                  <a:effectLst/>
                  <a:latin typeface="Times New Roman" pitchFamily="18" charset="0"/>
                  <a:ea typeface="宋体" pitchFamily="2" charset="-122"/>
                </a:rPr>
                <a:t>行号</a:t>
              </a:r>
            </a:p>
          </p:txBody>
        </p:sp>
        <p:sp>
          <p:nvSpPr>
            <p:cNvPr id="16" name="矩形标注 15"/>
            <p:cNvSpPr/>
            <p:nvPr/>
          </p:nvSpPr>
          <p:spPr bwMode="auto">
            <a:xfrm>
              <a:off x="5072066" y="3286124"/>
              <a:ext cx="714380" cy="428628"/>
            </a:xfrm>
            <a:prstGeom prst="wedgeRectCallout">
              <a:avLst>
                <a:gd name="adj1" fmla="val 49816"/>
                <a:gd name="adj2" fmla="val -115368"/>
              </a:avLst>
            </a:prstGeom>
            <a:solidFill>
              <a:srgbClr val="00B0F0"/>
            </a:solid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ase">
                <a:spcBef>
                  <a:spcPts val="2488"/>
                </a:spcBef>
                <a:spcAft>
                  <a:spcPts val="2488"/>
                </a:spcAft>
              </a:pPr>
              <a:r>
                <a:rPr kumimoji="1" lang="zh-CN" altLang="en-US" sz="2000" b="1" i="0" u="none" strike="noStrike" cap="none" normalizeH="0" baseline="0" dirty="0" smtClean="0">
                  <a:ln>
                    <a:noFill/>
                  </a:ln>
                  <a:effectLst/>
                  <a:latin typeface="Times New Roman" pitchFamily="18" charset="0"/>
                  <a:ea typeface="宋体" pitchFamily="2" charset="-122"/>
                </a:rPr>
                <a:t>列标</a:t>
              </a:r>
            </a:p>
          </p:txBody>
        </p:sp>
        <p:sp>
          <p:nvSpPr>
            <p:cNvPr id="17" name="圆角矩形标注 16"/>
            <p:cNvSpPr/>
            <p:nvPr/>
          </p:nvSpPr>
          <p:spPr bwMode="auto">
            <a:xfrm>
              <a:off x="6000760" y="5072074"/>
              <a:ext cx="1928826" cy="357190"/>
            </a:xfrm>
            <a:prstGeom prst="wedgeRoundRectCallout">
              <a:avLst>
                <a:gd name="adj1" fmla="val 36176"/>
                <a:gd name="adj2" fmla="val 143953"/>
                <a:gd name="adj3" fmla="val 16667"/>
              </a:avLst>
            </a:prstGeom>
            <a:solidFill>
              <a:srgbClr val="FF7C80"/>
            </a:solidFill>
            <a:ln w="9525" cap="flat" cmpd="sng" algn="ctr">
              <a:solidFill>
                <a:srgbClr val="8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ts val="2488"/>
                </a:spcBef>
                <a:spcAft>
                  <a:spcPts val="2488"/>
                </a:spcAft>
                <a:buClrTx/>
                <a:buSzTx/>
                <a:buFontTx/>
                <a:buNone/>
                <a:tabLst/>
              </a:pPr>
              <a:r>
                <a:rPr kumimoji="1" lang="zh-CN" altLang="en-US" sz="2000" b="1" dirty="0" smtClean="0">
                  <a:latin typeface="Times New Roman" pitchFamily="18" charset="0"/>
                  <a:ea typeface="宋体" pitchFamily="2" charset="-122"/>
                </a:rPr>
                <a:t>显示比例滑块</a:t>
              </a:r>
              <a:endParaRPr kumimoji="1" lang="zh-CN" altLang="en-US" sz="2000" b="1" i="0" u="none" strike="noStrike" cap="none" normalizeH="0" baseline="0" dirty="0" smtClean="0">
                <a:ln>
                  <a:noFill/>
                </a:ln>
                <a:effectLst/>
                <a:latin typeface="Times New Roman" pitchFamily="18" charset="0"/>
                <a:ea typeface="宋体" pitchFamily="2" charset="-122"/>
              </a:endParaRPr>
            </a:p>
          </p:txBody>
        </p:sp>
      </p:grpSp>
      <p:sp>
        <p:nvSpPr>
          <p:cNvPr id="18" name="椭圆 17"/>
          <p:cNvSpPr/>
          <p:nvPr/>
        </p:nvSpPr>
        <p:spPr bwMode="auto">
          <a:xfrm>
            <a:off x="4929190" y="1857364"/>
            <a:ext cx="714380" cy="428628"/>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ts val="2488"/>
              </a:spcBef>
              <a:spcAft>
                <a:spcPts val="2488"/>
              </a:spcAft>
              <a:buClrTx/>
              <a:buSzTx/>
              <a:buFontTx/>
              <a:buNone/>
              <a:tabLst/>
            </a:pPr>
            <a:endParaRPr kumimoji="1" lang="zh-CN" altLang="en-US" sz="2000" b="1" i="0" u="none" strike="noStrike" cap="none" normalizeH="0" baseline="0" smtClean="0">
              <a:ln>
                <a:noFill/>
              </a:ln>
              <a:solidFill>
                <a:srgbClr val="800000"/>
              </a:solidFill>
              <a:effectLst/>
              <a:latin typeface="Times New Roman" pitchFamily="18" charset="0"/>
              <a:ea typeface="宋体" pitchFamily="2" charset="-122"/>
            </a:endParaRP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0" y="1428736"/>
            <a:ext cx="8929718" cy="1214446"/>
          </a:xfrm>
        </p:spPr>
        <p:txBody>
          <a:bodyPr/>
          <a:lstStyle/>
          <a:p>
            <a:pPr>
              <a:lnSpc>
                <a:spcPct val="100000"/>
              </a:lnSpc>
              <a:spcBef>
                <a:spcPts val="600"/>
              </a:spcBef>
              <a:spcAft>
                <a:spcPts val="600"/>
              </a:spcAft>
              <a:buFont typeface="+mj-lt"/>
              <a:buAutoNum type="arabicPeriod"/>
            </a:pPr>
            <a:r>
              <a:rPr lang="zh-CN" altLang="en-US" dirty="0" smtClean="0">
                <a:latin typeface="仿宋" pitchFamily="49" charset="-122"/>
                <a:ea typeface="仿宋" pitchFamily="49" charset="-122"/>
              </a:rPr>
              <a:t>点击左侧“</a:t>
            </a:r>
            <a:r>
              <a:rPr lang="en-US" altLang="zh-CN" dirty="0" smtClean="0">
                <a:latin typeface="仿宋" pitchFamily="49" charset="-122"/>
                <a:ea typeface="仿宋" pitchFamily="49" charset="-122"/>
              </a:rPr>
              <a:t>Office</a:t>
            </a:r>
            <a:r>
              <a:rPr lang="zh-CN" altLang="en-US" dirty="0" smtClean="0">
                <a:latin typeface="仿宋" pitchFamily="49" charset="-122"/>
                <a:ea typeface="仿宋" pitchFamily="49" charset="-122"/>
              </a:rPr>
              <a:t>大按钮”下的“</a:t>
            </a:r>
            <a:r>
              <a:rPr lang="en-US" altLang="zh-CN" dirty="0" smtClean="0">
                <a:latin typeface="仿宋" pitchFamily="49" charset="-122"/>
                <a:ea typeface="仿宋" pitchFamily="49" charset="-122"/>
              </a:rPr>
              <a:t>Excel</a:t>
            </a:r>
            <a:r>
              <a:rPr lang="zh-CN" altLang="en-US" dirty="0" smtClean="0">
                <a:latin typeface="仿宋" pitchFamily="49" charset="-122"/>
                <a:ea typeface="仿宋" pitchFamily="49" charset="-122"/>
              </a:rPr>
              <a:t>选项”</a:t>
            </a:r>
            <a:endParaRPr lang="en-US" altLang="zh-CN" dirty="0" smtClean="0">
              <a:latin typeface="仿宋" pitchFamily="49" charset="-122"/>
              <a:ea typeface="仿宋" pitchFamily="49" charset="-122"/>
            </a:endParaRPr>
          </a:p>
          <a:p>
            <a:pPr>
              <a:lnSpc>
                <a:spcPct val="100000"/>
              </a:lnSpc>
              <a:spcBef>
                <a:spcPts val="600"/>
              </a:spcBef>
              <a:spcAft>
                <a:spcPts val="600"/>
              </a:spcAft>
              <a:buFont typeface="+mj-lt"/>
              <a:buAutoNum type="arabicPeriod"/>
            </a:pPr>
            <a:r>
              <a:rPr lang="zh-CN" altLang="en-US" dirty="0" smtClean="0">
                <a:latin typeface="仿宋" pitchFamily="49" charset="-122"/>
                <a:ea typeface="仿宋" pitchFamily="49" charset="-122"/>
              </a:rPr>
              <a:t>勾选“常用”中的“在功能区显示‘开发工具’选项卡”</a:t>
            </a:r>
            <a:endParaRPr lang="zh-CN" altLang="en-US" dirty="0">
              <a:latin typeface="仿宋" pitchFamily="49" charset="-122"/>
              <a:ea typeface="仿宋" pitchFamily="49" charset="-122"/>
            </a:endParaRPr>
          </a:p>
        </p:txBody>
      </p:sp>
      <p:sp>
        <p:nvSpPr>
          <p:cNvPr id="3" name="标题 2"/>
          <p:cNvSpPr>
            <a:spLocks noGrp="1"/>
          </p:cNvSpPr>
          <p:nvPr>
            <p:ph type="title"/>
          </p:nvPr>
        </p:nvSpPr>
        <p:spPr>
          <a:xfrm>
            <a:off x="34925" y="333375"/>
            <a:ext cx="6465901" cy="647700"/>
          </a:xfrm>
        </p:spPr>
        <p:txBody>
          <a:bodyPr/>
          <a:lstStyle/>
          <a:p>
            <a:r>
              <a:rPr lang="en-US" altLang="zh-CN" dirty="0" smtClean="0"/>
              <a:t>Excel</a:t>
            </a:r>
            <a:r>
              <a:rPr lang="zh-CN" altLang="en-US" dirty="0" smtClean="0"/>
              <a:t> </a:t>
            </a:r>
            <a:r>
              <a:rPr lang="en-US" altLang="zh-CN" dirty="0" smtClean="0"/>
              <a:t>2007</a:t>
            </a:r>
            <a:endParaRPr lang="zh-CN" altLang="en-US" dirty="0"/>
          </a:p>
        </p:txBody>
      </p:sp>
      <p:grpSp>
        <p:nvGrpSpPr>
          <p:cNvPr id="11" name="组合 10"/>
          <p:cNvGrpSpPr/>
          <p:nvPr/>
        </p:nvGrpSpPr>
        <p:grpSpPr>
          <a:xfrm>
            <a:off x="1071538" y="2500306"/>
            <a:ext cx="7215238" cy="4067175"/>
            <a:chOff x="428596" y="2428868"/>
            <a:chExt cx="7215238" cy="4067175"/>
          </a:xfrm>
        </p:grpSpPr>
        <p:grpSp>
          <p:nvGrpSpPr>
            <p:cNvPr id="8" name="组合 7"/>
            <p:cNvGrpSpPr/>
            <p:nvPr/>
          </p:nvGrpSpPr>
          <p:grpSpPr>
            <a:xfrm>
              <a:off x="757259" y="2428868"/>
              <a:ext cx="6886575" cy="4067175"/>
              <a:chOff x="642910" y="2428868"/>
              <a:chExt cx="6886575" cy="4067175"/>
            </a:xfrm>
          </p:grpSpPr>
          <p:pic>
            <p:nvPicPr>
              <p:cNvPr id="1025" name="Picture 1"/>
              <p:cNvPicPr>
                <a:picLocks noChangeAspect="1" noChangeArrowheads="1"/>
              </p:cNvPicPr>
              <p:nvPr/>
            </p:nvPicPr>
            <p:blipFill>
              <a:blip r:embed="rId3"/>
              <a:srcRect/>
              <a:stretch>
                <a:fillRect/>
              </a:stretch>
            </p:blipFill>
            <p:spPr bwMode="auto">
              <a:xfrm>
                <a:off x="642910" y="2428868"/>
                <a:ext cx="6886575" cy="4067175"/>
              </a:xfrm>
              <a:prstGeom prst="rect">
                <a:avLst/>
              </a:prstGeom>
              <a:noFill/>
              <a:ln w="9525">
                <a:noFill/>
                <a:miter lim="800000"/>
                <a:headEnd/>
                <a:tailEnd/>
              </a:ln>
              <a:effectLst/>
            </p:spPr>
          </p:pic>
          <p:sp>
            <p:nvSpPr>
              <p:cNvPr id="7" name="椭圆 6"/>
              <p:cNvSpPr/>
              <p:nvPr/>
            </p:nvSpPr>
            <p:spPr bwMode="auto">
              <a:xfrm>
                <a:off x="4857752" y="2571744"/>
                <a:ext cx="857256" cy="428628"/>
              </a:xfrm>
              <a:prstGeom prst="ellipse">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ts val="2488"/>
                  </a:spcBef>
                  <a:spcAft>
                    <a:spcPts val="2488"/>
                  </a:spcAft>
                  <a:buClrTx/>
                  <a:buSzTx/>
                  <a:buFontTx/>
                  <a:buNone/>
                  <a:tabLst/>
                </a:pPr>
                <a:endParaRPr kumimoji="1" lang="zh-CN" altLang="en-US" sz="2000" b="1" i="0" u="none" strike="noStrike" cap="none" normalizeH="0" baseline="0" smtClean="0">
                  <a:ln>
                    <a:noFill/>
                  </a:ln>
                  <a:solidFill>
                    <a:srgbClr val="800000"/>
                  </a:solidFill>
                  <a:effectLst/>
                  <a:latin typeface="Times New Roman" pitchFamily="18" charset="0"/>
                  <a:ea typeface="宋体" pitchFamily="2" charset="-122"/>
                </a:endParaRPr>
              </a:p>
            </p:txBody>
          </p:sp>
        </p:grpSp>
        <p:sp>
          <p:nvSpPr>
            <p:cNvPr id="10" name="右箭头 9"/>
            <p:cNvSpPr/>
            <p:nvPr/>
          </p:nvSpPr>
          <p:spPr bwMode="auto">
            <a:xfrm>
              <a:off x="428596" y="2571744"/>
              <a:ext cx="285752" cy="142876"/>
            </a:xfrm>
            <a:prstGeom prst="rightArrow">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ts val="2488"/>
                </a:spcBef>
                <a:spcAft>
                  <a:spcPts val="2488"/>
                </a:spcAft>
                <a:buClrTx/>
                <a:buSzTx/>
                <a:buFontTx/>
                <a:buNone/>
                <a:tabLst/>
              </a:pPr>
              <a:endParaRPr kumimoji="1" lang="zh-CN" altLang="en-US" sz="2000" b="1" i="0" u="none" strike="noStrike" cap="none" normalizeH="0" baseline="0" smtClean="0">
                <a:ln>
                  <a:noFill/>
                </a:ln>
                <a:solidFill>
                  <a:srgbClr val="800000"/>
                </a:solidFill>
                <a:effectLst/>
                <a:latin typeface="Times New Roman" pitchFamily="18" charset="0"/>
                <a:ea typeface="宋体" pitchFamily="2" charset="-122"/>
              </a:endParaRPr>
            </a:p>
          </p:txBody>
        </p:sp>
      </p:grpSp>
      <p:sp>
        <p:nvSpPr>
          <p:cNvPr id="13" name="矩形 12"/>
          <p:cNvSpPr/>
          <p:nvPr/>
        </p:nvSpPr>
        <p:spPr>
          <a:xfrm>
            <a:off x="142844" y="1000108"/>
            <a:ext cx="4825360" cy="461665"/>
          </a:xfrm>
          <a:prstGeom prst="rect">
            <a:avLst/>
          </a:prstGeom>
        </p:spPr>
        <p:txBody>
          <a:bodyPr wrap="none">
            <a:spAutoFit/>
          </a:bodyPr>
          <a:lstStyle/>
          <a:p>
            <a:r>
              <a:rPr kumimoji="1" lang="zh-CN" altLang="en-US" sz="2400" b="1" kern="0" dirty="0" smtClean="0">
                <a:latin typeface="+mn-ea"/>
                <a:cs typeface="+mj-cs"/>
              </a:rPr>
              <a:t>添加功能区的“开发工具”选项卡</a:t>
            </a:r>
            <a:endParaRPr lang="zh-CN" altLang="en-US" sz="1600" dirty="0">
              <a:latin typeface="+mn-ea"/>
            </a:endParaRPr>
          </a:p>
        </p:txBody>
      </p:sp>
      <p:grpSp>
        <p:nvGrpSpPr>
          <p:cNvPr id="14" name="组合 13"/>
          <p:cNvGrpSpPr/>
          <p:nvPr/>
        </p:nvGrpSpPr>
        <p:grpSpPr>
          <a:xfrm>
            <a:off x="500034" y="4000504"/>
            <a:ext cx="5638800" cy="2162175"/>
            <a:chOff x="500034" y="3929066"/>
            <a:chExt cx="5638800" cy="2162175"/>
          </a:xfrm>
        </p:grpSpPr>
        <p:pic>
          <p:nvPicPr>
            <p:cNvPr id="27649" name="Picture 1"/>
            <p:cNvPicPr>
              <a:picLocks noChangeAspect="1" noChangeArrowheads="1"/>
            </p:cNvPicPr>
            <p:nvPr/>
          </p:nvPicPr>
          <p:blipFill>
            <a:blip r:embed="rId4"/>
            <a:srcRect/>
            <a:stretch>
              <a:fillRect/>
            </a:stretch>
          </p:blipFill>
          <p:spPr bwMode="auto">
            <a:xfrm>
              <a:off x="500034" y="3929066"/>
              <a:ext cx="5638800" cy="2162175"/>
            </a:xfrm>
            <a:prstGeom prst="rect">
              <a:avLst/>
            </a:prstGeom>
            <a:ln>
              <a:noFill/>
            </a:ln>
            <a:effectLst>
              <a:outerShdw blurRad="292100" dist="139700" dir="2700000" algn="tl" rotWithShape="0">
                <a:srgbClr val="333333">
                  <a:alpha val="65000"/>
                </a:srgbClr>
              </a:outerShdw>
            </a:effectLst>
          </p:spPr>
        </p:pic>
        <p:sp>
          <p:nvSpPr>
            <p:cNvPr id="12" name="矩形 11"/>
            <p:cNvSpPr/>
            <p:nvPr/>
          </p:nvSpPr>
          <p:spPr bwMode="auto">
            <a:xfrm>
              <a:off x="2071670" y="5643578"/>
              <a:ext cx="2643206" cy="214314"/>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ts val="2488"/>
                </a:spcBef>
                <a:spcAft>
                  <a:spcPts val="2488"/>
                </a:spcAft>
                <a:buClrTx/>
                <a:buSzTx/>
                <a:buFontTx/>
                <a:buNone/>
                <a:tabLst/>
              </a:pPr>
              <a:endParaRPr kumimoji="1" lang="zh-CN" altLang="en-US" sz="2000" b="1" i="0" u="none" strike="noStrike" cap="none" normalizeH="0" baseline="0" smtClean="0">
                <a:ln>
                  <a:noFill/>
                </a:ln>
                <a:solidFill>
                  <a:srgbClr val="800000"/>
                </a:solidFill>
                <a:effectLst/>
                <a:latin typeface="Times New Roman" pitchFamily="18" charset="0"/>
                <a:ea typeface="宋体" pitchFamily="2" charset="-122"/>
              </a:endParaRPr>
            </a:p>
          </p:txBody>
        </p:sp>
      </p:gr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250825" y="295275"/>
            <a:ext cx="7634288" cy="647700"/>
          </a:xfrm>
        </p:spPr>
        <p:txBody>
          <a:bodyPr/>
          <a:lstStyle/>
          <a:p>
            <a:pPr eaLnBrk="1" hangingPunct="1"/>
            <a:r>
              <a:rPr lang="en-US" altLang="zh-CN" dirty="0" smtClean="0"/>
              <a:t>Excel </a:t>
            </a:r>
            <a:r>
              <a:rPr lang="zh-CN" altLang="en-US" dirty="0" smtClean="0"/>
              <a:t>中的三种基本对象</a:t>
            </a:r>
          </a:p>
        </p:txBody>
      </p:sp>
      <p:sp>
        <p:nvSpPr>
          <p:cNvPr id="16387" name="Rectangle 3"/>
          <p:cNvSpPr>
            <a:spLocks noGrp="1" noChangeArrowheads="1"/>
          </p:cNvSpPr>
          <p:nvPr>
            <p:ph type="body" idx="1"/>
          </p:nvPr>
        </p:nvSpPr>
        <p:spPr>
          <a:xfrm>
            <a:off x="468313" y="981075"/>
            <a:ext cx="8210550" cy="590537"/>
          </a:xfrm>
        </p:spPr>
        <p:txBody>
          <a:bodyPr/>
          <a:lstStyle/>
          <a:p>
            <a:pPr marL="0" indent="273050" eaLnBrk="1" hangingPunct="1"/>
            <a:r>
              <a:rPr lang="zh-CN" altLang="en-US" dirty="0" smtClean="0"/>
              <a:t>工作簿、工作表、单元格</a:t>
            </a:r>
          </a:p>
        </p:txBody>
      </p:sp>
      <p:grpSp>
        <p:nvGrpSpPr>
          <p:cNvPr id="2" name="Group 4"/>
          <p:cNvGrpSpPr>
            <a:grpSpLocks/>
          </p:cNvGrpSpPr>
          <p:nvPr/>
        </p:nvGrpSpPr>
        <p:grpSpPr bwMode="auto">
          <a:xfrm>
            <a:off x="71864" y="1727186"/>
            <a:ext cx="5572209" cy="2744787"/>
            <a:chOff x="1619" y="1488"/>
            <a:chExt cx="4316" cy="2473"/>
          </a:xfrm>
        </p:grpSpPr>
        <p:sp>
          <p:nvSpPr>
            <p:cNvPr id="16392" name="Text Box 5"/>
            <p:cNvSpPr txBox="1">
              <a:spLocks noChangeArrowheads="1"/>
            </p:cNvSpPr>
            <p:nvPr/>
          </p:nvSpPr>
          <p:spPr bwMode="auto">
            <a:xfrm>
              <a:off x="3666" y="3545"/>
              <a:ext cx="2269" cy="416"/>
            </a:xfrm>
            <a:prstGeom prst="rect">
              <a:avLst/>
            </a:prstGeom>
            <a:solidFill>
              <a:srgbClr val="FFFF00"/>
            </a:solidFill>
            <a:ln w="9525">
              <a:noFill/>
              <a:miter lim="800000"/>
              <a:headEnd/>
              <a:tailEnd/>
            </a:ln>
          </p:spPr>
          <p:txBody>
            <a:bodyPr wrap="square">
              <a:spAutoFit/>
            </a:bodyPr>
            <a:lstStyle/>
            <a:p>
              <a:pPr>
                <a:spcBef>
                  <a:spcPct val="50000"/>
                </a:spcBef>
              </a:pPr>
              <a:r>
                <a:rPr kumimoji="1" lang="en-US" altLang="zh-CN" sz="2400" b="1" dirty="0" smtClean="0">
                  <a:latin typeface="Times New Roman" pitchFamily="18" charset="0"/>
                </a:rPr>
                <a:t>1.</a:t>
              </a:r>
              <a:r>
                <a:rPr kumimoji="1" lang="zh-CN" altLang="en-US" sz="2400" b="1" dirty="0" smtClean="0">
                  <a:latin typeface="Times New Roman" pitchFamily="18" charset="0"/>
                </a:rPr>
                <a:t>工作簿</a:t>
              </a:r>
              <a:r>
                <a:rPr kumimoji="1" lang="en-US" altLang="zh-CN" sz="2400" b="1" dirty="0" smtClean="0">
                  <a:latin typeface="Times New Roman" pitchFamily="18" charset="0"/>
                </a:rPr>
                <a:t>(Workbook)</a:t>
              </a:r>
              <a:endParaRPr kumimoji="1" lang="zh-CN" altLang="en-US" sz="2400" b="1" dirty="0">
                <a:latin typeface="Times New Roman" pitchFamily="18" charset="0"/>
              </a:endParaRPr>
            </a:p>
          </p:txBody>
        </p:sp>
        <p:sp>
          <p:nvSpPr>
            <p:cNvPr id="16393" name="Text Box 6"/>
            <p:cNvSpPr txBox="1">
              <a:spLocks noChangeArrowheads="1"/>
            </p:cNvSpPr>
            <p:nvPr/>
          </p:nvSpPr>
          <p:spPr bwMode="auto">
            <a:xfrm>
              <a:off x="2504" y="1488"/>
              <a:ext cx="2656" cy="416"/>
            </a:xfrm>
            <a:prstGeom prst="rect">
              <a:avLst/>
            </a:prstGeom>
            <a:solidFill>
              <a:srgbClr val="FFFF00"/>
            </a:solidFill>
            <a:ln w="9525">
              <a:noFill/>
              <a:miter lim="800000"/>
              <a:headEnd/>
              <a:tailEnd/>
            </a:ln>
          </p:spPr>
          <p:txBody>
            <a:bodyPr wrap="square">
              <a:spAutoFit/>
            </a:bodyPr>
            <a:lstStyle/>
            <a:p>
              <a:pPr>
                <a:spcBef>
                  <a:spcPct val="50000"/>
                </a:spcBef>
              </a:pPr>
              <a:r>
                <a:rPr kumimoji="1" lang="en-US" altLang="zh-CN" sz="2400" b="1" dirty="0" smtClean="0">
                  <a:latin typeface="Times New Roman" pitchFamily="18" charset="0"/>
                </a:rPr>
                <a:t>2.</a:t>
              </a:r>
              <a:r>
                <a:rPr kumimoji="1" lang="zh-CN" altLang="en-US" sz="2400" b="1" dirty="0" smtClean="0">
                  <a:latin typeface="Times New Roman" pitchFamily="18" charset="0"/>
                </a:rPr>
                <a:t>工作</a:t>
              </a:r>
              <a:r>
                <a:rPr kumimoji="1" lang="zh-CN" altLang="en-US" sz="2400" b="1" dirty="0">
                  <a:latin typeface="Times New Roman" pitchFamily="18" charset="0"/>
                </a:rPr>
                <a:t>表</a:t>
              </a:r>
              <a:r>
                <a:rPr kumimoji="1" lang="zh-CN" altLang="en-US" sz="2400" b="1" dirty="0" smtClean="0">
                  <a:latin typeface="Times New Roman" pitchFamily="18" charset="0"/>
                </a:rPr>
                <a:t>（</a:t>
              </a:r>
              <a:r>
                <a:rPr kumimoji="1" lang="en-US" altLang="zh-CN" sz="2400" b="1" dirty="0" smtClean="0">
                  <a:latin typeface="Times New Roman" pitchFamily="18" charset="0"/>
                </a:rPr>
                <a:t>Worksheet</a:t>
              </a:r>
              <a:r>
                <a:rPr kumimoji="1" lang="zh-CN" altLang="en-US" sz="2400" b="1" dirty="0" smtClean="0">
                  <a:latin typeface="Times New Roman" pitchFamily="18" charset="0"/>
                </a:rPr>
                <a:t>）</a:t>
              </a:r>
              <a:endParaRPr kumimoji="1" lang="zh-CN" altLang="en-US" sz="2400" b="1" dirty="0">
                <a:latin typeface="Times New Roman" pitchFamily="18" charset="0"/>
              </a:endParaRPr>
            </a:p>
          </p:txBody>
        </p:sp>
        <p:sp>
          <p:nvSpPr>
            <p:cNvPr id="16394" name="AutoShape 7"/>
            <p:cNvSpPr>
              <a:spLocks/>
            </p:cNvSpPr>
            <p:nvPr/>
          </p:nvSpPr>
          <p:spPr bwMode="auto">
            <a:xfrm rot="5439250">
              <a:off x="5064" y="2810"/>
              <a:ext cx="144" cy="1248"/>
            </a:xfrm>
            <a:prstGeom prst="rightBrace">
              <a:avLst>
                <a:gd name="adj1" fmla="val 72222"/>
                <a:gd name="adj2" fmla="val 47926"/>
              </a:avLst>
            </a:prstGeom>
            <a:noFill/>
            <a:ln w="38100">
              <a:solidFill>
                <a:srgbClr val="FF3300"/>
              </a:solidFill>
              <a:round/>
              <a:headEnd/>
              <a:tailEnd/>
            </a:ln>
          </p:spPr>
          <p:txBody>
            <a:bodyPr wrap="none" anchor="ctr"/>
            <a:lstStyle/>
            <a:p>
              <a:endParaRPr lang="zh-CN" altLang="en-US"/>
            </a:p>
          </p:txBody>
        </p:sp>
        <p:sp>
          <p:nvSpPr>
            <p:cNvPr id="16395" name="Text Box 8"/>
            <p:cNvSpPr txBox="1">
              <a:spLocks noChangeArrowheads="1"/>
            </p:cNvSpPr>
            <p:nvPr/>
          </p:nvSpPr>
          <p:spPr bwMode="auto">
            <a:xfrm>
              <a:off x="1619" y="3545"/>
              <a:ext cx="1771" cy="416"/>
            </a:xfrm>
            <a:prstGeom prst="rect">
              <a:avLst/>
            </a:prstGeom>
            <a:solidFill>
              <a:srgbClr val="FFFF00"/>
            </a:solidFill>
            <a:ln w="9525">
              <a:noFill/>
              <a:miter lim="800000"/>
              <a:headEnd/>
              <a:tailEnd/>
            </a:ln>
          </p:spPr>
          <p:txBody>
            <a:bodyPr wrap="square">
              <a:spAutoFit/>
            </a:bodyPr>
            <a:lstStyle/>
            <a:p>
              <a:pPr>
                <a:spcBef>
                  <a:spcPct val="50000"/>
                </a:spcBef>
              </a:pPr>
              <a:r>
                <a:rPr kumimoji="1" lang="en-US" altLang="zh-CN" sz="2400" b="1" dirty="0" smtClean="0">
                  <a:latin typeface="Times New Roman" pitchFamily="18" charset="0"/>
                </a:rPr>
                <a:t>3.</a:t>
              </a:r>
              <a:r>
                <a:rPr kumimoji="1" lang="zh-CN" altLang="en-US" sz="2400" b="1" dirty="0" smtClean="0">
                  <a:latin typeface="Times New Roman" pitchFamily="18" charset="0"/>
                </a:rPr>
                <a:t>单元格</a:t>
              </a:r>
              <a:r>
                <a:rPr kumimoji="1" lang="en-US" altLang="zh-CN" sz="2400" b="1" dirty="0" smtClean="0">
                  <a:latin typeface="Times New Roman" pitchFamily="18" charset="0"/>
                </a:rPr>
                <a:t>(Cell )</a:t>
              </a:r>
              <a:endParaRPr kumimoji="1" lang="zh-CN" altLang="en-US" sz="2400" b="1" dirty="0">
                <a:latin typeface="Times New Roman" pitchFamily="18" charset="0"/>
              </a:endParaRPr>
            </a:p>
          </p:txBody>
        </p:sp>
        <p:grpSp>
          <p:nvGrpSpPr>
            <p:cNvPr id="3" name="Group 9"/>
            <p:cNvGrpSpPr>
              <a:grpSpLocks/>
            </p:cNvGrpSpPr>
            <p:nvPr/>
          </p:nvGrpSpPr>
          <p:grpSpPr bwMode="auto">
            <a:xfrm>
              <a:off x="4464" y="2160"/>
              <a:ext cx="1296" cy="1008"/>
              <a:chOff x="4272" y="2208"/>
              <a:chExt cx="1104" cy="864"/>
            </a:xfrm>
          </p:grpSpPr>
          <p:sp>
            <p:nvSpPr>
              <p:cNvPr id="16416" name="Rectangle 10"/>
              <p:cNvSpPr>
                <a:spLocks noChangeArrowheads="1"/>
              </p:cNvSpPr>
              <p:nvPr/>
            </p:nvSpPr>
            <p:spPr bwMode="auto">
              <a:xfrm>
                <a:off x="4848" y="2208"/>
                <a:ext cx="528" cy="576"/>
              </a:xfrm>
              <a:prstGeom prst="rect">
                <a:avLst/>
              </a:prstGeom>
              <a:solidFill>
                <a:schemeClr val="accent1"/>
              </a:solidFill>
              <a:ln w="9525">
                <a:solidFill>
                  <a:schemeClr val="tx1"/>
                </a:solidFill>
                <a:miter lim="800000"/>
                <a:headEnd/>
                <a:tailEnd/>
              </a:ln>
            </p:spPr>
            <p:txBody>
              <a:bodyPr wrap="none" anchor="ctr"/>
              <a:lstStyle/>
              <a:p>
                <a:endParaRPr lang="zh-CN" altLang="en-US"/>
              </a:p>
            </p:txBody>
          </p:sp>
          <p:sp>
            <p:nvSpPr>
              <p:cNvPr id="16417" name="Rectangle 11"/>
              <p:cNvSpPr>
                <a:spLocks noChangeArrowheads="1"/>
              </p:cNvSpPr>
              <p:nvPr/>
            </p:nvSpPr>
            <p:spPr bwMode="auto">
              <a:xfrm>
                <a:off x="4752" y="2256"/>
                <a:ext cx="528" cy="576"/>
              </a:xfrm>
              <a:prstGeom prst="rect">
                <a:avLst/>
              </a:prstGeom>
              <a:solidFill>
                <a:schemeClr val="accent1"/>
              </a:solidFill>
              <a:ln w="9525">
                <a:solidFill>
                  <a:schemeClr val="tx1"/>
                </a:solidFill>
                <a:miter lim="800000"/>
                <a:headEnd/>
                <a:tailEnd/>
              </a:ln>
            </p:spPr>
            <p:txBody>
              <a:bodyPr wrap="none" anchor="ctr"/>
              <a:lstStyle/>
              <a:p>
                <a:endParaRPr lang="zh-CN" altLang="en-US"/>
              </a:p>
            </p:txBody>
          </p:sp>
          <p:sp>
            <p:nvSpPr>
              <p:cNvPr id="16418" name="Rectangle 12"/>
              <p:cNvSpPr>
                <a:spLocks noChangeArrowheads="1"/>
              </p:cNvSpPr>
              <p:nvPr/>
            </p:nvSpPr>
            <p:spPr bwMode="auto">
              <a:xfrm>
                <a:off x="4656" y="2304"/>
                <a:ext cx="528" cy="576"/>
              </a:xfrm>
              <a:prstGeom prst="rect">
                <a:avLst/>
              </a:prstGeom>
              <a:solidFill>
                <a:schemeClr val="accent1"/>
              </a:solidFill>
              <a:ln w="9525">
                <a:solidFill>
                  <a:schemeClr val="tx1"/>
                </a:solidFill>
                <a:miter lim="800000"/>
                <a:headEnd/>
                <a:tailEnd/>
              </a:ln>
            </p:spPr>
            <p:txBody>
              <a:bodyPr wrap="none" anchor="ctr"/>
              <a:lstStyle/>
              <a:p>
                <a:endParaRPr lang="zh-CN" altLang="en-US"/>
              </a:p>
            </p:txBody>
          </p:sp>
          <p:sp>
            <p:nvSpPr>
              <p:cNvPr id="16419" name="Rectangle 13"/>
              <p:cNvSpPr>
                <a:spLocks noChangeArrowheads="1"/>
              </p:cNvSpPr>
              <p:nvPr/>
            </p:nvSpPr>
            <p:spPr bwMode="auto">
              <a:xfrm>
                <a:off x="4464" y="2400"/>
                <a:ext cx="528" cy="576"/>
              </a:xfrm>
              <a:prstGeom prst="rect">
                <a:avLst/>
              </a:prstGeom>
              <a:solidFill>
                <a:srgbClr val="FF99CC"/>
              </a:solidFill>
              <a:ln w="9525">
                <a:solidFill>
                  <a:schemeClr val="tx1"/>
                </a:solidFill>
                <a:miter lim="800000"/>
                <a:headEnd/>
                <a:tailEnd/>
              </a:ln>
            </p:spPr>
            <p:txBody>
              <a:bodyPr wrap="none" anchor="ctr"/>
              <a:lstStyle/>
              <a:p>
                <a:endParaRPr lang="zh-CN" altLang="en-US"/>
              </a:p>
            </p:txBody>
          </p:sp>
          <p:sp>
            <p:nvSpPr>
              <p:cNvPr id="16420" name="Rectangle 14"/>
              <p:cNvSpPr>
                <a:spLocks noChangeArrowheads="1"/>
              </p:cNvSpPr>
              <p:nvPr/>
            </p:nvSpPr>
            <p:spPr bwMode="auto">
              <a:xfrm>
                <a:off x="4368" y="2448"/>
                <a:ext cx="528" cy="576"/>
              </a:xfrm>
              <a:prstGeom prst="rect">
                <a:avLst/>
              </a:prstGeom>
              <a:solidFill>
                <a:schemeClr val="accent1"/>
              </a:solidFill>
              <a:ln w="9525">
                <a:solidFill>
                  <a:schemeClr val="tx1"/>
                </a:solidFill>
                <a:miter lim="800000"/>
                <a:headEnd/>
                <a:tailEnd/>
              </a:ln>
            </p:spPr>
            <p:txBody>
              <a:bodyPr wrap="none" anchor="ctr"/>
              <a:lstStyle/>
              <a:p>
                <a:endParaRPr lang="zh-CN" altLang="en-US"/>
              </a:p>
            </p:txBody>
          </p:sp>
          <p:sp>
            <p:nvSpPr>
              <p:cNvPr id="16421" name="Rectangle 15"/>
              <p:cNvSpPr>
                <a:spLocks noChangeArrowheads="1"/>
              </p:cNvSpPr>
              <p:nvPr/>
            </p:nvSpPr>
            <p:spPr bwMode="auto">
              <a:xfrm>
                <a:off x="4272" y="2496"/>
                <a:ext cx="528" cy="576"/>
              </a:xfrm>
              <a:prstGeom prst="rect">
                <a:avLst/>
              </a:prstGeom>
              <a:solidFill>
                <a:schemeClr val="accent1"/>
              </a:solidFill>
              <a:ln w="9525">
                <a:solidFill>
                  <a:schemeClr val="tx1"/>
                </a:solidFill>
                <a:miter lim="800000"/>
                <a:headEnd/>
                <a:tailEnd/>
              </a:ln>
            </p:spPr>
            <p:txBody>
              <a:bodyPr wrap="none" anchor="ctr"/>
              <a:lstStyle/>
              <a:p>
                <a:endParaRPr lang="zh-CN" altLang="en-US"/>
              </a:p>
            </p:txBody>
          </p:sp>
        </p:grpSp>
        <p:grpSp>
          <p:nvGrpSpPr>
            <p:cNvPr id="4" name="Group 16"/>
            <p:cNvGrpSpPr>
              <a:grpSpLocks/>
            </p:cNvGrpSpPr>
            <p:nvPr/>
          </p:nvGrpSpPr>
          <p:grpSpPr bwMode="auto">
            <a:xfrm>
              <a:off x="2496" y="2400"/>
              <a:ext cx="672" cy="672"/>
              <a:chOff x="2592" y="2448"/>
              <a:chExt cx="576" cy="576"/>
            </a:xfrm>
          </p:grpSpPr>
          <p:grpSp>
            <p:nvGrpSpPr>
              <p:cNvPr id="5" name="Group 17"/>
              <p:cNvGrpSpPr>
                <a:grpSpLocks/>
              </p:cNvGrpSpPr>
              <p:nvPr/>
            </p:nvGrpSpPr>
            <p:grpSpPr bwMode="auto">
              <a:xfrm>
                <a:off x="2592" y="2448"/>
                <a:ext cx="576" cy="576"/>
                <a:chOff x="2592" y="2448"/>
                <a:chExt cx="576" cy="576"/>
              </a:xfrm>
            </p:grpSpPr>
            <p:sp>
              <p:nvSpPr>
                <p:cNvPr id="16406" name="Rectangle 18"/>
                <p:cNvSpPr>
                  <a:spLocks noChangeArrowheads="1"/>
                </p:cNvSpPr>
                <p:nvPr/>
              </p:nvSpPr>
              <p:spPr bwMode="auto">
                <a:xfrm>
                  <a:off x="2592" y="2448"/>
                  <a:ext cx="576" cy="576"/>
                </a:xfrm>
                <a:prstGeom prst="rect">
                  <a:avLst/>
                </a:prstGeom>
                <a:solidFill>
                  <a:srgbClr val="FF99CC"/>
                </a:solidFill>
                <a:ln w="9525">
                  <a:solidFill>
                    <a:schemeClr val="tx1"/>
                  </a:solidFill>
                  <a:miter lim="800000"/>
                  <a:headEnd/>
                  <a:tailEnd/>
                </a:ln>
              </p:spPr>
              <p:txBody>
                <a:bodyPr wrap="none" anchor="ctr"/>
                <a:lstStyle/>
                <a:p>
                  <a:endParaRPr lang="zh-CN" altLang="en-US"/>
                </a:p>
              </p:txBody>
            </p:sp>
            <p:sp>
              <p:nvSpPr>
                <p:cNvPr id="16407" name="Line 19"/>
                <p:cNvSpPr>
                  <a:spLocks noChangeShapeType="1"/>
                </p:cNvSpPr>
                <p:nvPr/>
              </p:nvSpPr>
              <p:spPr bwMode="auto">
                <a:xfrm>
                  <a:off x="2592" y="2544"/>
                  <a:ext cx="576" cy="0"/>
                </a:xfrm>
                <a:prstGeom prst="line">
                  <a:avLst/>
                </a:prstGeom>
                <a:noFill/>
                <a:ln w="9525">
                  <a:solidFill>
                    <a:schemeClr val="tx1"/>
                  </a:solidFill>
                  <a:round/>
                  <a:headEnd/>
                  <a:tailEnd/>
                </a:ln>
              </p:spPr>
              <p:txBody>
                <a:bodyPr wrap="none" anchor="ctr"/>
                <a:lstStyle/>
                <a:p>
                  <a:endParaRPr lang="zh-CN" altLang="en-US"/>
                </a:p>
              </p:txBody>
            </p:sp>
            <p:sp>
              <p:nvSpPr>
                <p:cNvPr id="16408" name="Line 20"/>
                <p:cNvSpPr>
                  <a:spLocks noChangeShapeType="1"/>
                </p:cNvSpPr>
                <p:nvPr/>
              </p:nvSpPr>
              <p:spPr bwMode="auto">
                <a:xfrm>
                  <a:off x="2592" y="2640"/>
                  <a:ext cx="576" cy="0"/>
                </a:xfrm>
                <a:prstGeom prst="line">
                  <a:avLst/>
                </a:prstGeom>
                <a:noFill/>
                <a:ln w="9525">
                  <a:solidFill>
                    <a:schemeClr val="tx1"/>
                  </a:solidFill>
                  <a:round/>
                  <a:headEnd/>
                  <a:tailEnd/>
                </a:ln>
              </p:spPr>
              <p:txBody>
                <a:bodyPr wrap="none" anchor="ctr"/>
                <a:lstStyle/>
                <a:p>
                  <a:endParaRPr lang="zh-CN" altLang="en-US"/>
                </a:p>
              </p:txBody>
            </p:sp>
            <p:sp>
              <p:nvSpPr>
                <p:cNvPr id="16409" name="Line 21"/>
                <p:cNvSpPr>
                  <a:spLocks noChangeShapeType="1"/>
                </p:cNvSpPr>
                <p:nvPr/>
              </p:nvSpPr>
              <p:spPr bwMode="auto">
                <a:xfrm>
                  <a:off x="2592" y="2832"/>
                  <a:ext cx="576" cy="0"/>
                </a:xfrm>
                <a:prstGeom prst="line">
                  <a:avLst/>
                </a:prstGeom>
                <a:noFill/>
                <a:ln w="9525">
                  <a:solidFill>
                    <a:schemeClr val="tx1"/>
                  </a:solidFill>
                  <a:round/>
                  <a:headEnd/>
                  <a:tailEnd/>
                </a:ln>
              </p:spPr>
              <p:txBody>
                <a:bodyPr wrap="none" anchor="ctr"/>
                <a:lstStyle/>
                <a:p>
                  <a:endParaRPr lang="zh-CN" altLang="en-US"/>
                </a:p>
              </p:txBody>
            </p:sp>
            <p:sp>
              <p:nvSpPr>
                <p:cNvPr id="16410" name="Line 22"/>
                <p:cNvSpPr>
                  <a:spLocks noChangeShapeType="1"/>
                </p:cNvSpPr>
                <p:nvPr/>
              </p:nvSpPr>
              <p:spPr bwMode="auto">
                <a:xfrm>
                  <a:off x="2592" y="2928"/>
                  <a:ext cx="576" cy="0"/>
                </a:xfrm>
                <a:prstGeom prst="line">
                  <a:avLst/>
                </a:prstGeom>
                <a:noFill/>
                <a:ln w="9525">
                  <a:solidFill>
                    <a:schemeClr val="tx1"/>
                  </a:solidFill>
                  <a:round/>
                  <a:headEnd/>
                  <a:tailEnd/>
                </a:ln>
              </p:spPr>
              <p:txBody>
                <a:bodyPr wrap="none" anchor="ctr"/>
                <a:lstStyle/>
                <a:p>
                  <a:endParaRPr lang="zh-CN" altLang="en-US"/>
                </a:p>
              </p:txBody>
            </p:sp>
            <p:sp>
              <p:nvSpPr>
                <p:cNvPr id="16411" name="Line 23"/>
                <p:cNvSpPr>
                  <a:spLocks noChangeShapeType="1"/>
                </p:cNvSpPr>
                <p:nvPr/>
              </p:nvSpPr>
              <p:spPr bwMode="auto">
                <a:xfrm>
                  <a:off x="2688" y="2448"/>
                  <a:ext cx="0" cy="576"/>
                </a:xfrm>
                <a:prstGeom prst="line">
                  <a:avLst/>
                </a:prstGeom>
                <a:noFill/>
                <a:ln w="9525">
                  <a:solidFill>
                    <a:schemeClr val="tx1"/>
                  </a:solidFill>
                  <a:round/>
                  <a:headEnd/>
                  <a:tailEnd/>
                </a:ln>
              </p:spPr>
              <p:txBody>
                <a:bodyPr wrap="none" anchor="ctr"/>
                <a:lstStyle/>
                <a:p>
                  <a:endParaRPr lang="zh-CN" altLang="en-US"/>
                </a:p>
              </p:txBody>
            </p:sp>
            <p:sp>
              <p:nvSpPr>
                <p:cNvPr id="16412" name="Line 24"/>
                <p:cNvSpPr>
                  <a:spLocks noChangeShapeType="1"/>
                </p:cNvSpPr>
                <p:nvPr/>
              </p:nvSpPr>
              <p:spPr bwMode="auto">
                <a:xfrm>
                  <a:off x="2784" y="2448"/>
                  <a:ext cx="0" cy="576"/>
                </a:xfrm>
                <a:prstGeom prst="line">
                  <a:avLst/>
                </a:prstGeom>
                <a:noFill/>
                <a:ln w="9525">
                  <a:solidFill>
                    <a:schemeClr val="tx1"/>
                  </a:solidFill>
                  <a:round/>
                  <a:headEnd/>
                  <a:tailEnd/>
                </a:ln>
              </p:spPr>
              <p:txBody>
                <a:bodyPr wrap="none" anchor="ctr"/>
                <a:lstStyle/>
                <a:p>
                  <a:endParaRPr lang="zh-CN" altLang="en-US"/>
                </a:p>
              </p:txBody>
            </p:sp>
            <p:sp>
              <p:nvSpPr>
                <p:cNvPr id="16413" name="Line 25"/>
                <p:cNvSpPr>
                  <a:spLocks noChangeShapeType="1"/>
                </p:cNvSpPr>
                <p:nvPr/>
              </p:nvSpPr>
              <p:spPr bwMode="auto">
                <a:xfrm>
                  <a:off x="2976" y="2448"/>
                  <a:ext cx="0" cy="576"/>
                </a:xfrm>
                <a:prstGeom prst="line">
                  <a:avLst/>
                </a:prstGeom>
                <a:noFill/>
                <a:ln w="9525">
                  <a:solidFill>
                    <a:schemeClr val="tx1"/>
                  </a:solidFill>
                  <a:round/>
                  <a:headEnd/>
                  <a:tailEnd/>
                </a:ln>
              </p:spPr>
              <p:txBody>
                <a:bodyPr wrap="none" anchor="ctr"/>
                <a:lstStyle/>
                <a:p>
                  <a:endParaRPr lang="zh-CN" altLang="en-US"/>
                </a:p>
              </p:txBody>
            </p:sp>
            <p:sp>
              <p:nvSpPr>
                <p:cNvPr id="16414" name="Line 26"/>
                <p:cNvSpPr>
                  <a:spLocks noChangeShapeType="1"/>
                </p:cNvSpPr>
                <p:nvPr/>
              </p:nvSpPr>
              <p:spPr bwMode="auto">
                <a:xfrm>
                  <a:off x="3072" y="2448"/>
                  <a:ext cx="0" cy="576"/>
                </a:xfrm>
                <a:prstGeom prst="line">
                  <a:avLst/>
                </a:prstGeom>
                <a:noFill/>
                <a:ln w="9525">
                  <a:solidFill>
                    <a:schemeClr val="tx1"/>
                  </a:solidFill>
                  <a:round/>
                  <a:headEnd/>
                  <a:tailEnd/>
                </a:ln>
              </p:spPr>
              <p:txBody>
                <a:bodyPr wrap="none" anchor="ctr"/>
                <a:lstStyle/>
                <a:p>
                  <a:endParaRPr lang="zh-CN" altLang="en-US"/>
                </a:p>
              </p:txBody>
            </p:sp>
            <p:sp>
              <p:nvSpPr>
                <p:cNvPr id="16415" name="Line 27"/>
                <p:cNvSpPr>
                  <a:spLocks noChangeShapeType="1"/>
                </p:cNvSpPr>
                <p:nvPr/>
              </p:nvSpPr>
              <p:spPr bwMode="auto">
                <a:xfrm>
                  <a:off x="2880" y="2448"/>
                  <a:ext cx="0" cy="576"/>
                </a:xfrm>
                <a:prstGeom prst="line">
                  <a:avLst/>
                </a:prstGeom>
                <a:noFill/>
                <a:ln w="12700" cap="sq">
                  <a:solidFill>
                    <a:schemeClr val="tx1"/>
                  </a:solidFill>
                  <a:round/>
                  <a:headEnd type="none" w="sm" len="sm"/>
                  <a:tailEnd type="none" w="sm" len="sm"/>
                </a:ln>
              </p:spPr>
              <p:txBody>
                <a:bodyPr wrap="none" anchor="ctr"/>
                <a:lstStyle/>
                <a:p>
                  <a:endParaRPr lang="zh-CN" altLang="en-US"/>
                </a:p>
              </p:txBody>
            </p:sp>
          </p:grpSp>
          <p:sp>
            <p:nvSpPr>
              <p:cNvPr id="16405" name="Line 28"/>
              <p:cNvSpPr>
                <a:spLocks noChangeShapeType="1"/>
              </p:cNvSpPr>
              <p:nvPr/>
            </p:nvSpPr>
            <p:spPr bwMode="auto">
              <a:xfrm>
                <a:off x="2592" y="2736"/>
                <a:ext cx="576" cy="0"/>
              </a:xfrm>
              <a:prstGeom prst="line">
                <a:avLst/>
              </a:prstGeom>
              <a:noFill/>
              <a:ln w="9525">
                <a:solidFill>
                  <a:schemeClr val="tx1"/>
                </a:solidFill>
                <a:round/>
                <a:headEnd/>
                <a:tailEnd/>
              </a:ln>
            </p:spPr>
            <p:txBody>
              <a:bodyPr wrap="none" anchor="ctr"/>
              <a:lstStyle/>
              <a:p>
                <a:endParaRPr lang="zh-CN" altLang="en-US"/>
              </a:p>
            </p:txBody>
          </p:sp>
        </p:grpSp>
        <p:cxnSp>
          <p:nvCxnSpPr>
            <p:cNvPr id="16398" name="AutoShape 29"/>
            <p:cNvCxnSpPr>
              <a:cxnSpLocks noChangeShapeType="1"/>
              <a:stCxn id="16393" idx="2"/>
              <a:endCxn id="16419" idx="0"/>
            </p:cNvCxnSpPr>
            <p:nvPr/>
          </p:nvCxnSpPr>
          <p:spPr bwMode="auto">
            <a:xfrm rot="16200000" flipH="1">
              <a:off x="4176" y="1560"/>
              <a:ext cx="480" cy="1167"/>
            </a:xfrm>
            <a:prstGeom prst="bentConnector3">
              <a:avLst>
                <a:gd name="adj1" fmla="val 50000"/>
              </a:avLst>
            </a:prstGeom>
            <a:noFill/>
            <a:ln w="38100">
              <a:solidFill>
                <a:srgbClr val="FF3300"/>
              </a:solidFill>
              <a:miter lim="800000"/>
              <a:headEnd/>
              <a:tailEnd type="triangle" w="med" len="med"/>
            </a:ln>
          </p:spPr>
        </p:cxnSp>
        <p:cxnSp>
          <p:nvCxnSpPr>
            <p:cNvPr id="16399" name="AutoShape 30"/>
            <p:cNvCxnSpPr>
              <a:cxnSpLocks noChangeShapeType="1"/>
              <a:stCxn id="16419" idx="0"/>
              <a:endCxn id="16406" idx="0"/>
            </p:cNvCxnSpPr>
            <p:nvPr/>
          </p:nvCxnSpPr>
          <p:spPr bwMode="auto">
            <a:xfrm rot="-5400000" flipH="1" flipV="1">
              <a:off x="3908" y="1308"/>
              <a:ext cx="16" cy="2167"/>
            </a:xfrm>
            <a:prstGeom prst="bentConnector3">
              <a:avLst>
                <a:gd name="adj1" fmla="val -900000"/>
              </a:avLst>
            </a:prstGeom>
            <a:noFill/>
            <a:ln w="38100">
              <a:solidFill>
                <a:srgbClr val="FF3300"/>
              </a:solidFill>
              <a:miter lim="800000"/>
              <a:headEnd/>
              <a:tailEnd type="triangle" w="med" len="med"/>
            </a:ln>
          </p:spPr>
        </p:cxnSp>
        <p:grpSp>
          <p:nvGrpSpPr>
            <p:cNvPr id="6" name="Group 31"/>
            <p:cNvGrpSpPr>
              <a:grpSpLocks/>
            </p:cNvGrpSpPr>
            <p:nvPr/>
          </p:nvGrpSpPr>
          <p:grpSpPr bwMode="auto">
            <a:xfrm>
              <a:off x="2304" y="3024"/>
              <a:ext cx="384" cy="480"/>
              <a:chOff x="2352" y="2976"/>
              <a:chExt cx="384" cy="480"/>
            </a:xfrm>
          </p:grpSpPr>
          <p:sp>
            <p:nvSpPr>
              <p:cNvPr id="16401" name="Line 32"/>
              <p:cNvSpPr>
                <a:spLocks noChangeShapeType="1"/>
              </p:cNvSpPr>
              <p:nvPr/>
            </p:nvSpPr>
            <p:spPr bwMode="auto">
              <a:xfrm flipH="1">
                <a:off x="2352" y="3216"/>
                <a:ext cx="384" cy="0"/>
              </a:xfrm>
              <a:prstGeom prst="line">
                <a:avLst/>
              </a:prstGeom>
              <a:noFill/>
              <a:ln w="38100" cap="sq">
                <a:solidFill>
                  <a:srgbClr val="FF3300"/>
                </a:solidFill>
                <a:round/>
                <a:headEnd type="none" w="sm" len="sm"/>
                <a:tailEnd type="none" w="sm" len="sm"/>
              </a:ln>
            </p:spPr>
            <p:txBody>
              <a:bodyPr wrap="none" anchor="ctr"/>
              <a:lstStyle/>
              <a:p>
                <a:endParaRPr lang="zh-CN" altLang="en-US"/>
              </a:p>
            </p:txBody>
          </p:sp>
          <p:sp>
            <p:nvSpPr>
              <p:cNvPr id="16402" name="Line 33"/>
              <p:cNvSpPr>
                <a:spLocks noChangeShapeType="1"/>
              </p:cNvSpPr>
              <p:nvPr/>
            </p:nvSpPr>
            <p:spPr bwMode="auto">
              <a:xfrm>
                <a:off x="2736" y="2976"/>
                <a:ext cx="0" cy="240"/>
              </a:xfrm>
              <a:prstGeom prst="line">
                <a:avLst/>
              </a:prstGeom>
              <a:noFill/>
              <a:ln w="38100" cap="sq">
                <a:solidFill>
                  <a:srgbClr val="FF3300"/>
                </a:solidFill>
                <a:round/>
                <a:headEnd type="none" w="sm" len="sm"/>
                <a:tailEnd type="none" w="sm" len="sm"/>
              </a:ln>
            </p:spPr>
            <p:txBody>
              <a:bodyPr wrap="none" anchor="ctr"/>
              <a:lstStyle/>
              <a:p>
                <a:endParaRPr lang="zh-CN" altLang="en-US"/>
              </a:p>
            </p:txBody>
          </p:sp>
          <p:sp>
            <p:nvSpPr>
              <p:cNvPr id="16403" name="Line 34"/>
              <p:cNvSpPr>
                <a:spLocks noChangeShapeType="1"/>
              </p:cNvSpPr>
              <p:nvPr/>
            </p:nvSpPr>
            <p:spPr bwMode="auto">
              <a:xfrm>
                <a:off x="2352" y="3216"/>
                <a:ext cx="0" cy="240"/>
              </a:xfrm>
              <a:prstGeom prst="line">
                <a:avLst/>
              </a:prstGeom>
              <a:noFill/>
              <a:ln w="38100" cap="sq">
                <a:solidFill>
                  <a:srgbClr val="FF3300"/>
                </a:solidFill>
                <a:round/>
                <a:headEnd type="none" w="sm" len="sm"/>
                <a:tailEnd type="none" w="sm" len="sm"/>
              </a:ln>
            </p:spPr>
            <p:txBody>
              <a:bodyPr wrap="none" anchor="ctr"/>
              <a:lstStyle/>
              <a:p>
                <a:endParaRPr lang="zh-CN" altLang="en-US"/>
              </a:p>
            </p:txBody>
          </p:sp>
        </p:grpSp>
      </p:grpSp>
      <p:sp>
        <p:nvSpPr>
          <p:cNvPr id="20515" name="AutoShape 35"/>
          <p:cNvSpPr>
            <a:spLocks noChangeArrowheads="1"/>
          </p:cNvSpPr>
          <p:nvPr/>
        </p:nvSpPr>
        <p:spPr bwMode="auto">
          <a:xfrm>
            <a:off x="5715008" y="2714620"/>
            <a:ext cx="3124200" cy="1928826"/>
          </a:xfrm>
          <a:prstGeom prst="wedgeRoundRectCallout">
            <a:avLst>
              <a:gd name="adj1" fmla="val -55325"/>
              <a:gd name="adj2" fmla="val 10969"/>
              <a:gd name="adj3" fmla="val 16667"/>
            </a:avLst>
          </a:prstGeom>
          <a:solidFill>
            <a:srgbClr val="EAEAEA"/>
          </a:solidFill>
          <a:ln w="12700" cap="sq" algn="ctr">
            <a:solidFill>
              <a:schemeClr val="tx1"/>
            </a:solidFill>
            <a:miter lim="800000"/>
            <a:headEnd type="none" w="sm" len="sm"/>
            <a:tailEnd type="none" w="sm" len="sm"/>
          </a:ln>
        </p:spPr>
        <p:txBody>
          <a:bodyPr/>
          <a:lstStyle/>
          <a:p>
            <a:r>
              <a:rPr lang="en-US" altLang="zh-CN" sz="2000" b="1" dirty="0" smtClean="0">
                <a:latin typeface="Garamond" pitchFamily="18" charset="0"/>
              </a:rPr>
              <a:t>Excel</a:t>
            </a:r>
            <a:r>
              <a:rPr lang="zh-CN" altLang="en-US" sz="2000" b="1" dirty="0">
                <a:latin typeface="Garamond" pitchFamily="18" charset="0"/>
              </a:rPr>
              <a:t>中用来保存并处理工作数据的</a:t>
            </a:r>
            <a:r>
              <a:rPr lang="zh-CN" altLang="en-US" sz="2000" b="1" dirty="0" smtClean="0">
                <a:latin typeface="Garamond" pitchFamily="18" charset="0"/>
              </a:rPr>
              <a:t>文件，默认以</a:t>
            </a:r>
            <a:r>
              <a:rPr lang="en-US" altLang="zh-CN" sz="3200" b="1" dirty="0" smtClean="0">
                <a:solidFill>
                  <a:srgbClr val="FF0000"/>
                </a:solidFill>
                <a:latin typeface="Times New Roman" pitchFamily="18" charset="0"/>
              </a:rPr>
              <a:t>.</a:t>
            </a:r>
            <a:r>
              <a:rPr lang="en-US" altLang="zh-CN" sz="3200" b="1" dirty="0" err="1" smtClean="0">
                <a:solidFill>
                  <a:srgbClr val="FF0000"/>
                </a:solidFill>
                <a:latin typeface="Times New Roman" pitchFamily="18" charset="0"/>
              </a:rPr>
              <a:t>xlsx</a:t>
            </a:r>
            <a:r>
              <a:rPr lang="zh-CN" altLang="en-US" sz="2000" b="1" dirty="0" smtClean="0">
                <a:latin typeface="Garamond" pitchFamily="18" charset="0"/>
              </a:rPr>
              <a:t>扩展名保存 。</a:t>
            </a:r>
            <a:endParaRPr lang="en-US" altLang="zh-CN" sz="2000" b="1" dirty="0" smtClean="0">
              <a:latin typeface="Garamond" pitchFamily="18" charset="0"/>
            </a:endParaRPr>
          </a:p>
          <a:p>
            <a:r>
              <a:rPr lang="zh-CN" altLang="en-US" sz="2000" b="1" dirty="0" smtClean="0">
                <a:latin typeface="Garamond" pitchFamily="18" charset="0"/>
              </a:rPr>
              <a:t>工作簿默认由</a:t>
            </a:r>
            <a:r>
              <a:rPr lang="en-US" altLang="zh-CN" sz="2000" b="1" dirty="0" smtClean="0">
                <a:latin typeface="Garamond" pitchFamily="18" charset="0"/>
              </a:rPr>
              <a:t>3</a:t>
            </a:r>
            <a:r>
              <a:rPr lang="zh-CN" altLang="en-US" sz="2000" b="1" dirty="0" smtClean="0">
                <a:latin typeface="Garamond" pitchFamily="18" charset="0"/>
              </a:rPr>
              <a:t>个工作表组成</a:t>
            </a:r>
            <a:r>
              <a:rPr lang="en-US" altLang="zh-CN" sz="2000" b="1" dirty="0" smtClean="0">
                <a:latin typeface="Garamond" pitchFamily="18" charset="0"/>
              </a:rPr>
              <a:t>,</a:t>
            </a:r>
            <a:r>
              <a:rPr lang="zh-CN" altLang="en-US" sz="2000" b="1" dirty="0" smtClean="0">
                <a:latin typeface="Garamond" pitchFamily="18" charset="0"/>
              </a:rPr>
              <a:t>可增减工作表。</a:t>
            </a:r>
            <a:endParaRPr lang="en-US" altLang="zh-CN" sz="2000" b="1" dirty="0" smtClean="0">
              <a:latin typeface="Garamond" pitchFamily="18" charset="0"/>
            </a:endParaRPr>
          </a:p>
          <a:p>
            <a:endParaRPr lang="zh-CN" altLang="en-US" sz="2000" b="1" dirty="0">
              <a:latin typeface="Garamond" pitchFamily="18" charset="0"/>
            </a:endParaRPr>
          </a:p>
        </p:txBody>
      </p:sp>
      <p:sp>
        <p:nvSpPr>
          <p:cNvPr id="20516" name="AutoShape 36"/>
          <p:cNvSpPr>
            <a:spLocks noChangeArrowheads="1"/>
          </p:cNvSpPr>
          <p:nvPr/>
        </p:nvSpPr>
        <p:spPr bwMode="auto">
          <a:xfrm>
            <a:off x="5429256" y="1357298"/>
            <a:ext cx="3429023" cy="1214446"/>
          </a:xfrm>
          <a:prstGeom prst="wedgeRoundRectCallout">
            <a:avLst>
              <a:gd name="adj1" fmla="val -73786"/>
              <a:gd name="adj2" fmla="val -4527"/>
              <a:gd name="adj3" fmla="val 16667"/>
            </a:avLst>
          </a:prstGeom>
          <a:solidFill>
            <a:srgbClr val="EAEAEA"/>
          </a:solidFill>
          <a:ln w="12700" cap="sq">
            <a:solidFill>
              <a:schemeClr val="tx1"/>
            </a:solidFill>
            <a:miter lim="800000"/>
            <a:headEnd type="none" w="sm" len="sm"/>
            <a:tailEnd type="none" w="sm" len="sm"/>
          </a:ln>
        </p:spPr>
        <p:txBody>
          <a:bodyPr/>
          <a:lstStyle/>
          <a:p>
            <a:r>
              <a:rPr lang="zh-CN" altLang="en-US" sz="2000" b="1" dirty="0" smtClean="0">
                <a:latin typeface="Garamond" pitchFamily="18" charset="0"/>
              </a:rPr>
              <a:t>主要包括：</a:t>
            </a:r>
            <a:endParaRPr lang="en-US" altLang="zh-CN" sz="2000" b="1" dirty="0" smtClean="0">
              <a:latin typeface="Garamond" pitchFamily="18" charset="0"/>
            </a:endParaRPr>
          </a:p>
          <a:p>
            <a:pPr>
              <a:buClr>
                <a:srgbClr val="0000FF"/>
              </a:buClr>
              <a:buFont typeface="Wingdings" pitchFamily="2" charset="2"/>
              <a:buChar char="Ø"/>
            </a:pPr>
            <a:r>
              <a:rPr lang="zh-CN" altLang="en-US" sz="2000" b="1" dirty="0" smtClean="0">
                <a:latin typeface="Garamond" pitchFamily="18" charset="0"/>
              </a:rPr>
              <a:t>普通工作表</a:t>
            </a:r>
            <a:r>
              <a:rPr lang="en-US" altLang="zh-CN" sz="2000" b="1" dirty="0" smtClean="0">
                <a:latin typeface="Garamond" pitchFamily="18" charset="0"/>
              </a:rPr>
              <a:t>(Worksheet)</a:t>
            </a:r>
          </a:p>
          <a:p>
            <a:pPr>
              <a:buClr>
                <a:srgbClr val="0000FF"/>
              </a:buClr>
              <a:buFont typeface="Wingdings" pitchFamily="2" charset="2"/>
              <a:buChar char="Ø"/>
            </a:pPr>
            <a:r>
              <a:rPr lang="zh-CN" altLang="en-US" sz="2000" b="1" dirty="0" smtClean="0">
                <a:latin typeface="Garamond" pitchFamily="18" charset="0"/>
              </a:rPr>
              <a:t>图表工作表</a:t>
            </a:r>
            <a:r>
              <a:rPr lang="en-US" altLang="zh-CN" sz="2000" b="1" dirty="0" smtClean="0">
                <a:latin typeface="Garamond" pitchFamily="18" charset="0"/>
              </a:rPr>
              <a:t>(</a:t>
            </a:r>
            <a:r>
              <a:rPr lang="en-US" altLang="zh-CN" sz="2000" b="1" dirty="0" err="1" smtClean="0">
                <a:latin typeface="Garamond" pitchFamily="18" charset="0"/>
              </a:rPr>
              <a:t>Chartsheet</a:t>
            </a:r>
            <a:r>
              <a:rPr lang="en-US" altLang="zh-CN" sz="2000" b="1" dirty="0" smtClean="0">
                <a:latin typeface="Garamond" pitchFamily="18" charset="0"/>
              </a:rPr>
              <a:t>)</a:t>
            </a:r>
            <a:endParaRPr lang="zh-CN" altLang="en-US" sz="2000" b="1" dirty="0">
              <a:latin typeface="Garamond" pitchFamily="18" charset="0"/>
            </a:endParaRPr>
          </a:p>
        </p:txBody>
      </p:sp>
      <p:sp>
        <p:nvSpPr>
          <p:cNvPr id="20517" name="AutoShape 37"/>
          <p:cNvSpPr>
            <a:spLocks noChangeArrowheads="1"/>
          </p:cNvSpPr>
          <p:nvPr/>
        </p:nvSpPr>
        <p:spPr bwMode="auto">
          <a:xfrm>
            <a:off x="214282" y="4714884"/>
            <a:ext cx="5143536" cy="1643074"/>
          </a:xfrm>
          <a:prstGeom prst="wedgeRoundRectCallout">
            <a:avLst>
              <a:gd name="adj1" fmla="val -40391"/>
              <a:gd name="adj2" fmla="val -65256"/>
              <a:gd name="adj3" fmla="val 16667"/>
            </a:avLst>
          </a:prstGeom>
          <a:solidFill>
            <a:srgbClr val="EAEAEA"/>
          </a:solidFill>
          <a:ln w="12700" cap="sq" algn="ctr">
            <a:solidFill>
              <a:schemeClr val="tx1"/>
            </a:solidFill>
            <a:miter lim="800000"/>
            <a:headEnd type="none" w="sm" len="sm"/>
            <a:tailEnd type="none" w="sm" len="sm"/>
          </a:ln>
        </p:spPr>
        <p:txBody>
          <a:bodyPr/>
          <a:lstStyle/>
          <a:p>
            <a:r>
              <a:rPr lang="zh-CN" altLang="en-US" sz="2000" b="1" dirty="0" smtClean="0">
                <a:latin typeface="Garamond" pitchFamily="18" charset="0"/>
              </a:rPr>
              <a:t>普通工作表由单元格组成。</a:t>
            </a:r>
            <a:endParaRPr lang="en-US" altLang="zh-CN" sz="2000" b="1" dirty="0" smtClean="0">
              <a:latin typeface="Garamond" pitchFamily="18" charset="0"/>
            </a:endParaRPr>
          </a:p>
          <a:p>
            <a:r>
              <a:rPr lang="zh-CN" altLang="en-US" sz="2000" b="1" dirty="0" smtClean="0">
                <a:latin typeface="Garamond" pitchFamily="18" charset="0"/>
              </a:rPr>
              <a:t>单元格是</a:t>
            </a:r>
            <a:r>
              <a:rPr lang="zh-CN" altLang="en-US" sz="2000" b="1" dirty="0">
                <a:latin typeface="Garamond" pitchFamily="18" charset="0"/>
              </a:rPr>
              <a:t>工作</a:t>
            </a:r>
            <a:r>
              <a:rPr lang="zh-CN" altLang="en-US" sz="2000" b="1" dirty="0" smtClean="0">
                <a:latin typeface="Garamond" pitchFamily="18" charset="0"/>
              </a:rPr>
              <a:t>表中输入数据和公式的位置。</a:t>
            </a:r>
            <a:endParaRPr lang="en-US" altLang="zh-CN" sz="2000" b="1" dirty="0" smtClean="0">
              <a:latin typeface="Garamond" pitchFamily="18" charset="0"/>
            </a:endParaRPr>
          </a:p>
          <a:p>
            <a:pPr>
              <a:buClr>
                <a:srgbClr val="0000FF"/>
              </a:buClr>
              <a:buFont typeface="Wingdings" pitchFamily="2" charset="2"/>
              <a:buChar char="Ø"/>
            </a:pPr>
            <a:r>
              <a:rPr lang="zh-CN" altLang="en-US" sz="2000" b="1" dirty="0" smtClean="0">
                <a:latin typeface="Garamond" pitchFamily="18" charset="0"/>
              </a:rPr>
              <a:t>单元格</a:t>
            </a:r>
            <a:r>
              <a:rPr lang="zh-CN" altLang="en-US" sz="2000" b="1" dirty="0">
                <a:latin typeface="Garamond" pitchFamily="18" charset="0"/>
              </a:rPr>
              <a:t>地址：</a:t>
            </a:r>
            <a:r>
              <a:rPr lang="zh-CN" altLang="en-US" sz="2000" b="1" dirty="0">
                <a:solidFill>
                  <a:srgbClr val="FF0000"/>
                </a:solidFill>
                <a:latin typeface="Garamond" pitchFamily="18" charset="0"/>
              </a:rPr>
              <a:t>列标</a:t>
            </a:r>
            <a:r>
              <a:rPr lang="en-US" altLang="zh-CN" sz="2000" b="1" dirty="0">
                <a:solidFill>
                  <a:srgbClr val="FF0000"/>
                </a:solidFill>
                <a:latin typeface="Garamond" pitchFamily="18" charset="0"/>
              </a:rPr>
              <a:t>+</a:t>
            </a:r>
            <a:r>
              <a:rPr lang="zh-CN" altLang="en-US" sz="2000" b="1" dirty="0">
                <a:solidFill>
                  <a:srgbClr val="FF0000"/>
                </a:solidFill>
                <a:latin typeface="Garamond" pitchFamily="18" charset="0"/>
              </a:rPr>
              <a:t>行</a:t>
            </a:r>
            <a:r>
              <a:rPr lang="zh-CN" altLang="en-US" sz="2000" b="1" dirty="0" smtClean="0">
                <a:solidFill>
                  <a:srgbClr val="FF0000"/>
                </a:solidFill>
                <a:latin typeface="Garamond" pitchFamily="18" charset="0"/>
              </a:rPr>
              <a:t>号</a:t>
            </a:r>
            <a:endParaRPr lang="en-US" altLang="zh-CN" sz="2000" b="1" dirty="0" smtClean="0">
              <a:solidFill>
                <a:srgbClr val="FF0000"/>
              </a:solidFill>
              <a:latin typeface="Garamond" pitchFamily="18" charset="0"/>
            </a:endParaRPr>
          </a:p>
          <a:p>
            <a:pPr>
              <a:buClr>
                <a:srgbClr val="0000FF"/>
              </a:buClr>
              <a:buFont typeface="Wingdings" pitchFamily="2" charset="2"/>
              <a:buChar char="Ø"/>
            </a:pPr>
            <a:r>
              <a:rPr lang="zh-CN" altLang="en-US" sz="2000" b="1" dirty="0" smtClean="0">
                <a:latin typeface="Garamond" pitchFamily="18" charset="0"/>
              </a:rPr>
              <a:t>单元格区域：</a:t>
            </a:r>
            <a:r>
              <a:rPr lang="zh-CN" altLang="en-US" sz="2000" b="1" dirty="0" smtClean="0">
                <a:solidFill>
                  <a:srgbClr val="FF0000"/>
                </a:solidFill>
                <a:latin typeface="Garamond" pitchFamily="18" charset="0"/>
              </a:rPr>
              <a:t>如</a:t>
            </a:r>
            <a:r>
              <a:rPr lang="en-US" altLang="zh-CN" sz="2000" b="1" dirty="0" smtClean="0">
                <a:solidFill>
                  <a:srgbClr val="FF0000"/>
                </a:solidFill>
                <a:latin typeface="Garamond" pitchFamily="18" charset="0"/>
              </a:rPr>
              <a:t>A1:B6</a:t>
            </a:r>
          </a:p>
          <a:p>
            <a:pPr>
              <a:buClr>
                <a:srgbClr val="0000FF"/>
              </a:buClr>
              <a:buFont typeface="Wingdings" pitchFamily="2" charset="2"/>
              <a:buChar char="Ø"/>
            </a:pPr>
            <a:r>
              <a:rPr lang="zh-CN" altLang="en-US" sz="2000" b="1" dirty="0" smtClean="0">
                <a:latin typeface="Garamond" pitchFamily="18" charset="0"/>
              </a:rPr>
              <a:t>名称</a:t>
            </a:r>
            <a:endParaRPr lang="en-US" altLang="zh-CN" sz="2000" b="1" dirty="0" smtClean="0">
              <a:latin typeface="Garamond" pitchFamily="18" charset="0"/>
            </a:endParaRPr>
          </a:p>
          <a:p>
            <a:endParaRPr lang="en-US" altLang="zh-CN" sz="2400" b="1" dirty="0">
              <a:solidFill>
                <a:srgbClr val="FF0000"/>
              </a:solidFill>
              <a:latin typeface="Garamond" pitchFamily="18" charset="0"/>
            </a:endParaRPr>
          </a:p>
        </p:txBody>
      </p:sp>
      <p:sp>
        <p:nvSpPr>
          <p:cNvPr id="40" name="矩形 39"/>
          <p:cNvSpPr/>
          <p:nvPr/>
        </p:nvSpPr>
        <p:spPr>
          <a:xfrm>
            <a:off x="5572132" y="5000636"/>
            <a:ext cx="3286116" cy="830997"/>
          </a:xfrm>
          <a:prstGeom prst="rect">
            <a:avLst/>
          </a:prstGeom>
          <a:solidFill>
            <a:srgbClr val="FFFF00"/>
          </a:solidFill>
          <a:ln>
            <a:solidFill>
              <a:srgbClr val="FFC000"/>
            </a:solidFill>
          </a:ln>
          <a:effectLst>
            <a:outerShdw blurRad="50800" dist="38100" dir="2700000" algn="tl" rotWithShape="0">
              <a:prstClr val="black">
                <a:alpha val="40000"/>
              </a:prstClr>
            </a:outerShdw>
          </a:effectLst>
        </p:spPr>
        <p:txBody>
          <a:bodyPr wrap="square">
            <a:spAutoFit/>
          </a:bodyPr>
          <a:lstStyle/>
          <a:p>
            <a:r>
              <a:rPr lang="en-US" altLang="zh-CN" sz="2000" b="1" dirty="0" smtClean="0">
                <a:latin typeface="Garamond" pitchFamily="18" charset="0"/>
              </a:rPr>
              <a:t>Excel</a:t>
            </a:r>
            <a:r>
              <a:rPr lang="zh-CN" altLang="en-US" sz="2000" b="1" dirty="0" smtClean="0">
                <a:latin typeface="Garamond" pitchFamily="18" charset="0"/>
              </a:rPr>
              <a:t>启动宏的工作簿文件默认以</a:t>
            </a:r>
            <a:r>
              <a:rPr lang="en-US" altLang="zh-CN" sz="2800" b="1" dirty="0" smtClean="0">
                <a:solidFill>
                  <a:srgbClr val="FF0000"/>
                </a:solidFill>
              </a:rPr>
              <a:t>.</a:t>
            </a:r>
            <a:r>
              <a:rPr lang="en-US" altLang="zh-CN" sz="2800" b="1" dirty="0" err="1" smtClean="0">
                <a:solidFill>
                  <a:srgbClr val="FF0000"/>
                </a:solidFill>
              </a:rPr>
              <a:t>xlsm</a:t>
            </a:r>
            <a:r>
              <a:rPr lang="zh-CN" altLang="en-US" sz="2000" b="1" dirty="0" smtClean="0">
                <a:latin typeface="Garamond" pitchFamily="18" charset="0"/>
              </a:rPr>
              <a:t>扩展名保存。</a:t>
            </a:r>
            <a:endParaRPr lang="zh-CN" altLang="en-US" sz="2000" b="1"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1" fill="hold" grpId="0" nodeType="clickEffect">
                                  <p:stCondLst>
                                    <p:cond delay="0"/>
                                  </p:stCondLst>
                                  <p:childTnLst>
                                    <p:set>
                                      <p:cBhvr>
                                        <p:cTn id="11" dur="1" fill="hold">
                                          <p:stCondLst>
                                            <p:cond delay="0"/>
                                          </p:stCondLst>
                                        </p:cTn>
                                        <p:tgtEl>
                                          <p:spTgt spid="20515"/>
                                        </p:tgtEl>
                                        <p:attrNameLst>
                                          <p:attrName>style.visibility</p:attrName>
                                        </p:attrNameLst>
                                      </p:cBhvr>
                                      <p:to>
                                        <p:strVal val="visible"/>
                                      </p:to>
                                    </p:set>
                                    <p:animEffect transition="in" filter="slide(fromTop)">
                                      <p:cBhvr>
                                        <p:cTn id="12" dur="500"/>
                                        <p:tgtEl>
                                          <p:spTgt spid="205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500"/>
                                        <p:tgtEl>
                                          <p:spTgt spid="40"/>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20516"/>
                                        </p:tgtEl>
                                        <p:attrNameLst>
                                          <p:attrName>style.visibility</p:attrName>
                                        </p:attrNameLst>
                                      </p:cBhvr>
                                      <p:to>
                                        <p:strVal val="visible"/>
                                      </p:to>
                                    </p:set>
                                    <p:animEffect transition="in" filter="slide(fromTop)">
                                      <p:cBhvr>
                                        <p:cTn id="22" dur="500"/>
                                        <p:tgtEl>
                                          <p:spTgt spid="20516"/>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1" fill="hold" grpId="0" nodeType="clickEffect">
                                  <p:stCondLst>
                                    <p:cond delay="0"/>
                                  </p:stCondLst>
                                  <p:childTnLst>
                                    <p:set>
                                      <p:cBhvr>
                                        <p:cTn id="26" dur="1" fill="hold">
                                          <p:stCondLst>
                                            <p:cond delay="0"/>
                                          </p:stCondLst>
                                        </p:cTn>
                                        <p:tgtEl>
                                          <p:spTgt spid="20517"/>
                                        </p:tgtEl>
                                        <p:attrNameLst>
                                          <p:attrName>style.visibility</p:attrName>
                                        </p:attrNameLst>
                                      </p:cBhvr>
                                      <p:to>
                                        <p:strVal val="visible"/>
                                      </p:to>
                                    </p:set>
                                    <p:animEffect transition="in" filter="slide(fromTop)">
                                      <p:cBhvr>
                                        <p:cTn id="27" dur="500"/>
                                        <p:tgtEl>
                                          <p:spTgt spid="205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5" grpId="0" animBg="1"/>
      <p:bldP spid="20516" grpId="0" animBg="1"/>
      <p:bldP spid="20517" grpId="0" animBg="1"/>
      <p:bldP spid="40" grpId="0" animBg="1"/>
    </p:bldLst>
  </p:timing>
</p:sld>
</file>

<file path=ppt/theme/theme1.xml><?xml version="1.0" encoding="utf-8"?>
<a:theme xmlns:a="http://schemas.openxmlformats.org/drawingml/2006/main" name="whu_cs_Lj">
  <a:themeElements>
    <a:clrScheme name="自定义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E5"/>
      </a:hlink>
      <a:folHlink>
        <a:srgbClr val="000072"/>
      </a:folHlink>
    </a:clrScheme>
    <a:fontScheme name="默认设计模板">
      <a:majorFont>
        <a:latin typeface="Times New Roman"/>
        <a:ea typeface="华文新魏"/>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ts val="2488"/>
          </a:spcBef>
          <a:spcAft>
            <a:spcPts val="2488"/>
          </a:spcAft>
          <a:buClrTx/>
          <a:buSzTx/>
          <a:buFontTx/>
          <a:buNone/>
          <a:tabLst/>
          <a:defRPr kumimoji="1" lang="zh-CN" altLang="en-US" sz="2000" b="1" i="0" u="none" strike="noStrike" cap="none" normalizeH="0" baseline="0" smtClean="0">
            <a:ln>
              <a:noFill/>
            </a:ln>
            <a:solidFill>
              <a:srgbClr val="80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ts val="2488"/>
          </a:spcBef>
          <a:spcAft>
            <a:spcPts val="2488"/>
          </a:spcAft>
          <a:buClrTx/>
          <a:buSzTx/>
          <a:buFontTx/>
          <a:buNone/>
          <a:tabLst/>
          <a:defRPr kumimoji="1" lang="zh-CN" altLang="en-US" sz="2000" b="1" i="0" u="none" strike="noStrike" cap="none" normalizeH="0" baseline="0" smtClean="0">
            <a:ln>
              <a:noFill/>
            </a:ln>
            <a:solidFill>
              <a:srgbClr val="800000"/>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9073</TotalTime>
  <Words>6719</Words>
  <Application>Microsoft Office PowerPoint</Application>
  <PresentationFormat>全屏显示(4:3)</PresentationFormat>
  <Paragraphs>863</Paragraphs>
  <Slides>58</Slides>
  <Notes>46</Notes>
  <HiddenSlides>0</HiddenSlides>
  <MMClips>0</MMClips>
  <ScaleCrop>false</ScaleCrop>
  <HeadingPairs>
    <vt:vector size="6" baseType="variant">
      <vt:variant>
        <vt:lpstr>主题</vt:lpstr>
      </vt:variant>
      <vt:variant>
        <vt:i4>1</vt:i4>
      </vt:variant>
      <vt:variant>
        <vt:lpstr>嵌入 OLE 服务器</vt:lpstr>
      </vt:variant>
      <vt:variant>
        <vt:i4>3</vt:i4>
      </vt:variant>
      <vt:variant>
        <vt:lpstr>幻灯片标题</vt:lpstr>
      </vt:variant>
      <vt:variant>
        <vt:i4>58</vt:i4>
      </vt:variant>
    </vt:vector>
  </HeadingPairs>
  <TitlesOfParts>
    <vt:vector size="62" baseType="lpstr">
      <vt:lpstr>whu_cs_Lj</vt:lpstr>
      <vt:lpstr>图表</vt:lpstr>
      <vt:lpstr>Worksheet</vt:lpstr>
      <vt:lpstr>BMP 图像</vt:lpstr>
      <vt:lpstr>Excel VBA 程序设计</vt:lpstr>
      <vt:lpstr>课程介绍</vt:lpstr>
      <vt:lpstr>参考书目</vt:lpstr>
      <vt:lpstr>主要内容</vt:lpstr>
      <vt:lpstr>第一部分  Excel VBA开发平台概述</vt:lpstr>
      <vt:lpstr>VBA 是什么</vt:lpstr>
      <vt:lpstr>Excel 2007</vt:lpstr>
      <vt:lpstr>Excel 2007</vt:lpstr>
      <vt:lpstr>Excel 中的三种基本对象</vt:lpstr>
      <vt:lpstr>Excel中的三种基本对象</vt:lpstr>
      <vt:lpstr>图表工作表和嵌入式图表</vt:lpstr>
      <vt:lpstr>Excel 2007</vt:lpstr>
      <vt:lpstr>Excel 2007</vt:lpstr>
      <vt:lpstr>Excel 2007</vt:lpstr>
      <vt:lpstr>Excel 中的四类运算符</vt:lpstr>
      <vt:lpstr>Excel 中的四类运算符</vt:lpstr>
      <vt:lpstr>Excel 中的四类运算符</vt:lpstr>
      <vt:lpstr>Excel 2007</vt:lpstr>
      <vt:lpstr>Excel 2007</vt:lpstr>
      <vt:lpstr>Excel 2007</vt:lpstr>
      <vt:lpstr>Excel 2007</vt:lpstr>
      <vt:lpstr>Excel 2007</vt:lpstr>
      <vt:lpstr>图表元素</vt:lpstr>
      <vt:lpstr>图表取色小工具 TakeColor</vt:lpstr>
      <vt:lpstr>Excel使用安全</vt:lpstr>
      <vt:lpstr>Excel使用安全</vt:lpstr>
      <vt:lpstr>结构和窗口</vt:lpstr>
      <vt:lpstr>Excel使用安全</vt:lpstr>
      <vt:lpstr>Excel使用安全</vt:lpstr>
      <vt:lpstr>Excel使用安全</vt:lpstr>
      <vt:lpstr>Excel使用安全</vt:lpstr>
      <vt:lpstr>Excel使用安全</vt:lpstr>
      <vt:lpstr>Excel使用安全</vt:lpstr>
      <vt:lpstr>录制宏</vt:lpstr>
      <vt:lpstr>录制宏（准备工作）</vt:lpstr>
      <vt:lpstr>录制宏（准备工作）</vt:lpstr>
      <vt:lpstr>“宏设置”选项</vt:lpstr>
      <vt:lpstr>录制宏（准备工作）</vt:lpstr>
      <vt:lpstr>宏病毒</vt:lpstr>
      <vt:lpstr>录制宏（准备工作）</vt:lpstr>
      <vt:lpstr>录制宏（准备工作）</vt:lpstr>
      <vt:lpstr>录制宏（准备工作）</vt:lpstr>
      <vt:lpstr>VBE界面介绍</vt:lpstr>
      <vt:lpstr>VBE界面介绍</vt:lpstr>
      <vt:lpstr>录制宏</vt:lpstr>
      <vt:lpstr>录制宏</vt:lpstr>
      <vt:lpstr>录制宏</vt:lpstr>
      <vt:lpstr>录制宏</vt:lpstr>
      <vt:lpstr>录制宏</vt:lpstr>
      <vt:lpstr>录制宏</vt:lpstr>
      <vt:lpstr>录制宏</vt:lpstr>
      <vt:lpstr>录制宏</vt:lpstr>
      <vt:lpstr>VBA</vt:lpstr>
      <vt:lpstr>宏和VBA总结</vt:lpstr>
      <vt:lpstr>自己编写VBA程序</vt:lpstr>
      <vt:lpstr>自己编写VBA程序</vt:lpstr>
      <vt:lpstr>自己编写VBA程序</vt:lpstr>
      <vt:lpstr>幻灯片 58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Excel VBA程序设计</dc:title>
  <cp:lastModifiedBy>pc</cp:lastModifiedBy>
  <cp:revision>772</cp:revision>
  <dcterms:modified xsi:type="dcterms:W3CDTF">2016-09-17T04:46:37Z</dcterms:modified>
</cp:coreProperties>
</file>