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93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3780" y="-11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gi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6923112" cy="576064"/>
          </a:xfrm>
        </p:spPr>
        <p:txBody>
          <a:bodyPr>
            <a:normAutofit/>
          </a:bodyPr>
          <a:lstStyle>
            <a:lvl1pPr algn="l">
              <a:defRPr sz="32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616624"/>
          </a:xfrm>
        </p:spPr>
        <p:txBody>
          <a:bodyPr/>
          <a:lstStyle>
            <a:lvl1pPr>
              <a:buFontTx/>
              <a:buBlip>
                <a:blip r:embed="rId2"/>
              </a:buBlip>
              <a:defRPr sz="2800" baseline="0">
                <a:latin typeface="Microsoft New Tai Lue" pitchFamily="34" charset="0"/>
                <a:ea typeface="微软雅黑" pitchFamily="34" charset="-122"/>
              </a:defRPr>
            </a:lvl1pPr>
            <a:lvl2pPr>
              <a:buFontTx/>
              <a:buBlip>
                <a:blip r:embed="rId3"/>
              </a:buBlip>
              <a:defRPr sz="2400" baseline="0">
                <a:latin typeface="Microsoft New Tai Lue" pitchFamily="34" charset="0"/>
                <a:ea typeface="微软雅黑" pitchFamily="34" charset="-122"/>
              </a:defRPr>
            </a:lvl2pPr>
            <a:lvl3pPr>
              <a:buFontTx/>
              <a:buBlip>
                <a:blip r:embed="rId4"/>
              </a:buBlip>
              <a:defRPr sz="2000" baseline="0">
                <a:latin typeface="Microsoft New Tai Lue" pitchFamily="34" charset="0"/>
                <a:ea typeface="微软雅黑" pitchFamily="34" charset="-122"/>
              </a:defRPr>
            </a:lvl3pPr>
            <a:lvl4pPr>
              <a:defRPr sz="1800" baseline="0">
                <a:latin typeface="Microsoft New Tai Lue" pitchFamily="34" charset="0"/>
                <a:ea typeface="微软雅黑" pitchFamily="34" charset="-122"/>
              </a:defRPr>
            </a:lvl4pPr>
            <a:lvl5pPr>
              <a:defRPr sz="1600" baseline="0">
                <a:latin typeface="Microsoft New Tai Lue" pitchFamily="34" charset="0"/>
                <a:ea typeface="微软雅黑" pitchFamily="34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cxnSp>
        <p:nvCxnSpPr>
          <p:cNvPr id="8" name="直接连接符 7"/>
          <p:cNvCxnSpPr/>
          <p:nvPr userDrawn="1"/>
        </p:nvCxnSpPr>
        <p:spPr>
          <a:xfrm>
            <a:off x="467544" y="1052736"/>
            <a:ext cx="82089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 userDrawn="1"/>
        </p:nvSpPr>
        <p:spPr>
          <a:xfrm>
            <a:off x="467544" y="44624"/>
            <a:ext cx="43924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smtClean="0">
                <a:latin typeface="微软雅黑" pitchFamily="34" charset="-122"/>
                <a:ea typeface="微软雅黑" pitchFamily="34" charset="-122"/>
              </a:rPr>
              <a:t>第十讲 函数（一）</a:t>
            </a:r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0" name="直接连接符 9"/>
          <p:cNvCxnSpPr/>
          <p:nvPr userDrawn="1"/>
        </p:nvCxnSpPr>
        <p:spPr>
          <a:xfrm>
            <a:off x="467544" y="332656"/>
            <a:ext cx="82089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5987008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24744"/>
            <a:ext cx="8229600" cy="5544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01608" y="6492875"/>
            <a:ext cx="4423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smtClean="0"/>
              <a:t>第十讲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smtClean="0"/>
              <a:t>过程</a:t>
            </a:r>
            <a:r>
              <a:rPr lang="zh-CN" altLang="en-US" smtClean="0"/>
              <a:t>（一）</a:t>
            </a:r>
            <a:endParaRPr lang="en-US" altLang="zh-CN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mtClean="0"/>
              <a:t>例</a:t>
            </a:r>
            <a:r>
              <a:rPr lang="en-US" altLang="zh-CN" smtClean="0"/>
              <a:t>10</a:t>
            </a:r>
            <a:r>
              <a:rPr lang="en-US" altLang="zh-CN" smtClean="0"/>
              <a:t>.1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43608" y="1052736"/>
            <a:ext cx="5760640" cy="5256584"/>
          </a:xfrm>
        </p:spPr>
        <p:txBody>
          <a:bodyPr>
            <a:normAutofit fontScale="92500" lnSpcReduction="20000"/>
          </a:bodyPr>
          <a:lstStyle/>
          <a:p>
            <a:r>
              <a:rPr lang="en-US" altLang="zh-CN" dirty="0" smtClean="0"/>
              <a:t>SUBROUTINE solve(</a:t>
            </a:r>
            <a:r>
              <a:rPr lang="en-US" altLang="zh-CN" dirty="0" err="1" smtClean="0"/>
              <a:t>s,a,b,n</a:t>
            </a:r>
            <a:r>
              <a:rPr lang="en-US" altLang="zh-CN" dirty="0" smtClean="0"/>
              <a:t>)</a:t>
            </a:r>
          </a:p>
          <a:p>
            <a:r>
              <a:rPr lang="en-US" altLang="zh-CN" dirty="0" smtClean="0"/>
              <a:t>IMPLICIT NONE</a:t>
            </a:r>
          </a:p>
          <a:p>
            <a:r>
              <a:rPr lang="en-US" altLang="zh-CN" dirty="0" smtClean="0"/>
              <a:t>REAL(KIND=8) :: </a:t>
            </a:r>
            <a:r>
              <a:rPr lang="en-US" altLang="zh-CN" dirty="0" err="1" smtClean="0"/>
              <a:t>s,a,b,h,t</a:t>
            </a:r>
            <a:endParaRPr lang="en-US" altLang="zh-CN" dirty="0" smtClean="0"/>
          </a:p>
          <a:p>
            <a:r>
              <a:rPr lang="en-US" altLang="zh-CN" dirty="0" smtClean="0"/>
              <a:t>INTEGER :: </a:t>
            </a:r>
            <a:r>
              <a:rPr lang="en-US" altLang="zh-CN" dirty="0" err="1" smtClean="0"/>
              <a:t>n,k</a:t>
            </a:r>
            <a:endParaRPr lang="en-US" altLang="zh-CN" dirty="0" smtClean="0"/>
          </a:p>
          <a:p>
            <a:r>
              <a:rPr lang="en-US" altLang="zh-CN" dirty="0" smtClean="0"/>
              <a:t>s=0d0</a:t>
            </a:r>
          </a:p>
          <a:p>
            <a:r>
              <a:rPr lang="en-US" altLang="zh-CN" dirty="0" smtClean="0"/>
              <a:t>h=(b-a)/n</a:t>
            </a:r>
          </a:p>
          <a:p>
            <a:r>
              <a:rPr lang="en-US" altLang="zh-CN" dirty="0" smtClean="0"/>
              <a:t>s=(a**2+dsin(a))+(b**2+dsin(b))</a:t>
            </a:r>
          </a:p>
          <a:p>
            <a:r>
              <a:rPr lang="en-US" altLang="zh-CN" dirty="0" smtClean="0"/>
              <a:t>do k=1,n-1</a:t>
            </a:r>
          </a:p>
          <a:p>
            <a:r>
              <a:rPr lang="en-US" altLang="zh-CN" dirty="0" smtClean="0"/>
              <a:t>t=</a:t>
            </a:r>
            <a:r>
              <a:rPr lang="en-US" altLang="zh-CN" dirty="0" err="1" smtClean="0"/>
              <a:t>a+k</a:t>
            </a:r>
            <a:r>
              <a:rPr lang="en-US" altLang="zh-CN" dirty="0" smtClean="0"/>
              <a:t>*h</a:t>
            </a:r>
          </a:p>
          <a:p>
            <a:r>
              <a:rPr lang="en-US" altLang="zh-CN" dirty="0" smtClean="0"/>
              <a:t>s=s+2d0*(t**2+dsin(t))</a:t>
            </a:r>
          </a:p>
          <a:p>
            <a:r>
              <a:rPr lang="en-US" altLang="zh-CN" dirty="0" smtClean="0"/>
              <a:t>END DO</a:t>
            </a:r>
          </a:p>
          <a:p>
            <a:r>
              <a:rPr lang="en-US" altLang="zh-CN" dirty="0" smtClean="0"/>
              <a:t>s=s*h/2d0</a:t>
            </a:r>
          </a:p>
          <a:p>
            <a:r>
              <a:rPr lang="en-US" altLang="zh-CN" dirty="0" smtClean="0"/>
              <a:t>END SUBROUTINE solve</a:t>
            </a: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mtClean="0"/>
              <a:t>例</a:t>
            </a:r>
            <a:r>
              <a:rPr lang="en-US" altLang="zh-CN" smtClean="0"/>
              <a:t>10.1</a:t>
            </a:r>
            <a:r>
              <a:rPr lang="zh-CN" altLang="en-US" smtClean="0"/>
              <a:t>的调用</a:t>
            </a:r>
            <a:endParaRPr lang="zh-CN" altLang="en-US" dirty="0"/>
          </a:p>
        </p:txBody>
      </p:sp>
      <p:sp>
        <p:nvSpPr>
          <p:cNvPr id="4" name="内容占位符 2"/>
          <p:cNvSpPr txBox="1">
            <a:spLocks/>
          </p:cNvSpPr>
          <p:nvPr/>
        </p:nvSpPr>
        <p:spPr>
          <a:xfrm>
            <a:off x="1115616" y="1196752"/>
            <a:ext cx="6768752" cy="5256584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rtlCol="0">
            <a:normAutofit/>
          </a:bodyPr>
          <a:lstStyle/>
          <a:p>
            <a:pPr marL="342900" lvl="0" indent="-342900">
              <a:spcBef>
                <a:spcPct val="20000"/>
              </a:spcBef>
              <a:buClr>
                <a:schemeClr val="tx2"/>
              </a:buClr>
              <a:buSzPct val="50000"/>
            </a:pPr>
            <a:r>
              <a:rPr lang="en-US" altLang="zh-CN" sz="2800" b="1" dirty="0" smtClean="0">
                <a:solidFill>
                  <a:srgbClr val="060994"/>
                </a:solidFill>
                <a:latin typeface="Times New Roman" pitchFamily="18" charset="0"/>
                <a:ea typeface="隶书" pitchFamily="49" charset="-122"/>
              </a:rPr>
              <a:t>PROGRAM </a:t>
            </a:r>
            <a:r>
              <a:rPr lang="en-US" altLang="zh-CN" sz="2800" b="1" dirty="0" err="1" smtClean="0">
                <a:solidFill>
                  <a:srgbClr val="060994"/>
                </a:solidFill>
                <a:latin typeface="Times New Roman" pitchFamily="18" charset="0"/>
                <a:ea typeface="隶书" pitchFamily="49" charset="-122"/>
              </a:rPr>
              <a:t>test_sub</a:t>
            </a:r>
            <a:endParaRPr lang="en-US" altLang="zh-CN" sz="2800" b="1" dirty="0" smtClean="0">
              <a:solidFill>
                <a:srgbClr val="060994"/>
              </a:solidFill>
              <a:latin typeface="Times New Roman" pitchFamily="18" charset="0"/>
              <a:ea typeface="隶书" pitchFamily="49" charset="-122"/>
            </a:endParaRPr>
          </a:p>
          <a:p>
            <a:pPr marL="342900" lvl="0" indent="-342900">
              <a:spcBef>
                <a:spcPct val="20000"/>
              </a:spcBef>
              <a:buClr>
                <a:schemeClr val="tx2"/>
              </a:buClr>
              <a:buSzPct val="50000"/>
            </a:pPr>
            <a:r>
              <a:rPr lang="en-US" altLang="zh-CN" sz="2800" b="1" dirty="0" smtClean="0">
                <a:solidFill>
                  <a:srgbClr val="060994"/>
                </a:solidFill>
                <a:latin typeface="Times New Roman" pitchFamily="18" charset="0"/>
                <a:ea typeface="隶书" pitchFamily="49" charset="-122"/>
              </a:rPr>
              <a:t>REAL(KIND=8) :: </a:t>
            </a:r>
            <a:r>
              <a:rPr lang="en-US" altLang="zh-CN" sz="2800" b="1" dirty="0" err="1" smtClean="0">
                <a:solidFill>
                  <a:srgbClr val="060994"/>
                </a:solidFill>
                <a:latin typeface="Times New Roman" pitchFamily="18" charset="0"/>
                <a:ea typeface="隶书" pitchFamily="49" charset="-122"/>
              </a:rPr>
              <a:t>result,a</a:t>
            </a:r>
            <a:r>
              <a:rPr lang="en-US" altLang="zh-CN" sz="2800" b="1" dirty="0" smtClean="0">
                <a:solidFill>
                  <a:srgbClr val="060994"/>
                </a:solidFill>
                <a:latin typeface="Times New Roman" pitchFamily="18" charset="0"/>
                <a:ea typeface="隶书" pitchFamily="49" charset="-122"/>
              </a:rPr>
              <a:t>=-2D0,b=2D0</a:t>
            </a:r>
          </a:p>
          <a:p>
            <a:pPr marL="342900" lvl="0" indent="-342900">
              <a:spcBef>
                <a:spcPct val="20000"/>
              </a:spcBef>
              <a:buClr>
                <a:schemeClr val="tx2"/>
              </a:buClr>
              <a:buSzPct val="50000"/>
            </a:pPr>
            <a:r>
              <a:rPr lang="en-US" altLang="zh-CN" sz="2800" b="1" dirty="0" smtClean="0">
                <a:solidFill>
                  <a:srgbClr val="060994"/>
                </a:solidFill>
                <a:latin typeface="Times New Roman" pitchFamily="18" charset="0"/>
                <a:ea typeface="隶书" pitchFamily="49" charset="-122"/>
              </a:rPr>
              <a:t>INTEGER :: n1=200,n2=2000</a:t>
            </a:r>
          </a:p>
          <a:p>
            <a:pPr marL="342900" lvl="0" indent="-342900">
              <a:spcBef>
                <a:spcPct val="20000"/>
              </a:spcBef>
              <a:buClr>
                <a:schemeClr val="tx2"/>
              </a:buClr>
              <a:buSzPct val="50000"/>
            </a:pPr>
            <a:r>
              <a:rPr lang="en-US" altLang="zh-CN" sz="2800" b="1" dirty="0" smtClean="0">
                <a:solidFill>
                  <a:srgbClr val="060994"/>
                </a:solidFill>
                <a:latin typeface="Times New Roman" pitchFamily="18" charset="0"/>
                <a:ea typeface="隶书" pitchFamily="49" charset="-122"/>
              </a:rPr>
              <a:t>CALL solve(result,a,b,n1)</a:t>
            </a:r>
          </a:p>
          <a:p>
            <a:pPr marL="342900" lvl="0" indent="-342900">
              <a:spcBef>
                <a:spcPct val="20000"/>
              </a:spcBef>
              <a:buClr>
                <a:schemeClr val="tx2"/>
              </a:buClr>
              <a:buSzPct val="50000"/>
            </a:pPr>
            <a:r>
              <a:rPr lang="en-US" altLang="zh-CN" sz="2800" b="1" dirty="0" smtClean="0">
                <a:solidFill>
                  <a:srgbClr val="060994"/>
                </a:solidFill>
                <a:latin typeface="Times New Roman" pitchFamily="18" charset="0"/>
                <a:ea typeface="隶书" pitchFamily="49" charset="-122"/>
              </a:rPr>
              <a:t>WRITE (*,*) result</a:t>
            </a:r>
          </a:p>
          <a:p>
            <a:pPr marL="342900" lvl="0" indent="-342900">
              <a:spcBef>
                <a:spcPct val="20000"/>
              </a:spcBef>
              <a:buClr>
                <a:schemeClr val="tx2"/>
              </a:buClr>
              <a:buSzPct val="50000"/>
            </a:pPr>
            <a:r>
              <a:rPr lang="en-US" altLang="zh-CN" sz="2800" b="1" dirty="0" smtClean="0">
                <a:solidFill>
                  <a:srgbClr val="060994"/>
                </a:solidFill>
                <a:latin typeface="Times New Roman" pitchFamily="18" charset="0"/>
                <a:ea typeface="隶书" pitchFamily="49" charset="-122"/>
              </a:rPr>
              <a:t>CALL solve(result,a,b,n2)</a:t>
            </a:r>
          </a:p>
          <a:p>
            <a:pPr marL="342900" lvl="0" indent="-342900">
              <a:spcBef>
                <a:spcPct val="20000"/>
              </a:spcBef>
              <a:buClr>
                <a:schemeClr val="tx2"/>
              </a:buClr>
              <a:buSzPct val="50000"/>
            </a:pPr>
            <a:r>
              <a:rPr lang="en-US" altLang="zh-CN" sz="2800" b="1" dirty="0" smtClean="0">
                <a:solidFill>
                  <a:srgbClr val="060994"/>
                </a:solidFill>
                <a:latin typeface="Times New Roman" pitchFamily="18" charset="0"/>
                <a:ea typeface="隶书" pitchFamily="49" charset="-122"/>
              </a:rPr>
              <a:t>WRITE (*,*) result</a:t>
            </a:r>
          </a:p>
          <a:p>
            <a:pPr marL="342900" lvl="0" indent="-342900">
              <a:spcBef>
                <a:spcPct val="20000"/>
              </a:spcBef>
              <a:buClr>
                <a:schemeClr val="tx2"/>
              </a:buClr>
              <a:buSzPct val="50000"/>
            </a:pPr>
            <a:r>
              <a: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60994"/>
                </a:solidFill>
                <a:effectLst/>
                <a:uLnTx/>
                <a:uFillTx/>
                <a:latin typeface="Times New Roman" pitchFamily="18" charset="0"/>
                <a:ea typeface="隶书" pitchFamily="49" charset="-122"/>
                <a:cs typeface="+mn-cs"/>
              </a:rPr>
              <a:t>END PROGRAM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060994"/>
              </a:solidFill>
              <a:effectLst/>
              <a:uLnTx/>
              <a:uFillTx/>
              <a:latin typeface="Times New Roman" pitchFamily="18" charset="0"/>
              <a:ea typeface="隶书" pitchFamily="49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smtClean="0"/>
              <a:t>10</a:t>
            </a:r>
            <a:r>
              <a:rPr lang="en-US" altLang="zh-CN" smtClean="0"/>
              <a:t>.3 </a:t>
            </a:r>
            <a:r>
              <a:rPr lang="zh-CN" altLang="en-US" dirty="0" smtClean="0"/>
              <a:t>自定义函数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zh-CN" altLang="en-US" dirty="0" smtClean="0"/>
              <a:t>如果某个过程的结果是</a:t>
            </a:r>
            <a:r>
              <a:rPr lang="zh-CN" altLang="en-US" dirty="0" smtClean="0">
                <a:solidFill>
                  <a:srgbClr val="FF0000"/>
                </a:solidFill>
              </a:rPr>
              <a:t>单个的</a:t>
            </a:r>
            <a:r>
              <a:rPr lang="zh-CN" altLang="en-US" dirty="0" smtClean="0"/>
              <a:t>数值、逻辑值、字符串或数组，可以写成函数形式。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dirty="0" smtClean="0"/>
              <a:t>FUNCTION name(</a:t>
            </a:r>
            <a:r>
              <a:rPr lang="en-US" altLang="zh-CN" dirty="0" err="1" smtClean="0"/>
              <a:t>argument_list</a:t>
            </a:r>
            <a:r>
              <a:rPr lang="en-US" altLang="zh-CN" dirty="0" smtClean="0"/>
              <a:t>)</a:t>
            </a:r>
          </a:p>
          <a:p>
            <a:r>
              <a:rPr lang="en-US" altLang="zh-CN" dirty="0" smtClean="0"/>
              <a:t>    …</a:t>
            </a:r>
          </a:p>
          <a:p>
            <a:r>
              <a:rPr lang="en-US" altLang="zh-CN" dirty="0" smtClean="0"/>
              <a:t>    </a:t>
            </a:r>
            <a:r>
              <a:rPr lang="zh-CN" altLang="en-US" dirty="0" smtClean="0"/>
              <a:t>声明部分</a:t>
            </a:r>
            <a:endParaRPr lang="en-US" altLang="zh-CN" dirty="0" smtClean="0"/>
          </a:p>
          <a:p>
            <a:r>
              <a:rPr lang="en-US" altLang="zh-CN" dirty="0" smtClean="0"/>
              <a:t>    …</a:t>
            </a:r>
          </a:p>
          <a:p>
            <a:r>
              <a:rPr lang="en-US" altLang="zh-CN" dirty="0" smtClean="0"/>
              <a:t>    </a:t>
            </a:r>
            <a:r>
              <a:rPr lang="zh-CN" altLang="en-US" dirty="0" smtClean="0"/>
              <a:t>执行部分</a:t>
            </a:r>
            <a:endParaRPr lang="en-US" altLang="zh-CN" dirty="0" smtClean="0"/>
          </a:p>
          <a:p>
            <a:r>
              <a:rPr lang="en-US" altLang="zh-CN" dirty="0" smtClean="0"/>
              <a:t>    …</a:t>
            </a:r>
          </a:p>
          <a:p>
            <a:r>
              <a:rPr lang="en-US" altLang="zh-CN" dirty="0" smtClean="0"/>
              <a:t>    </a:t>
            </a:r>
            <a:r>
              <a:rPr lang="en-US" altLang="zh-CN" dirty="0" smtClean="0">
                <a:solidFill>
                  <a:srgbClr val="FF0000"/>
                </a:solidFill>
              </a:rPr>
              <a:t>name = </a:t>
            </a:r>
            <a:r>
              <a:rPr lang="en-US" altLang="zh-CN" dirty="0" err="1" smtClean="0">
                <a:solidFill>
                  <a:srgbClr val="FF0000"/>
                </a:solidFill>
              </a:rPr>
              <a:t>expr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r>
              <a:rPr lang="en-US" altLang="zh-CN" dirty="0" smtClean="0"/>
              <a:t>    RETURN</a:t>
            </a:r>
          </a:p>
          <a:p>
            <a:r>
              <a:rPr lang="en-US" altLang="zh-CN" dirty="0" smtClean="0"/>
              <a:t>END FUNCTION [name]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mtClean="0"/>
              <a:t>例</a:t>
            </a:r>
            <a:r>
              <a:rPr lang="en-US" altLang="zh-CN" smtClean="0"/>
              <a:t>10</a:t>
            </a:r>
            <a:r>
              <a:rPr lang="en-US" altLang="zh-CN" smtClean="0"/>
              <a:t>.2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FUNCTION func1(x)</a:t>
            </a:r>
          </a:p>
          <a:p>
            <a:r>
              <a:rPr lang="en-US" altLang="zh-CN" dirty="0" smtClean="0"/>
              <a:t>REAL(KIND=8) :: func1,x</a:t>
            </a:r>
          </a:p>
          <a:p>
            <a:r>
              <a:rPr lang="en-US" altLang="zh-CN" dirty="0" smtClean="0"/>
              <a:t>func1=x**2+DSIN(x)</a:t>
            </a:r>
          </a:p>
          <a:p>
            <a:r>
              <a:rPr lang="en-US" altLang="zh-CN" dirty="0" smtClean="0"/>
              <a:t>END FUNCTION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PROGRAM </a:t>
            </a:r>
            <a:r>
              <a:rPr lang="en-US" altLang="zh-CN" dirty="0" err="1" smtClean="0"/>
              <a:t>test_sub</a:t>
            </a:r>
            <a:endParaRPr lang="en-US" altLang="zh-CN" dirty="0" smtClean="0"/>
          </a:p>
          <a:p>
            <a:r>
              <a:rPr lang="en-US" altLang="zh-CN" dirty="0" smtClean="0"/>
              <a:t>IMPLICIT NONE</a:t>
            </a:r>
          </a:p>
          <a:p>
            <a:r>
              <a:rPr lang="en-US" altLang="zh-CN" dirty="0" smtClean="0">
                <a:solidFill>
                  <a:srgbClr val="FF0000"/>
                </a:solidFill>
              </a:rPr>
              <a:t>REAL(KIND=8),EXTERNAL :: func1</a:t>
            </a:r>
          </a:p>
          <a:p>
            <a:r>
              <a:rPr lang="en-US" altLang="zh-CN" dirty="0" smtClean="0"/>
              <a:t>WRITE (*,*) func1(10D0)</a:t>
            </a:r>
          </a:p>
          <a:p>
            <a:r>
              <a:rPr lang="en-US" altLang="zh-CN" dirty="0" smtClean="0"/>
              <a:t>END PROGRAM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子程序和函数的分别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zh-CN" altLang="en-US" dirty="0" smtClean="0"/>
              <a:t>使用自定义函数之前，必须要声明</a:t>
            </a:r>
            <a:endParaRPr lang="en-US" altLang="zh-CN" dirty="0" smtClean="0"/>
          </a:p>
          <a:p>
            <a:pPr>
              <a:buFont typeface="Wingdings" pitchFamily="2" charset="2"/>
              <a:buChar char="Ø"/>
            </a:pPr>
            <a:r>
              <a:rPr lang="zh-CN" altLang="en-US" dirty="0" smtClean="0"/>
              <a:t>自定义函数会返回一个值，由函数的名字带回</a:t>
            </a:r>
            <a:endParaRPr lang="en-US" altLang="zh-CN" dirty="0" smtClean="0"/>
          </a:p>
          <a:p>
            <a:pPr>
              <a:buFont typeface="Wingdings" pitchFamily="2" charset="2"/>
              <a:buChar char="Ø"/>
            </a:pPr>
            <a:r>
              <a:rPr lang="zh-CN" altLang="en-US" dirty="0" smtClean="0"/>
              <a:t>调用函数不需要</a:t>
            </a:r>
            <a:r>
              <a:rPr lang="en-US" altLang="zh-CN" dirty="0" smtClean="0"/>
              <a:t>CALL</a:t>
            </a:r>
            <a:r>
              <a:rPr lang="zh-CN" altLang="en-US" dirty="0" smtClean="0"/>
              <a:t>，直接用类似内置函数的方式调用，可以直接写入表达式</a:t>
            </a:r>
            <a:endParaRPr lang="en-US" altLang="zh-CN" dirty="0" smtClean="0"/>
          </a:p>
          <a:p>
            <a:pPr>
              <a:buFont typeface="Wingdings" pitchFamily="2" charset="2"/>
              <a:buChar char="Ø"/>
            </a:pPr>
            <a:endParaRPr lang="en-US" altLang="zh-CN" dirty="0" smtClean="0"/>
          </a:p>
          <a:p>
            <a:pPr>
              <a:buFont typeface="Wingdings" pitchFamily="2" charset="2"/>
              <a:buChar char="Ø"/>
            </a:pPr>
            <a:r>
              <a:rPr lang="zh-CN" altLang="en-US" dirty="0" smtClean="0"/>
              <a:t>函数也可以写成子程序的形式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函数应用举例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REAL FUNCTION F1(x)</a:t>
            </a:r>
          </a:p>
          <a:p>
            <a:r>
              <a:rPr lang="en-US" altLang="zh-CN" dirty="0" smtClean="0"/>
              <a:t>REAL :: x</a:t>
            </a:r>
          </a:p>
          <a:p>
            <a:r>
              <a:rPr lang="en-US" altLang="zh-CN" dirty="0" smtClean="0"/>
              <a:t>F1=(x+1)/(x-1)</a:t>
            </a:r>
          </a:p>
          <a:p>
            <a:r>
              <a:rPr lang="en-US" altLang="zh-CN" dirty="0" smtClean="0"/>
              <a:t>END FUNCTION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函数应用举例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REAL FUNCTION F2(</a:t>
            </a:r>
            <a:r>
              <a:rPr lang="en-US" altLang="zh-CN" dirty="0" err="1" smtClean="0"/>
              <a:t>a,b,c,x</a:t>
            </a:r>
            <a:r>
              <a:rPr lang="en-US" altLang="zh-CN" dirty="0" smtClean="0"/>
              <a:t>)</a:t>
            </a:r>
          </a:p>
          <a:p>
            <a:r>
              <a:rPr lang="en-US" altLang="zh-CN" dirty="0" smtClean="0"/>
              <a:t>REAL :: </a:t>
            </a:r>
            <a:r>
              <a:rPr lang="en-US" altLang="zh-CN" dirty="0" err="1" smtClean="0"/>
              <a:t>a,b,c,x</a:t>
            </a:r>
            <a:endParaRPr lang="en-US" altLang="zh-CN" dirty="0" smtClean="0"/>
          </a:p>
          <a:p>
            <a:r>
              <a:rPr lang="en-US" altLang="zh-CN" dirty="0" smtClean="0"/>
              <a:t>F2=a*x*</a:t>
            </a:r>
            <a:r>
              <a:rPr lang="en-US" altLang="zh-CN" dirty="0" err="1" smtClean="0"/>
              <a:t>x+b</a:t>
            </a:r>
            <a:r>
              <a:rPr lang="en-US" altLang="zh-CN" dirty="0" smtClean="0"/>
              <a:t>*</a:t>
            </a:r>
            <a:r>
              <a:rPr lang="en-US" altLang="zh-CN" dirty="0" err="1" smtClean="0"/>
              <a:t>x+c</a:t>
            </a:r>
            <a:endParaRPr lang="en-US" altLang="zh-CN" dirty="0" smtClean="0"/>
          </a:p>
          <a:p>
            <a:r>
              <a:rPr lang="en-US" altLang="zh-CN" dirty="0" smtClean="0"/>
              <a:t>END PROGRAM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smtClean="0"/>
              <a:t>10</a:t>
            </a:r>
            <a:r>
              <a:rPr lang="en-US" altLang="zh-CN" smtClean="0"/>
              <a:t>.4 </a:t>
            </a:r>
            <a:r>
              <a:rPr lang="zh-CN" altLang="en-US" dirty="0" smtClean="0"/>
              <a:t>过程的参数传递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mtClean="0">
                <a:solidFill>
                  <a:srgbClr val="FF0000"/>
                </a:solidFill>
              </a:rPr>
              <a:t>Fortran</a:t>
            </a:r>
            <a:r>
              <a:rPr lang="zh-CN" altLang="en-US" dirty="0" smtClean="0">
                <a:solidFill>
                  <a:srgbClr val="FF0000"/>
                </a:solidFill>
              </a:rPr>
              <a:t>过程的参数传递是地址传递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endParaRPr lang="en-US" altLang="zh-CN" dirty="0" smtClean="0"/>
          </a:p>
          <a:p>
            <a:r>
              <a:rPr lang="zh-CN" altLang="en-US" dirty="0" smtClean="0"/>
              <a:t>过程在被调用时，形参通过实参得到确定的值</a:t>
            </a:r>
            <a:endParaRPr lang="en-US" altLang="zh-CN" dirty="0" smtClean="0"/>
          </a:p>
          <a:p>
            <a:r>
              <a:rPr lang="zh-CN" altLang="en-US" dirty="0" smtClean="0"/>
              <a:t>这个值是怎么得来的？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>
                <a:solidFill>
                  <a:srgbClr val="FF0000"/>
                </a:solidFill>
              </a:rPr>
              <a:t>当调用过程时，主程序传递一个指针来指向实参表中各个参数的存储位置。过程查找调用程序所指向的内存位置，以获得它需要的实参值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REAL(KIND=8) :: </a:t>
            </a:r>
            <a:r>
              <a:rPr lang="en-US" altLang="zh-CN" dirty="0" err="1" smtClean="0"/>
              <a:t>result,a,b</a:t>
            </a:r>
            <a:endParaRPr lang="en-US" altLang="zh-CN" dirty="0" smtClean="0"/>
          </a:p>
          <a:p>
            <a:r>
              <a:rPr lang="en-US" altLang="zh-CN" dirty="0" smtClean="0"/>
              <a:t>INTEGER :: n1,n2</a:t>
            </a:r>
          </a:p>
          <a:p>
            <a:r>
              <a:rPr lang="en-US" altLang="zh-CN" dirty="0" smtClean="0"/>
              <a:t>CALL solve(</a:t>
            </a:r>
            <a:r>
              <a:rPr lang="en-US" altLang="zh-CN" dirty="0" smtClean="0">
                <a:solidFill>
                  <a:srgbClr val="FF0000"/>
                </a:solidFill>
              </a:rPr>
              <a:t>result,a,b,n1</a:t>
            </a:r>
            <a:r>
              <a:rPr lang="en-US" altLang="zh-CN" dirty="0" smtClean="0"/>
              <a:t>)</a:t>
            </a:r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dirty="0" smtClean="0"/>
              <a:t>SUBROUTINE solve(</a:t>
            </a:r>
            <a:r>
              <a:rPr lang="en-US" altLang="zh-CN" dirty="0" err="1" smtClean="0">
                <a:solidFill>
                  <a:srgbClr val="FF0000"/>
                </a:solidFill>
              </a:rPr>
              <a:t>s,a,b,n</a:t>
            </a:r>
            <a:r>
              <a:rPr lang="en-US" altLang="zh-CN" dirty="0" smtClean="0"/>
              <a:t>)</a:t>
            </a:r>
            <a:endParaRPr lang="zh-CN" altLang="en-US" dirty="0"/>
          </a:p>
        </p:txBody>
      </p:sp>
      <p:sp>
        <p:nvSpPr>
          <p:cNvPr id="4" name="下箭头 3"/>
          <p:cNvSpPr/>
          <p:nvPr/>
        </p:nvSpPr>
        <p:spPr>
          <a:xfrm>
            <a:off x="3851920" y="2780928"/>
            <a:ext cx="288032" cy="21602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标注 4"/>
          <p:cNvSpPr/>
          <p:nvPr/>
        </p:nvSpPr>
        <p:spPr>
          <a:xfrm>
            <a:off x="5292080" y="2924944"/>
            <a:ext cx="2880320" cy="1512168"/>
          </a:xfrm>
          <a:prstGeom prst="wedgeRectCallout">
            <a:avLst>
              <a:gd name="adj1" fmla="val -84326"/>
              <a:gd name="adj2" fmla="val 19290"/>
            </a:avLst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chemeClr val="tx1"/>
                </a:solidFill>
              </a:rPr>
              <a:t>实参</a:t>
            </a:r>
            <a:r>
              <a:rPr lang="en-US" altLang="zh-CN" dirty="0" smtClean="0">
                <a:solidFill>
                  <a:schemeClr val="tx1"/>
                </a:solidFill>
              </a:rPr>
              <a:t>result</a:t>
            </a:r>
            <a:r>
              <a:rPr lang="zh-CN" altLang="en-US" dirty="0" smtClean="0">
                <a:solidFill>
                  <a:schemeClr val="tx1"/>
                </a:solidFill>
              </a:rPr>
              <a:t>的地址传递给形参</a:t>
            </a:r>
            <a:r>
              <a:rPr lang="en-US" altLang="zh-CN" dirty="0" smtClean="0">
                <a:solidFill>
                  <a:schemeClr val="tx1"/>
                </a:solidFill>
              </a:rPr>
              <a:t>s</a:t>
            </a:r>
            <a:r>
              <a:rPr lang="zh-CN" altLang="en-US" dirty="0" smtClean="0">
                <a:solidFill>
                  <a:schemeClr val="tx1"/>
                </a:solidFill>
              </a:rPr>
              <a:t>，其余三个参数同理</a:t>
            </a:r>
            <a:endParaRPr lang="zh-CN" alt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要注意的问题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过程调用的参数传递要求：</a:t>
            </a:r>
            <a:endParaRPr lang="en-US" altLang="zh-CN" dirty="0" smtClean="0"/>
          </a:p>
          <a:p>
            <a:r>
              <a:rPr lang="zh-CN" altLang="en-US" dirty="0" smtClean="0"/>
              <a:t>调用中的参数要与过程中声明的参数在</a:t>
            </a:r>
            <a:r>
              <a:rPr lang="zh-CN" altLang="en-US" dirty="0" smtClean="0">
                <a:solidFill>
                  <a:srgbClr val="FF0000"/>
                </a:solidFill>
              </a:rPr>
              <a:t>个数</a:t>
            </a:r>
            <a:r>
              <a:rPr lang="zh-CN" altLang="en-US" dirty="0" smtClean="0"/>
              <a:t>、</a:t>
            </a:r>
            <a:r>
              <a:rPr lang="zh-CN" altLang="en-US" dirty="0" smtClean="0">
                <a:solidFill>
                  <a:srgbClr val="FF0000"/>
                </a:solidFill>
              </a:rPr>
              <a:t>类型</a:t>
            </a:r>
            <a:r>
              <a:rPr lang="zh-CN" altLang="en-US" dirty="0" smtClean="0"/>
              <a:t>和</a:t>
            </a:r>
            <a:r>
              <a:rPr lang="zh-CN" altLang="en-US" dirty="0" smtClean="0">
                <a:solidFill>
                  <a:srgbClr val="FF0000"/>
                </a:solidFill>
              </a:rPr>
              <a:t>位置摆放次序</a:t>
            </a:r>
            <a:r>
              <a:rPr lang="zh-CN" altLang="en-US" dirty="0" smtClean="0"/>
              <a:t>上保持一致。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如果不一致，一般会提示编译错误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mtClean="0"/>
              <a:t>内容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/>
              <a:t>子程序</a:t>
            </a:r>
            <a:endParaRPr lang="en-US" altLang="zh-CN" dirty="0" smtClean="0"/>
          </a:p>
          <a:p>
            <a:r>
              <a:rPr lang="zh-CN" altLang="en-US" smtClean="0"/>
              <a:t>自定义</a:t>
            </a:r>
            <a:r>
              <a:rPr lang="zh-CN" altLang="en-US" smtClean="0"/>
              <a:t>函数</a:t>
            </a:r>
            <a:endParaRPr lang="en-US" altLang="zh-CN" dirty="0" smtClean="0"/>
          </a:p>
          <a:p>
            <a:r>
              <a:rPr lang="zh-CN" altLang="en-US" smtClean="0"/>
              <a:t>函数</a:t>
            </a:r>
            <a:r>
              <a:rPr lang="zh-CN" altLang="en-US" smtClean="0"/>
              <a:t>参数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smtClean="0"/>
              <a:t>10</a:t>
            </a:r>
            <a:r>
              <a:rPr lang="en-US" altLang="zh-CN" smtClean="0"/>
              <a:t>.5 </a:t>
            </a:r>
            <a:r>
              <a:rPr lang="zh-CN" altLang="en-US" dirty="0" smtClean="0"/>
              <a:t>变量的局部性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不做特别声明的情况下：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r>
              <a:rPr lang="zh-CN" altLang="en-US" dirty="0" smtClean="0"/>
              <a:t>过程中所使用的变量仅在该过程中有效</a:t>
            </a:r>
            <a:endParaRPr lang="en-US" altLang="zh-CN" dirty="0" smtClean="0"/>
          </a:p>
          <a:p>
            <a:r>
              <a:rPr lang="zh-CN" altLang="en-US" smtClean="0"/>
              <a:t>因此</a:t>
            </a:r>
            <a:r>
              <a:rPr lang="zh-CN" altLang="en-US" dirty="0" smtClean="0"/>
              <a:t>，过程中使用的变量名可以和其它过程或主程序的变量名</a:t>
            </a:r>
            <a:r>
              <a:rPr lang="zh-CN" altLang="en-US" dirty="0" smtClean="0">
                <a:solidFill>
                  <a:srgbClr val="FF0000"/>
                </a:solidFill>
              </a:rPr>
              <a:t>同名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endParaRPr lang="en-US" altLang="zh-CN" dirty="0" smtClean="0"/>
          </a:p>
          <a:p>
            <a:r>
              <a:rPr lang="zh-CN" altLang="en-US" dirty="0" smtClean="0"/>
              <a:t>过程与调用者之间仅仅通过参数列表来共享内存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过程对于共享内存的内容修改，在过程结束后仍然有效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smtClean="0"/>
              <a:t>在</a:t>
            </a:r>
            <a:r>
              <a:rPr lang="zh-CN" altLang="en-US" smtClean="0">
                <a:hlinkClick r:id="rId2" action="ppaction://hlinksldjump"/>
              </a:rPr>
              <a:t>例</a:t>
            </a:r>
            <a:r>
              <a:rPr lang="en-US" altLang="zh-CN" smtClean="0">
                <a:hlinkClick r:id="rId2" action="ppaction://hlinksldjump"/>
              </a:rPr>
              <a:t>10</a:t>
            </a:r>
            <a:r>
              <a:rPr lang="en-US" altLang="zh-CN" smtClean="0">
                <a:hlinkClick r:id="rId2" action="ppaction://hlinksldjump"/>
              </a:rPr>
              <a:t>.1</a:t>
            </a:r>
            <a:r>
              <a:rPr lang="zh-CN" altLang="en-US" dirty="0" smtClean="0"/>
              <a:t>中</a:t>
            </a:r>
            <a:r>
              <a:rPr lang="en-US" altLang="zh-CN" dirty="0" smtClean="0"/>
              <a:t> </a:t>
            </a:r>
            <a:r>
              <a:rPr lang="zh-CN" altLang="en-US" dirty="0" smtClean="0"/>
              <a:t>，虽然过程中和主程序中都声明变量</a:t>
            </a:r>
            <a:r>
              <a:rPr lang="en-US" altLang="zh-CN" dirty="0" err="1" smtClean="0"/>
              <a:t>a,b</a:t>
            </a:r>
            <a:r>
              <a:rPr lang="zh-CN" altLang="en-US" dirty="0" smtClean="0"/>
              <a:t>，但它们并不会冲突</a:t>
            </a:r>
            <a:endParaRPr lang="en-US" altLang="zh-CN" dirty="0" smtClean="0"/>
          </a:p>
          <a:p>
            <a:endParaRPr lang="en-US" altLang="zh-CN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比如在过程中，主程序中，都会采用变量名为</a:t>
            </a:r>
            <a:r>
              <a:rPr lang="en-US" altLang="zh-CN" dirty="0" err="1" smtClean="0"/>
              <a:t>i,j</a:t>
            </a:r>
            <a:r>
              <a:rPr lang="zh-CN" altLang="en-US" dirty="0" smtClean="0"/>
              <a:t>之类的变量来进行循环控制，它们都只在各自的过程中有效，不会发生冲突</a:t>
            </a:r>
            <a:endParaRPr lang="en-US" altLang="zh-CN" dirty="0" smtClean="0"/>
          </a:p>
          <a:p>
            <a:r>
              <a:rPr lang="en-US" altLang="zh-CN" dirty="0" smtClean="0"/>
              <a:t>SUBROUTINE f</a:t>
            </a:r>
            <a:r>
              <a:rPr lang="en-US" altLang="zh-CN" b="0" dirty="0" smtClean="0"/>
              <a:t>actorial</a:t>
            </a:r>
            <a:r>
              <a:rPr lang="en-US" altLang="zh-CN" dirty="0" smtClean="0"/>
              <a:t>(</a:t>
            </a:r>
            <a:r>
              <a:rPr lang="en-US" altLang="zh-CN" dirty="0" err="1" smtClean="0"/>
              <a:t>result,n</a:t>
            </a:r>
            <a:r>
              <a:rPr lang="en-US" altLang="zh-CN" dirty="0" smtClean="0"/>
              <a:t>)</a:t>
            </a:r>
          </a:p>
          <a:p>
            <a:r>
              <a:rPr lang="en-US" altLang="zh-CN" dirty="0" smtClean="0"/>
              <a:t>INTEGER :: </a:t>
            </a:r>
            <a:r>
              <a:rPr lang="en-US" altLang="zh-CN" dirty="0" err="1" smtClean="0"/>
              <a:t>result,n,i</a:t>
            </a:r>
            <a:endParaRPr lang="en-US" altLang="zh-CN" dirty="0" smtClean="0"/>
          </a:p>
          <a:p>
            <a:r>
              <a:rPr lang="en-US" altLang="zh-CN" dirty="0" smtClean="0"/>
              <a:t>result=1</a:t>
            </a:r>
          </a:p>
          <a:p>
            <a:r>
              <a:rPr lang="en-US" altLang="zh-CN" dirty="0" smtClean="0"/>
              <a:t>DO </a:t>
            </a:r>
            <a:r>
              <a:rPr lang="en-US" altLang="zh-CN" dirty="0" err="1" smtClean="0"/>
              <a:t>i</a:t>
            </a:r>
            <a:r>
              <a:rPr lang="en-US" altLang="zh-CN" dirty="0" smtClean="0"/>
              <a:t>=1,n</a:t>
            </a:r>
          </a:p>
          <a:p>
            <a:r>
              <a:rPr lang="en-US" altLang="zh-CN" dirty="0" smtClean="0"/>
              <a:t>	result=result*</a:t>
            </a:r>
            <a:r>
              <a:rPr lang="en-US" altLang="zh-CN" dirty="0" err="1" smtClean="0"/>
              <a:t>i</a:t>
            </a:r>
            <a:endParaRPr lang="en-US" altLang="zh-CN" dirty="0" smtClean="0"/>
          </a:p>
          <a:p>
            <a:r>
              <a:rPr lang="en-US" altLang="zh-CN" dirty="0" smtClean="0"/>
              <a:t>END DO</a:t>
            </a:r>
          </a:p>
          <a:p>
            <a:r>
              <a:rPr lang="en-US" altLang="zh-CN" dirty="0" smtClean="0"/>
              <a:t>END SUBROUTINE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932040" y="3212971"/>
            <a:ext cx="4176464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/>
              <a:t>PROGRAM </a:t>
            </a:r>
            <a:r>
              <a:rPr lang="en-US" altLang="zh-CN" sz="2800" b="1" dirty="0" err="1" smtClean="0"/>
              <a:t>var_test</a:t>
            </a:r>
            <a:endParaRPr lang="en-US" altLang="zh-CN" sz="2800" b="1" dirty="0" smtClean="0"/>
          </a:p>
          <a:p>
            <a:r>
              <a:rPr lang="en-US" altLang="zh-CN" sz="2800" b="1" dirty="0" smtClean="0"/>
              <a:t>INTEGER :: </a:t>
            </a:r>
            <a:r>
              <a:rPr lang="en-US" altLang="zh-CN" sz="2800" b="1" dirty="0" err="1" smtClean="0"/>
              <a:t>i,fac</a:t>
            </a:r>
            <a:endParaRPr lang="en-US" altLang="zh-CN" sz="2800" b="1" dirty="0" smtClean="0"/>
          </a:p>
          <a:p>
            <a:r>
              <a:rPr lang="en-US" altLang="zh-CN" sz="2800" b="1" dirty="0" smtClean="0"/>
              <a:t>DO </a:t>
            </a:r>
            <a:r>
              <a:rPr lang="en-US" altLang="zh-CN" sz="2800" b="1" dirty="0" err="1" smtClean="0"/>
              <a:t>i</a:t>
            </a:r>
            <a:r>
              <a:rPr lang="en-US" altLang="zh-CN" sz="2800" b="1" dirty="0" smtClean="0"/>
              <a:t>=1,5</a:t>
            </a:r>
          </a:p>
          <a:p>
            <a:r>
              <a:rPr lang="en-US" altLang="zh-CN" sz="2800" b="1" dirty="0" smtClean="0"/>
              <a:t>CALL factorial(</a:t>
            </a:r>
            <a:r>
              <a:rPr lang="en-US" altLang="zh-CN" sz="2800" b="1" dirty="0" err="1" smtClean="0"/>
              <a:t>fac,i</a:t>
            </a:r>
            <a:r>
              <a:rPr lang="en-US" altLang="zh-CN" sz="2800" b="1" dirty="0" smtClean="0"/>
              <a:t>)</a:t>
            </a:r>
          </a:p>
          <a:p>
            <a:r>
              <a:rPr lang="en-US" altLang="zh-CN" sz="2800" b="1" dirty="0" smtClean="0"/>
              <a:t>WRITE (*,*) ‘factorial of&amp; ‘,</a:t>
            </a:r>
            <a:r>
              <a:rPr lang="en-US" altLang="zh-CN" sz="2800" b="1" dirty="0" err="1" smtClean="0"/>
              <a:t>i,’is’,fac</a:t>
            </a:r>
            <a:endParaRPr lang="en-US" altLang="zh-CN" sz="2800" b="1" dirty="0" smtClean="0"/>
          </a:p>
          <a:p>
            <a:r>
              <a:rPr lang="en-US" altLang="zh-CN" sz="2800" b="1" dirty="0" smtClean="0"/>
              <a:t>END DO</a:t>
            </a:r>
          </a:p>
          <a:p>
            <a:r>
              <a:rPr lang="en-US" altLang="zh-CN" sz="2800" b="1" dirty="0" smtClean="0"/>
              <a:t>END PROGRAM</a:t>
            </a:r>
            <a:endParaRPr lang="zh-CN" altLang="en-US" sz="2800" b="1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smtClean="0"/>
              <a:t>10.6 </a:t>
            </a:r>
            <a:r>
              <a:rPr lang="zh-CN" altLang="en-US" smtClean="0"/>
              <a:t>行号的局部性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/>
              <a:t>在不同过程中的行号有其独立性</a:t>
            </a:r>
            <a:endParaRPr lang="en-US" altLang="zh-CN" smtClean="0"/>
          </a:p>
          <a:p>
            <a:r>
              <a:rPr lang="zh-CN" altLang="en-US" smtClean="0"/>
              <a:t>在不同过程中，如果有</a:t>
            </a:r>
            <a:r>
              <a:rPr lang="en-US" altLang="zh-CN" smtClean="0"/>
              <a:t>FORMAT</a:t>
            </a:r>
            <a:r>
              <a:rPr lang="zh-CN" altLang="en-US" smtClean="0"/>
              <a:t>语句使用了相同的行号，它们不会混淆</a:t>
            </a:r>
            <a:endParaRPr lang="zh-CN" alt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smtClean="0"/>
              <a:t>10.7</a:t>
            </a:r>
            <a:r>
              <a:rPr lang="zh-CN" altLang="en-US" smtClean="0"/>
              <a:t>数组</a:t>
            </a:r>
            <a:r>
              <a:rPr lang="zh-CN" altLang="en-US" dirty="0" smtClean="0"/>
              <a:t>作为参数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数组作为过程的参数，非常灵活，暂时我们只了解最稳妥的办法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dirty="0" smtClean="0"/>
              <a:t>SUBROUTINE  </a:t>
            </a:r>
            <a:r>
              <a:rPr lang="en-US" altLang="zh-CN" dirty="0" err="1" smtClean="0"/>
              <a:t>example_dim</a:t>
            </a:r>
            <a:r>
              <a:rPr lang="en-US" altLang="zh-CN" dirty="0" smtClean="0"/>
              <a:t>(dim1,dim2,n)</a:t>
            </a:r>
          </a:p>
          <a:p>
            <a:r>
              <a:rPr lang="en-US" altLang="zh-CN" dirty="0" smtClean="0"/>
              <a:t>INTEGER :: n</a:t>
            </a:r>
          </a:p>
          <a:p>
            <a:r>
              <a:rPr lang="en-US" altLang="zh-CN" dirty="0" smtClean="0"/>
              <a:t>REAL :: dim1(n),dim2(n)</a:t>
            </a:r>
          </a:p>
          <a:p>
            <a:r>
              <a:rPr lang="en-US" altLang="zh-CN" dirty="0" smtClean="0"/>
              <a:t>dim1=dim1+dim2</a:t>
            </a:r>
          </a:p>
          <a:p>
            <a:r>
              <a:rPr lang="en-US" altLang="zh-CN" dirty="0" smtClean="0"/>
              <a:t>END SUBROUTINE</a:t>
            </a:r>
          </a:p>
          <a:p>
            <a:endParaRPr lang="en-US" altLang="zh-CN" dirty="0" smtClean="0"/>
          </a:p>
          <a:p>
            <a:endParaRPr lang="zh-CN" altLang="en-US" dirty="0"/>
          </a:p>
        </p:txBody>
      </p:sp>
      <p:cxnSp>
        <p:nvCxnSpPr>
          <p:cNvPr id="5" name="直接连接符 4"/>
          <p:cNvCxnSpPr/>
          <p:nvPr/>
        </p:nvCxnSpPr>
        <p:spPr>
          <a:xfrm>
            <a:off x="2051720" y="4005064"/>
            <a:ext cx="2376264" cy="0"/>
          </a:xfrm>
          <a:prstGeom prst="line">
            <a:avLst/>
          </a:prstGeom>
          <a:ln w="254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smtClean="0"/>
              <a:t>10.8 </a:t>
            </a:r>
            <a:r>
              <a:rPr lang="zh-CN" altLang="en-US" dirty="0" smtClean="0"/>
              <a:t>字符变量作为参数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5256584"/>
          </a:xfrm>
        </p:spPr>
        <p:txBody>
          <a:bodyPr/>
          <a:lstStyle/>
          <a:p>
            <a:r>
              <a:rPr lang="zh-CN" altLang="en-US" dirty="0" smtClean="0"/>
              <a:t>当字符变量作为过程的形参时，用*来声明字符变量的长度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dirty="0" smtClean="0"/>
              <a:t>SUBROUTINE sample(string)</a:t>
            </a:r>
          </a:p>
          <a:p>
            <a:r>
              <a:rPr lang="en-US" altLang="zh-CN" dirty="0" smtClean="0"/>
              <a:t>CHARACTER (</a:t>
            </a:r>
            <a:r>
              <a:rPr lang="en-US" altLang="zh-CN" dirty="0" err="1" smtClean="0"/>
              <a:t>len</a:t>
            </a:r>
            <a:r>
              <a:rPr lang="en-US" altLang="zh-CN" dirty="0" smtClean="0"/>
              <a:t>=*) :: string</a:t>
            </a:r>
          </a:p>
          <a:p>
            <a:r>
              <a:rPr lang="en-US" altLang="zh-CN" dirty="0" smtClean="0"/>
              <a:t>WRITE (*,’(1X,A,I3)’) ‘Length of variable=‘,LEN(string)</a:t>
            </a:r>
          </a:p>
          <a:p>
            <a:r>
              <a:rPr lang="en-US" altLang="zh-CN" dirty="0" smtClean="0"/>
              <a:t>END SUBROUTINE 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smtClean="0"/>
              <a:t>10.9 </a:t>
            </a:r>
            <a:r>
              <a:rPr lang="zh-CN" altLang="en-US" dirty="0" smtClean="0"/>
              <a:t>过程作为其它过程的参数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问题的提出：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smtClean="0"/>
              <a:t>例</a:t>
            </a:r>
            <a:r>
              <a:rPr lang="en-US" altLang="zh-CN" smtClean="0"/>
              <a:t>10</a:t>
            </a:r>
            <a:r>
              <a:rPr lang="en-US" altLang="zh-CN" smtClean="0"/>
              <a:t>.1</a:t>
            </a:r>
            <a:r>
              <a:rPr lang="zh-CN" altLang="en-US" dirty="0" smtClean="0"/>
              <a:t>是一个复合梯形积分的子程序</a:t>
            </a:r>
            <a:r>
              <a:rPr lang="zh-CN" altLang="en-US" smtClean="0"/>
              <a:t>，</a:t>
            </a:r>
            <a:r>
              <a:rPr lang="zh-CN" altLang="en-US" smtClean="0"/>
              <a:t>可对</a:t>
            </a:r>
            <a:r>
              <a:rPr lang="zh-CN" altLang="en-US" dirty="0" smtClean="0"/>
              <a:t>形如</a:t>
            </a:r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的函数计算在某一区间内的积分。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可不可以对任一函数都可以调用这个函数来计算积分呢？</a:t>
            </a:r>
            <a:endParaRPr lang="en-US" altLang="zh-CN" dirty="0" smtClean="0"/>
          </a:p>
          <a:p>
            <a:r>
              <a:rPr lang="zh-CN" altLang="en-US" dirty="0" smtClean="0">
                <a:solidFill>
                  <a:srgbClr val="FF0000"/>
                </a:solidFill>
              </a:rPr>
              <a:t>把函数形式作为参数传递进去就可以了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endParaRPr lang="zh-CN" altLang="en-US" dirty="0"/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1011604" y="2708920"/>
          <a:ext cx="4125546" cy="834380"/>
        </p:xfrm>
        <a:graphic>
          <a:graphicData uri="http://schemas.openxmlformats.org/presentationml/2006/ole">
            <p:oleObj spid="_x0000_s9218" name="公式" r:id="rId3" imgW="113004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自定义函数作为参数传递</a:t>
            </a:r>
            <a:endParaRPr lang="zh-CN" altLang="en-US" dirty="0"/>
          </a:p>
        </p:txBody>
      </p:sp>
      <p:sp>
        <p:nvSpPr>
          <p:cNvPr id="4" name="内容占位符 2"/>
          <p:cNvSpPr>
            <a:spLocks noGrp="1"/>
          </p:cNvSpPr>
          <p:nvPr>
            <p:ph idx="1"/>
          </p:nvPr>
        </p:nvSpPr>
        <p:spPr>
          <a:xfrm>
            <a:off x="467544" y="1601416"/>
            <a:ext cx="5760640" cy="5256584"/>
          </a:xfrm>
        </p:spPr>
        <p:txBody>
          <a:bodyPr>
            <a:normAutofit fontScale="85000" lnSpcReduction="20000"/>
          </a:bodyPr>
          <a:lstStyle/>
          <a:p>
            <a:r>
              <a:rPr lang="pt-BR" altLang="zh-CN" dirty="0" smtClean="0"/>
              <a:t>SUBROUTINE solve(func,s,a,b,n)</a:t>
            </a:r>
          </a:p>
          <a:p>
            <a:r>
              <a:rPr lang="pt-BR" altLang="zh-CN" dirty="0" smtClean="0"/>
              <a:t>IMPLICIT NONE</a:t>
            </a:r>
          </a:p>
          <a:p>
            <a:r>
              <a:rPr lang="pt-BR" altLang="zh-CN" dirty="0" smtClean="0">
                <a:solidFill>
                  <a:srgbClr val="FF0000"/>
                </a:solidFill>
              </a:rPr>
              <a:t>REAL(KIND=8),EXTERNAL :: func</a:t>
            </a:r>
          </a:p>
          <a:p>
            <a:r>
              <a:rPr lang="pt-BR" altLang="zh-CN" dirty="0" smtClean="0"/>
              <a:t>REAL(KIND=8) :: s,a,b,h,t</a:t>
            </a:r>
          </a:p>
          <a:p>
            <a:r>
              <a:rPr lang="pt-BR" altLang="zh-CN" dirty="0" smtClean="0"/>
              <a:t>INTEGER :: n,k</a:t>
            </a:r>
          </a:p>
          <a:p>
            <a:r>
              <a:rPr lang="pt-BR" altLang="zh-CN" dirty="0" smtClean="0"/>
              <a:t>s=0d0</a:t>
            </a:r>
          </a:p>
          <a:p>
            <a:r>
              <a:rPr lang="pt-BR" altLang="zh-CN" dirty="0" smtClean="0"/>
              <a:t>h=(b-a)/n</a:t>
            </a:r>
          </a:p>
          <a:p>
            <a:r>
              <a:rPr lang="pt-BR" altLang="zh-CN" dirty="0" smtClean="0">
                <a:solidFill>
                  <a:srgbClr val="FF0000"/>
                </a:solidFill>
              </a:rPr>
              <a:t>s=func(a)+func(b)</a:t>
            </a:r>
          </a:p>
          <a:p>
            <a:r>
              <a:rPr lang="pt-BR" altLang="zh-CN" dirty="0" smtClean="0"/>
              <a:t>do k=1,n-1</a:t>
            </a:r>
          </a:p>
          <a:p>
            <a:r>
              <a:rPr lang="pt-BR" altLang="zh-CN" dirty="0" smtClean="0"/>
              <a:t>t=a+k*h</a:t>
            </a:r>
          </a:p>
          <a:p>
            <a:r>
              <a:rPr lang="pt-BR" altLang="zh-CN" dirty="0" smtClean="0">
                <a:solidFill>
                  <a:srgbClr val="FF0000"/>
                </a:solidFill>
              </a:rPr>
              <a:t>s=s+2d0*func(t)</a:t>
            </a:r>
          </a:p>
          <a:p>
            <a:r>
              <a:rPr lang="pt-BR" altLang="zh-CN" dirty="0" smtClean="0"/>
              <a:t>END DO</a:t>
            </a:r>
          </a:p>
          <a:p>
            <a:r>
              <a:rPr lang="pt-BR" altLang="zh-CN" dirty="0" smtClean="0"/>
              <a:t>s=s*h/2d0</a:t>
            </a:r>
          </a:p>
          <a:p>
            <a:r>
              <a:rPr lang="pt-BR" altLang="zh-CN" dirty="0" smtClean="0"/>
              <a:t>END SUBROUTINE solve</a:t>
            </a:r>
            <a:endParaRPr lang="zh-CN" altLang="en-US" dirty="0"/>
          </a:p>
        </p:txBody>
      </p:sp>
      <p:sp>
        <p:nvSpPr>
          <p:cNvPr id="5" name="标题 1"/>
          <p:cNvSpPr txBox="1">
            <a:spLocks/>
          </p:cNvSpPr>
          <p:nvPr/>
        </p:nvSpPr>
        <p:spPr>
          <a:xfrm>
            <a:off x="539552" y="1052736"/>
            <a:ext cx="4330824" cy="490066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隶书" pitchFamily="49" charset="-122"/>
                <a:cs typeface="+mj-cs"/>
              </a:rPr>
              <a:t>例</a:t>
            </a:r>
            <a:r>
              <a:rPr lang="en-US" altLang="zh-CN" sz="2400" b="1" noProof="0" smtClean="0">
                <a:solidFill>
                  <a:srgbClr val="FF0000"/>
                </a:solidFill>
                <a:latin typeface="Times New Roman" pitchFamily="18" charset="0"/>
                <a:ea typeface="隶书" pitchFamily="49" charset="-122"/>
                <a:cs typeface="+mj-cs"/>
              </a:rPr>
              <a:t>10</a:t>
            </a:r>
            <a:r>
              <a:rPr kumimoji="0" lang="en-US" altLang="zh-CN" sz="24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隶书" pitchFamily="49" charset="-122"/>
                <a:cs typeface="+mj-cs"/>
              </a:rPr>
              <a:t>.3 </a:t>
            </a:r>
            <a:r>
              <a:rPr kumimoji="0" lang="zh-CN" altLang="en-US" sz="24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隶书" pitchFamily="49" charset="-122"/>
                <a:cs typeface="+mj-cs"/>
              </a:rPr>
              <a:t>（改进例</a:t>
            </a:r>
            <a:r>
              <a:rPr lang="en-US" altLang="zh-CN" sz="2400" b="1" noProof="0" smtClean="0">
                <a:solidFill>
                  <a:srgbClr val="FF0000"/>
                </a:solidFill>
                <a:latin typeface="Times New Roman" pitchFamily="18" charset="0"/>
                <a:ea typeface="隶书" pitchFamily="49" charset="-122"/>
                <a:cs typeface="+mj-cs"/>
              </a:rPr>
              <a:t>10</a:t>
            </a:r>
            <a:r>
              <a:rPr kumimoji="0" lang="en-US" altLang="zh-CN" sz="24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隶书" pitchFamily="49" charset="-122"/>
                <a:cs typeface="+mj-cs"/>
              </a:rPr>
              <a:t>.1</a:t>
            </a:r>
            <a:r>
              <a:rPr kumimoji="0" lang="zh-CN" altLang="en-US" sz="24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隶书" pitchFamily="49" charset="-122"/>
                <a:cs typeface="+mj-cs"/>
              </a:rPr>
              <a:t>）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隶书" pitchFamily="49" charset="-122"/>
              <a:cs typeface="+mj-cs"/>
            </a:endParaRPr>
          </a:p>
        </p:txBody>
      </p:sp>
      <p:graphicFrame>
        <p:nvGraphicFramePr>
          <p:cNvPr id="81921" name="Object 1"/>
          <p:cNvGraphicFramePr>
            <a:graphicFrameLocks noChangeAspect="1"/>
          </p:cNvGraphicFramePr>
          <p:nvPr/>
        </p:nvGraphicFramePr>
        <p:xfrm>
          <a:off x="3779912" y="3501008"/>
          <a:ext cx="5065713" cy="863600"/>
        </p:xfrm>
        <a:graphic>
          <a:graphicData uri="http://schemas.openxmlformats.org/presentationml/2006/ole">
            <p:oleObj spid="_x0000_s10242" name="Equation" r:id="rId3" imgW="2679480" imgH="4572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zh-CN" dirty="0" smtClean="0"/>
              <a:t>FUNCTION func1(x)</a:t>
            </a:r>
          </a:p>
          <a:p>
            <a:r>
              <a:rPr lang="en-US" altLang="zh-CN" dirty="0" smtClean="0"/>
              <a:t>REAL(KIND=8) :: func1,x</a:t>
            </a:r>
          </a:p>
          <a:p>
            <a:r>
              <a:rPr lang="en-US" altLang="zh-CN" dirty="0" smtClean="0"/>
              <a:t>func1=x**2+dsin(x)</a:t>
            </a:r>
          </a:p>
          <a:p>
            <a:r>
              <a:rPr lang="en-US" altLang="zh-CN" dirty="0" smtClean="0"/>
              <a:t>END FUNCTION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PROGRAM </a:t>
            </a:r>
            <a:r>
              <a:rPr lang="en-US" altLang="zh-CN" dirty="0" err="1" smtClean="0"/>
              <a:t>test_sub</a:t>
            </a:r>
            <a:endParaRPr lang="en-US" altLang="zh-CN" dirty="0" smtClean="0"/>
          </a:p>
          <a:p>
            <a:r>
              <a:rPr lang="en-US" altLang="zh-CN" dirty="0" smtClean="0"/>
              <a:t>IMPLICIT NONE</a:t>
            </a:r>
          </a:p>
          <a:p>
            <a:r>
              <a:rPr lang="en-US" altLang="zh-CN" dirty="0" smtClean="0">
                <a:solidFill>
                  <a:srgbClr val="FF0000"/>
                </a:solidFill>
              </a:rPr>
              <a:t>REAL(KIND=8),EXTERNAL :: func1</a:t>
            </a:r>
          </a:p>
          <a:p>
            <a:r>
              <a:rPr lang="en-US" altLang="zh-CN" dirty="0" smtClean="0"/>
              <a:t>REAL(KIND=8) :: result</a:t>
            </a:r>
          </a:p>
          <a:p>
            <a:r>
              <a:rPr lang="en-US" altLang="zh-CN" dirty="0" smtClean="0"/>
              <a:t>call solve(</a:t>
            </a:r>
            <a:r>
              <a:rPr lang="en-US" altLang="zh-CN" dirty="0" smtClean="0">
                <a:solidFill>
                  <a:srgbClr val="FF0000"/>
                </a:solidFill>
              </a:rPr>
              <a:t>func1</a:t>
            </a:r>
            <a:r>
              <a:rPr lang="en-US" altLang="zh-CN" dirty="0" smtClean="0"/>
              <a:t>,result,-2d0,2d0,20000)</a:t>
            </a:r>
          </a:p>
          <a:p>
            <a:r>
              <a:rPr lang="en-US" altLang="zh-CN" dirty="0" smtClean="0"/>
              <a:t>WRITE (*,*) result</a:t>
            </a:r>
          </a:p>
          <a:p>
            <a:r>
              <a:rPr lang="en-US" altLang="zh-CN" dirty="0" smtClean="0"/>
              <a:t>end program</a:t>
            </a:r>
            <a:endParaRPr lang="zh-CN" altLang="en-US" dirty="0"/>
          </a:p>
        </p:txBody>
      </p:sp>
      <p:cxnSp>
        <p:nvCxnSpPr>
          <p:cNvPr id="5" name="直接连接符 4"/>
          <p:cNvCxnSpPr/>
          <p:nvPr/>
        </p:nvCxnSpPr>
        <p:spPr>
          <a:xfrm>
            <a:off x="971600" y="2348880"/>
            <a:ext cx="2736304" cy="0"/>
          </a:xfrm>
          <a:prstGeom prst="line">
            <a:avLst/>
          </a:prstGeom>
          <a:ln w="28575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smtClean="0"/>
              <a:t>10.10 </a:t>
            </a:r>
            <a:r>
              <a:rPr lang="en-US" altLang="zh-CN" dirty="0" smtClean="0"/>
              <a:t>INTENT</a:t>
            </a:r>
            <a:r>
              <a:rPr lang="zh-CN" altLang="en-US" dirty="0" smtClean="0"/>
              <a:t>属性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地址传递的参数传递方式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实参的值在过程中可能会被修改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smtClean="0"/>
              <a:t>对有些实参，用户</a:t>
            </a:r>
            <a:r>
              <a:rPr lang="zh-CN" altLang="en-US" dirty="0" smtClean="0"/>
              <a:t>并没有意图去修改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smtClean="0">
                <a:solidFill>
                  <a:srgbClr val="FF0000"/>
                </a:solidFill>
              </a:rPr>
              <a:t>但，程序</a:t>
            </a:r>
            <a:r>
              <a:rPr lang="zh-CN" altLang="en-US" dirty="0" smtClean="0">
                <a:solidFill>
                  <a:srgbClr val="FF0000"/>
                </a:solidFill>
              </a:rPr>
              <a:t>书写错误导致实参改变且错误难以发现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endParaRPr lang="en-US" altLang="zh-CN" dirty="0" smtClean="0"/>
          </a:p>
          <a:p>
            <a:r>
              <a:rPr lang="zh-CN" altLang="en-US" dirty="0" smtClean="0"/>
              <a:t>引入</a:t>
            </a:r>
            <a:r>
              <a:rPr lang="en-US" altLang="zh-CN" dirty="0" smtClean="0"/>
              <a:t>INTENT</a:t>
            </a:r>
            <a:r>
              <a:rPr lang="zh-CN" altLang="en-US" dirty="0" smtClean="0"/>
              <a:t>属性规定形参的类别</a:t>
            </a:r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4" name="下箭头 3"/>
          <p:cNvSpPr/>
          <p:nvPr/>
        </p:nvSpPr>
        <p:spPr>
          <a:xfrm>
            <a:off x="2267744" y="1700808"/>
            <a:ext cx="576064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SUBROUTINE sub1(</a:t>
            </a:r>
            <a:r>
              <a:rPr lang="en-US" altLang="zh-CN" dirty="0" err="1" smtClean="0"/>
              <a:t>input,output</a:t>
            </a:r>
            <a:r>
              <a:rPr lang="en-US" altLang="zh-CN" dirty="0" smtClean="0"/>
              <a:t>)</a:t>
            </a:r>
          </a:p>
          <a:p>
            <a:r>
              <a:rPr lang="en-US" altLang="zh-CN" dirty="0" smtClean="0"/>
              <a:t>IMPLICIT NONE</a:t>
            </a:r>
          </a:p>
          <a:p>
            <a:r>
              <a:rPr lang="en-US" altLang="zh-CN" dirty="0" smtClean="0"/>
              <a:t>REAL,</a:t>
            </a:r>
            <a:r>
              <a:rPr lang="en-US" altLang="zh-CN" dirty="0" smtClean="0">
                <a:solidFill>
                  <a:srgbClr val="FF0000"/>
                </a:solidFill>
              </a:rPr>
              <a:t>INTENT</a:t>
            </a:r>
            <a:r>
              <a:rPr lang="en-US" altLang="zh-CN" dirty="0" smtClean="0"/>
              <a:t>(</a:t>
            </a:r>
            <a:r>
              <a:rPr lang="en-US" altLang="zh-CN" dirty="0" smtClean="0">
                <a:solidFill>
                  <a:srgbClr val="FF0000"/>
                </a:solidFill>
              </a:rPr>
              <a:t>IN</a:t>
            </a:r>
            <a:r>
              <a:rPr lang="en-US" altLang="zh-CN" dirty="0" smtClean="0"/>
              <a:t>) :: input</a:t>
            </a:r>
          </a:p>
          <a:p>
            <a:r>
              <a:rPr lang="en-US" altLang="zh-CN" dirty="0" smtClean="0"/>
              <a:t>REAL,</a:t>
            </a:r>
            <a:r>
              <a:rPr lang="en-US" altLang="zh-CN" dirty="0" smtClean="0">
                <a:solidFill>
                  <a:srgbClr val="FF0000"/>
                </a:solidFill>
              </a:rPr>
              <a:t>INTENT</a:t>
            </a:r>
            <a:r>
              <a:rPr lang="en-US" altLang="zh-CN" dirty="0" smtClean="0"/>
              <a:t>(</a:t>
            </a:r>
            <a:r>
              <a:rPr lang="en-US" altLang="zh-CN" dirty="0" smtClean="0">
                <a:solidFill>
                  <a:srgbClr val="FF0000"/>
                </a:solidFill>
              </a:rPr>
              <a:t>OUT</a:t>
            </a:r>
            <a:r>
              <a:rPr lang="en-US" altLang="zh-CN" dirty="0" smtClean="0"/>
              <a:t>) :: output</a:t>
            </a:r>
          </a:p>
          <a:p>
            <a:r>
              <a:rPr lang="en-US" altLang="zh-CN" dirty="0" smtClean="0"/>
              <a:t>output =2.*input</a:t>
            </a:r>
          </a:p>
          <a:p>
            <a:r>
              <a:rPr lang="en-US" altLang="zh-CN" dirty="0" smtClean="0">
                <a:solidFill>
                  <a:srgbClr val="FF0000"/>
                </a:solidFill>
              </a:rPr>
              <a:t>input=-1.</a:t>
            </a:r>
          </a:p>
          <a:p>
            <a:r>
              <a:rPr lang="en-US" altLang="zh-CN" dirty="0" smtClean="0"/>
              <a:t>END SUBROUTINE</a:t>
            </a:r>
            <a:endParaRPr lang="zh-CN" altLang="en-US" dirty="0"/>
          </a:p>
        </p:txBody>
      </p:sp>
      <p:sp>
        <p:nvSpPr>
          <p:cNvPr id="4" name="右箭头 3"/>
          <p:cNvSpPr/>
          <p:nvPr/>
        </p:nvSpPr>
        <p:spPr>
          <a:xfrm>
            <a:off x="2411760" y="3789040"/>
            <a:ext cx="2088232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4499992" y="3645024"/>
            <a:ext cx="338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/>
              <a:t>试图对</a:t>
            </a:r>
            <a:r>
              <a:rPr lang="en-US" altLang="zh-CN" b="1" dirty="0" smtClean="0"/>
              <a:t>IN</a:t>
            </a:r>
            <a:r>
              <a:rPr lang="zh-CN" altLang="en-US" b="1" dirty="0" smtClean="0"/>
              <a:t>属性的形参操作，编译器会报错</a:t>
            </a:r>
            <a:endParaRPr lang="zh-CN" alt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smtClean="0"/>
              <a:t>10</a:t>
            </a:r>
            <a:r>
              <a:rPr lang="en-US" altLang="zh-CN" smtClean="0"/>
              <a:t>.1 </a:t>
            </a:r>
            <a:r>
              <a:rPr lang="zh-CN" altLang="en-US" smtClean="0"/>
              <a:t>过程的概念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自顶向下的程序设计方法的一个核心步骤：</a:t>
            </a:r>
            <a:endParaRPr lang="en-US" altLang="zh-CN" dirty="0" smtClean="0"/>
          </a:p>
          <a:p>
            <a:r>
              <a:rPr lang="zh-CN" altLang="en-US" dirty="0" smtClean="0"/>
              <a:t>将算法分解为若干个称为子任务的逻辑子部分，再把这些逻辑子部分分解成许多更小的块，每个块完成一个简单的、易于理解的工作。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在</a:t>
            </a:r>
            <a:r>
              <a:rPr lang="en-US" altLang="zh-CN" dirty="0" smtClean="0"/>
              <a:t>Fortran</a:t>
            </a:r>
            <a:r>
              <a:rPr lang="zh-CN" altLang="en-US" dirty="0" smtClean="0"/>
              <a:t>里面，把每个子任务作为独立的程序单元来编码，这些程序单元可以独立开发和调试。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>
                <a:solidFill>
                  <a:srgbClr val="FF0000"/>
                </a:solidFill>
              </a:rPr>
              <a:t>这些独立的程序单元称为外部过程</a:t>
            </a:r>
            <a:r>
              <a:rPr lang="en-US" altLang="zh-CN" dirty="0" smtClean="0">
                <a:solidFill>
                  <a:srgbClr val="FF0000"/>
                </a:solidFill>
              </a:rPr>
              <a:t>(external procedure)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INTENT </a:t>
            </a:r>
            <a:r>
              <a:rPr lang="zh-CN" altLang="en-US" dirty="0" smtClean="0"/>
              <a:t>属性有三种取值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dirty="0" smtClean="0"/>
              <a:t>INTENT(IN)        </a:t>
            </a:r>
            <a:r>
              <a:rPr lang="zh-CN" altLang="en-US" dirty="0" smtClean="0"/>
              <a:t>形参仅用于向过程传递输入数据</a:t>
            </a:r>
            <a:endParaRPr lang="en-US" altLang="zh-CN" dirty="0" smtClean="0"/>
          </a:p>
          <a:p>
            <a:r>
              <a:rPr lang="en-US" altLang="zh-CN" dirty="0" smtClean="0"/>
              <a:t>INTENT(OUT)    </a:t>
            </a:r>
            <a:r>
              <a:rPr lang="zh-CN" altLang="en-US" dirty="0" smtClean="0"/>
              <a:t>形参用于将结果返回给调用程序</a:t>
            </a:r>
            <a:endParaRPr lang="en-US" altLang="zh-CN" dirty="0" smtClean="0"/>
          </a:p>
          <a:p>
            <a:r>
              <a:rPr lang="en-US" altLang="zh-CN" dirty="0" smtClean="0"/>
              <a:t>INTENT(INOUT) </a:t>
            </a:r>
            <a:r>
              <a:rPr lang="zh-CN" altLang="en-US" dirty="0" smtClean="0"/>
              <a:t>或</a:t>
            </a:r>
            <a:r>
              <a:rPr lang="en-US" altLang="zh-CN" dirty="0" smtClean="0"/>
              <a:t>INTENT(IN OUT)</a:t>
            </a:r>
          </a:p>
          <a:p>
            <a:pPr lvl="1"/>
            <a:r>
              <a:rPr lang="zh-CN" altLang="en-US" smtClean="0"/>
              <a:t>既</a:t>
            </a:r>
            <a:r>
              <a:rPr lang="zh-CN" altLang="en-US" dirty="0" smtClean="0"/>
              <a:t>传递输入数据也返回结果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>
                <a:solidFill>
                  <a:srgbClr val="FF0000"/>
                </a:solidFill>
              </a:rPr>
              <a:t>事实上，我们更多也基本上只用</a:t>
            </a:r>
            <a:r>
              <a:rPr lang="en-US" altLang="zh-CN" dirty="0" smtClean="0">
                <a:solidFill>
                  <a:srgbClr val="FF0000"/>
                </a:solidFill>
              </a:rPr>
              <a:t>INTENT(IN)</a:t>
            </a:r>
            <a:r>
              <a:rPr lang="zh-CN" altLang="en-US" dirty="0" smtClean="0">
                <a:solidFill>
                  <a:srgbClr val="FF0000"/>
                </a:solidFill>
              </a:rPr>
              <a:t>属性来确保不希望修改的参数不会被错误的代码所修改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smtClean="0"/>
              <a:t>10.11</a:t>
            </a:r>
            <a:r>
              <a:rPr lang="en-US" altLang="zh-CN" smtClean="0"/>
              <a:t> </a:t>
            </a:r>
            <a:r>
              <a:rPr lang="zh-CN" altLang="en-US" dirty="0" smtClean="0"/>
              <a:t>用模块共享数据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问题的提出：</a:t>
            </a:r>
            <a:endParaRPr lang="en-US" altLang="zh-CN" dirty="0" smtClean="0"/>
          </a:p>
          <a:p>
            <a:pPr lvl="1"/>
            <a:r>
              <a:rPr lang="zh-CN" altLang="en-US" smtClean="0"/>
              <a:t>一些</a:t>
            </a:r>
            <a:r>
              <a:rPr lang="zh-CN" altLang="en-US" dirty="0" smtClean="0"/>
              <a:t>过程都需要使用同样的常量</a:t>
            </a:r>
            <a:endParaRPr lang="en-US" altLang="zh-CN" dirty="0" smtClean="0"/>
          </a:p>
          <a:p>
            <a:pPr lvl="1"/>
            <a:r>
              <a:rPr lang="zh-CN" altLang="en-US" smtClean="0"/>
              <a:t>有些</a:t>
            </a:r>
            <a:r>
              <a:rPr lang="zh-CN" altLang="en-US" dirty="0" smtClean="0"/>
              <a:t>变量需要在多个过程中使用（全局变量）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难点：</a:t>
            </a:r>
            <a:endParaRPr lang="en-US" altLang="zh-CN" dirty="0" smtClean="0"/>
          </a:p>
          <a:p>
            <a:r>
              <a:rPr lang="zh-CN" altLang="en-US" dirty="0" smtClean="0"/>
              <a:t>前面讲过，</a:t>
            </a:r>
            <a:r>
              <a:rPr lang="zh-CN" altLang="en-US" dirty="0" smtClean="0">
                <a:solidFill>
                  <a:srgbClr val="FF0000"/>
                </a:solidFill>
              </a:rPr>
              <a:t>过程与过程之间的数据仅能通过形参列表来传递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endParaRPr lang="en-US" altLang="zh-CN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怎么实现的？</a:t>
            </a:r>
            <a:endParaRPr lang="en-US" altLang="zh-CN" dirty="0" smtClean="0"/>
          </a:p>
          <a:p>
            <a:endParaRPr lang="en-US" altLang="zh-CN" dirty="0" smtClean="0"/>
          </a:p>
          <a:p>
            <a:pPr lvl="1"/>
            <a:r>
              <a:rPr lang="zh-CN" altLang="en-US" smtClean="0"/>
              <a:t>如果</a:t>
            </a:r>
            <a:r>
              <a:rPr lang="zh-CN" altLang="en-US" dirty="0" smtClean="0"/>
              <a:t>是常量，在每个过程中都定义</a:t>
            </a:r>
            <a:endParaRPr lang="en-US" altLang="zh-CN" dirty="0" smtClean="0"/>
          </a:p>
          <a:p>
            <a:pPr lvl="1"/>
            <a:r>
              <a:rPr lang="zh-CN" altLang="en-US" smtClean="0"/>
              <a:t>如果</a:t>
            </a:r>
            <a:r>
              <a:rPr lang="zh-CN" altLang="en-US" dirty="0" smtClean="0"/>
              <a:t>是变量，需要列在参数列表中传递进去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缺点：</a:t>
            </a:r>
            <a:endParaRPr lang="en-US" altLang="zh-CN" dirty="0" smtClean="0"/>
          </a:p>
          <a:p>
            <a:pPr lvl="1"/>
            <a:r>
              <a:rPr lang="zh-CN" altLang="en-US" smtClean="0"/>
              <a:t>在</a:t>
            </a:r>
            <a:r>
              <a:rPr lang="zh-CN" altLang="en-US" dirty="0" smtClean="0"/>
              <a:t>所有的过程中重复添加常量的声明</a:t>
            </a:r>
            <a:r>
              <a:rPr lang="en-US" altLang="zh-CN" dirty="0" smtClean="0"/>
              <a:t>—</a:t>
            </a:r>
            <a:r>
              <a:rPr lang="zh-CN" altLang="en-US" dirty="0" smtClean="0"/>
              <a:t>繁琐而且容易出错</a:t>
            </a:r>
            <a:endParaRPr lang="en-US" altLang="zh-CN" dirty="0" smtClean="0"/>
          </a:p>
          <a:p>
            <a:pPr lvl="1"/>
            <a:r>
              <a:rPr lang="zh-CN" altLang="en-US" smtClean="0"/>
              <a:t>当</a:t>
            </a:r>
            <a:r>
              <a:rPr lang="zh-CN" altLang="en-US" dirty="0" smtClean="0"/>
              <a:t>需要使用的变量很多时，参数列表太长</a:t>
            </a:r>
            <a:endParaRPr lang="zh-CN" alt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例：</a:t>
            </a:r>
            <a:endParaRPr lang="en-US" altLang="zh-CN" dirty="0" smtClean="0"/>
          </a:p>
          <a:p>
            <a:r>
              <a:rPr lang="zh-CN" altLang="en-US" dirty="0" smtClean="0"/>
              <a:t>！在子程序中和主程序中定义相同常量的例子</a:t>
            </a:r>
            <a:endParaRPr lang="en-US" altLang="zh-CN" dirty="0" smtClean="0"/>
          </a:p>
          <a:p>
            <a:r>
              <a:rPr lang="en-US" altLang="zh-CN" dirty="0" smtClean="0"/>
              <a:t>SUBROUTINE sub1(</a:t>
            </a:r>
            <a:r>
              <a:rPr lang="en-US" altLang="zh-CN" dirty="0" err="1" smtClean="0"/>
              <a:t>input_data,n,output</a:t>
            </a:r>
            <a:r>
              <a:rPr lang="en-US" altLang="zh-CN" dirty="0" smtClean="0"/>
              <a:t>)</a:t>
            </a:r>
          </a:p>
          <a:p>
            <a:r>
              <a:rPr lang="en-US" altLang="zh-CN" dirty="0" smtClean="0"/>
              <a:t>IMPLICIT NONE</a:t>
            </a:r>
          </a:p>
          <a:p>
            <a:r>
              <a:rPr lang="en-US" altLang="zh-CN" dirty="0" smtClean="0"/>
              <a:t>INTEGER :: n</a:t>
            </a:r>
          </a:p>
          <a:p>
            <a:r>
              <a:rPr lang="en-US" altLang="zh-CN" dirty="0" smtClean="0">
                <a:solidFill>
                  <a:srgbClr val="FF0000"/>
                </a:solidFill>
              </a:rPr>
              <a:t>REAL,PARAMETER :: PI=3.14159,h=6.626E-34</a:t>
            </a:r>
          </a:p>
          <a:p>
            <a:r>
              <a:rPr lang="en-US" altLang="zh-CN" dirty="0" smtClean="0"/>
              <a:t>REAL :: </a:t>
            </a:r>
            <a:r>
              <a:rPr lang="en-US" altLang="zh-CN" dirty="0" err="1" smtClean="0"/>
              <a:t>input_data</a:t>
            </a:r>
            <a:r>
              <a:rPr lang="en-US" altLang="zh-CN" dirty="0" smtClean="0"/>
              <a:t>(n),output</a:t>
            </a:r>
          </a:p>
          <a:p>
            <a:r>
              <a:rPr lang="en-US" altLang="zh-CN" dirty="0" smtClean="0"/>
              <a:t>…</a:t>
            </a:r>
            <a:r>
              <a:rPr lang="zh-CN" altLang="en-US" dirty="0" smtClean="0"/>
              <a:t>执行语句</a:t>
            </a:r>
            <a:endParaRPr lang="en-US" altLang="zh-CN" dirty="0" smtClean="0"/>
          </a:p>
          <a:p>
            <a:r>
              <a:rPr lang="en-US" altLang="zh-CN" dirty="0" smtClean="0"/>
              <a:t>END SUBROUTINE</a:t>
            </a: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PROGRAM </a:t>
            </a:r>
            <a:r>
              <a:rPr lang="en-US" altLang="zh-CN" dirty="0" err="1" smtClean="0"/>
              <a:t>data_test</a:t>
            </a:r>
            <a:endParaRPr lang="en-US" altLang="zh-CN" dirty="0" smtClean="0"/>
          </a:p>
          <a:p>
            <a:r>
              <a:rPr lang="en-US" altLang="zh-CN" dirty="0" smtClean="0">
                <a:solidFill>
                  <a:srgbClr val="FF0000"/>
                </a:solidFill>
              </a:rPr>
              <a:t>REAL,PARAMETER :: PI=3.14159,h=6.626E-34</a:t>
            </a:r>
          </a:p>
          <a:p>
            <a:r>
              <a:rPr lang="en-US" altLang="zh-CN" dirty="0" smtClean="0"/>
              <a:t>INTEGER,PARAMETER :: </a:t>
            </a:r>
            <a:r>
              <a:rPr lang="en-US" altLang="zh-CN" dirty="0" err="1" smtClean="0"/>
              <a:t>nn</a:t>
            </a:r>
            <a:r>
              <a:rPr lang="en-US" altLang="zh-CN" dirty="0" smtClean="0"/>
              <a:t>=100</a:t>
            </a:r>
          </a:p>
          <a:p>
            <a:r>
              <a:rPr lang="en-US" altLang="zh-CN" dirty="0" smtClean="0"/>
              <a:t>REAL :: </a:t>
            </a:r>
            <a:r>
              <a:rPr lang="en-US" altLang="zh-CN" dirty="0" err="1" smtClean="0"/>
              <a:t>source_data</a:t>
            </a:r>
            <a:r>
              <a:rPr lang="en-US" altLang="zh-CN" dirty="0" smtClean="0"/>
              <a:t>(</a:t>
            </a:r>
            <a:r>
              <a:rPr lang="en-US" altLang="zh-CN" dirty="0" err="1" smtClean="0"/>
              <a:t>nn</a:t>
            </a:r>
            <a:r>
              <a:rPr lang="en-US" altLang="zh-CN" dirty="0" smtClean="0"/>
              <a:t>),out</a:t>
            </a:r>
          </a:p>
          <a:p>
            <a:r>
              <a:rPr lang="en-US" altLang="zh-CN" dirty="0" smtClean="0"/>
              <a:t>…</a:t>
            </a:r>
          </a:p>
          <a:p>
            <a:r>
              <a:rPr lang="en-US" altLang="zh-CN" dirty="0" smtClean="0"/>
              <a:t>CALL sub1(</a:t>
            </a:r>
            <a:r>
              <a:rPr lang="en-US" altLang="zh-CN" dirty="0" err="1" smtClean="0"/>
              <a:t>source_data,nn,out</a:t>
            </a:r>
            <a:r>
              <a:rPr lang="en-US" altLang="zh-CN" dirty="0" smtClean="0"/>
              <a:t>) </a:t>
            </a:r>
          </a:p>
          <a:p>
            <a:r>
              <a:rPr lang="en-US" altLang="zh-CN" dirty="0" smtClean="0"/>
              <a:t>…</a:t>
            </a:r>
          </a:p>
          <a:p>
            <a:r>
              <a:rPr lang="en-US" altLang="zh-CN" dirty="0" smtClean="0"/>
              <a:t>END PROGRAM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解决的办法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旧的</a:t>
            </a:r>
            <a:r>
              <a:rPr lang="en-US" altLang="zh-CN" dirty="0" smtClean="0"/>
              <a:t>Fortran</a:t>
            </a:r>
            <a:r>
              <a:rPr lang="zh-CN" altLang="en-US" dirty="0" smtClean="0"/>
              <a:t>版本使用</a:t>
            </a:r>
            <a:r>
              <a:rPr lang="en-US" altLang="zh-CN" dirty="0" smtClean="0"/>
              <a:t>COMMON</a:t>
            </a:r>
            <a:r>
              <a:rPr lang="zh-CN" altLang="en-US" dirty="0" smtClean="0"/>
              <a:t>语句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dirty="0" smtClean="0"/>
              <a:t>COMMON</a:t>
            </a:r>
            <a:r>
              <a:rPr lang="zh-CN" altLang="en-US" dirty="0" smtClean="0"/>
              <a:t>语句在课本</a:t>
            </a:r>
            <a:r>
              <a:rPr lang="en-US" altLang="zh-CN" dirty="0" smtClean="0"/>
              <a:t>P169-176</a:t>
            </a:r>
            <a:r>
              <a:rPr lang="zh-CN" altLang="en-US" dirty="0" smtClean="0"/>
              <a:t>有讲，请自行查阅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现在通行的方法是用</a:t>
            </a:r>
            <a:r>
              <a:rPr lang="zh-CN" altLang="en-US" dirty="0" smtClean="0">
                <a:solidFill>
                  <a:srgbClr val="FF0000"/>
                </a:solidFill>
              </a:rPr>
              <a:t>模块</a:t>
            </a:r>
            <a:r>
              <a:rPr lang="zh-CN" altLang="en-US" dirty="0" smtClean="0"/>
              <a:t>来共享数据</a:t>
            </a:r>
            <a:endParaRPr lang="zh-CN" altLang="en-US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模块的定义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模块共享数据的使用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dirty="0" smtClean="0">
                <a:solidFill>
                  <a:srgbClr val="FF0000"/>
                </a:solidFill>
              </a:rPr>
              <a:t>MODULE </a:t>
            </a:r>
            <a:r>
              <a:rPr lang="en-US" altLang="zh-CN" dirty="0" err="1" smtClean="0">
                <a:solidFill>
                  <a:srgbClr val="FF0000"/>
                </a:solidFill>
              </a:rPr>
              <a:t>shared_data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r>
              <a:rPr lang="en-US" altLang="zh-CN" dirty="0" smtClean="0"/>
              <a:t>IMPLICIT NONE</a:t>
            </a:r>
          </a:p>
          <a:p>
            <a:r>
              <a:rPr lang="en-US" altLang="zh-CN" dirty="0" smtClean="0">
                <a:solidFill>
                  <a:srgbClr val="FF0000"/>
                </a:solidFill>
              </a:rPr>
              <a:t>SAVE       </a:t>
            </a:r>
            <a:r>
              <a:rPr lang="en-US" altLang="zh-CN" dirty="0" smtClean="0">
                <a:solidFill>
                  <a:srgbClr val="0070C0"/>
                </a:solidFill>
              </a:rPr>
              <a:t>!</a:t>
            </a:r>
            <a:r>
              <a:rPr lang="zh-CN" altLang="en-US" dirty="0" smtClean="0">
                <a:solidFill>
                  <a:srgbClr val="0070C0"/>
                </a:solidFill>
              </a:rPr>
              <a:t>在</a:t>
            </a:r>
            <a:r>
              <a:rPr lang="en-US" altLang="zh-CN" dirty="0" smtClean="0">
                <a:solidFill>
                  <a:srgbClr val="0070C0"/>
                </a:solidFill>
              </a:rPr>
              <a:t>SAVE</a:t>
            </a:r>
            <a:r>
              <a:rPr lang="zh-CN" altLang="en-US" dirty="0" smtClean="0">
                <a:solidFill>
                  <a:srgbClr val="0070C0"/>
                </a:solidFill>
              </a:rPr>
              <a:t>之后定义的变量都是全局变量</a:t>
            </a:r>
            <a:endParaRPr lang="en-US" altLang="zh-CN" dirty="0" smtClean="0">
              <a:solidFill>
                <a:srgbClr val="0070C0"/>
              </a:solidFill>
            </a:endParaRPr>
          </a:p>
          <a:p>
            <a:r>
              <a:rPr lang="en-US" altLang="zh-CN" dirty="0" smtClean="0"/>
              <a:t>INTEGER,PARAMETER :: DIM_SUM=100</a:t>
            </a:r>
          </a:p>
          <a:p>
            <a:r>
              <a:rPr lang="en-US" altLang="zh-CN" dirty="0" smtClean="0"/>
              <a:t>REAL,PARAMETER :: PI=3.14159,h=6.626E-34</a:t>
            </a:r>
          </a:p>
          <a:p>
            <a:r>
              <a:rPr lang="en-US" altLang="zh-CN" dirty="0" smtClean="0">
                <a:solidFill>
                  <a:srgbClr val="FF0000"/>
                </a:solidFill>
              </a:rPr>
              <a:t>END MODULE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模块的使用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zh-CN" dirty="0" smtClean="0"/>
              <a:t>SUBROUTINE sub1(</a:t>
            </a:r>
            <a:r>
              <a:rPr lang="en-US" altLang="zh-CN" dirty="0" err="1" smtClean="0"/>
              <a:t>input_data,ouput</a:t>
            </a:r>
            <a:r>
              <a:rPr lang="en-US" altLang="zh-CN" dirty="0" smtClean="0"/>
              <a:t>)</a:t>
            </a:r>
          </a:p>
          <a:p>
            <a:r>
              <a:rPr lang="en-US" altLang="zh-CN" dirty="0" smtClean="0">
                <a:solidFill>
                  <a:srgbClr val="FF0000"/>
                </a:solidFill>
              </a:rPr>
              <a:t>USE </a:t>
            </a:r>
            <a:r>
              <a:rPr lang="en-US" altLang="zh-CN" dirty="0" err="1" smtClean="0">
                <a:solidFill>
                  <a:srgbClr val="FF0000"/>
                </a:solidFill>
              </a:rPr>
              <a:t>shared_data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r>
              <a:rPr lang="en-US" altLang="zh-CN" dirty="0" smtClean="0"/>
              <a:t>IMPLICIT NONE</a:t>
            </a:r>
          </a:p>
          <a:p>
            <a:r>
              <a:rPr lang="en-US" altLang="zh-CN" dirty="0" smtClean="0"/>
              <a:t>REAL :: </a:t>
            </a:r>
            <a:r>
              <a:rPr lang="en-US" altLang="zh-CN" dirty="0" err="1" smtClean="0"/>
              <a:t>input_data</a:t>
            </a:r>
            <a:r>
              <a:rPr lang="en-US" altLang="zh-CN" dirty="0" smtClean="0"/>
              <a:t>(DIM_NUM),output</a:t>
            </a:r>
          </a:p>
          <a:p>
            <a:r>
              <a:rPr lang="en-US" altLang="zh-CN" dirty="0" smtClean="0"/>
              <a:t>…</a:t>
            </a:r>
            <a:r>
              <a:rPr lang="zh-CN" altLang="en-US" dirty="0" smtClean="0"/>
              <a:t>执行语句</a:t>
            </a:r>
            <a:endParaRPr lang="en-US" altLang="zh-CN" dirty="0" smtClean="0"/>
          </a:p>
          <a:p>
            <a:r>
              <a:rPr lang="en-US" altLang="zh-CN" dirty="0" smtClean="0"/>
              <a:t>END SUBROUTINE</a:t>
            </a:r>
          </a:p>
          <a:p>
            <a:r>
              <a:rPr lang="en-US" altLang="zh-CN" dirty="0" smtClean="0"/>
              <a:t>PROGRAM </a:t>
            </a:r>
            <a:r>
              <a:rPr lang="en-US" altLang="zh-CN" dirty="0" err="1" smtClean="0"/>
              <a:t>data_test</a:t>
            </a:r>
            <a:endParaRPr lang="en-US" altLang="zh-CN" dirty="0" smtClean="0"/>
          </a:p>
          <a:p>
            <a:r>
              <a:rPr lang="en-US" altLang="zh-CN" dirty="0" smtClean="0">
                <a:solidFill>
                  <a:srgbClr val="FF0000"/>
                </a:solidFill>
              </a:rPr>
              <a:t>USE </a:t>
            </a:r>
            <a:r>
              <a:rPr lang="en-US" altLang="zh-CN" dirty="0" err="1" smtClean="0">
                <a:solidFill>
                  <a:srgbClr val="FF0000"/>
                </a:solidFill>
              </a:rPr>
              <a:t>shared_data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r>
              <a:rPr lang="en-US" altLang="zh-CN" dirty="0" smtClean="0"/>
              <a:t>REAL :: </a:t>
            </a:r>
            <a:r>
              <a:rPr lang="en-US" altLang="zh-CN" dirty="0" err="1" smtClean="0"/>
              <a:t>source_data</a:t>
            </a:r>
            <a:r>
              <a:rPr lang="en-US" altLang="zh-CN" dirty="0" smtClean="0"/>
              <a:t>(DIM_NUM),out</a:t>
            </a:r>
          </a:p>
          <a:p>
            <a:r>
              <a:rPr lang="en-US" altLang="zh-CN" dirty="0" smtClean="0"/>
              <a:t>…</a:t>
            </a:r>
          </a:p>
          <a:p>
            <a:r>
              <a:rPr lang="en-US" altLang="zh-CN" dirty="0" smtClean="0"/>
              <a:t>CALL sub1(</a:t>
            </a:r>
            <a:r>
              <a:rPr lang="en-US" altLang="zh-CN" dirty="0" err="1" smtClean="0"/>
              <a:t>source_data,out</a:t>
            </a:r>
            <a:r>
              <a:rPr lang="en-US" altLang="zh-CN" dirty="0" smtClean="0"/>
              <a:t>) </a:t>
            </a:r>
          </a:p>
          <a:p>
            <a:r>
              <a:rPr lang="en-US" altLang="zh-CN" dirty="0" smtClean="0"/>
              <a:t>…</a:t>
            </a:r>
          </a:p>
          <a:p>
            <a:r>
              <a:rPr lang="en-US" altLang="zh-CN" dirty="0" smtClean="0"/>
              <a:t>END PROGRAM</a:t>
            </a:r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156176" y="2636912"/>
            <a:ext cx="298782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FF0000"/>
                </a:solidFill>
              </a:rPr>
              <a:t>USE </a:t>
            </a:r>
            <a:r>
              <a:rPr lang="en-US" altLang="zh-CN" sz="2400" b="1" dirty="0" err="1" smtClean="0">
                <a:solidFill>
                  <a:srgbClr val="FF0000"/>
                </a:solidFill>
              </a:rPr>
              <a:t>MODULE_name</a:t>
            </a:r>
            <a:r>
              <a:rPr lang="zh-CN" altLang="en-US" sz="2400" b="1" dirty="0" smtClean="0">
                <a:solidFill>
                  <a:srgbClr val="FF0000"/>
                </a:solidFill>
              </a:rPr>
              <a:t>必须出现在程序单元中的其它语句之前，在它之前只可能有</a:t>
            </a:r>
            <a:r>
              <a:rPr lang="en-US" altLang="zh-CN" sz="2400" b="1" dirty="0" smtClean="0">
                <a:solidFill>
                  <a:srgbClr val="FF0000"/>
                </a:solidFill>
              </a:rPr>
              <a:t>PROGRAM</a:t>
            </a:r>
            <a:r>
              <a:rPr lang="zh-CN" altLang="en-US" sz="2400" b="1" dirty="0" smtClean="0">
                <a:solidFill>
                  <a:srgbClr val="FF0000"/>
                </a:solidFill>
              </a:rPr>
              <a:t>或</a:t>
            </a:r>
            <a:r>
              <a:rPr lang="en-US" altLang="zh-CN" sz="2400" b="1" dirty="0" smtClean="0">
                <a:solidFill>
                  <a:srgbClr val="FF0000"/>
                </a:solidFill>
              </a:rPr>
              <a:t>SUBROUTINE</a:t>
            </a:r>
            <a:r>
              <a:rPr lang="zh-CN" altLang="en-US" sz="2400" b="1" dirty="0" smtClean="0">
                <a:solidFill>
                  <a:srgbClr val="FF0000"/>
                </a:solidFill>
              </a:rPr>
              <a:t>语句或注释语句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Fortran</a:t>
            </a:r>
            <a:r>
              <a:rPr lang="zh-CN" altLang="en-US" dirty="0" smtClean="0"/>
              <a:t>有两种外部过程</a:t>
            </a:r>
            <a:endParaRPr lang="en-US" altLang="zh-CN" dirty="0" smtClean="0"/>
          </a:p>
          <a:p>
            <a:r>
              <a:rPr lang="zh-CN" altLang="en-US" dirty="0" smtClean="0"/>
              <a:t>子程序（</a:t>
            </a:r>
            <a:r>
              <a:rPr lang="en-US" altLang="zh-CN" dirty="0" smtClean="0"/>
              <a:t>subroutine</a:t>
            </a:r>
            <a:r>
              <a:rPr lang="zh-CN" altLang="en-US" dirty="0" smtClean="0"/>
              <a:t>）</a:t>
            </a:r>
            <a:endParaRPr lang="en-US" altLang="zh-CN" dirty="0" smtClean="0"/>
          </a:p>
          <a:p>
            <a:r>
              <a:rPr lang="zh-CN" altLang="en-US" dirty="0" smtClean="0"/>
              <a:t>函数子程序（</a:t>
            </a:r>
            <a:r>
              <a:rPr lang="en-US" altLang="zh-CN" dirty="0" smtClean="0"/>
              <a:t>function subprogram</a:t>
            </a:r>
            <a:r>
              <a:rPr lang="zh-CN" altLang="en-US" dirty="0" smtClean="0"/>
              <a:t>）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在程序设计中引入过程的意义：</a:t>
            </a:r>
            <a:endParaRPr lang="en-US" altLang="zh-CN" dirty="0" smtClean="0"/>
          </a:p>
          <a:p>
            <a:pPr>
              <a:buFont typeface="Wingdings" pitchFamily="2" charset="2"/>
              <a:buChar char="u"/>
            </a:pPr>
            <a:r>
              <a:rPr lang="zh-CN" altLang="en-US" dirty="0" smtClean="0">
                <a:solidFill>
                  <a:srgbClr val="FF0000"/>
                </a:solidFill>
              </a:rPr>
              <a:t>独立子任务的测试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u"/>
            </a:pPr>
            <a:r>
              <a:rPr lang="zh-CN" altLang="en-US" dirty="0" smtClean="0">
                <a:solidFill>
                  <a:srgbClr val="FF0000"/>
                </a:solidFill>
              </a:rPr>
              <a:t>可重用代码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u"/>
            </a:pPr>
            <a:r>
              <a:rPr lang="zh-CN" altLang="en-US" dirty="0" smtClean="0">
                <a:solidFill>
                  <a:srgbClr val="FF0000"/>
                </a:solidFill>
              </a:rPr>
              <a:t>孤立无目的的副作用</a:t>
            </a:r>
            <a:endParaRPr lang="en-US" altLang="zh-CN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smtClean="0"/>
              <a:t>10</a:t>
            </a:r>
            <a:r>
              <a:rPr lang="en-US" altLang="zh-CN" smtClean="0"/>
              <a:t>.2 </a:t>
            </a:r>
            <a:r>
              <a:rPr lang="zh-CN" altLang="en-US" smtClean="0"/>
              <a:t>子程序（</a:t>
            </a:r>
            <a:r>
              <a:rPr lang="en-US" altLang="zh-CN" smtClean="0"/>
              <a:t>SUBROUTINE</a:t>
            </a:r>
            <a:r>
              <a:rPr lang="zh-CN" altLang="en-US" smtClean="0"/>
              <a:t>）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>
                <a:solidFill>
                  <a:srgbClr val="FF0000"/>
                </a:solidFill>
              </a:rPr>
              <a:t>例：</a:t>
            </a:r>
            <a:endParaRPr lang="en-US" altLang="zh-CN" smtClean="0">
              <a:solidFill>
                <a:srgbClr val="FF0000"/>
              </a:solidFill>
            </a:endParaRPr>
          </a:p>
          <a:p>
            <a:pPr lvl="1"/>
            <a:r>
              <a:rPr lang="en-US" altLang="zh-CN" smtClean="0">
                <a:solidFill>
                  <a:srgbClr val="FF0000"/>
                </a:solidFill>
              </a:rPr>
              <a:t>SUBROUTINE </a:t>
            </a:r>
            <a:r>
              <a:rPr lang="en-US" altLang="zh-CN" dirty="0" smtClean="0">
                <a:solidFill>
                  <a:srgbClr val="FF0000"/>
                </a:solidFill>
              </a:rPr>
              <a:t>display(</a:t>
            </a:r>
            <a:r>
              <a:rPr lang="en-US" altLang="zh-CN" dirty="0" err="1" smtClean="0">
                <a:solidFill>
                  <a:srgbClr val="FF0000"/>
                </a:solidFill>
              </a:rPr>
              <a:t>var</a:t>
            </a:r>
            <a:r>
              <a:rPr lang="en-US" altLang="zh-CN" dirty="0" smtClean="0">
                <a:solidFill>
                  <a:srgbClr val="FF0000"/>
                </a:solidFill>
              </a:rPr>
              <a:t>)</a:t>
            </a:r>
          </a:p>
          <a:p>
            <a:pPr lvl="1"/>
            <a:r>
              <a:rPr lang="en-US" altLang="zh-CN" dirty="0" smtClean="0">
                <a:solidFill>
                  <a:srgbClr val="FF0000"/>
                </a:solidFill>
              </a:rPr>
              <a:t>REAL :: </a:t>
            </a:r>
            <a:r>
              <a:rPr lang="en-US" altLang="zh-CN" dirty="0" err="1" smtClean="0">
                <a:solidFill>
                  <a:srgbClr val="FF0000"/>
                </a:solidFill>
              </a:rPr>
              <a:t>var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 lvl="1"/>
            <a:r>
              <a:rPr lang="en-US" altLang="zh-CN" dirty="0" smtClean="0">
                <a:solidFill>
                  <a:srgbClr val="FF0000"/>
                </a:solidFill>
              </a:rPr>
              <a:t>WRITE (*,*) </a:t>
            </a:r>
            <a:r>
              <a:rPr lang="en-US" altLang="zh-CN" dirty="0" err="1" smtClean="0">
                <a:solidFill>
                  <a:srgbClr val="FF0000"/>
                </a:solidFill>
              </a:rPr>
              <a:t>var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 lvl="1"/>
            <a:r>
              <a:rPr lang="en-US" altLang="zh-CN" dirty="0" smtClean="0">
                <a:solidFill>
                  <a:srgbClr val="FF0000"/>
                </a:solidFill>
              </a:rPr>
              <a:t>END SUBROUTINE</a:t>
            </a:r>
          </a:p>
          <a:p>
            <a:pPr lvl="1"/>
            <a:endParaRPr lang="en-US" altLang="zh-CN" dirty="0" smtClean="0"/>
          </a:p>
          <a:p>
            <a:pPr lvl="1"/>
            <a:r>
              <a:rPr lang="en-US" altLang="zh-CN" dirty="0" smtClean="0"/>
              <a:t>PROGRAM </a:t>
            </a:r>
            <a:r>
              <a:rPr lang="en-US" altLang="zh-CN" dirty="0" err="1" smtClean="0"/>
              <a:t>test_sub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REAL :: a=1</a:t>
            </a:r>
          </a:p>
          <a:p>
            <a:pPr lvl="1"/>
            <a:r>
              <a:rPr lang="en-US" altLang="zh-CN" dirty="0" smtClean="0">
                <a:solidFill>
                  <a:srgbClr val="FF0000"/>
                </a:solidFill>
              </a:rPr>
              <a:t>CALL display(a)</a:t>
            </a:r>
          </a:p>
          <a:p>
            <a:pPr lvl="1"/>
            <a:r>
              <a:rPr lang="en-US" altLang="zh-CN" dirty="0" smtClean="0"/>
              <a:t>END PROGRAM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通用格式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SUBROUTINE </a:t>
            </a:r>
            <a:r>
              <a:rPr lang="en-US" altLang="zh-CN" dirty="0" err="1" smtClean="0"/>
              <a:t>subroutine_name</a:t>
            </a:r>
            <a:r>
              <a:rPr lang="en-US" altLang="zh-CN" dirty="0" smtClean="0"/>
              <a:t>(</a:t>
            </a:r>
            <a:r>
              <a:rPr lang="en-US" altLang="zh-CN" dirty="0" err="1" smtClean="0"/>
              <a:t>argument_list</a:t>
            </a:r>
            <a:r>
              <a:rPr lang="en-US" altLang="zh-CN" dirty="0" smtClean="0"/>
              <a:t>)</a:t>
            </a:r>
          </a:p>
          <a:p>
            <a:r>
              <a:rPr lang="en-US" altLang="zh-CN" dirty="0" smtClean="0"/>
              <a:t>      ...</a:t>
            </a:r>
          </a:p>
          <a:p>
            <a:r>
              <a:rPr lang="en-US" altLang="zh-CN" dirty="0" smtClean="0"/>
              <a:t>	    (</a:t>
            </a:r>
            <a:r>
              <a:rPr lang="zh-CN" altLang="en-US" dirty="0" smtClean="0"/>
              <a:t>声明部分</a:t>
            </a:r>
            <a:r>
              <a:rPr lang="en-US" altLang="zh-CN" dirty="0" smtClean="0"/>
              <a:t>)</a:t>
            </a:r>
          </a:p>
          <a:p>
            <a:r>
              <a:rPr lang="en-US" altLang="zh-CN" dirty="0" smtClean="0"/>
              <a:t>	  …</a:t>
            </a:r>
          </a:p>
          <a:p>
            <a:r>
              <a:rPr lang="en-US" altLang="zh-CN" dirty="0" smtClean="0"/>
              <a:t>	    (</a:t>
            </a:r>
            <a:r>
              <a:rPr lang="zh-CN" altLang="en-US" dirty="0" smtClean="0"/>
              <a:t>执行部分</a:t>
            </a:r>
            <a:r>
              <a:rPr lang="en-US" altLang="zh-CN" dirty="0" smtClean="0"/>
              <a:t>)</a:t>
            </a:r>
          </a:p>
          <a:p>
            <a:r>
              <a:rPr lang="en-US" altLang="zh-CN" dirty="0" smtClean="0"/>
              <a:t>      …</a:t>
            </a:r>
          </a:p>
          <a:p>
            <a:r>
              <a:rPr lang="en-US" altLang="zh-CN" dirty="0" smtClean="0"/>
              <a:t>      RETURN</a:t>
            </a:r>
          </a:p>
          <a:p>
            <a:r>
              <a:rPr lang="en-US" altLang="zh-CN" dirty="0" smtClean="0"/>
              <a:t>END SUBROUTINE [name]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参数列表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err="1" smtClean="0"/>
              <a:t>argument_list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调用程序通过参数列表所列的参数将变量的值传递给子程序</a:t>
            </a:r>
            <a:endParaRPr lang="zh-CN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619672" y="3356992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smtClean="0"/>
              <a:t>display(var)</a:t>
            </a:r>
            <a:endParaRPr lang="zh-CN" altLang="en-US" sz="2400"/>
          </a:p>
        </p:txBody>
      </p:sp>
      <p:sp>
        <p:nvSpPr>
          <p:cNvPr id="6" name="TextBox 5"/>
          <p:cNvSpPr txBox="1"/>
          <p:nvPr/>
        </p:nvSpPr>
        <p:spPr>
          <a:xfrm>
            <a:off x="6084168" y="3212976"/>
            <a:ext cx="19442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smtClean="0"/>
              <a:t>a=1</a:t>
            </a:r>
          </a:p>
          <a:p>
            <a:r>
              <a:rPr lang="en-US" altLang="zh-CN" sz="2400" smtClean="0"/>
              <a:t>call dispaly(a)</a:t>
            </a:r>
            <a:endParaRPr lang="zh-CN" altLang="en-US" sz="2400"/>
          </a:p>
        </p:txBody>
      </p:sp>
      <p:sp>
        <p:nvSpPr>
          <p:cNvPr id="7" name="右箭头 6"/>
          <p:cNvSpPr/>
          <p:nvPr/>
        </p:nvSpPr>
        <p:spPr>
          <a:xfrm rot="10800000">
            <a:off x="2987824" y="4437112"/>
            <a:ext cx="3096344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6228184" y="4365104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smtClean="0"/>
              <a:t>a</a:t>
            </a:r>
            <a:r>
              <a:rPr lang="zh-CN" altLang="en-US" sz="2400" smtClean="0"/>
              <a:t>（</a:t>
            </a:r>
            <a:r>
              <a:rPr lang="zh-CN" altLang="en-US" sz="2400" smtClean="0"/>
              <a:t>实际</a:t>
            </a:r>
            <a:r>
              <a:rPr lang="zh-CN" altLang="en-US" sz="2400" smtClean="0"/>
              <a:t>参数）</a:t>
            </a:r>
            <a:endParaRPr lang="zh-CN" altLang="en-US" sz="2400"/>
          </a:p>
        </p:txBody>
      </p:sp>
      <p:sp>
        <p:nvSpPr>
          <p:cNvPr id="9" name="TextBox 8"/>
          <p:cNvSpPr txBox="1"/>
          <p:nvPr/>
        </p:nvSpPr>
        <p:spPr>
          <a:xfrm>
            <a:off x="611560" y="4365104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smtClean="0"/>
              <a:t>var</a:t>
            </a:r>
            <a:r>
              <a:rPr lang="zh-CN" altLang="en-US" sz="2400" smtClean="0"/>
              <a:t>（形式参数）</a:t>
            </a:r>
            <a:endParaRPr lang="zh-CN" altLang="en-US" sz="2400"/>
          </a:p>
        </p:txBody>
      </p:sp>
      <p:sp>
        <p:nvSpPr>
          <p:cNvPr id="10" name="下箭头 9"/>
          <p:cNvSpPr/>
          <p:nvPr/>
        </p:nvSpPr>
        <p:spPr>
          <a:xfrm>
            <a:off x="1259632" y="4797152"/>
            <a:ext cx="216024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1475656" y="5229200"/>
            <a:ext cx="19442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smtClean="0"/>
              <a:t>var</a:t>
            </a:r>
            <a:r>
              <a:rPr lang="zh-CN" altLang="en-US" sz="2400" smtClean="0"/>
              <a:t>的值就是</a:t>
            </a:r>
            <a:r>
              <a:rPr lang="en-US" altLang="zh-CN" sz="2400" smtClean="0"/>
              <a:t>a</a:t>
            </a:r>
            <a:r>
              <a:rPr lang="zh-CN" altLang="en-US" sz="2400" smtClean="0"/>
              <a:t>的值，参与</a:t>
            </a:r>
            <a:r>
              <a:rPr lang="en-US" altLang="zh-CN" sz="2400" smtClean="0"/>
              <a:t>display</a:t>
            </a:r>
            <a:r>
              <a:rPr lang="zh-CN" altLang="en-US" sz="2400" smtClean="0"/>
              <a:t>过程内的运算</a:t>
            </a:r>
            <a:endParaRPr lang="en-US" altLang="zh-CN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子程序的结构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和任何</a:t>
            </a:r>
            <a:r>
              <a:rPr lang="en-US" altLang="zh-CN" dirty="0" smtClean="0"/>
              <a:t>Fortran</a:t>
            </a:r>
            <a:r>
              <a:rPr lang="zh-CN" altLang="en-US" dirty="0" smtClean="0"/>
              <a:t>程序一样</a:t>
            </a:r>
            <a:endParaRPr lang="en-US" altLang="zh-CN" dirty="0" smtClean="0"/>
          </a:p>
          <a:p>
            <a:r>
              <a:rPr lang="zh-CN" altLang="en-US" dirty="0" smtClean="0"/>
              <a:t>子程序必须包含声明部分和执行部分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声明部分对子程序中所使用的变量、数组进行声明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同样，</a:t>
            </a:r>
            <a:r>
              <a:rPr lang="zh-CN" altLang="en-US" dirty="0" smtClean="0">
                <a:solidFill>
                  <a:srgbClr val="FF0000"/>
                </a:solidFill>
              </a:rPr>
              <a:t>声明部分必须在子程序的第一条执行语句之前完成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mtClean="0"/>
              <a:t>过程</a:t>
            </a:r>
            <a:r>
              <a:rPr lang="zh-CN" altLang="en-US" smtClean="0"/>
              <a:t>调用的机制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当调用程序调用子程序时</a:t>
            </a:r>
            <a:endParaRPr lang="en-US" altLang="zh-CN" dirty="0" smtClean="0"/>
          </a:p>
          <a:p>
            <a:pPr>
              <a:buFont typeface="Wingdings" pitchFamily="2" charset="2"/>
              <a:buChar char="Ø"/>
            </a:pPr>
            <a:r>
              <a:rPr lang="zh-CN" altLang="en-US" dirty="0" smtClean="0"/>
              <a:t>调用程序的执行被暂时挂起</a:t>
            </a:r>
            <a:endParaRPr lang="en-US" altLang="zh-CN" dirty="0" smtClean="0"/>
          </a:p>
          <a:p>
            <a:pPr>
              <a:buFont typeface="Wingdings" pitchFamily="2" charset="2"/>
              <a:buChar char="Ø"/>
            </a:pPr>
            <a:r>
              <a:rPr lang="zh-CN" altLang="en-US" dirty="0" smtClean="0"/>
              <a:t>子程序的执行部分开始运行</a:t>
            </a:r>
            <a:endParaRPr lang="en-US" altLang="zh-CN" dirty="0" smtClean="0"/>
          </a:p>
          <a:p>
            <a:pPr>
              <a:buFont typeface="Wingdings" pitchFamily="2" charset="2"/>
              <a:buChar char="Ø"/>
            </a:pPr>
            <a:r>
              <a:rPr lang="zh-CN" altLang="en-US" dirty="0" smtClean="0"/>
              <a:t>运行到子程序的</a:t>
            </a:r>
            <a:r>
              <a:rPr lang="en-US" altLang="zh-CN" dirty="0" smtClean="0"/>
              <a:t>RETURN</a:t>
            </a:r>
            <a:r>
              <a:rPr lang="zh-CN" altLang="en-US" dirty="0" smtClean="0"/>
              <a:t>或</a:t>
            </a:r>
            <a:r>
              <a:rPr lang="en-US" altLang="zh-CN" dirty="0" smtClean="0"/>
              <a:t>END SUBROUTINE</a:t>
            </a:r>
            <a:r>
              <a:rPr lang="zh-CN" altLang="en-US" dirty="0" smtClean="0"/>
              <a:t>时，调用程序开始运行调用子程序语句下面的程序代码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9050">
          <a:solidFill>
            <a:schemeClr val="tx1"/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4835</TotalTime>
  <Words>1528</Words>
  <Application>Microsoft Office PowerPoint</Application>
  <PresentationFormat>全屏显示(4:3)</PresentationFormat>
  <Paragraphs>316</Paragraphs>
  <Slides>37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37</vt:i4>
      </vt:variant>
    </vt:vector>
  </HeadingPairs>
  <TitlesOfParts>
    <vt:vector size="40" baseType="lpstr">
      <vt:lpstr>Office 主题</vt:lpstr>
      <vt:lpstr>公式</vt:lpstr>
      <vt:lpstr>MathType 6.0 Equation</vt:lpstr>
      <vt:lpstr>第十讲</vt:lpstr>
      <vt:lpstr>内容</vt:lpstr>
      <vt:lpstr>10.1 过程的概念</vt:lpstr>
      <vt:lpstr>幻灯片 4</vt:lpstr>
      <vt:lpstr>10.2 子程序（SUBROUTINE）</vt:lpstr>
      <vt:lpstr>通用格式</vt:lpstr>
      <vt:lpstr>参数列表</vt:lpstr>
      <vt:lpstr>子程序的结构</vt:lpstr>
      <vt:lpstr>过程调用的机制</vt:lpstr>
      <vt:lpstr>例10.1</vt:lpstr>
      <vt:lpstr>例10.1的调用</vt:lpstr>
      <vt:lpstr>10.3 自定义函数</vt:lpstr>
      <vt:lpstr>例10.2</vt:lpstr>
      <vt:lpstr>子程序和函数的分别</vt:lpstr>
      <vt:lpstr>函数应用举例</vt:lpstr>
      <vt:lpstr>函数应用举例</vt:lpstr>
      <vt:lpstr>10.4 过程的参数传递</vt:lpstr>
      <vt:lpstr>幻灯片 18</vt:lpstr>
      <vt:lpstr>要注意的问题</vt:lpstr>
      <vt:lpstr>10.5 变量的局部性</vt:lpstr>
      <vt:lpstr>幻灯片 21</vt:lpstr>
      <vt:lpstr>10.6 行号的局部性</vt:lpstr>
      <vt:lpstr>10.7数组作为参数</vt:lpstr>
      <vt:lpstr>10.8 字符变量作为参数</vt:lpstr>
      <vt:lpstr>10.9 过程作为其它过程的参数</vt:lpstr>
      <vt:lpstr>自定义函数作为参数传递</vt:lpstr>
      <vt:lpstr>幻灯片 27</vt:lpstr>
      <vt:lpstr>10.10 INTENT属性</vt:lpstr>
      <vt:lpstr>幻灯片 29</vt:lpstr>
      <vt:lpstr>幻灯片 30</vt:lpstr>
      <vt:lpstr>10.11 用模块共享数据</vt:lpstr>
      <vt:lpstr>幻灯片 32</vt:lpstr>
      <vt:lpstr>幻灯片 33</vt:lpstr>
      <vt:lpstr>幻灯片 34</vt:lpstr>
      <vt:lpstr>解决的办法</vt:lpstr>
      <vt:lpstr>模块的定义</vt:lpstr>
      <vt:lpstr>模块的使用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Windows 用户</cp:lastModifiedBy>
  <cp:revision>355</cp:revision>
  <dcterms:created xsi:type="dcterms:W3CDTF">2015-09-08T00:49:48Z</dcterms:created>
  <dcterms:modified xsi:type="dcterms:W3CDTF">2016-05-04T01:19:21Z</dcterms:modified>
</cp:coreProperties>
</file>