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4" r:id="rId10"/>
    <p:sldId id="285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44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6923112" cy="576064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/>
          <a:lstStyle>
            <a:lvl1pPr>
              <a:buFontTx/>
              <a:buBlip>
                <a:blip r:embed="rId2"/>
              </a:buBlip>
              <a:defRPr sz="2800" baseline="0">
                <a:latin typeface="Microsoft New Tai Lue" pitchFamily="34" charset="0"/>
                <a:ea typeface="微软雅黑" pitchFamily="34" charset="-122"/>
              </a:defRPr>
            </a:lvl1pPr>
            <a:lvl2pPr>
              <a:buFontTx/>
              <a:buBlip>
                <a:blip r:embed="rId3"/>
              </a:buBlip>
              <a:defRPr sz="2400" baseline="0">
                <a:latin typeface="Microsoft New Tai Lue" pitchFamily="34" charset="0"/>
                <a:ea typeface="微软雅黑" pitchFamily="34" charset="-122"/>
              </a:defRPr>
            </a:lvl2pPr>
            <a:lvl3pPr>
              <a:buFontTx/>
              <a:buBlip>
                <a:blip r:embed="rId4"/>
              </a:buBlip>
              <a:defRPr sz="2000" baseline="0">
                <a:latin typeface="Microsoft New Tai Lue" pitchFamily="34" charset="0"/>
                <a:ea typeface="微软雅黑" pitchFamily="34" charset="-122"/>
              </a:defRPr>
            </a:lvl3pPr>
            <a:lvl4pPr>
              <a:defRPr sz="1800" baseline="0">
                <a:latin typeface="Microsoft New Tai Lue" pitchFamily="34" charset="0"/>
                <a:ea typeface="微软雅黑" pitchFamily="34" charset="-122"/>
              </a:defRPr>
            </a:lvl4pPr>
            <a:lvl5pPr>
              <a:defRPr sz="1600" baseline="0">
                <a:latin typeface="Microsoft New Tai Lue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67544" y="105273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467544" y="44624"/>
            <a:ext cx="4392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latin typeface="微软雅黑" pitchFamily="34" charset="-122"/>
                <a:ea typeface="微软雅黑" pitchFamily="34" charset="-122"/>
              </a:rPr>
              <a:t>第四讲 </a:t>
            </a:r>
            <a:r>
              <a:rPr lang="en-US" altLang="zh-CN" sz="1200" smtClean="0">
                <a:latin typeface="微软雅黑" pitchFamily="34" charset="-122"/>
                <a:ea typeface="微软雅黑" pitchFamily="34" charset="-122"/>
              </a:rPr>
              <a:t>IF</a:t>
            </a:r>
            <a:r>
              <a:rPr lang="zh-CN" altLang="en-US" sz="1200" smtClean="0">
                <a:latin typeface="微软雅黑" pitchFamily="34" charset="-122"/>
                <a:ea typeface="微软雅黑" pitchFamily="34" charset="-122"/>
              </a:rPr>
              <a:t>语句</a:t>
            </a:r>
            <a:endParaRPr lang="zh-CN" altLang="en-US" sz="120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67544" y="33265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598700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01608" y="6492875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第四讲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smtClean="0"/>
              <a:t>IF</a:t>
            </a:r>
            <a:r>
              <a:rPr lang="zh-CN" altLang="en-US" smtClean="0"/>
              <a:t>语句</a:t>
            </a:r>
            <a:endParaRPr lang="en-US" altLang="zh-CN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4.1.6 </a:t>
            </a:r>
            <a:r>
              <a:rPr lang="zh-CN" altLang="en-US" dirty="0" smtClean="0"/>
              <a:t>字符与字符串的比较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字符间的比较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按</a:t>
            </a:r>
            <a:r>
              <a:rPr lang="en-US" altLang="zh-CN" dirty="0" smtClean="0"/>
              <a:t>ASCII</a:t>
            </a:r>
            <a:r>
              <a:rPr lang="zh-CN" altLang="en-US" dirty="0" smtClean="0"/>
              <a:t>码值进行大小比较</a:t>
            </a:r>
            <a:endParaRPr lang="en-US" altLang="zh-CN" dirty="0" smtClean="0"/>
          </a:p>
          <a:p>
            <a:r>
              <a:rPr lang="zh-CN" altLang="en-US" dirty="0" smtClean="0"/>
              <a:t>字符串的比较</a:t>
            </a:r>
            <a:endParaRPr lang="en-US" altLang="zh-CN" dirty="0" smtClean="0"/>
          </a:p>
          <a:p>
            <a:pPr lvl="1"/>
            <a:r>
              <a:rPr lang="zh-CN" altLang="en-US" smtClean="0"/>
              <a:t>从第一个字符开始依次比较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543824" cy="490066"/>
          </a:xfrm>
        </p:spPr>
        <p:txBody>
          <a:bodyPr>
            <a:noAutofit/>
          </a:bodyPr>
          <a:lstStyle/>
          <a:p>
            <a:r>
              <a:rPr lang="en-US" altLang="zh-CN" sz="4000" b="1" smtClean="0"/>
              <a:t>4.2.1 </a:t>
            </a:r>
            <a:r>
              <a:rPr lang="zh-CN" altLang="en-US" sz="4000" b="1" dirty="0" smtClean="0"/>
              <a:t>简单的</a:t>
            </a:r>
            <a:r>
              <a:rPr lang="en-US" altLang="zh-CN" sz="4000" b="1" dirty="0" smtClean="0"/>
              <a:t>IF</a:t>
            </a:r>
            <a:r>
              <a:rPr lang="zh-CN" altLang="en-US" sz="4000" b="1" dirty="0" smtClean="0"/>
              <a:t>语句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760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b="1" dirty="0" smtClean="0">
                <a:solidFill>
                  <a:srgbClr val="00B050"/>
                </a:solidFill>
              </a:rPr>
              <a:t>IF</a:t>
            </a:r>
            <a:r>
              <a:rPr lang="zh-CN" altLang="en-US" b="1" dirty="0" smtClean="0">
                <a:solidFill>
                  <a:srgbClr val="00B050"/>
                </a:solidFill>
              </a:rPr>
              <a:t>程序结构块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2000240"/>
            <a:ext cx="41044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IF (</a:t>
            </a:r>
            <a:r>
              <a:rPr lang="en-US" altLang="zh-CN" sz="2800" dirty="0" err="1" smtClean="0"/>
              <a:t>logical_expr</a:t>
            </a:r>
            <a:r>
              <a:rPr lang="en-US" altLang="zh-CN" sz="2800" dirty="0" smtClean="0"/>
              <a:t>) THEN</a:t>
            </a:r>
          </a:p>
          <a:p>
            <a:r>
              <a:rPr lang="en-US" altLang="zh-CN" sz="2800" dirty="0" smtClean="0"/>
              <a:t>	Statement 1</a:t>
            </a:r>
          </a:p>
          <a:p>
            <a:r>
              <a:rPr lang="en-US" altLang="zh-CN" sz="2800" dirty="0" smtClean="0"/>
              <a:t>	Statement 2</a:t>
            </a:r>
          </a:p>
          <a:p>
            <a:r>
              <a:rPr lang="en-US" altLang="zh-CN" sz="2800" dirty="0" smtClean="0"/>
              <a:t>	…</a:t>
            </a:r>
          </a:p>
          <a:p>
            <a:r>
              <a:rPr lang="en-US" altLang="zh-CN" sz="2800" dirty="0" smtClean="0"/>
              <a:t>END IF</a:t>
            </a:r>
            <a:endParaRPr lang="zh-CN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857752" y="2143116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如果</a:t>
            </a:r>
            <a:r>
              <a:rPr lang="en-US" altLang="zh-CN" sz="2400" b="1" dirty="0" err="1" smtClean="0"/>
              <a:t>logical_expr</a:t>
            </a:r>
            <a:r>
              <a:rPr lang="zh-CN" altLang="en-US" sz="2400" b="1" dirty="0" smtClean="0"/>
              <a:t>为真，那么就执行</a:t>
            </a:r>
            <a:r>
              <a:rPr lang="en-US" altLang="zh-CN" sz="2400" b="1" dirty="0" smtClean="0"/>
              <a:t>IF</a:t>
            </a:r>
            <a:r>
              <a:rPr lang="zh-CN" altLang="en-US" sz="2400" b="1" dirty="0" smtClean="0"/>
              <a:t>和</a:t>
            </a:r>
            <a:r>
              <a:rPr lang="en-US" altLang="zh-CN" sz="2400" b="1" dirty="0" smtClean="0"/>
              <a:t>END IF</a:t>
            </a:r>
            <a:r>
              <a:rPr lang="zh-CN" altLang="en-US" sz="2400" b="1" dirty="0" smtClean="0"/>
              <a:t>语句之间的所有语句，如果为假，那么就跳过这些语句，直接执行</a:t>
            </a:r>
            <a:r>
              <a:rPr lang="en-US" altLang="zh-CN" sz="2400" b="1" dirty="0" smtClean="0"/>
              <a:t>END IF</a:t>
            </a:r>
            <a:r>
              <a:rPr lang="zh-CN" altLang="en-US" sz="2400" b="1" dirty="0" smtClean="0"/>
              <a:t>语句之后的下一条语句</a:t>
            </a:r>
            <a:endParaRPr lang="zh-CN" alt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5733256"/>
            <a:ext cx="878497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良好的编程习惯：</a:t>
            </a:r>
            <a:endParaRPr lang="en-US" altLang="zh-CN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总是将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IF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dirty="0" smtClean="0">
                <a:latin typeface="楷体" pitchFamily="49" charset="-122"/>
                <a:ea typeface="楷体" pitchFamily="49" charset="-122"/>
              </a:rPr>
              <a:t>END IF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语句之间的程序块整体缩进两个或多个空格，以提高代码的可读性</a:t>
            </a:r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6429420" cy="490066"/>
          </a:xfrm>
        </p:spPr>
        <p:txBody>
          <a:bodyPr>
            <a:noAutofit/>
          </a:bodyPr>
          <a:lstStyle/>
          <a:p>
            <a:r>
              <a:rPr lang="en-US" altLang="zh-CN" sz="4000" b="1" smtClean="0"/>
              <a:t>4.2.2 </a:t>
            </a:r>
            <a:r>
              <a:rPr lang="zh-CN" altLang="en-US" sz="4000" b="1" smtClean="0"/>
              <a:t>带</a:t>
            </a:r>
            <a:r>
              <a:rPr lang="en-US" altLang="zh-CN" sz="4000" b="1" smtClean="0"/>
              <a:t>ELSE</a:t>
            </a:r>
            <a:r>
              <a:rPr lang="zh-CN" altLang="en-US" sz="4000" b="1" smtClean="0"/>
              <a:t>子句的</a:t>
            </a:r>
            <a:r>
              <a:rPr lang="en-US" altLang="zh-CN" sz="4000" b="1" smtClean="0"/>
              <a:t>IF</a:t>
            </a:r>
            <a:r>
              <a:rPr lang="zh-CN" altLang="en-US" sz="4000" b="1" smtClean="0"/>
              <a:t>语句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2952328"/>
          </a:xfrm>
        </p:spPr>
        <p:txBody>
          <a:bodyPr/>
          <a:lstStyle/>
          <a:p>
            <a:pPr>
              <a:buNone/>
            </a:pPr>
            <a:r>
              <a:rPr lang="en-US" altLang="zh-CN" dirty="0" smtClean="0"/>
              <a:t>IF (</a:t>
            </a:r>
            <a:r>
              <a:rPr lang="zh-CN" altLang="en-US" dirty="0" smtClean="0"/>
              <a:t>逻辑表达式</a:t>
            </a:r>
            <a:r>
              <a:rPr lang="en-US" altLang="zh-CN" dirty="0" smtClean="0"/>
              <a:t>_1) THEN</a:t>
            </a:r>
          </a:p>
          <a:p>
            <a:pPr>
              <a:buNone/>
            </a:pPr>
            <a:r>
              <a:rPr lang="en-US" altLang="zh-CN" dirty="0" smtClean="0"/>
              <a:t>	</a:t>
            </a:r>
            <a:r>
              <a:rPr lang="zh-CN" altLang="en-US" dirty="0" smtClean="0"/>
              <a:t>程序块</a:t>
            </a:r>
            <a:r>
              <a:rPr lang="en-US" altLang="zh-CN" dirty="0" smtClean="0"/>
              <a:t>1</a:t>
            </a:r>
          </a:p>
          <a:p>
            <a:pPr>
              <a:buNone/>
            </a:pPr>
            <a:r>
              <a:rPr lang="en-US" altLang="zh-CN" dirty="0" smtClean="0"/>
              <a:t>ELSE</a:t>
            </a:r>
          </a:p>
          <a:p>
            <a:pPr>
              <a:buNone/>
            </a:pPr>
            <a:r>
              <a:rPr lang="en-US" altLang="zh-CN" dirty="0" smtClean="0"/>
              <a:t>	</a:t>
            </a:r>
            <a:r>
              <a:rPr lang="zh-CN" altLang="en-US" dirty="0" smtClean="0"/>
              <a:t>程序块</a:t>
            </a:r>
            <a:r>
              <a:rPr lang="en-US" altLang="zh-CN" dirty="0" smtClean="0"/>
              <a:t>2</a:t>
            </a:r>
          </a:p>
          <a:p>
            <a:pPr>
              <a:buNone/>
            </a:pPr>
            <a:r>
              <a:rPr lang="en-US" altLang="zh-CN" dirty="0" smtClean="0"/>
              <a:t>END IF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4077072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如果逻辑表达式</a:t>
            </a:r>
            <a:r>
              <a:rPr lang="en-US" altLang="zh-CN" sz="2400" b="1" dirty="0" smtClean="0"/>
              <a:t>1</a:t>
            </a:r>
            <a:r>
              <a:rPr lang="zh-CN" altLang="en-US" sz="2400" b="1" dirty="0" smtClean="0"/>
              <a:t>成立，则执行程序块</a:t>
            </a:r>
            <a:r>
              <a:rPr lang="en-US" altLang="zh-CN" sz="2400" b="1" dirty="0" smtClean="0"/>
              <a:t>1</a:t>
            </a:r>
            <a:r>
              <a:rPr lang="zh-CN" altLang="en-US" sz="2400" b="1" dirty="0" smtClean="0"/>
              <a:t>中的语句，执行完毕后跳到</a:t>
            </a:r>
            <a:r>
              <a:rPr lang="en-US" altLang="zh-CN" sz="2400" b="1" dirty="0" smtClean="0"/>
              <a:t>END IF</a:t>
            </a:r>
            <a:r>
              <a:rPr lang="zh-CN" altLang="en-US" sz="2400" b="1" dirty="0" smtClean="0"/>
              <a:t>后面的第一条可执行语句继续执行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否则，就跳过程序块</a:t>
            </a:r>
            <a:r>
              <a:rPr lang="en-US" altLang="zh-CN" sz="2400" b="1" dirty="0" smtClean="0"/>
              <a:t>1</a:t>
            </a:r>
            <a:r>
              <a:rPr lang="zh-CN" altLang="en-US" sz="2400" b="1" dirty="0" smtClean="0"/>
              <a:t>，直接执行程序块</a:t>
            </a:r>
            <a:r>
              <a:rPr lang="en-US" altLang="zh-CN" sz="2400" b="1" dirty="0" smtClean="0"/>
              <a:t>2</a:t>
            </a:r>
            <a:r>
              <a:rPr lang="zh-CN" altLang="en-US" sz="2400" b="1" dirty="0" smtClean="0"/>
              <a:t>的内容，执行完毕后调到</a:t>
            </a:r>
            <a:r>
              <a:rPr lang="en-US" altLang="zh-CN" sz="2400" b="1" dirty="0" smtClean="0"/>
              <a:t>END IF</a:t>
            </a:r>
            <a:r>
              <a:rPr lang="zh-CN" altLang="en-US" sz="2400" b="1" dirty="0" smtClean="0"/>
              <a:t>后面的第一条可执行语句继续执行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7115196" cy="490066"/>
          </a:xfrm>
        </p:spPr>
        <p:txBody>
          <a:bodyPr>
            <a:noAutofit/>
          </a:bodyPr>
          <a:lstStyle/>
          <a:p>
            <a:r>
              <a:rPr lang="en-US" altLang="zh-CN" sz="4000" b="1" smtClean="0"/>
              <a:t>4.2.3 </a:t>
            </a:r>
            <a:r>
              <a:rPr lang="zh-CN" altLang="en-US" sz="4000" b="1" smtClean="0"/>
              <a:t>带</a:t>
            </a:r>
            <a:r>
              <a:rPr lang="en-US" altLang="zh-CN" sz="4000" b="1" smtClean="0"/>
              <a:t>ELSE </a:t>
            </a:r>
            <a:r>
              <a:rPr lang="en-US" altLang="zh-CN" sz="4000" b="1" dirty="0" smtClean="0"/>
              <a:t>IF</a:t>
            </a:r>
            <a:r>
              <a:rPr lang="zh-CN" altLang="en-US" sz="4000" b="1" smtClean="0"/>
              <a:t>子句的</a:t>
            </a:r>
            <a:r>
              <a:rPr lang="en-US" altLang="zh-CN" sz="4000" b="1" smtClean="0"/>
              <a:t>IF</a:t>
            </a:r>
            <a:r>
              <a:rPr lang="zh-CN" altLang="en-US" sz="4000" b="1" smtClean="0"/>
              <a:t>语句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31683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altLang="zh-CN" dirty="0" smtClean="0"/>
              <a:t>IF (</a:t>
            </a:r>
            <a:r>
              <a:rPr lang="zh-CN" altLang="en-US" dirty="0" smtClean="0"/>
              <a:t>逻辑表达式</a:t>
            </a:r>
            <a:r>
              <a:rPr lang="en-US" altLang="zh-CN" dirty="0" smtClean="0"/>
              <a:t>_1) THEN</a:t>
            </a:r>
          </a:p>
          <a:p>
            <a:pPr>
              <a:buNone/>
            </a:pPr>
            <a:r>
              <a:rPr lang="en-US" altLang="zh-CN" dirty="0" smtClean="0"/>
              <a:t>	</a:t>
            </a:r>
            <a:r>
              <a:rPr lang="zh-CN" altLang="en-US" dirty="0" smtClean="0"/>
              <a:t>程序块</a:t>
            </a:r>
            <a:r>
              <a:rPr lang="en-US" altLang="zh-CN" dirty="0" smtClean="0"/>
              <a:t>1</a:t>
            </a:r>
          </a:p>
          <a:p>
            <a:pPr>
              <a:buNone/>
            </a:pPr>
            <a:r>
              <a:rPr lang="en-US" altLang="zh-CN" dirty="0" smtClean="0"/>
              <a:t>ELSE IF (</a:t>
            </a:r>
            <a:r>
              <a:rPr lang="zh-CN" altLang="en-US" dirty="0" smtClean="0"/>
              <a:t>逻辑表达式</a:t>
            </a:r>
            <a:r>
              <a:rPr lang="en-US" altLang="zh-CN" dirty="0" smtClean="0"/>
              <a:t>_2) THEN</a:t>
            </a:r>
          </a:p>
          <a:p>
            <a:pPr>
              <a:buNone/>
            </a:pPr>
            <a:r>
              <a:rPr lang="en-US" altLang="zh-CN" dirty="0" smtClean="0"/>
              <a:t>	</a:t>
            </a:r>
            <a:r>
              <a:rPr lang="zh-CN" altLang="en-US" dirty="0" smtClean="0"/>
              <a:t>程序块</a:t>
            </a:r>
            <a:r>
              <a:rPr lang="en-US" altLang="zh-CN" dirty="0" smtClean="0"/>
              <a:t>2</a:t>
            </a:r>
          </a:p>
          <a:p>
            <a:pPr>
              <a:buNone/>
            </a:pPr>
            <a:r>
              <a:rPr lang="en-US" altLang="zh-CN" dirty="0" smtClean="0"/>
              <a:t>ELSE IF (</a:t>
            </a:r>
            <a:r>
              <a:rPr lang="zh-CN" altLang="en-US" dirty="0" smtClean="0"/>
              <a:t>逻辑表达式</a:t>
            </a:r>
            <a:r>
              <a:rPr lang="en-US" altLang="zh-CN" dirty="0" smtClean="0"/>
              <a:t>_3) THEN</a:t>
            </a:r>
          </a:p>
          <a:p>
            <a:pPr>
              <a:buNone/>
            </a:pPr>
            <a:r>
              <a:rPr lang="en-US" altLang="zh-CN" dirty="0" smtClean="0"/>
              <a:t>	</a:t>
            </a:r>
            <a:r>
              <a:rPr lang="zh-CN" altLang="en-US" dirty="0" smtClean="0"/>
              <a:t>程序块</a:t>
            </a:r>
            <a:r>
              <a:rPr lang="en-US" altLang="zh-CN" dirty="0" smtClean="0"/>
              <a:t>3</a:t>
            </a:r>
          </a:p>
          <a:p>
            <a:pPr>
              <a:buNone/>
            </a:pPr>
            <a:r>
              <a:rPr lang="en-US" altLang="zh-CN" dirty="0" smtClean="0"/>
              <a:t>ELSE</a:t>
            </a:r>
          </a:p>
          <a:p>
            <a:pPr>
              <a:buNone/>
            </a:pPr>
            <a:r>
              <a:rPr lang="en-US" altLang="zh-CN" dirty="0" smtClean="0"/>
              <a:t>	</a:t>
            </a:r>
            <a:r>
              <a:rPr lang="zh-CN" altLang="en-US" dirty="0" smtClean="0"/>
              <a:t>程序块</a:t>
            </a:r>
            <a:r>
              <a:rPr lang="en-US" altLang="zh-CN" dirty="0" smtClean="0"/>
              <a:t>4</a:t>
            </a:r>
          </a:p>
          <a:p>
            <a:pPr>
              <a:buNone/>
            </a:pPr>
            <a:r>
              <a:rPr lang="en-US" altLang="zh-CN" dirty="0" smtClean="0"/>
              <a:t>END IF</a:t>
            </a:r>
            <a:endParaRPr lang="zh-CN" altLang="en-US" dirty="0" smtClean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5286388"/>
            <a:ext cx="8280920" cy="58477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 smtClean="0"/>
              <a:t>最后的</a:t>
            </a:r>
            <a:r>
              <a:rPr lang="en-US" altLang="zh-CN" sz="3200" b="1" smtClean="0"/>
              <a:t>ELSE</a:t>
            </a:r>
            <a:r>
              <a:rPr lang="zh-CN" altLang="en-US" sz="3200" b="1" dirty="0" smtClean="0"/>
              <a:t>不是必须的，可以省略</a:t>
            </a:r>
            <a:endParaRPr lang="zh-CN" alt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043758" cy="490066"/>
          </a:xfrm>
        </p:spPr>
        <p:txBody>
          <a:bodyPr>
            <a:noAutofit/>
          </a:bodyPr>
          <a:lstStyle/>
          <a:p>
            <a:r>
              <a:rPr lang="en-US" altLang="zh-CN" sz="4000" b="1" smtClean="0"/>
              <a:t>4.2.4 IF</a:t>
            </a:r>
            <a:r>
              <a:rPr lang="zh-CN" altLang="en-US" sz="4000" b="1" smtClean="0"/>
              <a:t>结构举例</a:t>
            </a:r>
            <a:r>
              <a:rPr lang="en-US" altLang="zh-CN" sz="4000" b="1" smtClean="0"/>
              <a:t>—ex0401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760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dirty="0" smtClean="0">
                <a:solidFill>
                  <a:srgbClr val="00B050"/>
                </a:solidFill>
              </a:rPr>
              <a:t>求一元二次方程的解（程序设计的基本流程）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844824"/>
            <a:ext cx="568863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编写程序，无论是不同的还是相同的实根，还是复根，都要求出一元二次方程的根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660232" y="1844824"/>
            <a:ext cx="194421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说明问题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2782669"/>
            <a:ext cx="568863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程序的输入是二次方程的系数</a:t>
            </a:r>
            <a:r>
              <a:rPr lang="en-US" altLang="zh-CN" dirty="0" err="1" smtClean="0"/>
              <a:t>a,b,c</a:t>
            </a:r>
            <a:endParaRPr lang="en-US" altLang="zh-CN" dirty="0" smtClean="0"/>
          </a:p>
          <a:p>
            <a:r>
              <a:rPr lang="zh-CN" altLang="en-US" dirty="0" smtClean="0"/>
              <a:t>输出是各种情况下的根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60232" y="2843644"/>
            <a:ext cx="194421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定义输入和输出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3718773"/>
            <a:ext cx="568863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任务分成三个部分：输入、计算和输出</a:t>
            </a:r>
            <a:endParaRPr lang="zh-CN" altLang="en-US" dirty="0"/>
          </a:p>
        </p:txBody>
      </p:sp>
      <p:sp>
        <p:nvSpPr>
          <p:cNvPr id="9" name="左箭头 8"/>
          <p:cNvSpPr/>
          <p:nvPr/>
        </p:nvSpPr>
        <p:spPr>
          <a:xfrm>
            <a:off x="6228184" y="1916832"/>
            <a:ext cx="288032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箭头 9"/>
          <p:cNvSpPr/>
          <p:nvPr/>
        </p:nvSpPr>
        <p:spPr>
          <a:xfrm>
            <a:off x="6228184" y="2924944"/>
            <a:ext cx="288032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下箭头 10"/>
          <p:cNvSpPr/>
          <p:nvPr/>
        </p:nvSpPr>
        <p:spPr>
          <a:xfrm>
            <a:off x="7524328" y="2348880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下箭头 11"/>
          <p:cNvSpPr/>
          <p:nvPr/>
        </p:nvSpPr>
        <p:spPr>
          <a:xfrm>
            <a:off x="7524328" y="3356992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660232" y="3779748"/>
            <a:ext cx="194421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设计算法</a:t>
            </a:r>
            <a:endParaRPr lang="zh-CN" altLang="en-US" dirty="0"/>
          </a:p>
        </p:txBody>
      </p:sp>
      <p:sp>
        <p:nvSpPr>
          <p:cNvPr id="14" name="左箭头 13"/>
          <p:cNvSpPr/>
          <p:nvPr/>
        </p:nvSpPr>
        <p:spPr>
          <a:xfrm>
            <a:off x="6228184" y="3861048"/>
            <a:ext cx="288032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下箭头 14"/>
          <p:cNvSpPr/>
          <p:nvPr/>
        </p:nvSpPr>
        <p:spPr>
          <a:xfrm>
            <a:off x="7524328" y="4221088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6660232" y="4643844"/>
            <a:ext cx="194421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将算法转换为</a:t>
            </a:r>
            <a:r>
              <a:rPr lang="en-US" altLang="zh-CN" dirty="0" smtClean="0"/>
              <a:t>Fortran</a:t>
            </a:r>
            <a:r>
              <a:rPr lang="zh-CN" altLang="en-US" dirty="0" smtClean="0"/>
              <a:t>程序</a:t>
            </a:r>
            <a:endParaRPr lang="zh-CN" altLang="en-US" dirty="0"/>
          </a:p>
        </p:txBody>
      </p:sp>
      <p:sp>
        <p:nvSpPr>
          <p:cNvPr id="17" name="下箭头 16"/>
          <p:cNvSpPr/>
          <p:nvPr/>
        </p:nvSpPr>
        <p:spPr>
          <a:xfrm>
            <a:off x="7524328" y="5373216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6732240" y="5795972"/>
            <a:ext cx="194421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测试程序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4330824" cy="490066"/>
          </a:xfrm>
        </p:spPr>
        <p:txBody>
          <a:bodyPr>
            <a:noAutofit/>
          </a:bodyPr>
          <a:lstStyle/>
          <a:p>
            <a:r>
              <a:rPr lang="en-US" altLang="zh-CN" sz="4000" b="1" smtClean="0"/>
              <a:t>ex0401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779912" y="1484784"/>
            <a:ext cx="4968552" cy="5760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dirty="0" smtClean="0">
                <a:solidFill>
                  <a:srgbClr val="00B050"/>
                </a:solidFill>
              </a:rPr>
              <a:t>用伪代码描述的算法</a:t>
            </a:r>
            <a:endParaRPr lang="en-US" altLang="zh-CN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268760"/>
            <a:ext cx="806489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zh-CN" altLang="en-US" b="1" dirty="0" smtClean="0"/>
              <a:t>提示用户输入系数</a:t>
            </a:r>
            <a:r>
              <a:rPr lang="en-US" altLang="zh-CN" b="1" dirty="0" err="1" smtClean="0"/>
              <a:t>a,b,c</a:t>
            </a:r>
            <a:endParaRPr lang="en-US" altLang="zh-CN" b="1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b="1" dirty="0" smtClean="0"/>
              <a:t>读取</a:t>
            </a:r>
            <a:r>
              <a:rPr lang="en-US" altLang="zh-CN" b="1" dirty="0" err="1" smtClean="0"/>
              <a:t>a,b,c</a:t>
            </a:r>
            <a:endParaRPr lang="en-US" altLang="zh-CN" b="1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b="1" dirty="0" smtClean="0"/>
              <a:t>回显输入系数</a:t>
            </a:r>
            <a:endParaRPr lang="en-US" altLang="zh-CN" b="1" dirty="0" smtClean="0"/>
          </a:p>
          <a:p>
            <a:pPr marL="342900" indent="-342900">
              <a:buFont typeface="+mj-lt"/>
              <a:buAutoNum type="arabicPeriod"/>
            </a:pPr>
            <a:r>
              <a:rPr lang="en-US" altLang="zh-CN" b="1" dirty="0" err="1" smtClean="0"/>
              <a:t>discriminant</a:t>
            </a:r>
            <a:r>
              <a:rPr lang="en-US" altLang="zh-CN" b="1" dirty="0" smtClean="0"/>
              <a:t> </a:t>
            </a:r>
            <a:r>
              <a:rPr lang="en-US" altLang="zh-CN" b="1" dirty="0" smtClean="0">
                <a:sym typeface="Wingdings" pitchFamily="2" charset="2"/>
              </a:rPr>
              <a:t> </a:t>
            </a:r>
            <a:r>
              <a:rPr lang="en-US" altLang="zh-CN" b="1" dirty="0" smtClean="0"/>
              <a:t>b**2-4.*a*c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b="1" dirty="0" smtClean="0"/>
              <a:t>IF </a:t>
            </a:r>
            <a:r>
              <a:rPr lang="en-US" altLang="zh-CN" b="1" dirty="0" err="1" smtClean="0"/>
              <a:t>discriminant</a:t>
            </a:r>
            <a:r>
              <a:rPr lang="en-US" altLang="zh-CN" b="1" dirty="0" smtClean="0"/>
              <a:t> &gt; 0 THEN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b="1" dirty="0" smtClean="0"/>
              <a:t>    x1&lt;-(-</a:t>
            </a:r>
            <a:r>
              <a:rPr lang="en-US" altLang="zh-CN" b="1" dirty="0" err="1" smtClean="0"/>
              <a:t>b+sqrt</a:t>
            </a:r>
            <a:r>
              <a:rPr lang="en-US" altLang="zh-CN" b="1" dirty="0" smtClean="0"/>
              <a:t>(</a:t>
            </a:r>
            <a:r>
              <a:rPr lang="en-US" altLang="zh-CN" b="1" dirty="0" err="1" smtClean="0"/>
              <a:t>discriminant</a:t>
            </a:r>
            <a:r>
              <a:rPr lang="en-US" altLang="zh-CN" b="1" dirty="0" smtClean="0"/>
              <a:t>))/(2.*a)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b="1" dirty="0" smtClean="0"/>
              <a:t>    x2&lt;-(-b-</a:t>
            </a:r>
            <a:r>
              <a:rPr lang="en-US" altLang="zh-CN" b="1" dirty="0" err="1" smtClean="0"/>
              <a:t>sqrt</a:t>
            </a:r>
            <a:r>
              <a:rPr lang="en-US" altLang="zh-CN" b="1" dirty="0" smtClean="0"/>
              <a:t>(</a:t>
            </a:r>
            <a:r>
              <a:rPr lang="en-US" altLang="zh-CN" b="1" dirty="0" err="1" smtClean="0"/>
              <a:t>discriminant</a:t>
            </a:r>
            <a:r>
              <a:rPr lang="en-US" altLang="zh-CN" b="1" dirty="0" smtClean="0"/>
              <a:t>))/(2.*a)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b="1" dirty="0" smtClean="0"/>
              <a:t>    </a:t>
            </a:r>
            <a:r>
              <a:rPr lang="zh-CN" altLang="en-US" b="1" dirty="0" smtClean="0"/>
              <a:t>输出方程式有两个不同的实根的信息</a:t>
            </a:r>
            <a:endParaRPr lang="en-US" altLang="zh-CN" b="1" dirty="0" smtClean="0"/>
          </a:p>
          <a:p>
            <a:pPr marL="342900" indent="-342900">
              <a:buFont typeface="+mj-lt"/>
              <a:buAutoNum type="arabicPeriod"/>
            </a:pPr>
            <a:r>
              <a:rPr lang="en-US" altLang="zh-CN" b="1" dirty="0" smtClean="0"/>
              <a:t>    </a:t>
            </a:r>
            <a:r>
              <a:rPr lang="zh-CN" altLang="en-US" b="1" dirty="0" smtClean="0"/>
              <a:t>输出两个实根</a:t>
            </a:r>
            <a:endParaRPr lang="en-US" altLang="zh-CN" b="1" dirty="0" smtClean="0"/>
          </a:p>
          <a:p>
            <a:pPr marL="342900" indent="-342900">
              <a:buFont typeface="+mj-lt"/>
              <a:buAutoNum type="arabicPeriod"/>
            </a:pPr>
            <a:r>
              <a:rPr lang="en-US" altLang="zh-CN" b="1" dirty="0" smtClean="0"/>
              <a:t>ELSE IF </a:t>
            </a:r>
            <a:r>
              <a:rPr lang="en-US" altLang="zh-CN" b="1" dirty="0" err="1" smtClean="0"/>
              <a:t>discriminant</a:t>
            </a:r>
            <a:r>
              <a:rPr lang="en-US" altLang="zh-CN" b="1" dirty="0" smtClean="0"/>
              <a:t>&lt;0 THEN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b="1" dirty="0" smtClean="0"/>
              <a:t>    </a:t>
            </a:r>
            <a:r>
              <a:rPr lang="en-US" altLang="zh-CN" b="1" dirty="0" err="1" smtClean="0"/>
              <a:t>real_part</a:t>
            </a:r>
            <a:r>
              <a:rPr lang="en-US" altLang="zh-CN" b="1" dirty="0" smtClean="0">
                <a:sym typeface="Wingdings" pitchFamily="2" charset="2"/>
              </a:rPr>
              <a:t> -b/(2.*a)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b="1" dirty="0" smtClean="0">
                <a:sym typeface="Wingdings" pitchFamily="2" charset="2"/>
              </a:rPr>
              <a:t>    </a:t>
            </a:r>
            <a:r>
              <a:rPr lang="en-US" altLang="zh-CN" b="1" dirty="0" err="1" smtClean="0">
                <a:sym typeface="Wingdings" pitchFamily="2" charset="2"/>
              </a:rPr>
              <a:t>imag_partsqrt</a:t>
            </a:r>
            <a:r>
              <a:rPr lang="en-US" altLang="zh-CN" b="1" dirty="0" smtClean="0">
                <a:sym typeface="Wingdings" pitchFamily="2" charset="2"/>
              </a:rPr>
              <a:t>(abs(</a:t>
            </a:r>
            <a:r>
              <a:rPr lang="en-US" altLang="zh-CN" b="1" dirty="0" err="1" smtClean="0">
                <a:sym typeface="Wingdings" pitchFamily="2" charset="2"/>
              </a:rPr>
              <a:t>discriminant</a:t>
            </a:r>
            <a:r>
              <a:rPr lang="en-US" altLang="zh-CN" b="1" dirty="0" smtClean="0">
                <a:sym typeface="Wingdings" pitchFamily="2" charset="2"/>
              </a:rPr>
              <a:t>))/(2.*a)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b="1" dirty="0" smtClean="0">
                <a:sym typeface="Wingdings" pitchFamily="2" charset="2"/>
              </a:rPr>
              <a:t>    </a:t>
            </a:r>
            <a:r>
              <a:rPr lang="zh-CN" altLang="en-US" b="1" dirty="0" smtClean="0">
                <a:sym typeface="Wingdings" pitchFamily="2" charset="2"/>
              </a:rPr>
              <a:t>输出方程有两个复根的信息</a:t>
            </a:r>
            <a:endParaRPr lang="en-US" altLang="zh-CN" b="1" dirty="0" smtClean="0">
              <a:sym typeface="Wingdings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zh-CN" b="1" dirty="0" smtClean="0">
                <a:sym typeface="Wingdings" pitchFamily="2" charset="2"/>
              </a:rPr>
              <a:t>    </a:t>
            </a:r>
            <a:r>
              <a:rPr lang="zh-CN" altLang="en-US" b="1" dirty="0" smtClean="0">
                <a:sym typeface="Wingdings" pitchFamily="2" charset="2"/>
              </a:rPr>
              <a:t>输出两个根</a:t>
            </a:r>
            <a:endParaRPr lang="en-US" altLang="zh-CN" b="1" dirty="0" smtClean="0">
              <a:sym typeface="Wingdings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zh-CN" b="1" dirty="0" smtClean="0">
                <a:sym typeface="Wingdings" pitchFamily="2" charset="2"/>
              </a:rPr>
              <a:t>ELSE 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b="1" dirty="0" smtClean="0">
                <a:sym typeface="Wingdings" pitchFamily="2" charset="2"/>
              </a:rPr>
              <a:t>    x1 -b/(2.*a)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b="1" dirty="0" smtClean="0">
                <a:sym typeface="Wingdings" pitchFamily="2" charset="2"/>
              </a:rPr>
              <a:t>    </a:t>
            </a:r>
            <a:r>
              <a:rPr lang="zh-CN" altLang="en-US" b="1" dirty="0" smtClean="0">
                <a:sym typeface="Wingdings" pitchFamily="2" charset="2"/>
              </a:rPr>
              <a:t>输出方程有两个相等实根的信息</a:t>
            </a:r>
            <a:endParaRPr lang="en-US" altLang="zh-CN" b="1" dirty="0" smtClean="0">
              <a:sym typeface="Wingdings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zh-CN" b="1" dirty="0" smtClean="0">
                <a:sym typeface="Wingdings" pitchFamily="2" charset="2"/>
              </a:rPr>
              <a:t>    </a:t>
            </a:r>
            <a:r>
              <a:rPr lang="zh-CN" altLang="en-US" b="1" dirty="0" smtClean="0">
                <a:sym typeface="Wingdings" pitchFamily="2" charset="2"/>
              </a:rPr>
              <a:t>输出重复的根</a:t>
            </a:r>
            <a:endParaRPr lang="en-US" altLang="zh-CN" b="1" dirty="0" smtClean="0">
              <a:sym typeface="Wingdings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zh-CN" b="1" dirty="0" smtClean="0">
                <a:sym typeface="Wingdings" pitchFamily="2" charset="2"/>
              </a:rPr>
              <a:t>END IF</a:t>
            </a:r>
            <a:endParaRPr lang="en-US" altLang="zh-CN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4330824" cy="490066"/>
          </a:xfrm>
        </p:spPr>
        <p:txBody>
          <a:bodyPr>
            <a:noAutofit/>
          </a:bodyPr>
          <a:lstStyle/>
          <a:p>
            <a:r>
              <a:rPr lang="en-US" altLang="zh-CN" sz="4000" b="1" smtClean="0"/>
              <a:t>ex0401.f90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27784" y="1196752"/>
            <a:ext cx="5904656" cy="5040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en-US" dirty="0" smtClean="0">
                <a:solidFill>
                  <a:srgbClr val="00B050"/>
                </a:solidFill>
              </a:rPr>
              <a:t>将算法转换成</a:t>
            </a:r>
            <a:r>
              <a:rPr lang="en-US" altLang="zh-CN" dirty="0" smtClean="0">
                <a:solidFill>
                  <a:srgbClr val="00B050"/>
                </a:solidFill>
              </a:rPr>
              <a:t>Fortran</a:t>
            </a:r>
            <a:r>
              <a:rPr lang="zh-CN" altLang="en-US" dirty="0" smtClean="0">
                <a:solidFill>
                  <a:srgbClr val="00B050"/>
                </a:solidFill>
              </a:rPr>
              <a:t>程序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340768"/>
            <a:ext cx="83529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/>
              <a:t>PROGRAM roots</a:t>
            </a:r>
          </a:p>
          <a:p>
            <a:r>
              <a:rPr lang="en-US" altLang="zh-CN" sz="1600" b="1" dirty="0" smtClean="0"/>
              <a:t>!</a:t>
            </a:r>
            <a:r>
              <a:rPr lang="zh-CN" altLang="en-US" sz="1600" b="1" dirty="0" smtClean="0"/>
              <a:t>目的：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!</a:t>
            </a:r>
            <a:r>
              <a:rPr lang="zh-CN" altLang="en-US" sz="1600" b="1" dirty="0" smtClean="0"/>
              <a:t>本程序是对形式为</a:t>
            </a:r>
            <a:r>
              <a:rPr lang="en-US" altLang="zh-CN" sz="1600" b="1" dirty="0" smtClean="0"/>
              <a:t>a*x**2+b*</a:t>
            </a:r>
            <a:r>
              <a:rPr lang="en-US" altLang="zh-CN" sz="1600" b="1" dirty="0" err="1" smtClean="0"/>
              <a:t>x+c</a:t>
            </a:r>
            <a:r>
              <a:rPr lang="en-US" altLang="zh-CN" sz="1600" b="1" dirty="0" smtClean="0"/>
              <a:t>=0</a:t>
            </a:r>
            <a:r>
              <a:rPr lang="zh-CN" altLang="en-US" sz="1600" b="1" dirty="0" smtClean="0"/>
              <a:t>的二次方程的根进行求解。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!</a:t>
            </a:r>
            <a:r>
              <a:rPr lang="zh-CN" altLang="en-US" sz="1600" b="1" dirty="0" smtClean="0"/>
              <a:t>最后修改时间：</a:t>
            </a:r>
            <a:r>
              <a:rPr lang="en-US" altLang="zh-CN" sz="1600" b="1" dirty="0" smtClean="0"/>
              <a:t>2013/3/7    </a:t>
            </a:r>
            <a:r>
              <a:rPr lang="zh-CN" altLang="en-US" sz="1600" b="1" dirty="0" smtClean="0"/>
              <a:t>作者：张三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IMPLICIT NONE</a:t>
            </a:r>
          </a:p>
          <a:p>
            <a:r>
              <a:rPr lang="en-US" altLang="zh-CN" sz="1600" b="1" dirty="0" smtClean="0"/>
              <a:t>!</a:t>
            </a:r>
            <a:r>
              <a:rPr lang="zh-CN" altLang="en-US" sz="1600" b="1" dirty="0" smtClean="0"/>
              <a:t>数据字典：声明变量类型、定义和单位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REAL :: a      !</a:t>
            </a:r>
            <a:r>
              <a:rPr lang="zh-CN" altLang="en-US" sz="1600" b="1" dirty="0" smtClean="0"/>
              <a:t>二次项系数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REAL :: b      !</a:t>
            </a:r>
            <a:r>
              <a:rPr lang="zh-CN" altLang="en-US" sz="1600" b="1" dirty="0" smtClean="0"/>
              <a:t>一次项系数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REAL :: c       !</a:t>
            </a:r>
            <a:r>
              <a:rPr lang="zh-CN" altLang="en-US" sz="1600" b="1" dirty="0" smtClean="0"/>
              <a:t>常数项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REAL :: </a:t>
            </a:r>
            <a:r>
              <a:rPr lang="en-US" altLang="zh-CN" sz="1600" b="1" dirty="0" err="1" smtClean="0"/>
              <a:t>discriminant</a:t>
            </a:r>
            <a:r>
              <a:rPr lang="en-US" altLang="zh-CN" sz="1600" b="1" dirty="0" smtClean="0"/>
              <a:t>       !</a:t>
            </a:r>
            <a:r>
              <a:rPr lang="zh-CN" altLang="en-US" sz="1600" b="1" dirty="0" smtClean="0"/>
              <a:t>方程的判别式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REAL :: </a:t>
            </a:r>
            <a:r>
              <a:rPr lang="en-US" altLang="zh-CN" sz="1600" b="1" dirty="0" err="1" smtClean="0"/>
              <a:t>imag_part</a:t>
            </a:r>
            <a:r>
              <a:rPr lang="en-US" altLang="zh-CN" sz="1600" b="1" dirty="0" smtClean="0"/>
              <a:t>           </a:t>
            </a:r>
            <a:r>
              <a:rPr lang="zh-CN" altLang="en-US" sz="1600" b="1" dirty="0" smtClean="0"/>
              <a:t>！复根的虚部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REAL :: </a:t>
            </a:r>
            <a:r>
              <a:rPr lang="en-US" altLang="zh-CN" sz="1600" b="1" dirty="0" err="1" smtClean="0"/>
              <a:t>real_part</a:t>
            </a:r>
            <a:r>
              <a:rPr lang="en-US" altLang="zh-CN" sz="1600" b="1" dirty="0" smtClean="0"/>
              <a:t>	            ! </a:t>
            </a:r>
            <a:r>
              <a:rPr lang="zh-CN" altLang="en-US" sz="1600" b="1" dirty="0" smtClean="0"/>
              <a:t>复根的实部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REAL :: x1                       ! </a:t>
            </a:r>
            <a:r>
              <a:rPr lang="zh-CN" altLang="en-US" sz="1600" b="1" dirty="0" smtClean="0"/>
              <a:t>方程的第一个实根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REAL :: x2                       ! </a:t>
            </a:r>
            <a:r>
              <a:rPr lang="zh-CN" altLang="en-US" sz="1600" b="1" dirty="0" smtClean="0"/>
              <a:t>方程的第二个实根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!</a:t>
            </a:r>
            <a:r>
              <a:rPr lang="zh-CN" altLang="en-US" sz="1600" b="1" dirty="0" smtClean="0"/>
              <a:t>提示用户输入方程式的系数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WRITE (*,*) ‘This program solves for the roots of a quadratic’</a:t>
            </a:r>
          </a:p>
          <a:p>
            <a:r>
              <a:rPr lang="en-US" altLang="zh-CN" sz="1600" b="1" dirty="0" smtClean="0"/>
              <a:t>WRITE (*,*) ‘equation of the form A*X**2+B*X+C=0’</a:t>
            </a:r>
          </a:p>
          <a:p>
            <a:r>
              <a:rPr lang="en-US" altLang="zh-CN" sz="1600" b="1" dirty="0" smtClean="0"/>
              <a:t>WRITE (*,*) ‘Enter the coefficients </a:t>
            </a:r>
            <a:r>
              <a:rPr lang="en-US" altLang="zh-CN" sz="1600" b="1" dirty="0" err="1" smtClean="0"/>
              <a:t>A,B,and</a:t>
            </a:r>
            <a:r>
              <a:rPr lang="en-US" altLang="zh-CN" sz="1600" b="1" dirty="0" smtClean="0"/>
              <a:t> C:’</a:t>
            </a:r>
          </a:p>
          <a:p>
            <a:r>
              <a:rPr lang="en-US" altLang="zh-CN" sz="1600" b="1" dirty="0" smtClean="0"/>
              <a:t>READ (*,*) </a:t>
            </a:r>
            <a:r>
              <a:rPr lang="en-US" altLang="zh-CN" sz="1600" b="1" dirty="0" err="1" smtClean="0"/>
              <a:t>a,b,c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!</a:t>
            </a:r>
            <a:r>
              <a:rPr lang="zh-CN" altLang="en-US" sz="1600" b="1" dirty="0" smtClean="0"/>
              <a:t>回显系数</a:t>
            </a:r>
            <a:endParaRPr lang="en-US" altLang="zh-CN" sz="1600" b="1" dirty="0" smtClean="0"/>
          </a:p>
          <a:p>
            <a:r>
              <a:rPr lang="en-US" altLang="zh-CN" sz="1600" b="1" dirty="0" smtClean="0"/>
              <a:t>WRITE (*,*) ‘The coefficients </a:t>
            </a:r>
            <a:r>
              <a:rPr lang="en-US" altLang="zh-CN" sz="1600" b="1" dirty="0" err="1" smtClean="0"/>
              <a:t>A,B,and</a:t>
            </a:r>
            <a:r>
              <a:rPr lang="en-US" altLang="zh-CN" sz="1600" b="1" dirty="0" smtClean="0"/>
              <a:t> C </a:t>
            </a:r>
            <a:r>
              <a:rPr lang="en-US" altLang="zh-CN" sz="1600" b="1" dirty="0" err="1" smtClean="0"/>
              <a:t>are:’,a,b,c</a:t>
            </a:r>
            <a:endParaRPr lang="zh-CN" alt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altLang="zh-CN" sz="1600" b="1" dirty="0" smtClean="0"/>
              <a:t>!</a:t>
            </a:r>
            <a:r>
              <a:rPr lang="zh-CN" altLang="en-US" sz="1600" b="1" dirty="0" smtClean="0"/>
              <a:t>计算判别式</a:t>
            </a:r>
            <a:endParaRPr lang="en-US" altLang="zh-CN" sz="1600" b="1" dirty="0" smtClean="0"/>
          </a:p>
          <a:p>
            <a:pPr>
              <a:buNone/>
            </a:pPr>
            <a:r>
              <a:rPr lang="en-US" altLang="zh-CN" sz="1600" b="1" dirty="0" err="1" smtClean="0"/>
              <a:t>discriminant</a:t>
            </a:r>
            <a:r>
              <a:rPr lang="en-US" altLang="zh-CN" sz="1600" b="1" dirty="0" smtClean="0"/>
              <a:t> = b**2-4.*a*c</a:t>
            </a:r>
          </a:p>
          <a:p>
            <a:pPr>
              <a:buNone/>
            </a:pPr>
            <a:r>
              <a:rPr lang="en-US" altLang="zh-CN" sz="1600" b="1" dirty="0" smtClean="0"/>
              <a:t>IF (</a:t>
            </a:r>
            <a:r>
              <a:rPr lang="en-US" altLang="zh-CN" sz="1600" b="1" dirty="0" err="1" smtClean="0"/>
              <a:t>discriminant</a:t>
            </a:r>
            <a:r>
              <a:rPr lang="en-US" altLang="zh-CN" sz="1600" b="1" dirty="0" smtClean="0"/>
              <a:t>&gt;0) THEN        ! </a:t>
            </a:r>
            <a:r>
              <a:rPr lang="zh-CN" altLang="en-US" sz="1600" b="1" dirty="0" smtClean="0"/>
              <a:t>如果判别式大于</a:t>
            </a:r>
            <a:r>
              <a:rPr lang="en-US" altLang="zh-CN" sz="1600" b="1" dirty="0" smtClean="0"/>
              <a:t>0</a:t>
            </a:r>
            <a:r>
              <a:rPr lang="zh-CN" altLang="en-US" sz="1600" b="1" dirty="0" smtClean="0"/>
              <a:t>，有两个不等的实根</a:t>
            </a:r>
            <a:endParaRPr lang="en-US" altLang="zh-CN" sz="1600" b="1" dirty="0" smtClean="0"/>
          </a:p>
          <a:p>
            <a:pPr>
              <a:buNone/>
            </a:pPr>
            <a:r>
              <a:rPr lang="en-US" altLang="zh-CN" sz="1600" b="1" dirty="0" smtClean="0"/>
              <a:t>	x1 = (-</a:t>
            </a:r>
            <a:r>
              <a:rPr lang="en-US" altLang="zh-CN" sz="1600" b="1" dirty="0" err="1" smtClean="0"/>
              <a:t>b+sqrt</a:t>
            </a:r>
            <a:r>
              <a:rPr lang="en-US" altLang="zh-CN" sz="1600" b="1" dirty="0" smtClean="0"/>
              <a:t>(</a:t>
            </a:r>
            <a:r>
              <a:rPr lang="en-US" altLang="zh-CN" sz="1600" b="1" dirty="0" err="1" smtClean="0"/>
              <a:t>discriminant</a:t>
            </a:r>
            <a:r>
              <a:rPr lang="en-US" altLang="zh-CN" sz="1600" b="1" dirty="0" smtClean="0"/>
              <a:t>))/(2.*a)</a:t>
            </a:r>
          </a:p>
          <a:p>
            <a:pPr>
              <a:buNone/>
            </a:pPr>
            <a:r>
              <a:rPr lang="en-US" altLang="zh-CN" sz="1600" b="1" dirty="0" smtClean="0"/>
              <a:t>	x2 = (-b-</a:t>
            </a:r>
            <a:r>
              <a:rPr lang="en-US" altLang="zh-CN" sz="1600" b="1" dirty="0" err="1" smtClean="0"/>
              <a:t>sqrt</a:t>
            </a:r>
            <a:r>
              <a:rPr lang="en-US" altLang="zh-CN" sz="1600" b="1" dirty="0" smtClean="0"/>
              <a:t>(</a:t>
            </a:r>
            <a:r>
              <a:rPr lang="en-US" altLang="zh-CN" sz="1600" b="1" dirty="0" err="1" smtClean="0"/>
              <a:t>discriminant</a:t>
            </a:r>
            <a:r>
              <a:rPr lang="en-US" altLang="zh-CN" sz="1600" b="1" dirty="0" smtClean="0"/>
              <a:t>))/(2.*a)</a:t>
            </a:r>
          </a:p>
          <a:p>
            <a:pPr>
              <a:buNone/>
            </a:pPr>
            <a:r>
              <a:rPr lang="en-US" altLang="zh-CN" sz="1600" b="1" dirty="0" smtClean="0"/>
              <a:t>	WRITE (*,*) ‘This equation has two real roots:’</a:t>
            </a:r>
          </a:p>
          <a:p>
            <a:pPr>
              <a:buNone/>
            </a:pPr>
            <a:r>
              <a:rPr lang="en-US" altLang="zh-CN" sz="1600" b="1" dirty="0" smtClean="0"/>
              <a:t>	WRITE (*,*) ‘X1=‘,x1</a:t>
            </a:r>
          </a:p>
          <a:p>
            <a:pPr>
              <a:buNone/>
            </a:pPr>
            <a:r>
              <a:rPr lang="en-US" altLang="zh-CN" sz="1600" b="1" dirty="0" smtClean="0"/>
              <a:t>	WRITE (*,*) ‘X2=‘,x2</a:t>
            </a:r>
          </a:p>
          <a:p>
            <a:pPr>
              <a:buNone/>
            </a:pPr>
            <a:r>
              <a:rPr lang="en-US" altLang="zh-CN" sz="1600" b="1" dirty="0" smtClean="0"/>
              <a:t>ELSE IF (</a:t>
            </a:r>
            <a:r>
              <a:rPr lang="en-US" altLang="zh-CN" sz="1600" b="1" dirty="0" err="1" smtClean="0"/>
              <a:t>discriminant</a:t>
            </a:r>
            <a:r>
              <a:rPr lang="en-US" altLang="zh-CN" sz="1600" b="1" dirty="0" smtClean="0"/>
              <a:t>&lt;0) THEN</a:t>
            </a:r>
          </a:p>
          <a:p>
            <a:pPr>
              <a:buNone/>
            </a:pPr>
            <a:r>
              <a:rPr lang="en-US" altLang="zh-CN" sz="1600" b="1" dirty="0" smtClean="0"/>
              <a:t>	</a:t>
            </a:r>
            <a:r>
              <a:rPr lang="en-US" altLang="zh-CN" sz="1600" b="1" dirty="0" err="1" smtClean="0"/>
              <a:t>real_part</a:t>
            </a:r>
            <a:r>
              <a:rPr lang="en-US" altLang="zh-CN" sz="1600" b="1" dirty="0" smtClean="0"/>
              <a:t> = (-b)/(2.*a)</a:t>
            </a:r>
          </a:p>
          <a:p>
            <a:pPr>
              <a:buNone/>
            </a:pPr>
            <a:r>
              <a:rPr lang="en-US" altLang="zh-CN" sz="1600" b="1" dirty="0" smtClean="0"/>
              <a:t>	</a:t>
            </a:r>
            <a:r>
              <a:rPr lang="en-US" altLang="zh-CN" sz="1600" b="1" dirty="0" err="1" smtClean="0"/>
              <a:t>imag_part</a:t>
            </a:r>
            <a:r>
              <a:rPr lang="en-US" altLang="zh-CN" sz="1600" b="1" dirty="0" smtClean="0"/>
              <a:t> = </a:t>
            </a:r>
            <a:r>
              <a:rPr lang="en-US" altLang="zh-CN" sz="1600" b="1" dirty="0" err="1" smtClean="0"/>
              <a:t>sqrt</a:t>
            </a:r>
            <a:r>
              <a:rPr lang="en-US" altLang="zh-CN" sz="1600" b="1" dirty="0" smtClean="0"/>
              <a:t>(abs(</a:t>
            </a:r>
            <a:r>
              <a:rPr lang="en-US" altLang="zh-CN" sz="1600" b="1" dirty="0" err="1" smtClean="0"/>
              <a:t>discriminant</a:t>
            </a:r>
            <a:r>
              <a:rPr lang="en-US" altLang="zh-CN" sz="1600" b="1" dirty="0" smtClean="0"/>
              <a:t>))/(2.*a)</a:t>
            </a:r>
          </a:p>
          <a:p>
            <a:pPr>
              <a:buNone/>
            </a:pPr>
            <a:r>
              <a:rPr lang="en-US" altLang="zh-CN" sz="1600" b="1" dirty="0" smtClean="0"/>
              <a:t>	WRITE (*,*) ‘This equation has complex roots:’</a:t>
            </a:r>
          </a:p>
          <a:p>
            <a:pPr>
              <a:buNone/>
            </a:pPr>
            <a:r>
              <a:rPr lang="en-US" altLang="zh-CN" sz="1600" b="1" dirty="0" smtClean="0"/>
              <a:t>	WRITE (*,*) ‘X1=‘,</a:t>
            </a:r>
            <a:r>
              <a:rPr lang="en-US" altLang="zh-CN" sz="1600" b="1" dirty="0" err="1" smtClean="0"/>
              <a:t>real_part,’+i’,imag_part</a:t>
            </a:r>
            <a:endParaRPr lang="en-US" altLang="zh-CN" sz="1600" b="1" dirty="0" smtClean="0"/>
          </a:p>
          <a:p>
            <a:pPr>
              <a:buNone/>
            </a:pPr>
            <a:r>
              <a:rPr lang="en-US" altLang="zh-CN" sz="1600" b="1" dirty="0" smtClean="0"/>
              <a:t>	WRITE (*,*) ‘X2=‘,</a:t>
            </a:r>
            <a:r>
              <a:rPr lang="en-US" altLang="zh-CN" sz="1600" b="1" dirty="0" err="1" smtClean="0"/>
              <a:t>real_part,’-i’,imag_part</a:t>
            </a:r>
            <a:endParaRPr lang="en-US" altLang="zh-CN" sz="1600" b="1" dirty="0" smtClean="0"/>
          </a:p>
          <a:p>
            <a:pPr>
              <a:buNone/>
            </a:pPr>
            <a:r>
              <a:rPr lang="en-US" altLang="zh-CN" sz="1600" b="1" dirty="0" smtClean="0"/>
              <a:t>ELSE</a:t>
            </a:r>
          </a:p>
          <a:p>
            <a:pPr>
              <a:buNone/>
            </a:pPr>
            <a:r>
              <a:rPr lang="en-US" altLang="zh-CN" sz="1600" b="1" dirty="0" smtClean="0"/>
              <a:t>	x1 = (-b)/(2.*a)</a:t>
            </a:r>
          </a:p>
          <a:p>
            <a:pPr>
              <a:buNone/>
            </a:pPr>
            <a:r>
              <a:rPr lang="en-US" altLang="zh-CN" sz="1600" b="1" dirty="0" smtClean="0"/>
              <a:t>	WRITE(*,*) ‘This equation has two identical real roots:’</a:t>
            </a:r>
          </a:p>
          <a:p>
            <a:pPr>
              <a:buNone/>
            </a:pPr>
            <a:r>
              <a:rPr lang="en-US" altLang="zh-CN" sz="1600" b="1" dirty="0" smtClean="0"/>
              <a:t>	WRITE(*,*) ‘X1=X2=‘,x1</a:t>
            </a:r>
          </a:p>
          <a:p>
            <a:pPr>
              <a:buNone/>
            </a:pPr>
            <a:r>
              <a:rPr lang="en-US" altLang="zh-CN" sz="1600" b="1" dirty="0" smtClean="0"/>
              <a:t>END IF</a:t>
            </a:r>
          </a:p>
          <a:p>
            <a:pPr>
              <a:buNone/>
            </a:pPr>
            <a:r>
              <a:rPr lang="en-US" altLang="zh-CN" sz="1600" b="1" dirty="0" smtClean="0"/>
              <a:t>END PROGRAM roots</a:t>
            </a:r>
            <a:endParaRPr lang="zh-CN" alt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4330824" cy="490066"/>
          </a:xfrm>
        </p:spPr>
        <p:txBody>
          <a:bodyPr>
            <a:noAutofit/>
          </a:bodyPr>
          <a:lstStyle/>
          <a:p>
            <a:r>
              <a:rPr lang="en-US" altLang="zh-CN" sz="4000" b="1" smtClean="0"/>
              <a:t>ex0402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019908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编写程序，计算函数</a:t>
            </a:r>
            <a:r>
              <a:rPr lang="en-US" altLang="zh-CN" dirty="0" smtClean="0"/>
              <a:t>f(</a:t>
            </a:r>
            <a:r>
              <a:rPr lang="en-US" altLang="zh-CN" dirty="0" err="1" smtClean="0"/>
              <a:t>x,y</a:t>
            </a:r>
            <a:r>
              <a:rPr lang="en-US" altLang="zh-CN" dirty="0" smtClean="0"/>
              <a:t>)</a:t>
            </a:r>
            <a:r>
              <a:rPr lang="zh-CN" altLang="en-US" dirty="0" smtClean="0"/>
              <a:t>的值</a:t>
            </a:r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331640" y="2831803"/>
          <a:ext cx="5485533" cy="2325389"/>
        </p:xfrm>
        <a:graphic>
          <a:graphicData uri="http://schemas.openxmlformats.org/presentationml/2006/ole">
            <p:oleObj spid="_x0000_s1026" name="公式" r:id="rId3" imgW="2336760" imgH="990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196752"/>
            <a:ext cx="4572000" cy="5256584"/>
          </a:xfrm>
          <a:ln w="25400">
            <a:solidFill>
              <a:schemeClr val="accent1"/>
            </a:solidFill>
          </a:ln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altLang="zh-CN" b="1" dirty="0" smtClean="0"/>
              <a:t>PROGRAM example_23</a:t>
            </a:r>
          </a:p>
          <a:p>
            <a:pPr>
              <a:buNone/>
            </a:pPr>
            <a:r>
              <a:rPr lang="en-US" altLang="zh-CN" dirty="0" smtClean="0"/>
              <a:t>! </a:t>
            </a:r>
            <a:r>
              <a:rPr lang="zh-CN" altLang="en-US" dirty="0" smtClean="0"/>
              <a:t>目的：</a:t>
            </a:r>
          </a:p>
          <a:p>
            <a:pPr>
              <a:buNone/>
            </a:pPr>
            <a:r>
              <a:rPr lang="en-US" altLang="zh-CN" dirty="0" smtClean="0"/>
              <a:t>! </a:t>
            </a:r>
            <a:r>
              <a:rPr lang="zh-CN" altLang="en-US" dirty="0" smtClean="0"/>
              <a:t>根据输入的</a:t>
            </a:r>
            <a:r>
              <a:rPr lang="en-US" altLang="zh-CN" dirty="0" smtClean="0"/>
              <a:t>x</a:t>
            </a:r>
            <a:r>
              <a:rPr lang="zh-CN" altLang="en-US" dirty="0" smtClean="0"/>
              <a:t>和</a:t>
            </a:r>
            <a:r>
              <a:rPr lang="en-US" altLang="zh-CN" dirty="0" smtClean="0"/>
              <a:t>y</a:t>
            </a:r>
            <a:r>
              <a:rPr lang="zh-CN" altLang="en-US" dirty="0" smtClean="0"/>
              <a:t>的值，求函数</a:t>
            </a:r>
            <a:r>
              <a:rPr lang="en-US" altLang="zh-CN" dirty="0" smtClean="0"/>
              <a:t>f(</a:t>
            </a:r>
            <a:r>
              <a:rPr lang="en-US" altLang="zh-CN" dirty="0" err="1" smtClean="0"/>
              <a:t>x,y</a:t>
            </a:r>
            <a:r>
              <a:rPr lang="en-US" altLang="zh-CN" dirty="0" smtClean="0"/>
              <a:t>)</a:t>
            </a:r>
            <a:r>
              <a:rPr lang="zh-CN" altLang="en-US" dirty="0" smtClean="0"/>
              <a:t>的值，函数形式如下：</a:t>
            </a:r>
          </a:p>
          <a:p>
            <a:pPr>
              <a:buNone/>
            </a:pPr>
            <a:r>
              <a:rPr lang="en-US" altLang="zh-CN" dirty="0" smtClean="0"/>
              <a:t>!                   -</a:t>
            </a:r>
          </a:p>
          <a:p>
            <a:pPr>
              <a:buNone/>
            </a:pPr>
            <a:r>
              <a:rPr lang="en-US" altLang="zh-CN" dirty="0" smtClean="0"/>
              <a:t>!                  |</a:t>
            </a:r>
          </a:p>
          <a:p>
            <a:pPr>
              <a:buNone/>
            </a:pPr>
            <a:r>
              <a:rPr lang="es-ES" altLang="zh-CN" dirty="0" smtClean="0"/>
              <a:t>!                  | x+y                  x&gt;=0 and y&gt;=0</a:t>
            </a:r>
          </a:p>
          <a:p>
            <a:pPr>
              <a:buNone/>
            </a:pPr>
            <a:r>
              <a:rPr lang="es-ES" altLang="zh-CN" dirty="0" smtClean="0"/>
              <a:t>!                  | x+y**2               x&gt;=0 and y&lt;0</a:t>
            </a:r>
          </a:p>
          <a:p>
            <a:pPr>
              <a:buNone/>
            </a:pPr>
            <a:r>
              <a:rPr lang="es-ES" altLang="zh-CN" dirty="0" smtClean="0"/>
              <a:t>!           f(x,y)=| x**2+y               x&lt;0  and y&gt;=0</a:t>
            </a:r>
          </a:p>
          <a:p>
            <a:pPr>
              <a:buNone/>
            </a:pPr>
            <a:r>
              <a:rPr lang="es-ES" altLang="zh-CN" dirty="0" smtClean="0"/>
              <a:t>!                  | x**2+y**2            x&lt;0  and y&lt;0</a:t>
            </a:r>
          </a:p>
          <a:p>
            <a:pPr>
              <a:buNone/>
            </a:pPr>
            <a:r>
              <a:rPr lang="en-US" altLang="zh-CN" dirty="0" smtClean="0"/>
              <a:t>!                  |</a:t>
            </a:r>
          </a:p>
          <a:p>
            <a:pPr>
              <a:buNone/>
            </a:pPr>
            <a:r>
              <a:rPr lang="en-US" altLang="zh-CN" dirty="0" smtClean="0"/>
              <a:t>!                   _</a:t>
            </a:r>
          </a:p>
          <a:p>
            <a:pPr>
              <a:buNone/>
            </a:pPr>
            <a:r>
              <a:rPr lang="en-US" altLang="zh-CN" dirty="0" smtClean="0"/>
              <a:t>! </a:t>
            </a:r>
            <a:r>
              <a:rPr lang="zh-CN" altLang="en-US" dirty="0" smtClean="0"/>
              <a:t>最后更新日期：</a:t>
            </a:r>
            <a:r>
              <a:rPr lang="en-US" altLang="zh-CN" dirty="0" smtClean="0"/>
              <a:t>2013/3/7    </a:t>
            </a:r>
            <a:r>
              <a:rPr lang="zh-CN" altLang="en-US" dirty="0" smtClean="0"/>
              <a:t>作者：张三</a:t>
            </a:r>
          </a:p>
          <a:p>
            <a:pPr>
              <a:buNone/>
            </a:pPr>
            <a:endParaRPr lang="zh-CN" altLang="en-US" dirty="0" smtClean="0"/>
          </a:p>
          <a:p>
            <a:pPr>
              <a:buNone/>
            </a:pPr>
            <a:r>
              <a:rPr lang="en-US" altLang="zh-CN" b="1" dirty="0" smtClean="0"/>
              <a:t>IMPLICIT NONE</a:t>
            </a:r>
          </a:p>
          <a:p>
            <a:pPr>
              <a:buNone/>
            </a:pPr>
            <a:r>
              <a:rPr lang="en-US" altLang="zh-CN" dirty="0" smtClean="0"/>
              <a:t>! </a:t>
            </a:r>
            <a:r>
              <a:rPr lang="zh-CN" altLang="en-US" dirty="0" smtClean="0"/>
              <a:t>数据字典：声明变量类型、定义和单位</a:t>
            </a:r>
          </a:p>
          <a:p>
            <a:pPr>
              <a:buNone/>
            </a:pPr>
            <a:r>
              <a:rPr lang="en-US" altLang="zh-CN" b="1" dirty="0" smtClean="0"/>
              <a:t>REAL :: x      !</a:t>
            </a:r>
            <a:r>
              <a:rPr lang="zh-CN" altLang="en-US" b="1" dirty="0" smtClean="0"/>
              <a:t>声明函数的第一个自变量</a:t>
            </a:r>
          </a:p>
          <a:p>
            <a:pPr>
              <a:buNone/>
            </a:pPr>
            <a:r>
              <a:rPr lang="en-US" altLang="zh-CN" b="1" dirty="0" smtClean="0"/>
              <a:t>REAL :: y      !</a:t>
            </a:r>
            <a:r>
              <a:rPr lang="zh-CN" altLang="en-US" b="1" dirty="0" smtClean="0"/>
              <a:t>声明函数的第二个自变量</a:t>
            </a:r>
          </a:p>
          <a:p>
            <a:pPr>
              <a:buNone/>
            </a:pPr>
            <a:r>
              <a:rPr lang="en-US" altLang="zh-CN" b="1" dirty="0" smtClean="0"/>
              <a:t>REAL :: fun    ! </a:t>
            </a:r>
            <a:r>
              <a:rPr lang="zh-CN" altLang="en-US" b="1" dirty="0" smtClean="0"/>
              <a:t>函数的值</a:t>
            </a:r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644008" y="1196752"/>
            <a:ext cx="4248472" cy="5256584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 vert="horz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WRITE (*,*) 'Enter x and y:'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READ (*,*) </a:t>
            </a:r>
            <a:r>
              <a:rPr kumimoji="0" lang="en-US" altLang="zh-CN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x,y</a:t>
            </a: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输出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和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，以检验输入是否正确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WRITE (*,*) 'x and y </a:t>
            </a:r>
            <a:r>
              <a:rPr kumimoji="0" lang="en-US" altLang="zh-CN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are:',x,y</a:t>
            </a: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计算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((x&gt;=0.) .AND. (y&gt;=0.)) THEN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fun=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x+y</a:t>
            </a: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ELSE IF ((x&gt;=0.) .AND. (y&lt;0)) THEN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fun=</a:t>
            </a:r>
            <a:r>
              <a:rPr kumimoji="0" lang="en-US" altLang="zh-CN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x+y</a:t>
            </a: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**2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ELSE IF ((x&lt;0.) .AND. (y&gt;=0.)) THEN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fun=x**2+y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ELSE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fun=x**2+y**2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 IF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</a:t>
            </a: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输出结果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WRITE (*,*) 'The value of function is :',fun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 PROGRAM example_23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第四讲</a:t>
            </a:r>
            <a:r>
              <a:rPr lang="zh-CN" altLang="en-US" dirty="0" smtClean="0"/>
              <a:t>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297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4400" dirty="0" smtClean="0">
                <a:latin typeface="隶书" pitchFamily="49" charset="-122"/>
                <a:ea typeface="隶书" pitchFamily="49" charset="-122"/>
              </a:rPr>
              <a:t>逻辑运算</a:t>
            </a:r>
            <a:endParaRPr lang="en-US" altLang="zh-CN" sz="4400" dirty="0" smtClean="0">
              <a:latin typeface="隶书" pitchFamily="49" charset="-122"/>
              <a:ea typeface="隶书" pitchFamily="49" charset="-122"/>
            </a:endParaRPr>
          </a:p>
          <a:p>
            <a:pPr>
              <a:buNone/>
            </a:pPr>
            <a:endParaRPr lang="en-US" altLang="zh-CN" sz="4400" dirty="0" smtClean="0">
              <a:latin typeface="隶书" pitchFamily="49" charset="-122"/>
              <a:ea typeface="隶书" pitchFamily="49" charset="-122"/>
            </a:endParaRPr>
          </a:p>
          <a:p>
            <a:pPr>
              <a:buNone/>
            </a:pPr>
            <a:r>
              <a:rPr lang="en-US" altLang="zh-CN" sz="4400" dirty="0" smtClean="0">
                <a:latin typeface="隶书" pitchFamily="49" charset="-122"/>
                <a:ea typeface="隶书" pitchFamily="49" charset="-122"/>
              </a:rPr>
              <a:t>IF</a:t>
            </a:r>
            <a:r>
              <a:rPr lang="zh-CN" altLang="en-US" sz="4400" dirty="0" smtClean="0">
                <a:latin typeface="隶书" pitchFamily="49" charset="-122"/>
                <a:ea typeface="隶书" pitchFamily="49" charset="-122"/>
              </a:rPr>
              <a:t>语句</a:t>
            </a:r>
            <a:endParaRPr lang="en-US" altLang="zh-CN" sz="4400" dirty="0" smtClean="0">
              <a:latin typeface="隶书" pitchFamily="49" charset="-122"/>
              <a:ea typeface="隶书" pitchFamily="49" charset="-122"/>
            </a:endParaRPr>
          </a:p>
          <a:p>
            <a:pPr>
              <a:buNone/>
            </a:pPr>
            <a:endParaRPr lang="en-US" altLang="zh-CN" sz="4400" dirty="0" smtClean="0">
              <a:latin typeface="隶书" pitchFamily="49" charset="-122"/>
              <a:ea typeface="隶书" pitchFamily="49" charset="-122"/>
            </a:endParaRPr>
          </a:p>
          <a:p>
            <a:pPr>
              <a:buNone/>
            </a:pPr>
            <a:r>
              <a:rPr lang="en-US" altLang="zh-CN" sz="4400" dirty="0" smtClean="0">
                <a:latin typeface="隶书" pitchFamily="49" charset="-122"/>
                <a:ea typeface="隶书" pitchFamily="49" charset="-122"/>
              </a:rPr>
              <a:t>SELECT </a:t>
            </a:r>
            <a:r>
              <a:rPr lang="en-US" altLang="zh-CN" sz="4400" dirty="0" smtClean="0">
                <a:latin typeface="隶书" pitchFamily="49" charset="-122"/>
                <a:ea typeface="隶书" pitchFamily="49" charset="-122"/>
              </a:rPr>
              <a:t>CASE</a:t>
            </a:r>
            <a:r>
              <a:rPr lang="zh-CN" altLang="en-US" sz="4400" dirty="0" smtClean="0">
                <a:latin typeface="隶书" pitchFamily="49" charset="-122"/>
                <a:ea typeface="隶书" pitchFamily="49" charset="-122"/>
              </a:rPr>
              <a:t>语句</a:t>
            </a:r>
            <a:endParaRPr lang="en-US" altLang="zh-CN" sz="4400" dirty="0" smtClean="0">
              <a:latin typeface="隶书" pitchFamily="49" charset="-122"/>
              <a:ea typeface="隶书" pitchFamily="49" charset="-122"/>
            </a:endParaRPr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329510" cy="490066"/>
          </a:xfrm>
        </p:spPr>
        <p:txBody>
          <a:bodyPr>
            <a:noAutofit/>
          </a:bodyPr>
          <a:lstStyle/>
          <a:p>
            <a:r>
              <a:rPr lang="en-US" altLang="zh-CN" sz="4000" b="1" smtClean="0"/>
              <a:t>4.3 </a:t>
            </a:r>
            <a:r>
              <a:rPr lang="zh-CN" altLang="en-US" sz="4000" b="1" dirty="0" smtClean="0"/>
              <a:t>给</a:t>
            </a:r>
            <a:r>
              <a:rPr lang="en-US" altLang="zh-CN" sz="4000" b="1" dirty="0" smtClean="0"/>
              <a:t>IF</a:t>
            </a:r>
            <a:r>
              <a:rPr lang="zh-CN" altLang="en-US" sz="4000" b="1" dirty="0" smtClean="0"/>
              <a:t>结构块命名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760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dirty="0" smtClean="0">
                <a:solidFill>
                  <a:srgbClr val="00B050"/>
                </a:solidFill>
              </a:rPr>
              <a:t>可以给</a:t>
            </a:r>
            <a:r>
              <a:rPr lang="en-US" altLang="zh-CN" dirty="0" smtClean="0">
                <a:solidFill>
                  <a:srgbClr val="00B050"/>
                </a:solidFill>
              </a:rPr>
              <a:t>IF</a:t>
            </a:r>
            <a:r>
              <a:rPr lang="zh-CN" altLang="en-US" dirty="0" smtClean="0">
                <a:solidFill>
                  <a:srgbClr val="00B050"/>
                </a:solidFill>
              </a:rPr>
              <a:t>结构块指定一个名称，形式如下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772816"/>
            <a:ext cx="40324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[</a:t>
            </a:r>
            <a:r>
              <a:rPr lang="zh-CN" altLang="en-US" sz="2400" b="1" dirty="0" smtClean="0"/>
              <a:t>名称</a:t>
            </a:r>
            <a:r>
              <a:rPr lang="en-US" altLang="zh-CN" sz="2400" b="1" dirty="0" smtClean="0"/>
              <a:t>:] IF (</a:t>
            </a:r>
            <a:r>
              <a:rPr lang="zh-CN" altLang="en-US" sz="2400" b="1" dirty="0" smtClean="0"/>
              <a:t>条件</a:t>
            </a:r>
            <a:r>
              <a:rPr lang="en-US" altLang="zh-CN" sz="2400" b="1" dirty="0" smtClean="0"/>
              <a:t>1) THEN</a:t>
            </a:r>
          </a:p>
          <a:p>
            <a:r>
              <a:rPr lang="en-US" altLang="zh-CN" sz="2400" b="1" dirty="0" smtClean="0"/>
              <a:t>    	</a:t>
            </a:r>
            <a:r>
              <a:rPr lang="zh-CN" altLang="en-US" sz="2400" b="1" dirty="0" smtClean="0"/>
              <a:t>程序块</a:t>
            </a:r>
            <a:r>
              <a:rPr lang="en-US" altLang="zh-CN" sz="2400" b="1" dirty="0" smtClean="0"/>
              <a:t>1</a:t>
            </a:r>
          </a:p>
          <a:p>
            <a:r>
              <a:rPr lang="en-US" altLang="zh-CN" sz="2400" b="1" dirty="0" smtClean="0"/>
              <a:t>           ELSE IF (</a:t>
            </a:r>
            <a:r>
              <a:rPr lang="zh-CN" altLang="en-US" sz="2400" b="1" dirty="0" smtClean="0"/>
              <a:t>条件</a:t>
            </a:r>
            <a:r>
              <a:rPr lang="en-US" altLang="zh-CN" sz="2400" b="1" dirty="0" smtClean="0"/>
              <a:t>2) THEN [</a:t>
            </a:r>
            <a:r>
              <a:rPr lang="zh-CN" altLang="en-US" sz="2400" b="1" dirty="0" smtClean="0"/>
              <a:t>名称</a:t>
            </a:r>
            <a:r>
              <a:rPr lang="en-US" altLang="zh-CN" sz="2400" b="1" dirty="0" smtClean="0"/>
              <a:t>]</a:t>
            </a:r>
          </a:p>
          <a:p>
            <a:r>
              <a:rPr lang="en-US" altLang="zh-CN" sz="2400" b="1" dirty="0" smtClean="0"/>
              <a:t>	</a:t>
            </a:r>
            <a:r>
              <a:rPr lang="zh-CN" altLang="en-US" sz="2400" b="1" dirty="0" smtClean="0"/>
              <a:t>程序块</a:t>
            </a:r>
            <a:r>
              <a:rPr lang="en-US" altLang="zh-CN" sz="2400" b="1" dirty="0" smtClean="0"/>
              <a:t>2</a:t>
            </a:r>
          </a:p>
          <a:p>
            <a:r>
              <a:rPr lang="en-US" altLang="zh-CN" sz="2400" b="1" dirty="0" smtClean="0"/>
              <a:t>           ELSE [</a:t>
            </a:r>
            <a:r>
              <a:rPr lang="zh-CN" altLang="en-US" sz="2400" b="1" dirty="0" smtClean="0"/>
              <a:t>名称</a:t>
            </a:r>
            <a:r>
              <a:rPr lang="en-US" altLang="zh-CN" sz="2400" b="1" dirty="0" smtClean="0"/>
              <a:t>]</a:t>
            </a:r>
          </a:p>
          <a:p>
            <a:r>
              <a:rPr lang="en-US" altLang="zh-CN" sz="2400" b="1" dirty="0" smtClean="0"/>
              <a:t>	</a:t>
            </a:r>
            <a:r>
              <a:rPr lang="zh-CN" altLang="en-US" sz="2400" b="1" dirty="0" smtClean="0"/>
              <a:t>程序块</a:t>
            </a:r>
            <a:r>
              <a:rPr lang="en-US" altLang="zh-CN" sz="2400" b="1" dirty="0" smtClean="0"/>
              <a:t>3</a:t>
            </a:r>
          </a:p>
          <a:p>
            <a:r>
              <a:rPr lang="en-US" altLang="zh-CN" sz="2400" b="1" dirty="0" smtClean="0"/>
              <a:t>           END IF [</a:t>
            </a:r>
            <a:r>
              <a:rPr lang="zh-CN" altLang="en-US" sz="2400" b="1" dirty="0" smtClean="0"/>
              <a:t>名称</a:t>
            </a:r>
            <a:r>
              <a:rPr lang="en-US" altLang="zh-CN" sz="2400" b="1" dirty="0" smtClean="0"/>
              <a:t>]</a:t>
            </a:r>
            <a:endParaRPr lang="zh-CN" alt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5072074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example:</a:t>
            </a:r>
          </a:p>
          <a:p>
            <a:r>
              <a:rPr lang="en-US" altLang="zh-CN" sz="2400" b="1" dirty="0" err="1" smtClean="0"/>
              <a:t>realroot</a:t>
            </a:r>
            <a:r>
              <a:rPr lang="en-US" altLang="zh-CN" sz="2400" b="1" dirty="0" smtClean="0"/>
              <a:t>: IF (</a:t>
            </a:r>
            <a:r>
              <a:rPr lang="en-US" altLang="zh-CN" sz="2400" b="1" dirty="0" err="1" smtClean="0"/>
              <a:t>discriminant</a:t>
            </a:r>
            <a:r>
              <a:rPr lang="en-US" altLang="zh-CN" sz="2400" b="1" dirty="0" smtClean="0"/>
              <a:t>&gt;0) THEN</a:t>
            </a:r>
          </a:p>
          <a:p>
            <a:r>
              <a:rPr lang="en-US" altLang="zh-CN" sz="2400" b="1" dirty="0" smtClean="0"/>
              <a:t>                   …</a:t>
            </a:r>
          </a:p>
          <a:p>
            <a:r>
              <a:rPr lang="en-US" altLang="zh-CN" sz="2400" b="1" dirty="0" smtClean="0"/>
              <a:t>	 END IF </a:t>
            </a:r>
            <a:r>
              <a:rPr lang="en-US" altLang="zh-CN" sz="2400" b="1" dirty="0" err="1" smtClean="0"/>
              <a:t>realroot</a:t>
            </a:r>
            <a:endParaRPr lang="en-US" altLang="zh-CN" sz="24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643438" y="1428736"/>
            <a:ext cx="41764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lang="zh-CN" altLang="en-US" sz="2400" b="1" dirty="0" smtClean="0"/>
              <a:t>名称由字母开头，最长</a:t>
            </a:r>
            <a:r>
              <a:rPr lang="en-US" altLang="zh-CN" sz="2400" b="1" dirty="0" smtClean="0"/>
              <a:t>31</a:t>
            </a:r>
            <a:r>
              <a:rPr lang="zh-CN" altLang="en-US" sz="2400" b="1" dirty="0" smtClean="0"/>
              <a:t>个字符，</a:t>
            </a:r>
            <a:r>
              <a:rPr lang="zh-CN" altLang="en-US" sz="2400" b="1" smtClean="0"/>
              <a:t>只能字</a:t>
            </a:r>
            <a:r>
              <a:rPr lang="zh-CN" altLang="en-US" sz="2400" b="1" dirty="0" smtClean="0"/>
              <a:t>母和数字组成</a:t>
            </a:r>
            <a:endParaRPr lang="en-US" altLang="zh-CN" sz="2400" b="1" dirty="0" smtClean="0"/>
          </a:p>
          <a:p>
            <a:pPr>
              <a:buFont typeface="Wingdings" pitchFamily="2" charset="2"/>
              <a:buChar char="n"/>
            </a:pPr>
            <a:r>
              <a:rPr lang="zh-CN" altLang="en-US" sz="2400" b="1" dirty="0" smtClean="0"/>
              <a:t>每个</a:t>
            </a:r>
            <a:r>
              <a:rPr lang="en-US" altLang="zh-CN" sz="2400" b="1" dirty="0" smtClean="0"/>
              <a:t>IF</a:t>
            </a:r>
            <a:r>
              <a:rPr lang="zh-CN" altLang="en-US" sz="2400" b="1" dirty="0" smtClean="0"/>
              <a:t>结构的名称必须在程序内唯一</a:t>
            </a:r>
            <a:endParaRPr lang="en-US" altLang="zh-CN" sz="2400" b="1" dirty="0" smtClean="0"/>
          </a:p>
          <a:p>
            <a:pPr>
              <a:buFont typeface="Wingdings" pitchFamily="2" charset="2"/>
              <a:buChar char="n"/>
            </a:pPr>
            <a:r>
              <a:rPr lang="zh-CN" altLang="en-US" sz="2400" b="1" dirty="0" smtClean="0"/>
              <a:t>如果</a:t>
            </a:r>
            <a:r>
              <a:rPr lang="en-US" altLang="zh-CN" sz="2400" b="1" dirty="0" smtClean="0"/>
              <a:t>IF</a:t>
            </a:r>
            <a:r>
              <a:rPr lang="zh-CN" altLang="en-US" sz="2400" b="1" dirty="0" smtClean="0"/>
              <a:t>前面有了名字，那么</a:t>
            </a:r>
            <a:r>
              <a:rPr lang="en-US" altLang="zh-CN" sz="2400" b="1" dirty="0" smtClean="0"/>
              <a:t>END IF</a:t>
            </a:r>
            <a:r>
              <a:rPr lang="zh-CN" altLang="en-US" sz="2400" b="1" dirty="0" smtClean="0"/>
              <a:t>后面也必须出现同样的名字</a:t>
            </a:r>
            <a:endParaRPr lang="en-US" altLang="zh-CN" sz="2400" b="1" dirty="0" smtClean="0"/>
          </a:p>
          <a:p>
            <a:pPr>
              <a:buFont typeface="Wingdings" pitchFamily="2" charset="2"/>
              <a:buChar char="n"/>
            </a:pPr>
            <a:r>
              <a:rPr lang="zh-CN" altLang="en-US" sz="2400" b="1" dirty="0" smtClean="0"/>
              <a:t>结构中的</a:t>
            </a:r>
            <a:r>
              <a:rPr lang="en-US" altLang="zh-CN" sz="2400" b="1" dirty="0" smtClean="0"/>
              <a:t>ELSE</a:t>
            </a:r>
            <a:r>
              <a:rPr lang="zh-CN" altLang="en-US" sz="2400" b="1" dirty="0" smtClean="0"/>
              <a:t>和</a:t>
            </a:r>
            <a:r>
              <a:rPr lang="en-US" altLang="zh-CN" sz="2400" b="1" dirty="0" smtClean="0"/>
              <a:t>ELSE IF</a:t>
            </a:r>
            <a:r>
              <a:rPr lang="zh-CN" altLang="en-US" sz="2400" b="1" dirty="0" smtClean="0"/>
              <a:t>子句可以加也可以不加名字，但是如果加名字，必须和</a:t>
            </a:r>
            <a:r>
              <a:rPr lang="en-US" altLang="zh-CN" sz="2400" b="1" dirty="0" smtClean="0"/>
              <a:t>IF</a:t>
            </a:r>
            <a:r>
              <a:rPr lang="zh-CN" altLang="en-US" sz="2400" b="1" dirty="0" smtClean="0"/>
              <a:t>的名字相同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4330824" cy="490066"/>
          </a:xfrm>
        </p:spPr>
        <p:txBody>
          <a:bodyPr>
            <a:noAutofit/>
          </a:bodyPr>
          <a:lstStyle/>
          <a:p>
            <a:r>
              <a:rPr lang="en-US" altLang="zh-CN" sz="4000" b="1" smtClean="0"/>
              <a:t>4.4 </a:t>
            </a:r>
            <a:r>
              <a:rPr lang="en-US" altLang="zh-CN" sz="4000" b="1" dirty="0" smtClean="0"/>
              <a:t>IF</a:t>
            </a:r>
            <a:r>
              <a:rPr lang="zh-CN" altLang="en-US" sz="4000" b="1" dirty="0" smtClean="0"/>
              <a:t>语句的嵌套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1214422"/>
            <a:ext cx="6120680" cy="5256584"/>
          </a:xfrm>
        </p:spPr>
        <p:txBody>
          <a:bodyPr/>
          <a:lstStyle/>
          <a:p>
            <a:pPr>
              <a:buNone/>
            </a:pPr>
            <a:r>
              <a:rPr lang="en-US" altLang="zh-CN" b="1" dirty="0" smtClean="0"/>
              <a:t>IF (…) THEN</a:t>
            </a:r>
          </a:p>
          <a:p>
            <a:pPr>
              <a:buNone/>
            </a:pPr>
            <a:r>
              <a:rPr lang="en-US" altLang="zh-CN" b="1" dirty="0" smtClean="0"/>
              <a:t>	IF (…) THEN</a:t>
            </a:r>
          </a:p>
          <a:p>
            <a:pPr>
              <a:buNone/>
            </a:pPr>
            <a:r>
              <a:rPr lang="en-US" altLang="zh-CN" b="1" dirty="0" smtClean="0"/>
              <a:t>		IF (…) THEN</a:t>
            </a:r>
          </a:p>
          <a:p>
            <a:pPr>
              <a:buNone/>
            </a:pPr>
            <a:r>
              <a:rPr lang="en-US" altLang="zh-CN" b="1" dirty="0" smtClean="0"/>
              <a:t>		ELSE IF (…) THEN</a:t>
            </a:r>
          </a:p>
          <a:p>
            <a:pPr>
              <a:buNone/>
            </a:pPr>
            <a:r>
              <a:rPr lang="en-US" altLang="zh-CN" b="1" dirty="0" smtClean="0"/>
              <a:t>		ELSE</a:t>
            </a:r>
          </a:p>
          <a:p>
            <a:pPr>
              <a:buNone/>
            </a:pPr>
            <a:r>
              <a:rPr lang="en-US" altLang="zh-CN" b="1" dirty="0" smtClean="0"/>
              <a:t>		END IF</a:t>
            </a:r>
          </a:p>
          <a:p>
            <a:pPr>
              <a:buNone/>
            </a:pPr>
            <a:r>
              <a:rPr lang="en-US" altLang="zh-CN" b="1" dirty="0" smtClean="0"/>
              <a:t>	END IF</a:t>
            </a:r>
          </a:p>
          <a:p>
            <a:pPr>
              <a:buNone/>
            </a:pPr>
            <a:r>
              <a:rPr lang="en-US" altLang="zh-CN" b="1" dirty="0" smtClean="0"/>
              <a:t>END IF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00948" cy="490066"/>
          </a:xfrm>
        </p:spPr>
        <p:txBody>
          <a:bodyPr>
            <a:noAutofit/>
          </a:bodyPr>
          <a:lstStyle/>
          <a:p>
            <a:r>
              <a:rPr lang="zh-CN" altLang="en-US" sz="2800" b="1" smtClean="0"/>
              <a:t>多</a:t>
            </a:r>
            <a:r>
              <a:rPr lang="zh-CN" altLang="en-US" sz="2800" b="1" dirty="0" smtClean="0"/>
              <a:t>重嵌套时，对</a:t>
            </a:r>
            <a:r>
              <a:rPr lang="en-US" altLang="zh-CN" sz="2800" b="1" dirty="0" smtClean="0"/>
              <a:t>IF</a:t>
            </a:r>
            <a:r>
              <a:rPr lang="zh-CN" altLang="en-US" sz="2800" b="1" dirty="0" smtClean="0"/>
              <a:t>命名以方便调试</a:t>
            </a:r>
            <a:endParaRPr lang="zh-CN" altLang="en-US" sz="28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5256584"/>
          </a:xfrm>
        </p:spPr>
        <p:txBody>
          <a:bodyPr/>
          <a:lstStyle/>
          <a:p>
            <a:pPr>
              <a:buNone/>
            </a:pPr>
            <a:r>
              <a:rPr lang="en-US" altLang="zh-CN" b="1" dirty="0" smtClean="0"/>
              <a:t>if1: IF (…) THEN</a:t>
            </a:r>
          </a:p>
          <a:p>
            <a:pPr>
              <a:buNone/>
            </a:pPr>
            <a:r>
              <a:rPr lang="en-US" altLang="zh-CN" b="1" dirty="0" smtClean="0"/>
              <a:t>	if2: IF (…) THEN</a:t>
            </a:r>
          </a:p>
          <a:p>
            <a:pPr>
              <a:buNone/>
            </a:pPr>
            <a:r>
              <a:rPr lang="en-US" altLang="zh-CN" b="1" dirty="0" smtClean="0"/>
              <a:t>		if3: IF (…) THEN</a:t>
            </a:r>
          </a:p>
          <a:p>
            <a:pPr>
              <a:buNone/>
            </a:pPr>
            <a:r>
              <a:rPr lang="en-US" altLang="zh-CN" b="1" dirty="0" smtClean="0"/>
              <a:t>		ELSE IF (…) THEN if3</a:t>
            </a:r>
          </a:p>
          <a:p>
            <a:pPr>
              <a:buNone/>
            </a:pPr>
            <a:r>
              <a:rPr lang="en-US" altLang="zh-CN" b="1" dirty="0" smtClean="0"/>
              <a:t>		ELSE if3</a:t>
            </a:r>
          </a:p>
          <a:p>
            <a:pPr>
              <a:buNone/>
            </a:pPr>
            <a:r>
              <a:rPr lang="en-US" altLang="zh-CN" b="1" dirty="0" smtClean="0"/>
              <a:t>		END IF if3</a:t>
            </a:r>
          </a:p>
          <a:p>
            <a:pPr>
              <a:buNone/>
            </a:pPr>
            <a:r>
              <a:rPr lang="en-US" altLang="zh-CN" b="1" dirty="0" smtClean="0"/>
              <a:t>	END IF if2</a:t>
            </a:r>
          </a:p>
          <a:p>
            <a:pPr>
              <a:buNone/>
            </a:pPr>
            <a:r>
              <a:rPr lang="en-US" altLang="zh-CN" b="1" dirty="0" smtClean="0"/>
              <a:t>END IF if1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329510" cy="490066"/>
          </a:xfrm>
        </p:spPr>
        <p:txBody>
          <a:bodyPr>
            <a:noAutofit/>
          </a:bodyPr>
          <a:lstStyle/>
          <a:p>
            <a:r>
              <a:rPr lang="en-US" altLang="zh-CN" sz="4000" b="1" smtClean="0"/>
              <a:t>4.4.1 </a:t>
            </a:r>
            <a:r>
              <a:rPr lang="zh-CN" altLang="en-US" sz="4000" b="1" dirty="0" smtClean="0"/>
              <a:t>嵌套</a:t>
            </a:r>
            <a:r>
              <a:rPr lang="en-US" altLang="zh-CN" sz="4000" b="1" dirty="0" smtClean="0"/>
              <a:t>IF</a:t>
            </a:r>
            <a:r>
              <a:rPr lang="zh-CN" altLang="en-US" sz="4000" b="1" dirty="0" smtClean="0"/>
              <a:t>语句的选择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760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dirty="0" smtClean="0">
                <a:solidFill>
                  <a:srgbClr val="00B050"/>
                </a:solidFill>
              </a:rPr>
              <a:t>问题：将百分制的成绩转换为字母表示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556792"/>
            <a:ext cx="3960440" cy="341632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方案一：用</a:t>
            </a:r>
            <a:r>
              <a:rPr lang="en-US" altLang="zh-CN" dirty="0" smtClean="0"/>
              <a:t>ELSE IF</a:t>
            </a:r>
            <a:r>
              <a:rPr lang="zh-CN" altLang="en-US" dirty="0" smtClean="0"/>
              <a:t>子句实现</a:t>
            </a:r>
            <a:endParaRPr lang="en-US" altLang="zh-CN" dirty="0" smtClean="0"/>
          </a:p>
          <a:p>
            <a:r>
              <a:rPr lang="en-US" altLang="zh-CN" dirty="0" smtClean="0"/>
              <a:t>IF (grade&gt;95.0) THEN</a:t>
            </a:r>
          </a:p>
          <a:p>
            <a:r>
              <a:rPr lang="en-US" altLang="zh-CN" dirty="0" smtClean="0"/>
              <a:t>     WRITE (*,*) ‘The grade is A.’</a:t>
            </a:r>
          </a:p>
          <a:p>
            <a:r>
              <a:rPr lang="en-US" altLang="zh-CN" dirty="0" smtClean="0"/>
              <a:t>ELSE IF (grade&gt;86.0) THEN</a:t>
            </a:r>
          </a:p>
          <a:p>
            <a:r>
              <a:rPr lang="en-US" altLang="zh-CN" dirty="0" smtClean="0"/>
              <a:t>     WRITE (*,*) ‘The grade is B.’</a:t>
            </a:r>
          </a:p>
          <a:p>
            <a:r>
              <a:rPr lang="en-US" altLang="zh-CN" dirty="0" smtClean="0"/>
              <a:t>ELSE</a:t>
            </a:r>
            <a:r>
              <a:rPr lang="zh-CN" altLang="en-US" dirty="0" smtClean="0"/>
              <a:t> </a:t>
            </a:r>
            <a:r>
              <a:rPr lang="en-US" altLang="zh-CN" dirty="0" smtClean="0"/>
              <a:t>IF (grade&gt;76.0) THEN</a:t>
            </a:r>
          </a:p>
          <a:p>
            <a:r>
              <a:rPr lang="en-US" altLang="zh-CN" dirty="0" smtClean="0"/>
              <a:t>     WRITE (*,*) ‘The grade is C.’</a:t>
            </a:r>
          </a:p>
          <a:p>
            <a:r>
              <a:rPr lang="en-US" altLang="zh-CN" dirty="0" smtClean="0"/>
              <a:t>ELSE IF (grade&gt;66.0) THEN</a:t>
            </a:r>
          </a:p>
          <a:p>
            <a:r>
              <a:rPr lang="en-US" altLang="zh-CN" dirty="0" smtClean="0"/>
              <a:t>     WRITE (*,*) ‘The grade is D.’</a:t>
            </a:r>
          </a:p>
          <a:p>
            <a:r>
              <a:rPr lang="en-US" altLang="zh-CN" dirty="0" smtClean="0"/>
              <a:t>ELSE</a:t>
            </a:r>
          </a:p>
          <a:p>
            <a:r>
              <a:rPr lang="en-US" altLang="zh-CN" dirty="0" smtClean="0"/>
              <a:t>     WRITE (*,*) ‘The grade is F.’</a:t>
            </a:r>
          </a:p>
          <a:p>
            <a:r>
              <a:rPr lang="en-US" altLang="zh-CN" dirty="0" smtClean="0"/>
              <a:t>END</a:t>
            </a:r>
            <a:r>
              <a:rPr lang="zh-CN" altLang="en-US" dirty="0" smtClean="0"/>
              <a:t> </a:t>
            </a:r>
            <a:r>
              <a:rPr lang="en-US" altLang="zh-CN" dirty="0" smtClean="0"/>
              <a:t>IF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11960" y="1484784"/>
            <a:ext cx="4824536" cy="4031873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方案一：用嵌套的</a:t>
            </a:r>
            <a:r>
              <a:rPr lang="en-US" altLang="zh-CN" dirty="0" smtClean="0"/>
              <a:t>IF</a:t>
            </a:r>
            <a:r>
              <a:rPr lang="zh-CN" altLang="en-US" dirty="0" smtClean="0"/>
              <a:t>结构实现</a:t>
            </a:r>
            <a:endParaRPr lang="en-US" altLang="zh-CN" dirty="0" smtClean="0"/>
          </a:p>
          <a:p>
            <a:r>
              <a:rPr lang="en-US" altLang="zh-CN" sz="1400" dirty="0" smtClean="0"/>
              <a:t>if1:IF (grade&gt;95.0) THEN</a:t>
            </a:r>
          </a:p>
          <a:p>
            <a:r>
              <a:rPr lang="en-US" altLang="zh-CN" sz="1400" dirty="0" smtClean="0"/>
              <a:t>     	WRITE (*,*) ‘The grade is A.’</a:t>
            </a:r>
          </a:p>
          <a:p>
            <a:r>
              <a:rPr lang="en-US" altLang="zh-CN" sz="1400" dirty="0" smtClean="0"/>
              <a:t>     ELSE </a:t>
            </a:r>
          </a:p>
          <a:p>
            <a:r>
              <a:rPr lang="en-US" altLang="zh-CN" sz="1400" dirty="0" smtClean="0"/>
              <a:t>          if2: IF (grade&gt;86.0) THEN</a:t>
            </a:r>
          </a:p>
          <a:p>
            <a:r>
              <a:rPr lang="en-US" altLang="zh-CN" sz="1400" dirty="0" smtClean="0"/>
              <a:t>                   WRITE (*,*) ‘The grade is B.’</a:t>
            </a:r>
          </a:p>
          <a:p>
            <a:r>
              <a:rPr lang="en-US" altLang="zh-CN" sz="1400" dirty="0" smtClean="0"/>
              <a:t>                ELSE</a:t>
            </a:r>
            <a:r>
              <a:rPr lang="zh-CN" altLang="en-US" sz="1400" dirty="0" smtClean="0"/>
              <a:t> </a:t>
            </a:r>
            <a:endParaRPr lang="en-US" altLang="zh-CN" sz="1400" dirty="0" smtClean="0"/>
          </a:p>
          <a:p>
            <a:r>
              <a:rPr lang="en-US" altLang="zh-CN" sz="1400" dirty="0" smtClean="0"/>
              <a:t>                    if3: IF (grade&gt;76.0) THEN</a:t>
            </a:r>
          </a:p>
          <a:p>
            <a:r>
              <a:rPr lang="en-US" altLang="zh-CN" sz="1400" dirty="0" smtClean="0"/>
              <a:t>                             WRITE (*,*) ‘The grade is C.’</a:t>
            </a:r>
          </a:p>
          <a:p>
            <a:r>
              <a:rPr lang="en-US" altLang="zh-CN" sz="1400" dirty="0" smtClean="0"/>
              <a:t>                          ELSE </a:t>
            </a:r>
          </a:p>
          <a:p>
            <a:r>
              <a:rPr lang="en-US" altLang="zh-CN" sz="1400" dirty="0" smtClean="0"/>
              <a:t>                              if4: IF (grade&gt;66.0) THEN</a:t>
            </a:r>
          </a:p>
          <a:p>
            <a:r>
              <a:rPr lang="en-US" altLang="zh-CN" sz="1400" dirty="0" smtClean="0"/>
              <a:t>                                WRITE (*,*) ‘The grade is D.’</a:t>
            </a:r>
          </a:p>
          <a:p>
            <a:r>
              <a:rPr lang="en-US" altLang="zh-CN" sz="1400" dirty="0" smtClean="0"/>
              <a:t>                              ELSE</a:t>
            </a:r>
          </a:p>
          <a:p>
            <a:r>
              <a:rPr lang="en-US" altLang="zh-CN" sz="1400" dirty="0" smtClean="0"/>
              <a:t>                                WRITE (*,*) ‘The grade is F.’</a:t>
            </a:r>
          </a:p>
          <a:p>
            <a:r>
              <a:rPr lang="en-US" altLang="zh-CN" sz="1400" dirty="0" smtClean="0"/>
              <a:t>                              END</a:t>
            </a:r>
            <a:r>
              <a:rPr lang="zh-CN" altLang="en-US" sz="1400" dirty="0" smtClean="0"/>
              <a:t> </a:t>
            </a:r>
            <a:r>
              <a:rPr lang="en-US" altLang="zh-CN" sz="1400" dirty="0" smtClean="0"/>
              <a:t>IF if4</a:t>
            </a:r>
          </a:p>
          <a:p>
            <a:r>
              <a:rPr lang="en-US" altLang="zh-CN" sz="1400" dirty="0" smtClean="0"/>
              <a:t>                      END IF if3</a:t>
            </a:r>
          </a:p>
          <a:p>
            <a:r>
              <a:rPr lang="en-US" altLang="zh-CN" sz="1400" dirty="0" smtClean="0"/>
              <a:t>            END IF if2</a:t>
            </a:r>
          </a:p>
          <a:p>
            <a:r>
              <a:rPr lang="en-US" altLang="zh-CN" sz="1400" dirty="0" smtClean="0"/>
              <a:t>END IF if1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32" y="5857892"/>
            <a:ext cx="9036496" cy="9541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对于有许多相互排斥的任选项分支，使用</a:t>
            </a:r>
            <a:r>
              <a:rPr lang="en-US" altLang="zh-CN" sz="2800" b="1" dirty="0" smtClean="0"/>
              <a:t>ELSE IF</a:t>
            </a:r>
            <a:r>
              <a:rPr lang="zh-CN" altLang="en-US" sz="2800" b="1" dirty="0" smtClean="0"/>
              <a:t>子句的</a:t>
            </a:r>
            <a:r>
              <a:rPr lang="en-US" altLang="zh-CN" sz="2800" b="1" dirty="0" smtClean="0"/>
              <a:t>IF</a:t>
            </a:r>
            <a:r>
              <a:rPr lang="zh-CN" altLang="en-US" sz="2800" b="1" dirty="0" smtClean="0"/>
              <a:t>结构优先于嵌套的</a:t>
            </a:r>
            <a:r>
              <a:rPr lang="en-US" altLang="zh-CN" sz="2800" b="1" dirty="0" smtClean="0"/>
              <a:t>IF</a:t>
            </a:r>
            <a:r>
              <a:rPr lang="zh-CN" altLang="en-US" sz="2800" b="1" dirty="0" smtClean="0"/>
              <a:t>结构</a:t>
            </a:r>
            <a:endParaRPr lang="zh-CN" alt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537321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简单清晰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27784" y="53012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复杂</a:t>
            </a:r>
            <a:endParaRPr lang="zh-CN" altLang="en-US" dirty="0"/>
          </a:p>
        </p:txBody>
      </p:sp>
      <p:sp>
        <p:nvSpPr>
          <p:cNvPr id="9" name="上箭头 8"/>
          <p:cNvSpPr/>
          <p:nvPr/>
        </p:nvSpPr>
        <p:spPr>
          <a:xfrm>
            <a:off x="539552" y="5013176"/>
            <a:ext cx="360040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>
            <a:off x="3347864" y="5301208"/>
            <a:ext cx="79208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4330824" cy="490066"/>
          </a:xfrm>
        </p:spPr>
        <p:txBody>
          <a:bodyPr>
            <a:noAutofit/>
          </a:bodyPr>
          <a:lstStyle/>
          <a:p>
            <a:r>
              <a:rPr lang="en-US" altLang="zh-CN" sz="4000" b="1" smtClean="0"/>
              <a:t>4.5 </a:t>
            </a:r>
            <a:r>
              <a:rPr lang="zh-CN" altLang="en-US" sz="4000" b="1" dirty="0" smtClean="0"/>
              <a:t>逻辑</a:t>
            </a:r>
            <a:r>
              <a:rPr lang="en-US" altLang="zh-CN" sz="4000" b="1" dirty="0" smtClean="0"/>
              <a:t>IF</a:t>
            </a:r>
            <a:r>
              <a:rPr lang="zh-CN" altLang="en-US" sz="4000" b="1" dirty="0" smtClean="0"/>
              <a:t>语句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1080120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  </a:t>
            </a:r>
            <a:r>
              <a:rPr lang="zh-CN" altLang="en-US" dirty="0" smtClean="0">
                <a:solidFill>
                  <a:srgbClr val="00B050"/>
                </a:solidFill>
              </a:rPr>
              <a:t>简单</a:t>
            </a:r>
            <a:r>
              <a:rPr lang="en-US" altLang="zh-CN" dirty="0" smtClean="0">
                <a:solidFill>
                  <a:srgbClr val="00B050"/>
                </a:solidFill>
              </a:rPr>
              <a:t>IF</a:t>
            </a:r>
            <a:r>
              <a:rPr lang="zh-CN" altLang="en-US" dirty="0" smtClean="0">
                <a:solidFill>
                  <a:srgbClr val="00B050"/>
                </a:solidFill>
              </a:rPr>
              <a:t>语句中，如果程序块只有一条语句，可以简写成下面的形式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2348880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IF (</a:t>
            </a:r>
            <a:r>
              <a:rPr lang="zh-CN" altLang="en-US" sz="2800" b="1" dirty="0" smtClean="0"/>
              <a:t>逻辑表达式</a:t>
            </a:r>
            <a:r>
              <a:rPr lang="en-US" altLang="zh-CN" sz="2800" b="1" dirty="0" smtClean="0"/>
              <a:t>) </a:t>
            </a:r>
            <a:r>
              <a:rPr lang="zh-CN" altLang="en-US" sz="2800" b="1" dirty="0" smtClean="0"/>
              <a:t>语句</a:t>
            </a:r>
            <a:endParaRPr lang="zh-CN" alt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3429000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example</a:t>
            </a:r>
            <a:r>
              <a:rPr lang="zh-CN" altLang="en-US" sz="2800" b="1" dirty="0" smtClean="0"/>
              <a:t>：</a:t>
            </a:r>
            <a:endParaRPr lang="en-US" altLang="zh-CN" sz="2800" b="1" dirty="0" smtClean="0"/>
          </a:p>
          <a:p>
            <a:r>
              <a:rPr lang="en-US" altLang="zh-CN" sz="2800" b="1" dirty="0" smtClean="0"/>
              <a:t>IF (x &gt; y ) z=x-y</a:t>
            </a:r>
            <a:endParaRPr lang="zh-CN" alt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4653136"/>
            <a:ext cx="31683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不</a:t>
            </a:r>
            <a:r>
              <a:rPr lang="zh-CN" altLang="en-US" sz="2800" b="1" smtClean="0"/>
              <a:t>简化的形式：</a:t>
            </a:r>
            <a:endParaRPr lang="en-US" altLang="zh-CN" sz="2800" b="1" dirty="0" smtClean="0"/>
          </a:p>
          <a:p>
            <a:r>
              <a:rPr lang="en-US" altLang="zh-CN" sz="2800" b="1" dirty="0" smtClean="0"/>
              <a:t>IF (x &gt; y) THEN</a:t>
            </a:r>
          </a:p>
          <a:p>
            <a:r>
              <a:rPr lang="en-US" altLang="zh-CN" sz="2800" b="1" dirty="0" smtClean="0"/>
              <a:t>     z=x-y</a:t>
            </a:r>
          </a:p>
          <a:p>
            <a:r>
              <a:rPr lang="en-US" altLang="zh-CN" sz="2800" b="1" dirty="0" smtClean="0"/>
              <a:t>END IF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043758" cy="490066"/>
          </a:xfrm>
        </p:spPr>
        <p:txBody>
          <a:bodyPr>
            <a:noAutofit/>
          </a:bodyPr>
          <a:lstStyle/>
          <a:p>
            <a:r>
              <a:rPr lang="en-US" altLang="zh-CN" sz="4000" b="1" smtClean="0"/>
              <a:t>4.6 </a:t>
            </a:r>
            <a:r>
              <a:rPr lang="en-US" altLang="zh-CN" sz="4000" b="1" dirty="0" smtClean="0"/>
              <a:t>SELECT CASE</a:t>
            </a:r>
            <a:r>
              <a:rPr lang="zh-CN" altLang="en-US" sz="4000" b="1" smtClean="0"/>
              <a:t>结构</a:t>
            </a:r>
            <a:endParaRPr lang="zh-CN" altLang="en-US" sz="4000" b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4744"/>
            <a:ext cx="8964488" cy="432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1800" b="1" dirty="0" smtClean="0">
                <a:solidFill>
                  <a:srgbClr val="00B050"/>
                </a:solidFill>
              </a:rPr>
              <a:t>多重判断，允许程序根据一个整数、字符或者一个逻辑表达式的值选择要执行的程序块</a:t>
            </a:r>
            <a:endParaRPr lang="zh-CN" altLang="en-US" sz="18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628800"/>
            <a:ext cx="40324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[name:] SELECT CASE (</a:t>
            </a:r>
            <a:r>
              <a:rPr lang="en-US" altLang="zh-CN" b="1" dirty="0" err="1" smtClean="0"/>
              <a:t>case_expr</a:t>
            </a:r>
            <a:r>
              <a:rPr lang="en-US" altLang="zh-CN" b="1" dirty="0" smtClean="0"/>
              <a:t>)</a:t>
            </a:r>
          </a:p>
          <a:p>
            <a:r>
              <a:rPr lang="en-US" altLang="zh-CN" b="1" dirty="0" smtClean="0"/>
              <a:t>CASE (</a:t>
            </a:r>
            <a:r>
              <a:rPr lang="zh-CN" altLang="en-US" b="1" dirty="0" smtClean="0"/>
              <a:t>情况选择</a:t>
            </a:r>
            <a:r>
              <a:rPr lang="en-US" altLang="zh-CN" b="1" dirty="0" smtClean="0"/>
              <a:t>_1) [name]</a:t>
            </a:r>
          </a:p>
          <a:p>
            <a:r>
              <a:rPr lang="en-US" altLang="zh-CN" b="1" dirty="0" smtClean="0"/>
              <a:t>   </a:t>
            </a:r>
            <a:r>
              <a:rPr lang="zh-CN" altLang="en-US" b="1" dirty="0" smtClean="0"/>
              <a:t>程序块</a:t>
            </a:r>
            <a:r>
              <a:rPr lang="en-US" altLang="zh-CN" b="1" dirty="0" smtClean="0"/>
              <a:t>1</a:t>
            </a:r>
          </a:p>
          <a:p>
            <a:r>
              <a:rPr lang="en-US" altLang="zh-CN" b="1" dirty="0" smtClean="0"/>
              <a:t>CASE (</a:t>
            </a:r>
            <a:r>
              <a:rPr lang="zh-CN" altLang="en-US" b="1" dirty="0" smtClean="0"/>
              <a:t>情况选择</a:t>
            </a:r>
            <a:r>
              <a:rPr lang="en-US" altLang="zh-CN" b="1" dirty="0" smtClean="0"/>
              <a:t>_2) [name]</a:t>
            </a:r>
          </a:p>
          <a:p>
            <a:r>
              <a:rPr lang="en-US" altLang="zh-CN" b="1" dirty="0" smtClean="0"/>
              <a:t>   </a:t>
            </a:r>
            <a:r>
              <a:rPr lang="zh-CN" altLang="en-US" b="1" dirty="0" smtClean="0"/>
              <a:t>程序块</a:t>
            </a:r>
            <a:r>
              <a:rPr lang="en-US" altLang="zh-CN" b="1" dirty="0" smtClean="0"/>
              <a:t>2</a:t>
            </a:r>
          </a:p>
          <a:p>
            <a:r>
              <a:rPr lang="en-US" altLang="zh-CN" b="1" dirty="0" smtClean="0"/>
              <a:t>…</a:t>
            </a:r>
          </a:p>
          <a:p>
            <a:r>
              <a:rPr lang="en-US" altLang="zh-CN" b="1" dirty="0" smtClean="0"/>
              <a:t>…</a:t>
            </a:r>
          </a:p>
          <a:p>
            <a:r>
              <a:rPr lang="en-US" altLang="zh-CN" b="1" dirty="0" smtClean="0"/>
              <a:t>CASE DEFAULT [name]</a:t>
            </a:r>
          </a:p>
          <a:p>
            <a:r>
              <a:rPr lang="en-US" altLang="zh-CN" b="1" dirty="0" smtClean="0"/>
              <a:t>   </a:t>
            </a:r>
            <a:r>
              <a:rPr lang="zh-CN" altLang="en-US" b="1" dirty="0" smtClean="0"/>
              <a:t>程序块</a:t>
            </a:r>
            <a:r>
              <a:rPr lang="en-US" altLang="zh-CN" b="1" dirty="0" smtClean="0"/>
              <a:t>n</a:t>
            </a:r>
          </a:p>
          <a:p>
            <a:r>
              <a:rPr lang="en-US" altLang="zh-CN" b="1" dirty="0" smtClean="0"/>
              <a:t>END SELECT [name]</a:t>
            </a:r>
            <a:endParaRPr lang="zh-CN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57752" y="1571612"/>
            <a:ext cx="38164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lang="en-US" altLang="zh-CN" b="1" dirty="0" smtClean="0"/>
              <a:t>CASE</a:t>
            </a:r>
            <a:r>
              <a:rPr lang="zh-CN" altLang="en-US" b="1" dirty="0" smtClean="0"/>
              <a:t>后面的情况选择子必须是常量，并且每一分支中的选择支必须相互独立，同一数值不可同时出现在多个选择支上</a:t>
            </a:r>
            <a:endParaRPr lang="en-US" altLang="zh-CN" b="1" dirty="0" smtClean="0"/>
          </a:p>
          <a:p>
            <a:pPr>
              <a:buFont typeface="Wingdings" pitchFamily="2" charset="2"/>
              <a:buChar char="n"/>
            </a:pPr>
            <a:r>
              <a:rPr lang="en-US" altLang="zh-CN" b="1" dirty="0" smtClean="0"/>
              <a:t>name </a:t>
            </a:r>
            <a:r>
              <a:rPr lang="zh-CN" altLang="en-US" b="1" dirty="0" smtClean="0"/>
              <a:t>是可选项，和</a:t>
            </a:r>
            <a:r>
              <a:rPr lang="en-US" altLang="zh-CN" b="1" dirty="0" smtClean="0"/>
              <a:t>IF</a:t>
            </a:r>
            <a:r>
              <a:rPr lang="zh-CN" altLang="en-US" b="1" dirty="0" smtClean="0"/>
              <a:t>中的</a:t>
            </a:r>
            <a:r>
              <a:rPr lang="en-US" altLang="zh-CN" b="1" dirty="0" smtClean="0"/>
              <a:t>name</a:t>
            </a:r>
            <a:r>
              <a:rPr lang="zh-CN" altLang="en-US" b="1" dirty="0" smtClean="0"/>
              <a:t>一样，为了阅读和调试方便可以加进去</a:t>
            </a:r>
            <a:endParaRPr lang="en-US" altLang="zh-CN" b="1" dirty="0" smtClean="0"/>
          </a:p>
          <a:p>
            <a:pPr>
              <a:buFont typeface="Wingdings" pitchFamily="2" charset="2"/>
              <a:buChar char="n"/>
            </a:pPr>
            <a:r>
              <a:rPr lang="en-US" altLang="zh-CN" b="1" dirty="0" smtClean="0"/>
              <a:t>CASE DEFAULT </a:t>
            </a:r>
            <a:r>
              <a:rPr lang="zh-CN" altLang="en-US" b="1" dirty="0" smtClean="0"/>
              <a:t>是当前面所有的分支都不满足时，才执行该选择支的程序块，可以省略</a:t>
            </a:r>
            <a:endParaRPr lang="zh-CN" alt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5143512"/>
            <a:ext cx="7920880" cy="156966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良好的编程习惯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在</a:t>
            </a:r>
            <a:r>
              <a:rPr lang="en-US" altLang="zh-CN" sz="2400" b="1" dirty="0" smtClean="0"/>
              <a:t>CASE</a:t>
            </a:r>
            <a:r>
              <a:rPr lang="zh-CN" altLang="en-US" sz="2400" b="1" dirty="0" smtClean="0"/>
              <a:t>结构中，总是使用</a:t>
            </a:r>
            <a:r>
              <a:rPr lang="en-US" altLang="zh-CN" sz="2400" b="1" dirty="0" smtClean="0"/>
              <a:t>CASE DEFAULT</a:t>
            </a:r>
            <a:r>
              <a:rPr lang="zh-CN" altLang="en-US" sz="2400" b="1" dirty="0" smtClean="0"/>
              <a:t>，当前面所有选择支都不满足时，也许是出错了，那么可以在</a:t>
            </a:r>
            <a:r>
              <a:rPr lang="en-US" altLang="zh-CN" sz="2400" b="1" dirty="0" smtClean="0"/>
              <a:t>DEFAULT</a:t>
            </a:r>
            <a:r>
              <a:rPr lang="zh-CN" altLang="en-US" sz="2400" b="1" dirty="0" smtClean="0"/>
              <a:t>分支输出错误信息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6972320" cy="490066"/>
          </a:xfrm>
        </p:spPr>
        <p:txBody>
          <a:bodyPr>
            <a:noAutofit/>
          </a:bodyPr>
          <a:lstStyle/>
          <a:p>
            <a:r>
              <a:rPr lang="en-US" altLang="zh-CN" sz="4000" b="1" smtClean="0"/>
              <a:t>4.6.1 </a:t>
            </a:r>
            <a:r>
              <a:rPr lang="en-US" altLang="zh-CN" sz="4000" b="1" dirty="0" smtClean="0"/>
              <a:t>CASE</a:t>
            </a:r>
            <a:r>
              <a:rPr lang="zh-CN" altLang="en-US" sz="4000" b="1" dirty="0" smtClean="0"/>
              <a:t>结构举例一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32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altLang="zh-CN" b="1" smtClean="0">
                <a:solidFill>
                  <a:srgbClr val="00B050"/>
                </a:solidFill>
              </a:rPr>
              <a:t>ex0403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628800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用</a:t>
            </a:r>
            <a:r>
              <a:rPr lang="en-US" altLang="zh-CN" sz="2400" b="1" dirty="0" smtClean="0"/>
              <a:t>CASE</a:t>
            </a:r>
            <a:r>
              <a:rPr lang="zh-CN" altLang="en-US" sz="2400" b="1" dirty="0" smtClean="0"/>
              <a:t>语句</a:t>
            </a:r>
            <a:r>
              <a:rPr lang="zh-CN" altLang="en-US" sz="2400" b="1" smtClean="0"/>
              <a:t>来解决</a:t>
            </a:r>
            <a:r>
              <a:rPr lang="en-US" altLang="zh-CN" sz="2400" b="1" dirty="0" smtClean="0"/>
              <a:t>4</a:t>
            </a:r>
            <a:r>
              <a:rPr lang="en-US" altLang="zh-CN" sz="2400" b="1" smtClean="0"/>
              <a:t>.4.1</a:t>
            </a:r>
            <a:r>
              <a:rPr lang="zh-CN" altLang="en-US" sz="2400" b="1" dirty="0" smtClean="0"/>
              <a:t>中的问题，也就是将百分制成绩转换为字母表示</a:t>
            </a:r>
            <a:endParaRPr lang="zh-CN" alt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2571744"/>
            <a:ext cx="3960440" cy="369331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PROGRAM example_24</a:t>
            </a:r>
          </a:p>
          <a:p>
            <a:r>
              <a:rPr lang="en-US" altLang="zh-CN" b="1" dirty="0" smtClean="0"/>
              <a:t>IMPLICIT NONE</a:t>
            </a:r>
          </a:p>
          <a:p>
            <a:r>
              <a:rPr lang="en-US" altLang="zh-CN" b="1" dirty="0" smtClean="0"/>
              <a:t>INTEGER :: score</a:t>
            </a:r>
          </a:p>
          <a:p>
            <a:r>
              <a:rPr lang="en-US" altLang="zh-CN" b="1" dirty="0" smtClean="0"/>
              <a:t>CHARACTER(</a:t>
            </a:r>
            <a:r>
              <a:rPr lang="en-US" altLang="zh-CN" b="1" dirty="0" err="1" smtClean="0"/>
              <a:t>len</a:t>
            </a:r>
            <a:r>
              <a:rPr lang="en-US" altLang="zh-CN" b="1" dirty="0" smtClean="0"/>
              <a:t>=5) :: grade</a:t>
            </a:r>
          </a:p>
          <a:p>
            <a:r>
              <a:rPr lang="en-US" altLang="zh-CN" b="1" dirty="0" smtClean="0"/>
              <a:t>WRITE (*,*) ‘Please input score:’</a:t>
            </a:r>
          </a:p>
          <a:p>
            <a:r>
              <a:rPr lang="en-US" altLang="zh-CN" b="1" dirty="0" smtClean="0"/>
              <a:t>READ (*,*) score</a:t>
            </a:r>
          </a:p>
          <a:p>
            <a:r>
              <a:rPr lang="en-US" altLang="zh-CN" b="1" dirty="0" smtClean="0"/>
              <a:t>SELECT CASE (score)</a:t>
            </a:r>
          </a:p>
          <a:p>
            <a:r>
              <a:rPr lang="en-US" altLang="zh-CN" b="1" dirty="0" smtClean="0"/>
              <a:t>CASE (96:100) </a:t>
            </a:r>
          </a:p>
          <a:p>
            <a:r>
              <a:rPr lang="en-US" altLang="zh-CN" b="1" dirty="0" smtClean="0"/>
              <a:t>    grade = ‘A’</a:t>
            </a:r>
          </a:p>
          <a:p>
            <a:r>
              <a:rPr lang="en-US" altLang="zh-CN" b="1" dirty="0" smtClean="0"/>
              <a:t>CASE (87:95)</a:t>
            </a:r>
          </a:p>
          <a:p>
            <a:r>
              <a:rPr lang="en-US" altLang="zh-CN" b="1" dirty="0" smtClean="0"/>
              <a:t>   grade = ‘B’</a:t>
            </a:r>
          </a:p>
          <a:p>
            <a:r>
              <a:rPr lang="en-US" altLang="zh-CN" b="1" dirty="0" smtClean="0"/>
              <a:t>CASE (77:86)</a:t>
            </a:r>
          </a:p>
          <a:p>
            <a:r>
              <a:rPr lang="en-US" altLang="zh-CN" b="1" dirty="0" smtClean="0"/>
              <a:t>   grade = ‘C’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628" y="2571744"/>
            <a:ext cx="3960440" cy="286232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CASE (67:76)</a:t>
            </a:r>
          </a:p>
          <a:p>
            <a:r>
              <a:rPr lang="en-US" altLang="zh-CN" b="1" dirty="0" smtClean="0"/>
              <a:t>     grade = ‘D’</a:t>
            </a:r>
          </a:p>
          <a:p>
            <a:r>
              <a:rPr lang="en-US" altLang="zh-CN" b="1" dirty="0" smtClean="0"/>
              <a:t>CASE (0:66)</a:t>
            </a:r>
          </a:p>
          <a:p>
            <a:r>
              <a:rPr lang="en-US" altLang="zh-CN" b="1" dirty="0" smtClean="0"/>
              <a:t>     grade = ‘F’</a:t>
            </a:r>
          </a:p>
          <a:p>
            <a:r>
              <a:rPr lang="en-US" altLang="zh-CN" b="1" dirty="0" smtClean="0"/>
              <a:t>CASE DEFAULT</a:t>
            </a:r>
          </a:p>
          <a:p>
            <a:r>
              <a:rPr lang="en-US" altLang="zh-CN" b="1" dirty="0" smtClean="0"/>
              <a:t>     grade = ‘ERROR’</a:t>
            </a:r>
          </a:p>
          <a:p>
            <a:r>
              <a:rPr lang="en-US" altLang="zh-CN" b="1" dirty="0" smtClean="0"/>
              <a:t>END</a:t>
            </a:r>
            <a:r>
              <a:rPr lang="zh-CN" altLang="en-US" b="1" dirty="0" smtClean="0"/>
              <a:t> </a:t>
            </a:r>
            <a:r>
              <a:rPr lang="en-US" altLang="zh-CN" b="1" dirty="0" smtClean="0"/>
              <a:t>SELECT</a:t>
            </a:r>
          </a:p>
          <a:p>
            <a:endParaRPr lang="en-US" altLang="zh-CN" b="1" dirty="0" smtClean="0"/>
          </a:p>
          <a:p>
            <a:r>
              <a:rPr lang="en-US" altLang="zh-CN" b="1" dirty="0" smtClean="0"/>
              <a:t>WRITE (*,*) ‘GRADE=‘,grade</a:t>
            </a:r>
          </a:p>
          <a:p>
            <a:r>
              <a:rPr lang="en-US" altLang="zh-CN" b="1" dirty="0" smtClean="0"/>
              <a:t>END PROGRAM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29190" y="6143644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score</a:t>
            </a:r>
            <a:r>
              <a:rPr lang="zh-CN" altLang="en-US" b="1" dirty="0" smtClean="0">
                <a:solidFill>
                  <a:srgbClr val="FF0000"/>
                </a:solidFill>
              </a:rPr>
              <a:t>不可以为实数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829576" cy="490066"/>
          </a:xfrm>
        </p:spPr>
        <p:txBody>
          <a:bodyPr>
            <a:noAutofit/>
          </a:bodyPr>
          <a:lstStyle/>
          <a:p>
            <a:r>
              <a:rPr lang="en-US" altLang="zh-CN" sz="4000" b="1" smtClean="0"/>
              <a:t>4.6.1 </a:t>
            </a:r>
            <a:r>
              <a:rPr lang="en-US" altLang="zh-CN" sz="4000" b="1" dirty="0" smtClean="0"/>
              <a:t>CASE</a:t>
            </a:r>
            <a:r>
              <a:rPr lang="zh-CN" altLang="en-US" sz="4000" b="1" dirty="0" smtClean="0"/>
              <a:t>结构举例二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32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dirty="0" smtClean="0">
                <a:solidFill>
                  <a:srgbClr val="00B050"/>
                </a:solidFill>
              </a:rPr>
              <a:t>在</a:t>
            </a:r>
            <a:r>
              <a:rPr lang="en-US" altLang="zh-CN" b="1" dirty="0" smtClean="0">
                <a:solidFill>
                  <a:srgbClr val="00B050"/>
                </a:solidFill>
              </a:rPr>
              <a:t>SELECT CASE</a:t>
            </a:r>
            <a:r>
              <a:rPr lang="zh-CN" altLang="en-US" b="1" dirty="0" smtClean="0">
                <a:solidFill>
                  <a:srgbClr val="00B050"/>
                </a:solidFill>
              </a:rPr>
              <a:t>结构中使用字符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204864"/>
            <a:ext cx="80648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编写程序，从键盘读取英文的星期几，如果是星期一到星期五，那么输出</a:t>
            </a:r>
            <a:r>
              <a:rPr lang="en-US" altLang="zh-CN" sz="2800" b="1" dirty="0" smtClean="0"/>
              <a:t>’Weekday’</a:t>
            </a:r>
            <a:r>
              <a:rPr lang="zh-CN" altLang="en-US" sz="2800" b="1" dirty="0" smtClean="0"/>
              <a:t>，如果是星期六或星期天，输出</a:t>
            </a:r>
            <a:r>
              <a:rPr lang="en-US" altLang="zh-CN" sz="2800" b="1" dirty="0" smtClean="0"/>
              <a:t>’Weekend’</a:t>
            </a:r>
            <a:r>
              <a:rPr lang="zh-CN" altLang="en-US" sz="2800" b="1" dirty="0" smtClean="0"/>
              <a:t>，以上都不是就报错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ex0404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altLang="zh-CN" b="1" dirty="0" smtClean="0"/>
              <a:t>PROGRAM example_25</a:t>
            </a:r>
          </a:p>
          <a:p>
            <a:pPr>
              <a:buNone/>
            </a:pPr>
            <a:r>
              <a:rPr lang="en-US" altLang="zh-CN" dirty="0" smtClean="0"/>
              <a:t>! </a:t>
            </a:r>
            <a:r>
              <a:rPr lang="zh-CN" altLang="en-US" dirty="0" smtClean="0"/>
              <a:t>判断某天是工作日还是周末</a:t>
            </a:r>
          </a:p>
          <a:p>
            <a:pPr>
              <a:buNone/>
            </a:pPr>
            <a:r>
              <a:rPr lang="en-US" altLang="zh-CN" dirty="0" smtClean="0"/>
              <a:t>! </a:t>
            </a:r>
            <a:r>
              <a:rPr lang="zh-CN" altLang="en-US" dirty="0" smtClean="0"/>
              <a:t>最后修改日期</a:t>
            </a:r>
            <a:r>
              <a:rPr lang="en-US" altLang="zh-CN" dirty="0" smtClean="0"/>
              <a:t>:2013/3/7  </a:t>
            </a:r>
            <a:r>
              <a:rPr lang="zh-CN" altLang="en-US" dirty="0" smtClean="0"/>
              <a:t>作者：张三</a:t>
            </a:r>
          </a:p>
          <a:p>
            <a:pPr>
              <a:buNone/>
            </a:pPr>
            <a:r>
              <a:rPr lang="en-US" altLang="zh-CN" b="1" dirty="0" smtClean="0"/>
              <a:t>IMPLICIT NONE</a:t>
            </a:r>
          </a:p>
          <a:p>
            <a:pPr>
              <a:buNone/>
            </a:pPr>
            <a:r>
              <a:rPr lang="en-US" altLang="zh-CN" dirty="0" smtClean="0"/>
              <a:t>! </a:t>
            </a:r>
            <a:r>
              <a:rPr lang="zh-CN" altLang="en-US" dirty="0" smtClean="0"/>
              <a:t>数据字典：变量声明</a:t>
            </a:r>
          </a:p>
          <a:p>
            <a:pPr>
              <a:buNone/>
            </a:pPr>
            <a:r>
              <a:rPr lang="en-US" altLang="zh-CN" b="1" dirty="0" smtClean="0"/>
              <a:t>CHARACTER(</a:t>
            </a:r>
            <a:r>
              <a:rPr lang="en-US" altLang="zh-CN" b="1" dirty="0" err="1" smtClean="0"/>
              <a:t>len</a:t>
            </a:r>
            <a:r>
              <a:rPr lang="en-US" altLang="zh-CN" b="1" dirty="0" smtClean="0"/>
              <a:t>=11) :: </a:t>
            </a:r>
            <a:r>
              <a:rPr lang="en-US" altLang="zh-CN" b="1" dirty="0" err="1" smtClean="0"/>
              <a:t>c_day</a:t>
            </a:r>
            <a:r>
              <a:rPr lang="en-US" altLang="zh-CN" b="1" dirty="0" smtClean="0"/>
              <a:t>        !</a:t>
            </a:r>
            <a:r>
              <a:rPr lang="zh-CN" altLang="en-US" b="1" dirty="0" smtClean="0"/>
              <a:t>待判断的星期数     </a:t>
            </a:r>
          </a:p>
          <a:p>
            <a:pPr>
              <a:buNone/>
            </a:pPr>
            <a:r>
              <a:rPr lang="en-US" altLang="zh-CN" b="1" dirty="0" smtClean="0"/>
              <a:t>CHARACTER(</a:t>
            </a:r>
            <a:r>
              <a:rPr lang="en-US" altLang="zh-CN" b="1" dirty="0" err="1" smtClean="0"/>
              <a:t>len</a:t>
            </a:r>
            <a:r>
              <a:rPr lang="en-US" altLang="zh-CN" b="1" dirty="0" smtClean="0"/>
              <a:t>=11) :: </a:t>
            </a:r>
            <a:r>
              <a:rPr lang="en-US" altLang="zh-CN" b="1" dirty="0" err="1" smtClean="0"/>
              <a:t>c_type</a:t>
            </a:r>
            <a:r>
              <a:rPr lang="en-US" altLang="zh-CN" b="1" dirty="0" smtClean="0"/>
              <a:t>       !</a:t>
            </a:r>
            <a:r>
              <a:rPr lang="zh-CN" altLang="en-US" b="1" dirty="0" smtClean="0"/>
              <a:t>工作日或者周末</a:t>
            </a:r>
          </a:p>
          <a:p>
            <a:pPr>
              <a:buNone/>
            </a:pPr>
            <a:r>
              <a:rPr lang="en-US" altLang="zh-CN" dirty="0" smtClean="0"/>
              <a:t>! </a:t>
            </a:r>
            <a:r>
              <a:rPr lang="zh-CN" altLang="en-US" dirty="0" smtClean="0"/>
              <a:t>输入</a:t>
            </a:r>
          </a:p>
          <a:p>
            <a:pPr>
              <a:buNone/>
            </a:pPr>
            <a:r>
              <a:rPr lang="en-US" altLang="zh-CN" b="1" dirty="0" smtClean="0"/>
              <a:t>WRITE (*,*) 'Enter the name of the day:'</a:t>
            </a:r>
          </a:p>
          <a:p>
            <a:pPr>
              <a:buNone/>
            </a:pPr>
            <a:r>
              <a:rPr lang="en-US" altLang="zh-CN" b="1" dirty="0" smtClean="0"/>
              <a:t>READ (*,*) </a:t>
            </a:r>
            <a:r>
              <a:rPr lang="en-US" altLang="zh-CN" b="1" dirty="0" err="1" smtClean="0"/>
              <a:t>c_day</a:t>
            </a:r>
            <a:endParaRPr lang="en-US" altLang="zh-CN" b="1" dirty="0" smtClean="0"/>
          </a:p>
          <a:p>
            <a:pPr>
              <a:buNone/>
            </a:pPr>
            <a:r>
              <a:rPr lang="en-US" altLang="zh-CN" dirty="0" smtClean="0"/>
              <a:t>! </a:t>
            </a:r>
            <a:r>
              <a:rPr lang="zh-CN" altLang="en-US" dirty="0" smtClean="0"/>
              <a:t>计算产生的日期类型</a:t>
            </a:r>
          </a:p>
          <a:p>
            <a:pPr>
              <a:buNone/>
            </a:pPr>
            <a:r>
              <a:rPr lang="en-US" altLang="zh-CN" b="1" dirty="0" smtClean="0"/>
              <a:t>SELECT CASE (</a:t>
            </a:r>
            <a:r>
              <a:rPr lang="en-US" altLang="zh-CN" b="1" dirty="0" err="1" smtClean="0"/>
              <a:t>c_day</a:t>
            </a:r>
            <a:r>
              <a:rPr lang="en-US" altLang="zh-CN" b="1" dirty="0" smtClean="0"/>
              <a:t>)</a:t>
            </a:r>
          </a:p>
          <a:p>
            <a:pPr>
              <a:buNone/>
            </a:pPr>
            <a:r>
              <a:rPr lang="en-US" altLang="zh-CN" b="1" dirty="0" smtClean="0"/>
              <a:t>CASE ('</a:t>
            </a:r>
            <a:r>
              <a:rPr lang="en-US" altLang="zh-CN" b="1" dirty="0" err="1" smtClean="0"/>
              <a:t>Monday','Tuesday','Wednesday','Thursday','Friday</a:t>
            </a:r>
            <a:r>
              <a:rPr lang="en-US" altLang="zh-CN" b="1" dirty="0" smtClean="0"/>
              <a:t>')</a:t>
            </a:r>
          </a:p>
          <a:p>
            <a:pPr>
              <a:buNone/>
            </a:pPr>
            <a:r>
              <a:rPr lang="en-US" altLang="zh-CN" dirty="0" smtClean="0"/>
              <a:t>	</a:t>
            </a:r>
            <a:r>
              <a:rPr lang="en-US" altLang="zh-CN" dirty="0" err="1" smtClean="0"/>
              <a:t>c_type</a:t>
            </a:r>
            <a:r>
              <a:rPr lang="en-US" altLang="zh-CN" dirty="0" smtClean="0"/>
              <a:t> = 'Weekday'</a:t>
            </a:r>
          </a:p>
          <a:p>
            <a:pPr>
              <a:buNone/>
            </a:pPr>
            <a:r>
              <a:rPr lang="en-US" altLang="zh-CN" b="1" dirty="0" smtClean="0"/>
              <a:t>CASE ('</a:t>
            </a:r>
            <a:r>
              <a:rPr lang="en-US" altLang="zh-CN" b="1" dirty="0" err="1" smtClean="0"/>
              <a:t>Saturday','Sunday</a:t>
            </a:r>
            <a:r>
              <a:rPr lang="en-US" altLang="zh-CN" b="1" dirty="0" smtClean="0"/>
              <a:t>')</a:t>
            </a:r>
          </a:p>
          <a:p>
            <a:pPr>
              <a:buNone/>
            </a:pPr>
            <a:r>
              <a:rPr lang="en-US" altLang="zh-CN" dirty="0" smtClean="0"/>
              <a:t>	</a:t>
            </a:r>
            <a:r>
              <a:rPr lang="en-US" altLang="zh-CN" dirty="0" err="1" smtClean="0"/>
              <a:t>c_type</a:t>
            </a:r>
            <a:r>
              <a:rPr lang="en-US" altLang="zh-CN" dirty="0" smtClean="0"/>
              <a:t> = 'Weekend'</a:t>
            </a:r>
          </a:p>
          <a:p>
            <a:pPr>
              <a:buNone/>
            </a:pPr>
            <a:r>
              <a:rPr lang="en-US" altLang="zh-CN" b="1" dirty="0" smtClean="0"/>
              <a:t>CASE DEFAULT</a:t>
            </a:r>
          </a:p>
          <a:p>
            <a:pPr>
              <a:buNone/>
            </a:pPr>
            <a:r>
              <a:rPr lang="en-US" altLang="zh-CN" dirty="0" smtClean="0"/>
              <a:t>	</a:t>
            </a:r>
            <a:r>
              <a:rPr lang="en-US" altLang="zh-CN" dirty="0" err="1" smtClean="0"/>
              <a:t>c_type</a:t>
            </a:r>
            <a:r>
              <a:rPr lang="en-US" altLang="zh-CN" dirty="0" smtClean="0"/>
              <a:t> = 'Invalid day'</a:t>
            </a:r>
          </a:p>
          <a:p>
            <a:pPr>
              <a:buNone/>
            </a:pPr>
            <a:r>
              <a:rPr lang="en-US" altLang="zh-CN" b="1" dirty="0" smtClean="0"/>
              <a:t>END SELECT</a:t>
            </a:r>
          </a:p>
          <a:p>
            <a:pPr>
              <a:buNone/>
            </a:pPr>
            <a:r>
              <a:rPr lang="en-US" altLang="zh-CN" dirty="0" smtClean="0"/>
              <a:t>! </a:t>
            </a:r>
            <a:r>
              <a:rPr lang="zh-CN" altLang="en-US" dirty="0" smtClean="0"/>
              <a:t>输出结果</a:t>
            </a:r>
          </a:p>
          <a:p>
            <a:pPr>
              <a:buNone/>
            </a:pPr>
            <a:r>
              <a:rPr lang="en-US" altLang="zh-CN" b="1" dirty="0" smtClean="0"/>
              <a:t>WRITE (*,*) 'Day Type =',</a:t>
            </a:r>
            <a:r>
              <a:rPr lang="en-US" altLang="zh-CN" b="1" dirty="0" err="1" smtClean="0"/>
              <a:t>c_type</a:t>
            </a:r>
            <a:endParaRPr lang="en-US" altLang="zh-CN" b="1" dirty="0" smtClean="0"/>
          </a:p>
          <a:p>
            <a:pPr>
              <a:buNone/>
            </a:pPr>
            <a:r>
              <a:rPr lang="en-US" altLang="zh-CN" b="1" dirty="0" smtClean="0"/>
              <a:t>END PROGRAM example_25</a:t>
            </a:r>
            <a:endParaRPr lang="zh-CN" alt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91880" y="476672"/>
            <a:ext cx="2160240" cy="490066"/>
          </a:xfrm>
        </p:spPr>
        <p:txBody>
          <a:bodyPr>
            <a:noAutofit/>
          </a:bodyPr>
          <a:lstStyle/>
          <a:p>
            <a:r>
              <a:rPr lang="zh-CN" altLang="en-US" sz="4000" b="1" smtClean="0"/>
              <a:t>小结</a:t>
            </a:r>
            <a:endParaRPr lang="zh-CN" alt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124744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Fortran</a:t>
            </a:r>
            <a:r>
              <a:rPr lang="zh-CN" altLang="en-US" sz="3200" b="1" dirty="0" smtClean="0"/>
              <a:t>的运算层次</a:t>
            </a:r>
            <a:endParaRPr lang="zh-CN" alt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1772816"/>
            <a:ext cx="79208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zh-CN" altLang="en-US" sz="2800" b="1" dirty="0" smtClean="0"/>
              <a:t>圆括号内的运算先计算，从最内层的开始</a:t>
            </a:r>
            <a:endParaRPr lang="en-US" altLang="zh-CN" sz="2800" b="1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sz="2800" b="1" dirty="0" smtClean="0"/>
              <a:t>然后计算所有的指数运算，从右向左进行</a:t>
            </a:r>
            <a:endParaRPr lang="en-US" altLang="zh-CN" sz="2800" b="1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sz="2800" b="1" dirty="0" smtClean="0"/>
              <a:t>计算所有的乘法和除法运算，从左向右进行</a:t>
            </a:r>
            <a:endParaRPr lang="en-US" altLang="zh-CN" sz="2800" b="1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sz="2800" b="1" dirty="0" smtClean="0"/>
              <a:t>计算所有的加法和减法运算，从左向右进行</a:t>
            </a:r>
            <a:endParaRPr lang="en-US" altLang="zh-CN" sz="2800" b="1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sz="2800" b="1" dirty="0" smtClean="0"/>
              <a:t>计算所有的关系运算，从左向右进行</a:t>
            </a:r>
            <a:endParaRPr lang="en-US" altLang="zh-CN" sz="2800" b="1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sz="2800" b="1" dirty="0" smtClean="0"/>
              <a:t>计算所有的</a:t>
            </a:r>
            <a:r>
              <a:rPr lang="en-US" altLang="zh-CN" sz="2800" b="1" dirty="0" smtClean="0"/>
              <a:t>.NOT.</a:t>
            </a:r>
            <a:r>
              <a:rPr lang="zh-CN" altLang="en-US" sz="2800" b="1" dirty="0" smtClean="0"/>
              <a:t>运算</a:t>
            </a:r>
            <a:endParaRPr lang="en-US" altLang="zh-CN" sz="2800" b="1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sz="2800" b="1" dirty="0" smtClean="0"/>
              <a:t>计算所有的</a:t>
            </a:r>
            <a:r>
              <a:rPr lang="en-US" altLang="zh-CN" sz="2800" b="1" dirty="0" smtClean="0"/>
              <a:t>.AND.</a:t>
            </a:r>
            <a:r>
              <a:rPr lang="zh-CN" altLang="en-US" sz="2800" b="1" dirty="0" smtClean="0"/>
              <a:t>运算，从左向右进行</a:t>
            </a:r>
            <a:endParaRPr lang="en-US" altLang="zh-CN" sz="2800" b="1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sz="2800" b="1" dirty="0" smtClean="0"/>
              <a:t>计算所有的</a:t>
            </a:r>
            <a:r>
              <a:rPr lang="en-US" altLang="zh-CN" sz="2800" b="1" dirty="0" smtClean="0"/>
              <a:t>.OR.</a:t>
            </a:r>
            <a:r>
              <a:rPr lang="zh-CN" altLang="en-US" sz="2800" b="1" dirty="0" smtClean="0"/>
              <a:t>运算，从左向右进行</a:t>
            </a:r>
            <a:endParaRPr lang="en-US" altLang="zh-CN" sz="2800" b="1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sz="2800" b="1" dirty="0" smtClean="0"/>
              <a:t>计算所有的</a:t>
            </a:r>
            <a:r>
              <a:rPr lang="en-US" altLang="zh-CN" sz="2800" b="1" dirty="0" smtClean="0"/>
              <a:t>.EQV.</a:t>
            </a:r>
            <a:r>
              <a:rPr lang="zh-CN" altLang="en-US" sz="2800" b="1" dirty="0" smtClean="0"/>
              <a:t>和</a:t>
            </a:r>
            <a:r>
              <a:rPr lang="en-US" altLang="zh-CN" sz="2800" b="1" dirty="0" smtClean="0"/>
              <a:t>.NEQV.</a:t>
            </a:r>
            <a:r>
              <a:rPr lang="zh-CN" altLang="en-US" sz="2800" b="1" dirty="0" smtClean="0"/>
              <a:t>运算，从左向右进行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043758" cy="490066"/>
          </a:xfrm>
        </p:spPr>
        <p:txBody>
          <a:bodyPr>
            <a:noAutofit/>
          </a:bodyPr>
          <a:lstStyle/>
          <a:p>
            <a:r>
              <a:rPr lang="en-US" altLang="zh-CN" sz="4000" b="1" dirty="0" smtClean="0"/>
              <a:t>4</a:t>
            </a:r>
            <a:r>
              <a:rPr lang="en-US" altLang="zh-CN" sz="4000" b="1" smtClean="0"/>
              <a:t>.1.1 </a:t>
            </a:r>
            <a:r>
              <a:rPr lang="zh-CN" altLang="en-US" sz="4000" b="1" dirty="0" smtClean="0"/>
              <a:t>逻辑常数与变量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17281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b="1" dirty="0" smtClean="0">
                <a:latin typeface="隶书" pitchFamily="49" charset="-122"/>
                <a:ea typeface="隶书" pitchFamily="49" charset="-122"/>
              </a:rPr>
              <a:t>逻辑常数只可能是两个值中的一个</a:t>
            </a:r>
            <a:endParaRPr lang="en-US" altLang="zh-CN" b="1" dirty="0" smtClean="0">
              <a:latin typeface="隶书" pitchFamily="49" charset="-122"/>
              <a:ea typeface="隶书" pitchFamily="49" charset="-122"/>
            </a:endParaRPr>
          </a:p>
          <a:p>
            <a:pPr>
              <a:buNone/>
            </a:pPr>
            <a:r>
              <a:rPr lang="en-US" altLang="zh-CN" dirty="0" smtClean="0"/>
              <a:t>.TRUE.</a:t>
            </a:r>
          </a:p>
          <a:p>
            <a:pPr>
              <a:buNone/>
            </a:pPr>
            <a:r>
              <a:rPr lang="en-US" altLang="zh-CN" dirty="0" smtClean="0"/>
              <a:t>.FALSE.</a:t>
            </a:r>
          </a:p>
          <a:p>
            <a:pPr>
              <a:buNone/>
            </a:pP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28596" y="3429000"/>
            <a:ext cx="8229600" cy="1512168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隶书" pitchFamily="49" charset="-122"/>
                <a:ea typeface="隶书" pitchFamily="49" charset="-122"/>
              </a:rPr>
              <a:t>逻辑</a:t>
            </a:r>
            <a:r>
              <a:rPr lang="zh-CN" altLang="en-US" sz="3200" b="1" dirty="0" smtClean="0">
                <a:latin typeface="隶书" pitchFamily="49" charset="-122"/>
                <a:ea typeface="隶书" pitchFamily="49" charset="-122"/>
              </a:rPr>
              <a:t>变量的声明形式</a:t>
            </a:r>
            <a:endParaRPr lang="en-US" altLang="zh-CN" sz="3200" b="1" dirty="0" smtClean="0">
              <a:latin typeface="隶书" pitchFamily="49" charset="-122"/>
              <a:ea typeface="隶书" pitchFamily="49" charset="-12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LOGICAL</a:t>
            </a:r>
            <a:r>
              <a:rPr kumimoji="0" lang="en-US" altLang="zh-CN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:: var1 [,var2,var3,…]</a:t>
            </a: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75856" y="476672"/>
            <a:ext cx="4330824" cy="490066"/>
          </a:xfrm>
        </p:spPr>
        <p:txBody>
          <a:bodyPr>
            <a:noAutofit/>
          </a:bodyPr>
          <a:lstStyle/>
          <a:p>
            <a:r>
              <a:rPr lang="zh-CN" altLang="en-US" sz="4000" b="1" dirty="0" smtClean="0"/>
              <a:t>小结</a:t>
            </a:r>
            <a:endParaRPr lang="zh-CN" alt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412776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B050"/>
                </a:solidFill>
              </a:rPr>
              <a:t>良好的编程习惯</a:t>
            </a:r>
            <a:endParaRPr lang="zh-CN" altLang="en-US" sz="28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2060848"/>
            <a:ext cx="77768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lang="zh-CN" altLang="en-US" sz="2400" b="1" dirty="0" smtClean="0"/>
              <a:t>总是将</a:t>
            </a:r>
            <a:r>
              <a:rPr lang="en-US" altLang="zh-CN" sz="2400" b="1" dirty="0" smtClean="0"/>
              <a:t>IF</a:t>
            </a:r>
            <a:r>
              <a:rPr lang="zh-CN" altLang="en-US" sz="2400" b="1" dirty="0" smtClean="0"/>
              <a:t>和</a:t>
            </a:r>
            <a:r>
              <a:rPr lang="en-US" altLang="zh-CN" sz="2400" b="1" dirty="0" smtClean="0"/>
              <a:t>CASE</a:t>
            </a:r>
            <a:r>
              <a:rPr lang="zh-CN" altLang="en-US" sz="2400" b="1" dirty="0" smtClean="0"/>
              <a:t>结构中的代码块缩进，以增加程序的可读性</a:t>
            </a:r>
            <a:endParaRPr lang="en-US" altLang="zh-CN" sz="2400" b="1" dirty="0" smtClean="0"/>
          </a:p>
          <a:p>
            <a:pPr>
              <a:buFont typeface="Wingdings" pitchFamily="2" charset="2"/>
              <a:buChar char="n"/>
            </a:pPr>
            <a:r>
              <a:rPr lang="zh-CN" altLang="en-US" sz="2400" b="1" dirty="0" smtClean="0"/>
              <a:t>在逻辑表达式中，尽量避免对两个实数进行相等的比较</a:t>
            </a:r>
            <a:endParaRPr lang="en-US" altLang="zh-CN" sz="2400" b="1" dirty="0" smtClean="0"/>
          </a:p>
          <a:p>
            <a:pPr>
              <a:buFont typeface="Wingdings" pitchFamily="2" charset="2"/>
              <a:buChar char="n"/>
            </a:pPr>
            <a:r>
              <a:rPr lang="zh-CN" altLang="en-US" sz="2400" b="1" dirty="0" smtClean="0"/>
              <a:t>在</a:t>
            </a:r>
            <a:r>
              <a:rPr lang="en-US" altLang="zh-CN" sz="2400" b="1" dirty="0" smtClean="0"/>
              <a:t>CASE</a:t>
            </a:r>
            <a:r>
              <a:rPr lang="zh-CN" altLang="en-US" sz="2400" b="1" dirty="0" smtClean="0"/>
              <a:t>结构中一直要保持有</a:t>
            </a:r>
            <a:r>
              <a:rPr lang="en-US" altLang="zh-CN" sz="2400" b="1" dirty="0" smtClean="0"/>
              <a:t>CASE DEFAULT</a:t>
            </a:r>
            <a:r>
              <a:rPr lang="zh-CN" altLang="en-US" sz="2400" b="1" dirty="0" smtClean="0"/>
              <a:t>子句，用来捕捉程序中可能发生的任何逻辑错误或非法输入</a:t>
            </a:r>
            <a:endParaRPr lang="zh-CN" alt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414908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B050"/>
                </a:solidFill>
              </a:rPr>
              <a:t>语句与结构小结</a:t>
            </a:r>
            <a:endParaRPr lang="zh-CN" altLang="en-US" sz="28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5085184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lang="en-US" altLang="zh-CN" sz="2400" b="1" dirty="0" smtClean="0"/>
              <a:t>IF </a:t>
            </a:r>
            <a:r>
              <a:rPr lang="zh-CN" altLang="en-US" sz="2400" b="1" dirty="0" smtClean="0"/>
              <a:t>结构</a:t>
            </a:r>
            <a:endParaRPr lang="en-US" altLang="zh-CN" sz="2400" b="1" dirty="0" smtClean="0"/>
          </a:p>
          <a:p>
            <a:pPr>
              <a:buFont typeface="Wingdings" pitchFamily="2" charset="2"/>
              <a:buChar char="n"/>
            </a:pPr>
            <a:r>
              <a:rPr lang="en-US" altLang="zh-CN" sz="2400" b="1" dirty="0" smtClean="0"/>
              <a:t>CASE</a:t>
            </a:r>
            <a:r>
              <a:rPr lang="zh-CN" altLang="en-US" sz="2400" b="1" dirty="0" smtClean="0"/>
              <a:t>结构</a:t>
            </a:r>
            <a:endParaRPr lang="en-US" altLang="zh-CN" sz="2400" b="1" dirty="0" smtClean="0"/>
          </a:p>
          <a:p>
            <a:pPr>
              <a:buFont typeface="Wingdings" pitchFamily="2" charset="2"/>
              <a:buChar char="n"/>
            </a:pPr>
            <a:r>
              <a:rPr lang="zh-CN" altLang="en-US" sz="2400" b="1" dirty="0" smtClean="0"/>
              <a:t>逻辑</a:t>
            </a:r>
            <a:r>
              <a:rPr lang="en-US" altLang="zh-CN" sz="2400" b="1" dirty="0" smtClean="0"/>
              <a:t>IF</a:t>
            </a:r>
            <a:r>
              <a:rPr lang="zh-CN" altLang="en-US" sz="2400" b="1" dirty="0" smtClean="0"/>
              <a:t>语句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4330824" cy="490066"/>
          </a:xfrm>
        </p:spPr>
        <p:txBody>
          <a:bodyPr>
            <a:noAutofit/>
          </a:bodyPr>
          <a:lstStyle/>
          <a:p>
            <a:r>
              <a:rPr lang="en-US" altLang="zh-CN" sz="4000" b="1" dirty="0" smtClean="0">
                <a:latin typeface="隶书" pitchFamily="49" charset="-122"/>
                <a:ea typeface="隶书" pitchFamily="49" charset="-122"/>
              </a:rPr>
              <a:t>4</a:t>
            </a:r>
            <a:r>
              <a:rPr lang="en-US" altLang="zh-CN" sz="4000" b="1" smtClean="0">
                <a:latin typeface="隶书" pitchFamily="49" charset="-122"/>
                <a:ea typeface="隶书" pitchFamily="49" charset="-122"/>
              </a:rPr>
              <a:t>.1.2 </a:t>
            </a:r>
            <a:r>
              <a:rPr lang="zh-CN" altLang="en-US" sz="4000" b="1" dirty="0" smtClean="0">
                <a:latin typeface="隶书" pitchFamily="49" charset="-122"/>
                <a:ea typeface="隶书" pitchFamily="49" charset="-122"/>
              </a:rPr>
              <a:t>关系运算符</a:t>
            </a:r>
            <a:endParaRPr lang="zh-CN" altLang="en-US" sz="4000" b="1" dirty="0">
              <a:latin typeface="隶书" pitchFamily="49" charset="-122"/>
              <a:ea typeface="隶书" pitchFamily="49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547664" y="1052736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新形式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旧形式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含义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==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.EQ.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等于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/=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.NE.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不等于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&gt;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.GT.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大于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&gt;=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.GE.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大于或等于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&lt;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.LT.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小于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&lt;=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.LE.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小于或等于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3861048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B050"/>
                </a:solidFill>
              </a:rPr>
              <a:t>关系运算符的一般形式</a:t>
            </a:r>
            <a:endParaRPr lang="en-US" altLang="zh-CN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l"/>
            </a:pPr>
            <a:r>
              <a:rPr lang="en-US" altLang="zh-CN" dirty="0" smtClean="0"/>
              <a:t>a op b</a:t>
            </a:r>
          </a:p>
          <a:p>
            <a:pPr>
              <a:buFont typeface="Wingdings" pitchFamily="2" charset="2"/>
              <a:buChar char="l"/>
            </a:pPr>
            <a:r>
              <a:rPr lang="en-US" altLang="zh-CN" dirty="0" smtClean="0"/>
              <a:t>a</a:t>
            </a:r>
            <a:r>
              <a:rPr lang="zh-CN" altLang="en-US" dirty="0" smtClean="0"/>
              <a:t>，</a:t>
            </a:r>
            <a:r>
              <a:rPr lang="en-US" altLang="zh-CN" dirty="0" smtClean="0"/>
              <a:t>b</a:t>
            </a:r>
            <a:r>
              <a:rPr lang="zh-CN" altLang="en-US" dirty="0" smtClean="0"/>
              <a:t>是算术表达式、变量、常数或字符串，</a:t>
            </a:r>
            <a:r>
              <a:rPr lang="en-US" altLang="zh-CN" dirty="0" smtClean="0"/>
              <a:t>op</a:t>
            </a:r>
            <a:r>
              <a:rPr lang="zh-CN" altLang="en-US" dirty="0" smtClean="0"/>
              <a:t>是上表所列关系运算符</a:t>
            </a:r>
            <a:endParaRPr lang="en-US" altLang="zh-CN" dirty="0" smtClean="0"/>
          </a:p>
          <a:p>
            <a:pPr>
              <a:buFont typeface="Wingdings" pitchFamily="2" charset="2"/>
              <a:buChar char="l"/>
            </a:pPr>
            <a:r>
              <a:rPr lang="zh-CN" altLang="en-US" dirty="0" smtClean="0"/>
              <a:t>当</a:t>
            </a:r>
            <a:r>
              <a:rPr lang="en-US" altLang="zh-CN" dirty="0" err="1" smtClean="0"/>
              <a:t>a,b</a:t>
            </a:r>
            <a:r>
              <a:rPr lang="zh-CN" altLang="en-US" dirty="0" smtClean="0"/>
              <a:t>之间的关系满足</a:t>
            </a:r>
            <a:r>
              <a:rPr lang="en-US" altLang="zh-CN" dirty="0" smtClean="0"/>
              <a:t>op</a:t>
            </a:r>
            <a:r>
              <a:rPr lang="zh-CN" altLang="en-US" dirty="0" smtClean="0"/>
              <a:t>时，</a:t>
            </a:r>
            <a:r>
              <a:rPr lang="en-US" altLang="zh-CN" dirty="0" smtClean="0"/>
              <a:t>a op b</a:t>
            </a:r>
            <a:r>
              <a:rPr lang="zh-CN" altLang="en-US" dirty="0" smtClean="0"/>
              <a:t>的值为</a:t>
            </a:r>
            <a:r>
              <a:rPr lang="en-US" altLang="zh-CN" dirty="0" smtClean="0"/>
              <a:t>.TRUE.      </a:t>
            </a:r>
            <a:r>
              <a:rPr lang="zh-CN" altLang="en-US" dirty="0" smtClean="0"/>
              <a:t>否则为</a:t>
            </a:r>
            <a:r>
              <a:rPr lang="en-US" altLang="zh-CN" dirty="0" smtClean="0"/>
              <a:t>.FALSE.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5301208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B050"/>
                </a:solidFill>
              </a:rPr>
              <a:t>关系运算符的优先级</a:t>
            </a:r>
            <a:r>
              <a:rPr lang="zh-CN" altLang="en-US" dirty="0" smtClean="0"/>
              <a:t>低于所有的算术运算符</a:t>
            </a:r>
            <a:endParaRPr lang="en-US" altLang="zh-CN" dirty="0" smtClean="0"/>
          </a:p>
          <a:p>
            <a:r>
              <a:rPr lang="en-US" altLang="zh-CN" dirty="0" smtClean="0"/>
              <a:t>3+4&lt;2+3</a:t>
            </a:r>
            <a:r>
              <a:rPr lang="zh-CN" altLang="en-US" dirty="0" smtClean="0"/>
              <a:t>等价于</a:t>
            </a:r>
            <a:r>
              <a:rPr lang="en-US" altLang="zh-CN" dirty="0" smtClean="0"/>
              <a:t>(3+4)&lt;(2+3) </a:t>
            </a:r>
            <a:r>
              <a:rPr lang="zh-CN" altLang="en-US" dirty="0" smtClean="0"/>
              <a:t>它们的值都是</a:t>
            </a:r>
            <a:r>
              <a:rPr lang="en-US" altLang="zh-CN" dirty="0" smtClean="0"/>
              <a:t>.FALSE.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258072" cy="490066"/>
          </a:xfrm>
        </p:spPr>
        <p:txBody>
          <a:bodyPr>
            <a:noAutofit/>
          </a:bodyPr>
          <a:lstStyle/>
          <a:p>
            <a:r>
              <a:rPr lang="en-US" altLang="zh-CN" sz="4000" b="1" dirty="0" smtClean="0"/>
              <a:t>4</a:t>
            </a:r>
            <a:r>
              <a:rPr lang="en-US" altLang="zh-CN" sz="4000" b="1" smtClean="0"/>
              <a:t>.1.3 </a:t>
            </a:r>
            <a:r>
              <a:rPr lang="zh-CN" altLang="en-US" sz="4000" b="1" dirty="0" smtClean="0"/>
              <a:t>组合逻辑运算符</a:t>
            </a:r>
            <a:endParaRPr lang="zh-CN" altLang="en-US" sz="4000" b="1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83568" y="1397000"/>
          <a:ext cx="799288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4906"/>
                <a:gridCol w="1793879"/>
                <a:gridCol w="4374103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运算符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功能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定义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l1.AND.l2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逻辑与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l1</a:t>
                      </a:r>
                      <a:r>
                        <a:rPr lang="zh-CN" altLang="en-US" dirty="0" smtClean="0"/>
                        <a:t>与</a:t>
                      </a:r>
                      <a:r>
                        <a:rPr lang="en-US" altLang="zh-CN" dirty="0" smtClean="0"/>
                        <a:t>l2</a:t>
                      </a:r>
                      <a:r>
                        <a:rPr lang="zh-CN" altLang="en-US" dirty="0" smtClean="0"/>
                        <a:t>同时为真，结果为真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l1.OR.l2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逻辑或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l1</a:t>
                      </a:r>
                      <a:r>
                        <a:rPr lang="zh-CN" altLang="en-US" dirty="0" smtClean="0"/>
                        <a:t>与</a:t>
                      </a:r>
                      <a:r>
                        <a:rPr lang="en-US" altLang="zh-CN" dirty="0" smtClean="0"/>
                        <a:t>l2</a:t>
                      </a:r>
                      <a:r>
                        <a:rPr lang="zh-CN" altLang="en-US" dirty="0" smtClean="0"/>
                        <a:t>至少一个为真，结果才为真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l1.EQV.l2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逻辑等值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l1</a:t>
                      </a:r>
                      <a:r>
                        <a:rPr lang="zh-CN" altLang="en-US" dirty="0" smtClean="0"/>
                        <a:t>与</a:t>
                      </a:r>
                      <a:r>
                        <a:rPr lang="en-US" altLang="zh-CN" dirty="0" smtClean="0"/>
                        <a:t>l2</a:t>
                      </a:r>
                      <a:r>
                        <a:rPr lang="zh-CN" altLang="en-US" dirty="0" smtClean="0"/>
                        <a:t>相等（同真同假），结果为真</a:t>
                      </a:r>
                      <a:endParaRPr lang="en-US" altLang="zh-CN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l1.NEQV.l2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逻辑非等值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l1</a:t>
                      </a:r>
                      <a:r>
                        <a:rPr lang="zh-CN" altLang="en-US" dirty="0" smtClean="0"/>
                        <a:t>与</a:t>
                      </a:r>
                      <a:r>
                        <a:rPr lang="en-US" altLang="zh-CN" dirty="0" smtClean="0"/>
                        <a:t>l2</a:t>
                      </a:r>
                      <a:r>
                        <a:rPr lang="zh-CN" altLang="en-US" dirty="0" smtClean="0"/>
                        <a:t>不等（一真一假），结果为真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.NOT.l1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逻辑非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l1</a:t>
                      </a:r>
                      <a:r>
                        <a:rPr lang="zh-CN" altLang="en-US" dirty="0" smtClean="0"/>
                        <a:t>为假则结果真，</a:t>
                      </a:r>
                      <a:r>
                        <a:rPr lang="en-US" altLang="zh-CN" dirty="0" smtClean="0"/>
                        <a:t>l1</a:t>
                      </a:r>
                      <a:r>
                        <a:rPr lang="zh-CN" altLang="en-US" dirty="0" smtClean="0"/>
                        <a:t>为真则结果假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7186634" cy="490066"/>
          </a:xfrm>
        </p:spPr>
        <p:txBody>
          <a:bodyPr>
            <a:noAutofit/>
          </a:bodyPr>
          <a:lstStyle/>
          <a:p>
            <a:r>
              <a:rPr lang="en-US" altLang="zh-CN" sz="4000" b="1" smtClean="0"/>
              <a:t>4.1.4</a:t>
            </a:r>
            <a:r>
              <a:rPr lang="zh-CN" altLang="en-US" sz="4000" b="1" smtClean="0"/>
              <a:t>求解逻辑表达式</a:t>
            </a:r>
            <a:endParaRPr lang="zh-CN" altLang="en-US" sz="4000" b="1"/>
          </a:p>
        </p:txBody>
      </p:sp>
      <p:sp>
        <p:nvSpPr>
          <p:cNvPr id="4" name="TextBox 3"/>
          <p:cNvSpPr txBox="1"/>
          <p:nvPr/>
        </p:nvSpPr>
        <p:spPr>
          <a:xfrm>
            <a:off x="683568" y="1428736"/>
            <a:ext cx="7920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运算符的计算顺序：</a:t>
            </a:r>
            <a:endParaRPr lang="en-US" altLang="zh-CN" sz="3200" dirty="0" smtClean="0"/>
          </a:p>
          <a:p>
            <a:endParaRPr lang="en-US" altLang="zh-CN" sz="3200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sz="3200" dirty="0" smtClean="0"/>
              <a:t>先运算所有的算术运算符</a:t>
            </a:r>
            <a:endParaRPr lang="en-US" altLang="zh-CN" sz="3200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sz="3200" dirty="0" smtClean="0"/>
              <a:t>从左至右运算所有的关系运算符</a:t>
            </a:r>
            <a:endParaRPr lang="en-US" altLang="zh-CN" sz="3200" dirty="0" smtClean="0"/>
          </a:p>
          <a:p>
            <a:pPr marL="342900" indent="-342900">
              <a:buFont typeface="+mj-lt"/>
              <a:buAutoNum type="arabicPeriod"/>
            </a:pPr>
            <a:r>
              <a:rPr lang="zh-CN" altLang="en-US" sz="3200" dirty="0" smtClean="0"/>
              <a:t>最后运算逻辑运算符</a:t>
            </a:r>
            <a:endParaRPr lang="en-US" altLang="zh-CN" sz="32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zh-CN" altLang="en-US" sz="3200" dirty="0" smtClean="0"/>
              <a:t>所有的</a:t>
            </a:r>
            <a:r>
              <a:rPr lang="en-US" altLang="zh-CN" sz="3200" dirty="0" smtClean="0"/>
              <a:t>.NOT.</a:t>
            </a:r>
            <a:r>
              <a:rPr lang="zh-CN" altLang="en-US" sz="3200" dirty="0" smtClean="0"/>
              <a:t>运算符运算</a:t>
            </a:r>
            <a:endParaRPr lang="en-US" altLang="zh-CN" sz="32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zh-CN" altLang="en-US" sz="3200" dirty="0" smtClean="0"/>
              <a:t>所有的</a:t>
            </a:r>
            <a:r>
              <a:rPr lang="en-US" altLang="zh-CN" sz="3200" dirty="0" smtClean="0"/>
              <a:t>.AND.</a:t>
            </a:r>
            <a:r>
              <a:rPr lang="zh-CN" altLang="en-US" sz="3200" dirty="0" smtClean="0"/>
              <a:t>从左至右计算</a:t>
            </a:r>
            <a:endParaRPr lang="en-US" altLang="zh-CN" sz="32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zh-CN" altLang="en-US" sz="3200" dirty="0" smtClean="0"/>
              <a:t>所有的</a:t>
            </a:r>
            <a:r>
              <a:rPr lang="en-US" altLang="zh-CN" sz="3200" dirty="0" smtClean="0"/>
              <a:t>.OR.</a:t>
            </a:r>
            <a:r>
              <a:rPr lang="zh-CN" altLang="en-US" sz="3200" dirty="0" smtClean="0"/>
              <a:t>从左至右计算</a:t>
            </a:r>
            <a:endParaRPr lang="en-US" altLang="zh-CN" sz="32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zh-CN" altLang="en-US" sz="3200" dirty="0" smtClean="0"/>
              <a:t>所有的</a:t>
            </a:r>
            <a:r>
              <a:rPr lang="en-US" altLang="zh-CN" sz="3200" dirty="0" smtClean="0"/>
              <a:t>.EQV.</a:t>
            </a:r>
            <a:r>
              <a:rPr lang="zh-CN" altLang="en-US" sz="3200" dirty="0" smtClean="0"/>
              <a:t>和</a:t>
            </a:r>
            <a:r>
              <a:rPr lang="en-US" altLang="zh-CN" sz="3200" dirty="0" smtClean="0"/>
              <a:t>.NEQV.</a:t>
            </a:r>
            <a:r>
              <a:rPr lang="zh-CN" altLang="en-US" sz="3200" dirty="0" smtClean="0"/>
              <a:t>从左至右计算</a:t>
            </a:r>
            <a:endParaRPr lang="zh-CN" altLang="en-US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3357016" cy="490066"/>
          </a:xfrm>
        </p:spPr>
        <p:txBody>
          <a:bodyPr>
            <a:noAutofit/>
          </a:bodyPr>
          <a:lstStyle/>
          <a:p>
            <a:r>
              <a:rPr lang="en-US" altLang="zh-CN" sz="4000" b="1" smtClean="0"/>
              <a:t>QUIZ_1</a:t>
            </a:r>
            <a:endParaRPr lang="zh-CN" alt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556792"/>
            <a:ext cx="835824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假定实数变量</a:t>
            </a:r>
            <a:r>
              <a:rPr lang="en-US" altLang="zh-CN" sz="2800" dirty="0" err="1" smtClean="0"/>
              <a:t>a,b,c</a:t>
            </a:r>
            <a:r>
              <a:rPr lang="zh-CN" altLang="en-US" sz="2800" dirty="0" smtClean="0"/>
              <a:t>分别是</a:t>
            </a:r>
            <a:r>
              <a:rPr lang="en-US" altLang="zh-CN" sz="2800" dirty="0" smtClean="0"/>
              <a:t>10.0,0.1,2.1</a:t>
            </a:r>
            <a:r>
              <a:rPr lang="zh-CN" altLang="en-US" sz="2800" dirty="0" smtClean="0"/>
              <a:t>，逻辑变量</a:t>
            </a:r>
            <a:r>
              <a:rPr lang="en-US" altLang="zh-CN" sz="2800" dirty="0" smtClean="0"/>
              <a:t>l1,l2,l3</a:t>
            </a:r>
            <a:r>
              <a:rPr lang="zh-CN" altLang="en-US" sz="2800" dirty="0" smtClean="0"/>
              <a:t>分别是</a:t>
            </a:r>
            <a:r>
              <a:rPr lang="en-US" altLang="zh-CN" sz="2800" dirty="0" smtClean="0"/>
              <a:t>.TRUE. </a:t>
            </a:r>
            <a:r>
              <a:rPr lang="zh-CN" altLang="en-US" sz="2800" dirty="0" smtClean="0"/>
              <a:t>，</a:t>
            </a:r>
            <a:r>
              <a:rPr lang="en-US" altLang="zh-CN" sz="2800" dirty="0" smtClean="0"/>
              <a:t>.FALSE.</a:t>
            </a:r>
            <a:r>
              <a:rPr lang="zh-CN" altLang="en-US" sz="2800" dirty="0" smtClean="0"/>
              <a:t>，</a:t>
            </a:r>
            <a:r>
              <a:rPr lang="en-US" altLang="zh-CN" sz="2800" dirty="0" smtClean="0"/>
              <a:t>.TRUE.</a:t>
            </a:r>
          </a:p>
          <a:p>
            <a:r>
              <a:rPr lang="zh-CN" altLang="en-US" sz="2800" dirty="0" smtClean="0"/>
              <a:t>下列表达式哪些合法？值为多少？</a:t>
            </a:r>
            <a:endParaRPr lang="en-US" altLang="zh-CN" sz="2800" dirty="0" smtClean="0"/>
          </a:p>
          <a:p>
            <a:r>
              <a:rPr lang="en-US" altLang="zh-CN" sz="2800" dirty="0" smtClean="0"/>
              <a:t>a&gt;b .OR. b&gt;c</a:t>
            </a:r>
          </a:p>
          <a:p>
            <a:r>
              <a:rPr lang="en-US" altLang="zh-CN" sz="2800" dirty="0" smtClean="0"/>
              <a:t>(.</a:t>
            </a:r>
            <a:r>
              <a:rPr lang="en-US" altLang="zh-CN" sz="2800" dirty="0" err="1" smtClean="0"/>
              <a:t>NOT.a</a:t>
            </a:r>
            <a:r>
              <a:rPr lang="en-US" altLang="zh-CN" sz="2800" dirty="0" smtClean="0"/>
              <a:t>).OR.l1</a:t>
            </a:r>
          </a:p>
          <a:p>
            <a:r>
              <a:rPr lang="en-US" altLang="zh-CN" sz="2800" dirty="0" smtClean="0"/>
              <a:t>l1 .AND.  .NOT. l2</a:t>
            </a:r>
          </a:p>
          <a:p>
            <a:r>
              <a:rPr lang="en-US" altLang="zh-CN" sz="2800" dirty="0" smtClean="0"/>
              <a:t>a&lt;b .EQV. b&lt;c</a:t>
            </a:r>
          </a:p>
          <a:p>
            <a:r>
              <a:rPr lang="en-US" altLang="zh-CN" sz="2800" dirty="0" smtClean="0"/>
              <a:t>l1 .OR. l2 .AND. l3</a:t>
            </a:r>
          </a:p>
          <a:p>
            <a:r>
              <a:rPr lang="en-US" altLang="zh-CN" sz="2800" dirty="0" smtClean="0"/>
              <a:t>l1 .OR. (l2 .AND. l3)</a:t>
            </a:r>
          </a:p>
          <a:p>
            <a:r>
              <a:rPr lang="en-US" altLang="zh-CN" sz="2800" dirty="0" smtClean="0"/>
              <a:t>(l1 .OR. l2) .AND. l3</a:t>
            </a:r>
          </a:p>
          <a:p>
            <a:r>
              <a:rPr lang="en-US" altLang="zh-CN" sz="2800" dirty="0" smtClean="0"/>
              <a:t>a .OR. b .AND. c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3357586" cy="490066"/>
          </a:xfrm>
        </p:spPr>
        <p:txBody>
          <a:bodyPr>
            <a:noAutofit/>
          </a:bodyPr>
          <a:lstStyle/>
          <a:p>
            <a:r>
              <a:rPr lang="en-US" altLang="zh-CN" sz="4000" b="1" smtClean="0"/>
              <a:t>QUIZ_2</a:t>
            </a:r>
            <a:endParaRPr lang="zh-CN" altLang="en-US" sz="40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525658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b="1" dirty="0" smtClean="0"/>
              <a:t>下面程序的输出结果是？</a:t>
            </a:r>
            <a:endParaRPr lang="en-US" altLang="zh-CN" b="1" dirty="0" smtClean="0"/>
          </a:p>
          <a:p>
            <a:pPr>
              <a:buNone/>
            </a:pPr>
            <a:r>
              <a:rPr lang="en-US" altLang="zh-CN" b="1" dirty="0" smtClean="0"/>
              <a:t>PROGRAM quiz_21</a:t>
            </a:r>
          </a:p>
          <a:p>
            <a:pPr>
              <a:buNone/>
            </a:pPr>
            <a:r>
              <a:rPr lang="en-US" altLang="zh-CN" b="1" dirty="0" smtClean="0"/>
              <a:t>INTEGER ::</a:t>
            </a:r>
            <a:r>
              <a:rPr lang="en-US" altLang="zh-CN" b="1" dirty="0" err="1" smtClean="0"/>
              <a:t>i,j,k</a:t>
            </a:r>
            <a:endParaRPr lang="en-US" altLang="zh-CN" b="1" dirty="0" smtClean="0"/>
          </a:p>
          <a:p>
            <a:pPr>
              <a:buNone/>
            </a:pPr>
            <a:r>
              <a:rPr lang="en-US" altLang="zh-CN" b="1" dirty="0" smtClean="0"/>
              <a:t>LOGICAL :: l</a:t>
            </a:r>
          </a:p>
          <a:p>
            <a:pPr>
              <a:buNone/>
            </a:pPr>
            <a:r>
              <a:rPr lang="en-US" altLang="zh-CN" b="1" dirty="0" smtClean="0"/>
              <a:t>READ (*,*) </a:t>
            </a:r>
            <a:r>
              <a:rPr lang="en-US" altLang="zh-CN" b="1" dirty="0" err="1" smtClean="0"/>
              <a:t>i,j</a:t>
            </a:r>
            <a:endParaRPr lang="en-US" altLang="zh-CN" b="1" dirty="0" smtClean="0"/>
          </a:p>
          <a:p>
            <a:pPr>
              <a:buNone/>
            </a:pPr>
            <a:r>
              <a:rPr lang="en-US" altLang="zh-CN" b="1" dirty="0" smtClean="0"/>
              <a:t>READ (*,*) k</a:t>
            </a:r>
          </a:p>
          <a:p>
            <a:pPr>
              <a:buNone/>
            </a:pPr>
            <a:r>
              <a:rPr lang="en-US" altLang="zh-CN" b="1" dirty="0" smtClean="0"/>
              <a:t>l = </a:t>
            </a:r>
            <a:r>
              <a:rPr lang="en-US" altLang="zh-CN" b="1" dirty="0" err="1" smtClean="0"/>
              <a:t>i+j</a:t>
            </a:r>
            <a:r>
              <a:rPr lang="en-US" altLang="zh-CN" b="1" dirty="0" smtClean="0"/>
              <a:t> ==k</a:t>
            </a:r>
          </a:p>
          <a:p>
            <a:pPr>
              <a:buNone/>
            </a:pPr>
            <a:r>
              <a:rPr lang="en-US" altLang="zh-CN" b="1" dirty="0" smtClean="0"/>
              <a:t>WRITE (*,*) l</a:t>
            </a:r>
          </a:p>
          <a:p>
            <a:pPr>
              <a:buNone/>
            </a:pPr>
            <a:r>
              <a:rPr lang="en-US" altLang="zh-CN" b="1" dirty="0" smtClean="0"/>
              <a:t>END PROGRAM quiz_21</a:t>
            </a:r>
          </a:p>
          <a:p>
            <a:pPr>
              <a:buNone/>
            </a:pPr>
            <a:endParaRPr lang="en-US" altLang="zh-CN" b="1" dirty="0" smtClean="0"/>
          </a:p>
          <a:p>
            <a:pPr>
              <a:buNone/>
            </a:pPr>
            <a:r>
              <a:rPr lang="zh-CN" altLang="en-US" b="1" dirty="0" smtClean="0"/>
              <a:t>输入数据是：</a:t>
            </a:r>
            <a:endParaRPr lang="en-US" altLang="zh-CN" b="1" dirty="0" smtClean="0"/>
          </a:p>
          <a:p>
            <a:pPr>
              <a:buNone/>
            </a:pPr>
            <a:r>
              <a:rPr lang="en-US" altLang="zh-CN" b="1" dirty="0" smtClean="0"/>
              <a:t>1,3,5</a:t>
            </a:r>
          </a:p>
          <a:p>
            <a:pPr>
              <a:buNone/>
            </a:pPr>
            <a:r>
              <a:rPr lang="en-US" altLang="zh-CN" b="1" dirty="0" smtClean="0"/>
              <a:t>2,4,6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4.1.5 </a:t>
            </a:r>
            <a:r>
              <a:rPr lang="zh-CN" altLang="en-US" dirty="0" smtClean="0"/>
              <a:t>浮点数的比较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浮点数要避免相等的判断</a:t>
            </a:r>
            <a:endParaRPr lang="en-US" altLang="zh-CN" dirty="0" smtClean="0"/>
          </a:p>
          <a:p>
            <a:r>
              <a:rPr lang="zh-CN" altLang="en-US" dirty="0" smtClean="0"/>
              <a:t>如果要进行相等的判断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当两数的差的绝对值小于某个给定的小量时，可以认为这两个浮点数相等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4642</TotalTime>
  <Words>2142</Words>
  <Application>Microsoft Office PowerPoint</Application>
  <PresentationFormat>全屏显示(4:3)</PresentationFormat>
  <Paragraphs>416</Paragraphs>
  <Slides>30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2" baseType="lpstr">
      <vt:lpstr>Office 主题</vt:lpstr>
      <vt:lpstr>公式</vt:lpstr>
      <vt:lpstr>第四讲</vt:lpstr>
      <vt:lpstr>第四讲内容</vt:lpstr>
      <vt:lpstr>4.1.1 逻辑常数与变量</vt:lpstr>
      <vt:lpstr>4.1.2 关系运算符</vt:lpstr>
      <vt:lpstr>4.1.3 组合逻辑运算符</vt:lpstr>
      <vt:lpstr>4.1.4求解逻辑表达式</vt:lpstr>
      <vt:lpstr>QUIZ_1</vt:lpstr>
      <vt:lpstr>QUIZ_2</vt:lpstr>
      <vt:lpstr>4.1.5 浮点数的比较</vt:lpstr>
      <vt:lpstr>4.1.6 字符与字符串的比较</vt:lpstr>
      <vt:lpstr>4.2.1 简单的IF语句</vt:lpstr>
      <vt:lpstr>4.2.2 带ELSE子句的IF语句</vt:lpstr>
      <vt:lpstr>4.2.3 带ELSE IF子句的IF语句</vt:lpstr>
      <vt:lpstr>4.2.4 IF结构举例—ex0401</vt:lpstr>
      <vt:lpstr>ex0401</vt:lpstr>
      <vt:lpstr>ex0401.f90</vt:lpstr>
      <vt:lpstr> </vt:lpstr>
      <vt:lpstr>ex0402</vt:lpstr>
      <vt:lpstr>幻灯片 19</vt:lpstr>
      <vt:lpstr>4.3 给IF结构块命名</vt:lpstr>
      <vt:lpstr>4.4 IF语句的嵌套</vt:lpstr>
      <vt:lpstr>多重嵌套时，对IF命名以方便调试</vt:lpstr>
      <vt:lpstr>4.4.1 嵌套IF语句的选择</vt:lpstr>
      <vt:lpstr>4.5 逻辑IF语句</vt:lpstr>
      <vt:lpstr>4.6 SELECT CASE结构</vt:lpstr>
      <vt:lpstr>4.6.1 CASE结构举例一</vt:lpstr>
      <vt:lpstr>4.6.1 CASE结构举例二</vt:lpstr>
      <vt:lpstr>ex0404</vt:lpstr>
      <vt:lpstr>小结</vt:lpstr>
      <vt:lpstr>小结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Windows 用户</cp:lastModifiedBy>
  <cp:revision>327</cp:revision>
  <dcterms:created xsi:type="dcterms:W3CDTF">2015-09-08T00:49:48Z</dcterms:created>
  <dcterms:modified xsi:type="dcterms:W3CDTF">2016-03-16T10:37:43Z</dcterms:modified>
</cp:coreProperties>
</file>