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6" r:id="rId26"/>
    <p:sldId id="287" r:id="rId27"/>
    <p:sldId id="288" r:id="rId28"/>
    <p:sldId id="289" r:id="rId29"/>
    <p:sldId id="290" r:id="rId30"/>
    <p:sldId id="291" r:id="rId31"/>
    <p:sldId id="292" r:id="rId3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1644" y="-2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gi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 smtClean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6923112" cy="576064"/>
          </a:xfrm>
        </p:spPr>
        <p:txBody>
          <a:bodyPr>
            <a:normAutofit/>
          </a:bodyPr>
          <a:lstStyle>
            <a:lvl1pPr algn="l">
              <a:defRPr sz="32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616624"/>
          </a:xfrm>
        </p:spPr>
        <p:txBody>
          <a:bodyPr/>
          <a:lstStyle>
            <a:lvl1pPr>
              <a:buFontTx/>
              <a:buBlip>
                <a:blip r:embed="rId2"/>
              </a:buBlip>
              <a:defRPr sz="2800" baseline="0">
                <a:latin typeface="Microsoft New Tai Lue" pitchFamily="34" charset="0"/>
                <a:ea typeface="微软雅黑" pitchFamily="34" charset="-122"/>
              </a:defRPr>
            </a:lvl1pPr>
            <a:lvl2pPr>
              <a:buFontTx/>
              <a:buBlip>
                <a:blip r:embed="rId3"/>
              </a:buBlip>
              <a:defRPr sz="2400" baseline="0">
                <a:latin typeface="Microsoft New Tai Lue" pitchFamily="34" charset="0"/>
                <a:ea typeface="微软雅黑" pitchFamily="34" charset="-122"/>
              </a:defRPr>
            </a:lvl2pPr>
            <a:lvl3pPr>
              <a:buFontTx/>
              <a:buBlip>
                <a:blip r:embed="rId4"/>
              </a:buBlip>
              <a:defRPr sz="2000" baseline="0">
                <a:latin typeface="Microsoft New Tai Lue" pitchFamily="34" charset="0"/>
                <a:ea typeface="微软雅黑" pitchFamily="34" charset="-122"/>
              </a:defRPr>
            </a:lvl3pPr>
            <a:lvl4pPr>
              <a:defRPr sz="1800" baseline="0">
                <a:latin typeface="Microsoft New Tai Lue" pitchFamily="34" charset="0"/>
                <a:ea typeface="微软雅黑" pitchFamily="34" charset="-122"/>
              </a:defRPr>
            </a:lvl4pPr>
            <a:lvl5pPr>
              <a:defRPr sz="1600" baseline="0">
                <a:latin typeface="Microsoft New Tai Lue" pitchFamily="34" charset="0"/>
                <a:ea typeface="微软雅黑" pitchFamily="34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cxnSp>
        <p:nvCxnSpPr>
          <p:cNvPr id="8" name="直接连接符 7"/>
          <p:cNvCxnSpPr/>
          <p:nvPr userDrawn="1"/>
        </p:nvCxnSpPr>
        <p:spPr>
          <a:xfrm>
            <a:off x="467544" y="1052736"/>
            <a:ext cx="82089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 userDrawn="1"/>
        </p:nvSpPr>
        <p:spPr>
          <a:xfrm>
            <a:off x="467544" y="44624"/>
            <a:ext cx="43924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第五讲 循环</a:t>
            </a:r>
            <a:endParaRPr lang="zh-CN" altLang="en-US" sz="1200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0" name="直接连接符 9"/>
          <p:cNvCxnSpPr/>
          <p:nvPr userDrawn="1"/>
        </p:nvCxnSpPr>
        <p:spPr>
          <a:xfrm>
            <a:off x="467544" y="332656"/>
            <a:ext cx="82089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2016/3/26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2016/3/26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2016/3/26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2016/3/26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2016/3/26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2016/3/26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5987008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24744"/>
            <a:ext cx="8229600" cy="55446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01608" y="6492875"/>
            <a:ext cx="4423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8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 smtClean="0"/>
              <a:t>第五讲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dirty="0" smtClean="0"/>
              <a:t>循环</a:t>
            </a:r>
            <a:endParaRPr lang="en-US" altLang="zh-CN" dirty="0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5.3.1 </a:t>
            </a:r>
            <a:r>
              <a:rPr lang="zh-CN" altLang="en-US" dirty="0" smtClean="0"/>
              <a:t>迭代或计数循环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通常，以特定次数执行一个语句块可以采用这样的形式：</a:t>
            </a:r>
            <a:endParaRPr lang="en-US" altLang="zh-CN" dirty="0" smtClean="0"/>
          </a:p>
          <a:p>
            <a:pPr lvl="1">
              <a:buNone/>
            </a:pPr>
            <a:r>
              <a:rPr lang="en-US" altLang="zh-CN" dirty="0" smtClean="0"/>
              <a:t>DO index=</a:t>
            </a:r>
            <a:r>
              <a:rPr lang="en-US" altLang="zh-CN" dirty="0" err="1" smtClean="0"/>
              <a:t>istart,iend,incr</a:t>
            </a:r>
            <a:endParaRPr lang="en-US" altLang="zh-CN" dirty="0" smtClean="0"/>
          </a:p>
          <a:p>
            <a:pPr lvl="2">
              <a:buNone/>
            </a:pPr>
            <a:r>
              <a:rPr lang="en-US" altLang="zh-CN" dirty="0" smtClean="0"/>
              <a:t>…</a:t>
            </a:r>
          </a:p>
          <a:p>
            <a:pPr lvl="2">
              <a:buNone/>
            </a:pPr>
            <a:r>
              <a:rPr lang="en-US" altLang="zh-CN" dirty="0" smtClean="0"/>
              <a:t>…</a:t>
            </a:r>
          </a:p>
          <a:p>
            <a:pPr lvl="2">
              <a:buNone/>
            </a:pPr>
            <a:r>
              <a:rPr lang="en-US" altLang="zh-CN" dirty="0" smtClean="0"/>
              <a:t>…</a:t>
            </a:r>
          </a:p>
          <a:p>
            <a:pPr lvl="1">
              <a:buNone/>
            </a:pPr>
            <a:r>
              <a:rPr lang="en-US" altLang="zh-CN" dirty="0" smtClean="0"/>
              <a:t>END DO</a:t>
            </a:r>
          </a:p>
          <a:p>
            <a:r>
              <a:rPr lang="en-US" altLang="zh-CN" dirty="0" smtClean="0"/>
              <a:t>index</a:t>
            </a:r>
            <a:r>
              <a:rPr lang="zh-CN" altLang="en-US" dirty="0" smtClean="0"/>
              <a:t>是整型变量，称为循环计数器或循环控制变量</a:t>
            </a:r>
            <a:endParaRPr lang="en-US" altLang="zh-CN" dirty="0" smtClean="0"/>
          </a:p>
          <a:p>
            <a:r>
              <a:rPr lang="zh-CN" altLang="en-US" dirty="0" smtClean="0"/>
              <a:t>如果</a:t>
            </a:r>
            <a:r>
              <a:rPr lang="en-US" altLang="zh-CN" dirty="0" err="1" smtClean="0"/>
              <a:t>incr</a:t>
            </a:r>
            <a:r>
              <a:rPr lang="zh-CN" altLang="en-US" dirty="0" smtClean="0"/>
              <a:t>是</a:t>
            </a:r>
            <a:r>
              <a:rPr lang="en-US" altLang="zh-CN" dirty="0" smtClean="0"/>
              <a:t>1</a:t>
            </a:r>
            <a:r>
              <a:rPr lang="zh-CN" altLang="en-US" dirty="0" smtClean="0"/>
              <a:t>，也</a:t>
            </a:r>
            <a:r>
              <a:rPr lang="zh-CN" altLang="en-US" smtClean="0"/>
              <a:t>就是每循</a:t>
            </a:r>
            <a:r>
              <a:rPr lang="zh-CN" altLang="en-US" dirty="0" smtClean="0"/>
              <a:t>环一次，计数器加</a:t>
            </a:r>
            <a:r>
              <a:rPr lang="en-US" altLang="zh-CN" dirty="0" smtClean="0"/>
              <a:t>1</a:t>
            </a:r>
            <a:r>
              <a:rPr lang="zh-CN" altLang="en-US" dirty="0" smtClean="0"/>
              <a:t>的话，</a:t>
            </a:r>
            <a:r>
              <a:rPr lang="en-US" altLang="zh-CN" dirty="0" err="1" smtClean="0"/>
              <a:t>incr</a:t>
            </a:r>
            <a:r>
              <a:rPr lang="zh-CN" altLang="en-US" dirty="0" smtClean="0"/>
              <a:t>可以省略</a:t>
            </a:r>
            <a:endParaRPr lang="en-US" altLang="zh-CN" dirty="0" smtClean="0"/>
          </a:p>
          <a:p>
            <a:endParaRPr lang="en-US" altLang="zh-CN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 smtClean="0"/>
              <a:t>详解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158" y="1357298"/>
            <a:ext cx="8568952" cy="5256584"/>
          </a:xfrm>
        </p:spPr>
        <p:txBody>
          <a:bodyPr>
            <a:normAutofit fontScale="92500" lnSpcReduction="20000"/>
          </a:bodyPr>
          <a:lstStyle/>
          <a:p>
            <a:r>
              <a:rPr lang="zh-CN" altLang="en-US" dirty="0" smtClean="0"/>
              <a:t>三个循环参数</a:t>
            </a:r>
            <a:r>
              <a:rPr lang="en-US" altLang="zh-CN" dirty="0" err="1" smtClean="0"/>
              <a:t>istart</a:t>
            </a:r>
            <a:r>
              <a:rPr lang="zh-CN" altLang="en-US" dirty="0" smtClean="0"/>
              <a:t>，</a:t>
            </a:r>
            <a:r>
              <a:rPr lang="en-US" altLang="zh-CN" dirty="0" err="1" smtClean="0"/>
              <a:t>iend</a:t>
            </a:r>
            <a:r>
              <a:rPr lang="zh-CN" altLang="en-US" dirty="0" smtClean="0"/>
              <a:t>和</a:t>
            </a:r>
            <a:r>
              <a:rPr lang="en-US" altLang="zh-CN" dirty="0" err="1" smtClean="0"/>
              <a:t>incr</a:t>
            </a:r>
            <a:r>
              <a:rPr lang="zh-CN" altLang="en-US" dirty="0" smtClean="0"/>
              <a:t>可以是常量、变量或表达式。如果是变量或表达式，其值是在循环开始前进行计算，产生的数值用于控制循环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循环过程：</a:t>
            </a:r>
            <a:endParaRPr lang="en-US" altLang="zh-CN" dirty="0" smtClean="0"/>
          </a:p>
          <a:p>
            <a:pPr marL="514350" indent="-514350">
              <a:buFont typeface="+mj-lt"/>
              <a:buAutoNum type="arabicPeriod"/>
            </a:pPr>
            <a:r>
              <a:rPr lang="zh-CN" altLang="en-US" dirty="0" smtClean="0"/>
              <a:t>在</a:t>
            </a:r>
            <a:r>
              <a:rPr lang="en-US" altLang="zh-CN" dirty="0" smtClean="0"/>
              <a:t>DO</a:t>
            </a:r>
            <a:r>
              <a:rPr lang="zh-CN" altLang="en-US" dirty="0" smtClean="0"/>
              <a:t>循环执行的开始处，程序将数值</a:t>
            </a:r>
            <a:r>
              <a:rPr lang="en-US" altLang="zh-CN" dirty="0" err="1" smtClean="0"/>
              <a:t>istart</a:t>
            </a:r>
            <a:r>
              <a:rPr lang="zh-CN" altLang="en-US" dirty="0" smtClean="0"/>
              <a:t>赋给控制变量</a:t>
            </a:r>
            <a:r>
              <a:rPr lang="en-US" altLang="zh-CN" dirty="0" smtClean="0"/>
              <a:t>index</a:t>
            </a:r>
            <a:r>
              <a:rPr lang="zh-CN" altLang="en-US" dirty="0" smtClean="0"/>
              <a:t>，如果</a:t>
            </a:r>
            <a:r>
              <a:rPr lang="en-US" altLang="zh-CN" dirty="0" smtClean="0"/>
              <a:t>index*</a:t>
            </a:r>
            <a:r>
              <a:rPr lang="en-US" altLang="zh-CN" dirty="0" err="1" smtClean="0"/>
              <a:t>incr</a:t>
            </a:r>
            <a:r>
              <a:rPr lang="zh-CN" altLang="en-US" dirty="0" smtClean="0"/>
              <a:t>≤</a:t>
            </a:r>
            <a:r>
              <a:rPr lang="en-US" altLang="zh-CN" dirty="0" err="1" smtClean="0"/>
              <a:t>iend</a:t>
            </a:r>
            <a:r>
              <a:rPr lang="en-US" altLang="zh-CN" dirty="0" smtClean="0"/>
              <a:t>*</a:t>
            </a:r>
            <a:r>
              <a:rPr lang="en-US" altLang="zh-CN" dirty="0" err="1" smtClean="0"/>
              <a:t>incr</a:t>
            </a:r>
            <a:r>
              <a:rPr lang="zh-CN" altLang="en-US" dirty="0" smtClean="0"/>
              <a:t>，程序执行循环体内的语句</a:t>
            </a:r>
            <a:endParaRPr lang="en-US" altLang="zh-CN" dirty="0" smtClean="0"/>
          </a:p>
          <a:p>
            <a:pPr marL="514350" indent="-514350">
              <a:buFont typeface="+mj-lt"/>
              <a:buAutoNum type="arabicPeriod"/>
            </a:pPr>
            <a:r>
              <a:rPr lang="zh-CN" altLang="en-US" dirty="0" smtClean="0"/>
              <a:t>在循环体内的语句被执行后，控制变量重新计算为：</a:t>
            </a:r>
            <a:endParaRPr lang="en-US" altLang="zh-CN" dirty="0" smtClean="0"/>
          </a:p>
          <a:p>
            <a:pPr marL="971550" lvl="1" indent="-514350">
              <a:buNone/>
            </a:pPr>
            <a:r>
              <a:rPr lang="en-US" altLang="zh-CN" dirty="0" smtClean="0"/>
              <a:t>index=</a:t>
            </a:r>
            <a:r>
              <a:rPr lang="en-US" altLang="zh-CN" dirty="0" err="1" smtClean="0"/>
              <a:t>index+incr</a:t>
            </a:r>
            <a:endParaRPr lang="en-US" altLang="zh-CN" dirty="0" smtClean="0"/>
          </a:p>
          <a:p>
            <a:pPr marL="971550" lvl="1" indent="-514350">
              <a:buNone/>
            </a:pPr>
            <a:r>
              <a:rPr lang="zh-CN" altLang="en-US" dirty="0" smtClean="0"/>
              <a:t>如果</a:t>
            </a:r>
            <a:r>
              <a:rPr lang="en-US" altLang="zh-CN" dirty="0" smtClean="0"/>
              <a:t>index*</a:t>
            </a:r>
            <a:r>
              <a:rPr lang="en-US" altLang="zh-CN" dirty="0" err="1" smtClean="0"/>
              <a:t>incr</a:t>
            </a:r>
            <a:r>
              <a:rPr lang="zh-CN" altLang="en-US" dirty="0" smtClean="0"/>
              <a:t>≤</a:t>
            </a:r>
            <a:r>
              <a:rPr lang="en-US" altLang="zh-CN" dirty="0" err="1" smtClean="0"/>
              <a:t>iend</a:t>
            </a:r>
            <a:r>
              <a:rPr lang="en-US" altLang="zh-CN" dirty="0" smtClean="0"/>
              <a:t>*</a:t>
            </a:r>
            <a:r>
              <a:rPr lang="en-US" altLang="zh-CN" dirty="0" err="1" smtClean="0"/>
              <a:t>incr</a:t>
            </a:r>
            <a:r>
              <a:rPr lang="zh-CN" altLang="en-US" dirty="0" smtClean="0"/>
              <a:t>，程序再次执行循环体内的语句</a:t>
            </a:r>
            <a:endParaRPr lang="en-US" altLang="zh-CN" dirty="0" smtClean="0"/>
          </a:p>
          <a:p>
            <a:pPr marL="514350" indent="-514350">
              <a:buFont typeface="+mj-lt"/>
              <a:buAutoNum type="arabicPeriod"/>
            </a:pPr>
            <a:r>
              <a:rPr lang="zh-CN" altLang="en-US" dirty="0" smtClean="0"/>
              <a:t>只要</a:t>
            </a:r>
            <a:r>
              <a:rPr lang="en-US" altLang="zh-CN" dirty="0" smtClean="0"/>
              <a:t>index*</a:t>
            </a:r>
            <a:r>
              <a:rPr lang="en-US" altLang="zh-CN" dirty="0" err="1" smtClean="0"/>
              <a:t>incr</a:t>
            </a:r>
            <a:r>
              <a:rPr lang="zh-CN" altLang="en-US" dirty="0" smtClean="0"/>
              <a:t>≤</a:t>
            </a:r>
            <a:r>
              <a:rPr lang="en-US" altLang="zh-CN" dirty="0" err="1" smtClean="0"/>
              <a:t>iend</a:t>
            </a:r>
            <a:r>
              <a:rPr lang="en-US" altLang="zh-CN" dirty="0" smtClean="0"/>
              <a:t>*</a:t>
            </a:r>
            <a:r>
              <a:rPr lang="en-US" altLang="zh-CN" dirty="0" err="1" smtClean="0"/>
              <a:t>incr</a:t>
            </a:r>
            <a:r>
              <a:rPr lang="zh-CN" altLang="en-US" dirty="0" smtClean="0"/>
              <a:t>，第二步就反复执行，当该条件不满足时，就跳到</a:t>
            </a:r>
            <a:r>
              <a:rPr lang="en-US" altLang="zh-CN" dirty="0" smtClean="0"/>
              <a:t>DO</a:t>
            </a:r>
            <a:r>
              <a:rPr lang="zh-CN" altLang="en-US" dirty="0" smtClean="0"/>
              <a:t>循环的结尾处执行其后面的第一条语句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循环次数的计算</a:t>
            </a:r>
            <a:endParaRPr lang="en-US" altLang="zh-CN" dirty="0" smtClean="0"/>
          </a:p>
          <a:p>
            <a:endParaRPr lang="en-US" altLang="zh-CN" dirty="0" smtClean="0"/>
          </a:p>
          <a:p>
            <a:pPr lvl="1"/>
            <a:endParaRPr lang="zh-CN" altLang="en-US" dirty="0"/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/>
        </p:nvGraphicFramePr>
        <p:xfrm>
          <a:off x="1595438" y="1917700"/>
          <a:ext cx="5634037" cy="1636713"/>
        </p:xfrm>
        <a:graphic>
          <a:graphicData uri="http://schemas.openxmlformats.org/presentationml/2006/ole">
            <p:oleObj spid="_x0000_s31746" name="公式" r:id="rId3" imgW="1485720" imgH="431640" progId="Equation.3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95536" y="3789040"/>
            <a:ext cx="1584176" cy="923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DO 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=1,10</a:t>
            </a:r>
          </a:p>
          <a:p>
            <a:r>
              <a:rPr lang="en-US" altLang="zh-CN" dirty="0" smtClean="0"/>
              <a:t>    …</a:t>
            </a:r>
          </a:p>
          <a:p>
            <a:r>
              <a:rPr lang="en-US" altLang="zh-CN" dirty="0" smtClean="0"/>
              <a:t>END</a:t>
            </a:r>
            <a:r>
              <a:rPr lang="zh-CN" altLang="en-US" dirty="0" smtClean="0"/>
              <a:t> </a:t>
            </a:r>
            <a:r>
              <a:rPr lang="en-US" altLang="zh-CN" dirty="0" smtClean="0"/>
              <a:t>DO</a:t>
            </a:r>
            <a:endParaRPr lang="zh-CN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699792" y="3789040"/>
            <a:ext cx="1584176" cy="923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DO 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=1,10,2</a:t>
            </a:r>
          </a:p>
          <a:p>
            <a:r>
              <a:rPr lang="en-US" altLang="zh-CN" dirty="0" smtClean="0"/>
              <a:t>    …</a:t>
            </a:r>
          </a:p>
          <a:p>
            <a:r>
              <a:rPr lang="en-US" altLang="zh-CN" dirty="0" smtClean="0"/>
              <a:t>END</a:t>
            </a:r>
            <a:r>
              <a:rPr lang="zh-CN" altLang="en-US" dirty="0" smtClean="0"/>
              <a:t> </a:t>
            </a:r>
            <a:r>
              <a:rPr lang="en-US" altLang="zh-CN" dirty="0" smtClean="0"/>
              <a:t>DO</a:t>
            </a:r>
            <a:endParaRPr lang="zh-CN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932040" y="3789040"/>
            <a:ext cx="1800200" cy="923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DO 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=1,10,-1</a:t>
            </a:r>
          </a:p>
          <a:p>
            <a:r>
              <a:rPr lang="en-US" altLang="zh-CN" dirty="0" smtClean="0"/>
              <a:t>    …</a:t>
            </a:r>
          </a:p>
          <a:p>
            <a:r>
              <a:rPr lang="en-US" altLang="zh-CN" dirty="0" smtClean="0"/>
              <a:t>END</a:t>
            </a:r>
            <a:r>
              <a:rPr lang="zh-CN" altLang="en-US" dirty="0" smtClean="0"/>
              <a:t> </a:t>
            </a:r>
            <a:r>
              <a:rPr lang="en-US" altLang="zh-CN" dirty="0" smtClean="0"/>
              <a:t>DO</a:t>
            </a:r>
            <a:endParaRPr lang="zh-CN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092280" y="3789040"/>
            <a:ext cx="1584176" cy="923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DO 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=3,-3,-2</a:t>
            </a:r>
          </a:p>
          <a:p>
            <a:r>
              <a:rPr lang="en-US" altLang="zh-CN" dirty="0" smtClean="0"/>
              <a:t>    …</a:t>
            </a:r>
          </a:p>
          <a:p>
            <a:r>
              <a:rPr lang="en-US" altLang="zh-CN" dirty="0" smtClean="0"/>
              <a:t>END</a:t>
            </a:r>
            <a:r>
              <a:rPr lang="zh-CN" altLang="en-US" dirty="0" smtClean="0"/>
              <a:t> </a:t>
            </a:r>
            <a:r>
              <a:rPr lang="en-US" altLang="zh-CN" dirty="0" smtClean="0"/>
              <a:t>DO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5.3.2 </a:t>
            </a:r>
            <a:r>
              <a:rPr lang="zh-CN" altLang="en-US" dirty="0" smtClean="0"/>
              <a:t>计数循环的使用细节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循环体内的语句缩进以提高程序的可读性</a:t>
            </a:r>
            <a:endParaRPr lang="en-US" altLang="zh-CN" dirty="0" smtClean="0"/>
          </a:p>
          <a:p>
            <a:r>
              <a:rPr lang="zh-CN" altLang="en-US" dirty="0" smtClean="0"/>
              <a:t>控制变量不能在循环体内修改</a:t>
            </a:r>
            <a:endParaRPr lang="en-US" altLang="zh-CN" dirty="0" smtClean="0"/>
          </a:p>
          <a:p>
            <a:r>
              <a:rPr lang="zh-CN" altLang="en-US" dirty="0" smtClean="0"/>
              <a:t>计数器递增计数和递减计数都是可以的</a:t>
            </a:r>
            <a:endParaRPr lang="en-US" altLang="zh-CN" dirty="0" smtClean="0"/>
          </a:p>
          <a:p>
            <a:r>
              <a:rPr lang="zh-CN" altLang="en-US" dirty="0" smtClean="0"/>
              <a:t>循环控制变量和参数，应该总是整数</a:t>
            </a:r>
            <a:endParaRPr lang="en-US" altLang="zh-CN" dirty="0" smtClean="0"/>
          </a:p>
          <a:p>
            <a:r>
              <a:rPr lang="zh-CN" altLang="en-US" dirty="0" smtClean="0">
                <a:solidFill>
                  <a:srgbClr val="FF0000"/>
                </a:solidFill>
              </a:rPr>
              <a:t>在循环体内，也可以采用</a:t>
            </a:r>
            <a:r>
              <a:rPr lang="en-US" altLang="zh-CN" dirty="0" smtClean="0">
                <a:solidFill>
                  <a:srgbClr val="FF0000"/>
                </a:solidFill>
              </a:rPr>
              <a:t>IF () EXIT </a:t>
            </a:r>
            <a:r>
              <a:rPr lang="zh-CN" altLang="en-US" dirty="0" smtClean="0">
                <a:solidFill>
                  <a:srgbClr val="FF0000"/>
                </a:solidFill>
              </a:rPr>
              <a:t>语句随时退出循环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r>
              <a:rPr lang="zh-CN" altLang="en-US" dirty="0" smtClean="0"/>
              <a:t>如果循环正常结束，循环控制变量的值并不是确定的（依编译器而定），所以，不要依赖这个值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5.3.3 </a:t>
            </a:r>
            <a:r>
              <a:rPr lang="zh-CN" altLang="en-US" dirty="0" smtClean="0"/>
              <a:t>例程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8596" y="1285860"/>
            <a:ext cx="8229600" cy="590884"/>
          </a:xfrm>
        </p:spPr>
        <p:txBody>
          <a:bodyPr/>
          <a:lstStyle/>
          <a:p>
            <a:r>
              <a:rPr lang="zh-CN" altLang="en-US" dirty="0" smtClean="0"/>
              <a:t>用计数循环的方法来计算</a:t>
            </a:r>
            <a:r>
              <a:rPr lang="en-US" altLang="zh-CN" dirty="0" smtClean="0"/>
              <a:t>s=1+2+...+100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00034" y="2071678"/>
            <a:ext cx="608819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rgbClr val="FF0000"/>
                </a:solidFill>
              </a:rPr>
              <a:t>!</a:t>
            </a:r>
            <a:r>
              <a:rPr lang="zh-CN" altLang="en-US" sz="3200" dirty="0" smtClean="0">
                <a:solidFill>
                  <a:srgbClr val="FF0000"/>
                </a:solidFill>
              </a:rPr>
              <a:t>例程</a:t>
            </a:r>
            <a:r>
              <a:rPr lang="en-US" altLang="zh-CN" sz="3200" dirty="0" smtClean="0">
                <a:solidFill>
                  <a:srgbClr val="FF0000"/>
                </a:solidFill>
              </a:rPr>
              <a:t>5_3_1.f90</a:t>
            </a:r>
          </a:p>
          <a:p>
            <a:r>
              <a:rPr lang="en-US" altLang="zh-CN" sz="3200" dirty="0" smtClean="0"/>
              <a:t>PROGRAM example5_3_1</a:t>
            </a:r>
          </a:p>
          <a:p>
            <a:r>
              <a:rPr lang="en-US" altLang="zh-CN" sz="3200" dirty="0" smtClean="0"/>
              <a:t>INTEGER :: </a:t>
            </a:r>
            <a:r>
              <a:rPr lang="en-US" altLang="zh-CN" sz="3200" dirty="0" err="1" smtClean="0"/>
              <a:t>i,s</a:t>
            </a:r>
            <a:r>
              <a:rPr lang="en-US" altLang="zh-CN" sz="3200" dirty="0" smtClean="0"/>
              <a:t>=0</a:t>
            </a:r>
          </a:p>
          <a:p>
            <a:r>
              <a:rPr lang="en-US" altLang="zh-CN" sz="3200" dirty="0" smtClean="0"/>
              <a:t>DO </a:t>
            </a:r>
            <a:r>
              <a:rPr lang="en-US" altLang="zh-CN" sz="3200" dirty="0" err="1" smtClean="0"/>
              <a:t>i</a:t>
            </a:r>
            <a:r>
              <a:rPr lang="en-US" altLang="zh-CN" sz="3200" dirty="0" smtClean="0"/>
              <a:t>=1,100</a:t>
            </a:r>
          </a:p>
          <a:p>
            <a:r>
              <a:rPr lang="en-US" altLang="zh-CN" sz="3200" dirty="0" smtClean="0"/>
              <a:t>       s=</a:t>
            </a:r>
            <a:r>
              <a:rPr lang="en-US" altLang="zh-CN" sz="3200" dirty="0" err="1" smtClean="0"/>
              <a:t>s+i</a:t>
            </a:r>
            <a:endParaRPr lang="en-US" altLang="zh-CN" sz="3200" dirty="0" smtClean="0"/>
          </a:p>
          <a:p>
            <a:r>
              <a:rPr lang="en-US" altLang="zh-CN" sz="3200" dirty="0" smtClean="0"/>
              <a:t>END DO</a:t>
            </a:r>
          </a:p>
          <a:p>
            <a:r>
              <a:rPr lang="en-US" altLang="zh-CN" sz="3200" dirty="0" smtClean="0"/>
              <a:t>WRITE(*,*) </a:t>
            </a:r>
            <a:r>
              <a:rPr lang="en-US" altLang="zh-CN" sz="3200" dirty="0" err="1" smtClean="0"/>
              <a:t>i,s</a:t>
            </a:r>
            <a:endParaRPr lang="en-US" altLang="zh-CN" sz="3200" dirty="0" smtClean="0"/>
          </a:p>
          <a:p>
            <a:r>
              <a:rPr lang="en-US" altLang="zh-CN" sz="3200" dirty="0" smtClean="0"/>
              <a:t>END PROGRAM example3_3_1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5.4.1 CYCLE</a:t>
            </a:r>
            <a:r>
              <a:rPr lang="zh-CN" altLang="en-US" dirty="0" smtClean="0"/>
              <a:t>语句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0034" y="1214422"/>
            <a:ext cx="8229600" cy="1357322"/>
          </a:xfrm>
        </p:spPr>
        <p:txBody>
          <a:bodyPr>
            <a:normAutofit lnSpcReduction="10000"/>
          </a:bodyPr>
          <a:lstStyle/>
          <a:p>
            <a:r>
              <a:rPr lang="zh-CN" altLang="en-US" dirty="0" smtClean="0"/>
              <a:t>如果</a:t>
            </a:r>
            <a:r>
              <a:rPr lang="en-US" altLang="zh-CN" dirty="0" smtClean="0"/>
              <a:t>CYCLE</a:t>
            </a:r>
            <a:r>
              <a:rPr lang="zh-CN" altLang="en-US" dirty="0" smtClean="0"/>
              <a:t>语句在循环体内执行，那么当前循环马上会被中止，控制器将返回循环的顶部，继续下一个循环</a:t>
            </a:r>
            <a:endParaRPr lang="zh-CN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95536" y="2924944"/>
            <a:ext cx="388843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PROGRAM </a:t>
            </a:r>
            <a:r>
              <a:rPr lang="en-US" altLang="zh-CN" dirty="0" err="1" smtClean="0"/>
              <a:t>test_cycle</a:t>
            </a:r>
            <a:endParaRPr lang="en-US" altLang="zh-CN" dirty="0" smtClean="0"/>
          </a:p>
          <a:p>
            <a:r>
              <a:rPr lang="en-US" altLang="zh-CN" dirty="0" smtClean="0"/>
              <a:t>INTEGER ::</a:t>
            </a:r>
            <a:r>
              <a:rPr lang="en-US" altLang="zh-CN" dirty="0" err="1" smtClean="0"/>
              <a:t>i</a:t>
            </a:r>
            <a:endParaRPr lang="en-US" altLang="zh-CN" dirty="0" smtClean="0"/>
          </a:p>
          <a:p>
            <a:r>
              <a:rPr lang="en-US" altLang="zh-CN" dirty="0" smtClean="0"/>
              <a:t>DO 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=1,5</a:t>
            </a:r>
          </a:p>
          <a:p>
            <a:r>
              <a:rPr lang="en-US" altLang="zh-CN" dirty="0" smtClean="0"/>
              <a:t>	IF (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==3) CYCLE</a:t>
            </a:r>
          </a:p>
          <a:p>
            <a:r>
              <a:rPr lang="en-US" altLang="zh-CN" dirty="0" smtClean="0"/>
              <a:t>	WRITE (*,*) </a:t>
            </a:r>
            <a:r>
              <a:rPr lang="en-US" altLang="zh-CN" dirty="0" err="1" smtClean="0"/>
              <a:t>i</a:t>
            </a:r>
            <a:endParaRPr lang="en-US" altLang="zh-CN" dirty="0" smtClean="0"/>
          </a:p>
          <a:p>
            <a:r>
              <a:rPr lang="en-US" altLang="zh-CN" dirty="0" smtClean="0"/>
              <a:t>END DO</a:t>
            </a:r>
          </a:p>
          <a:p>
            <a:r>
              <a:rPr lang="en-US" altLang="zh-CN" dirty="0" smtClean="0"/>
              <a:t>WRITE (*,*) ‘End of loop!’</a:t>
            </a:r>
          </a:p>
          <a:p>
            <a:r>
              <a:rPr lang="en-US" altLang="zh-CN" dirty="0" smtClean="0"/>
              <a:t>END PROGRAM </a:t>
            </a:r>
            <a:r>
              <a:rPr lang="en-US" altLang="zh-CN" dirty="0" err="1" smtClean="0"/>
              <a:t>test_cycle</a:t>
            </a:r>
            <a:endParaRPr lang="zh-CN" altLang="en-US" dirty="0"/>
          </a:p>
        </p:txBody>
      </p:sp>
      <p:pic>
        <p:nvPicPr>
          <p:cNvPr id="31745" name="Picture 1" descr="C:\Users\Administrator\AppData\Roaming\Tencent\Users\6524055\QQ\WinTemp\RichOle\E)622YK{~@ZMJ{~3Y_K0}U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5373216"/>
            <a:ext cx="2144238" cy="129614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995936" y="2780928"/>
            <a:ext cx="424847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FF0000"/>
                </a:solidFill>
              </a:rPr>
              <a:t>CYCLE</a:t>
            </a:r>
            <a:r>
              <a:rPr lang="zh-CN" altLang="en-US" sz="2000" dirty="0" smtClean="0">
                <a:solidFill>
                  <a:srgbClr val="FF0000"/>
                </a:solidFill>
              </a:rPr>
              <a:t>常用来在循环中跳过某些特定的数，比如下面是跳过所有偶数：</a:t>
            </a:r>
            <a:endParaRPr lang="en-US" altLang="zh-CN" sz="2000" dirty="0" smtClean="0">
              <a:solidFill>
                <a:srgbClr val="FF0000"/>
              </a:solidFill>
            </a:endParaRPr>
          </a:p>
          <a:p>
            <a:r>
              <a:rPr lang="en-US" altLang="zh-CN" sz="2000" dirty="0" smtClean="0"/>
              <a:t>PROGRAM </a:t>
            </a:r>
            <a:r>
              <a:rPr lang="en-US" altLang="zh-CN" sz="2000" dirty="0" err="1" smtClean="0"/>
              <a:t>test_cycle</a:t>
            </a:r>
            <a:endParaRPr lang="en-US" altLang="zh-CN" sz="2000" dirty="0" smtClean="0"/>
          </a:p>
          <a:p>
            <a:r>
              <a:rPr lang="en-US" altLang="zh-CN" sz="2000" dirty="0" smtClean="0"/>
              <a:t>INTEGER ::</a:t>
            </a:r>
            <a:r>
              <a:rPr lang="en-US" altLang="zh-CN" sz="2000" dirty="0" err="1" smtClean="0"/>
              <a:t>i</a:t>
            </a:r>
            <a:endParaRPr lang="en-US" altLang="zh-CN" sz="2000" dirty="0" smtClean="0"/>
          </a:p>
          <a:p>
            <a:r>
              <a:rPr lang="en-US" altLang="zh-CN" sz="2000" dirty="0" smtClean="0"/>
              <a:t>DO </a:t>
            </a:r>
            <a:r>
              <a:rPr lang="en-US" altLang="zh-CN" sz="2000" dirty="0" err="1" smtClean="0"/>
              <a:t>i</a:t>
            </a:r>
            <a:r>
              <a:rPr lang="en-US" altLang="zh-CN" sz="2000" dirty="0" smtClean="0"/>
              <a:t>=1,10</a:t>
            </a:r>
          </a:p>
          <a:p>
            <a:r>
              <a:rPr lang="en-US" altLang="zh-CN" sz="2000" dirty="0" smtClean="0"/>
              <a:t>	IF (MOD(i,2)==0) CYCLE</a:t>
            </a:r>
          </a:p>
          <a:p>
            <a:r>
              <a:rPr lang="en-US" altLang="zh-CN" sz="2000" dirty="0" smtClean="0"/>
              <a:t>	WRITE (*,*) </a:t>
            </a:r>
            <a:r>
              <a:rPr lang="en-US" altLang="zh-CN" sz="2000" dirty="0" err="1" smtClean="0"/>
              <a:t>i</a:t>
            </a:r>
            <a:endParaRPr lang="en-US" altLang="zh-CN" sz="2000" dirty="0" smtClean="0"/>
          </a:p>
          <a:p>
            <a:r>
              <a:rPr lang="en-US" altLang="zh-CN" sz="2000" dirty="0" smtClean="0"/>
              <a:t>END DO</a:t>
            </a:r>
          </a:p>
          <a:p>
            <a:r>
              <a:rPr lang="en-US" altLang="zh-CN" sz="2000" dirty="0" smtClean="0"/>
              <a:t>WRITE (*,*) ‘End of loop!’</a:t>
            </a:r>
          </a:p>
          <a:p>
            <a:r>
              <a:rPr lang="en-US" altLang="zh-CN" sz="2000" dirty="0" smtClean="0"/>
              <a:t>END PROGRAM </a:t>
            </a:r>
            <a:r>
              <a:rPr lang="en-US" altLang="zh-CN" sz="2000" dirty="0" err="1" smtClean="0"/>
              <a:t>test_cycle</a:t>
            </a:r>
            <a:endParaRPr lang="zh-CN" altLang="en-US" sz="2000" dirty="0"/>
          </a:p>
        </p:txBody>
      </p:sp>
      <p:pic>
        <p:nvPicPr>
          <p:cNvPr id="31746" name="Picture 2" descr="C:\Users\Administrator\AppData\Roaming\Tencent\Users\6524055\QQ\WinTemp\RichOle\`03~(Y24NEPLI%9$UQV57N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19488" y="5157192"/>
            <a:ext cx="1524512" cy="13681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5.4.2 </a:t>
            </a:r>
            <a:r>
              <a:rPr lang="zh-CN" altLang="en-US" dirty="0" smtClean="0"/>
              <a:t>例程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0034" y="1142984"/>
            <a:ext cx="8229600" cy="662322"/>
          </a:xfrm>
        </p:spPr>
        <p:txBody>
          <a:bodyPr/>
          <a:lstStyle/>
          <a:p>
            <a:r>
              <a:rPr lang="zh-CN" altLang="en-US" dirty="0" smtClean="0"/>
              <a:t>计算</a:t>
            </a:r>
            <a:r>
              <a:rPr lang="en-US" altLang="zh-CN" dirty="0" smtClean="0"/>
              <a:t>1</a:t>
            </a:r>
            <a:r>
              <a:rPr lang="zh-CN" altLang="en-US" dirty="0" smtClean="0"/>
              <a:t>到</a:t>
            </a:r>
            <a:r>
              <a:rPr lang="en-US" altLang="zh-CN" dirty="0" smtClean="0"/>
              <a:t>100</a:t>
            </a:r>
            <a:r>
              <a:rPr lang="zh-CN" altLang="en-US" dirty="0" smtClean="0"/>
              <a:t>之间所有个位数不为</a:t>
            </a:r>
            <a:r>
              <a:rPr lang="en-US" altLang="zh-CN" dirty="0" smtClean="0"/>
              <a:t>6</a:t>
            </a:r>
            <a:r>
              <a:rPr lang="zh-CN" altLang="en-US" dirty="0" smtClean="0"/>
              <a:t>的数的和</a:t>
            </a:r>
            <a:endParaRPr lang="en-US" altLang="zh-CN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500034" y="1857364"/>
            <a:ext cx="821537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rgbClr val="FF0000"/>
                </a:solidFill>
              </a:rPr>
              <a:t>! </a:t>
            </a:r>
            <a:r>
              <a:rPr lang="zh-CN" altLang="en-US" sz="2400" b="1" dirty="0" smtClean="0">
                <a:solidFill>
                  <a:srgbClr val="FF0000"/>
                </a:solidFill>
              </a:rPr>
              <a:t>例程：</a:t>
            </a:r>
            <a:r>
              <a:rPr lang="en-US" altLang="zh-CN" sz="2400" b="1" dirty="0" smtClean="0">
                <a:solidFill>
                  <a:srgbClr val="FF0000"/>
                </a:solidFill>
              </a:rPr>
              <a:t>5_4_1.f90</a:t>
            </a:r>
          </a:p>
          <a:p>
            <a:endParaRPr lang="en-US" altLang="zh-CN" sz="2400" b="1" dirty="0" smtClean="0"/>
          </a:p>
          <a:p>
            <a:r>
              <a:rPr lang="en-US" altLang="zh-CN" sz="2400" b="1" dirty="0" smtClean="0"/>
              <a:t>PROGRAM </a:t>
            </a:r>
            <a:r>
              <a:rPr lang="en-US" altLang="zh-CN" sz="2400" b="1" dirty="0" err="1" smtClean="0"/>
              <a:t>test_cycle</a:t>
            </a:r>
            <a:endParaRPr lang="en-US" altLang="zh-CN" sz="2400" b="1" dirty="0" smtClean="0"/>
          </a:p>
          <a:p>
            <a:r>
              <a:rPr lang="en-US" altLang="zh-CN" sz="2400" b="1" dirty="0" smtClean="0"/>
              <a:t>INTEGER :: </a:t>
            </a:r>
            <a:r>
              <a:rPr lang="en-US" altLang="zh-CN" sz="2400" b="1" dirty="0" err="1" smtClean="0"/>
              <a:t>i,s</a:t>
            </a:r>
            <a:r>
              <a:rPr lang="en-US" altLang="zh-CN" sz="2400" b="1" dirty="0" smtClean="0"/>
              <a:t>=0</a:t>
            </a:r>
          </a:p>
          <a:p>
            <a:r>
              <a:rPr lang="en-US" altLang="zh-CN" sz="2400" b="1" dirty="0" smtClean="0"/>
              <a:t>DO </a:t>
            </a:r>
            <a:r>
              <a:rPr lang="en-US" altLang="zh-CN" sz="2400" b="1" dirty="0" err="1" smtClean="0"/>
              <a:t>i</a:t>
            </a:r>
            <a:r>
              <a:rPr lang="en-US" altLang="zh-CN" sz="2400" b="1" dirty="0" smtClean="0"/>
              <a:t>=1,100</a:t>
            </a:r>
          </a:p>
          <a:p>
            <a:r>
              <a:rPr lang="en-US" altLang="zh-CN" sz="2400" b="1" dirty="0" smtClean="0"/>
              <a:t>	IF (MOD(i,10)==6) CYCLE</a:t>
            </a:r>
          </a:p>
          <a:p>
            <a:r>
              <a:rPr lang="en-US" altLang="zh-CN" sz="2400" b="1" dirty="0" smtClean="0"/>
              <a:t>    	s=</a:t>
            </a:r>
            <a:r>
              <a:rPr lang="en-US" altLang="zh-CN" sz="2400" b="1" dirty="0" err="1" smtClean="0"/>
              <a:t>s+i</a:t>
            </a:r>
            <a:endParaRPr lang="en-US" altLang="zh-CN" sz="2400" b="1" dirty="0" smtClean="0"/>
          </a:p>
          <a:p>
            <a:r>
              <a:rPr lang="en-US" altLang="zh-CN" sz="2400" b="1" dirty="0" smtClean="0"/>
              <a:t>END DO</a:t>
            </a:r>
          </a:p>
          <a:p>
            <a:r>
              <a:rPr lang="en-US" altLang="zh-CN" sz="2400" b="1" dirty="0" smtClean="0"/>
              <a:t>WRITE(*,*) </a:t>
            </a:r>
            <a:r>
              <a:rPr lang="en-US" altLang="zh-CN" sz="2400" b="1" dirty="0" err="1" smtClean="0"/>
              <a:t>i,s</a:t>
            </a:r>
            <a:endParaRPr lang="en-US" altLang="zh-CN" sz="2400" b="1" dirty="0" smtClean="0"/>
          </a:p>
          <a:p>
            <a:r>
              <a:rPr lang="en-US" altLang="zh-CN" sz="2400" b="1" dirty="0" smtClean="0"/>
              <a:t>END PROGRAM </a:t>
            </a:r>
            <a:r>
              <a:rPr lang="en-US" altLang="zh-CN" sz="2400" b="1" dirty="0" err="1" smtClean="0"/>
              <a:t>test_cycle</a:t>
            </a:r>
            <a:endParaRPr lang="zh-CN" alt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5.5 EXIT</a:t>
            </a:r>
            <a:r>
              <a:rPr lang="zh-CN" altLang="en-US" dirty="0" smtClean="0"/>
              <a:t>语句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0034" y="1571612"/>
            <a:ext cx="8229600" cy="3448404"/>
          </a:xfrm>
        </p:spPr>
        <p:txBody>
          <a:bodyPr/>
          <a:lstStyle/>
          <a:p>
            <a:r>
              <a:rPr lang="zh-CN" altLang="en-US" dirty="0" smtClean="0"/>
              <a:t>在</a:t>
            </a:r>
            <a:r>
              <a:rPr lang="en-US" altLang="zh-CN" dirty="0" smtClean="0"/>
              <a:t>5.1</a:t>
            </a:r>
            <a:r>
              <a:rPr lang="zh-CN" altLang="en-US" dirty="0" smtClean="0"/>
              <a:t>中</a:t>
            </a:r>
            <a:r>
              <a:rPr lang="en-US" altLang="zh-CN" dirty="0" smtClean="0"/>
              <a:t>DO </a:t>
            </a:r>
            <a:r>
              <a:rPr lang="zh-CN" altLang="en-US" dirty="0" smtClean="0"/>
              <a:t>和</a:t>
            </a:r>
            <a:r>
              <a:rPr lang="en-US" altLang="zh-CN" dirty="0" smtClean="0"/>
              <a:t>IF () EXIT</a:t>
            </a:r>
            <a:r>
              <a:rPr lang="zh-CN" altLang="en-US" dirty="0" smtClean="0"/>
              <a:t>构成了一个循环，在其它形式的循环中，</a:t>
            </a:r>
            <a:r>
              <a:rPr lang="en-US" altLang="zh-CN" dirty="0" smtClean="0"/>
              <a:t>EXIT</a:t>
            </a:r>
            <a:r>
              <a:rPr lang="zh-CN" altLang="en-US" dirty="0" smtClean="0"/>
              <a:t>语句仍可使用</a:t>
            </a:r>
            <a:endParaRPr lang="en-US" altLang="zh-CN" dirty="0" smtClean="0"/>
          </a:p>
          <a:p>
            <a:r>
              <a:rPr lang="en-US" altLang="zh-CN" dirty="0" smtClean="0"/>
              <a:t>EXIT</a:t>
            </a:r>
            <a:r>
              <a:rPr lang="zh-CN" altLang="en-US" dirty="0" smtClean="0"/>
              <a:t>语句的应用会使循环控制更加灵活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那么什么时候适用于</a:t>
            </a:r>
            <a:r>
              <a:rPr lang="en-US" altLang="zh-CN" dirty="0" smtClean="0"/>
              <a:t>EXIT</a:t>
            </a:r>
            <a:r>
              <a:rPr lang="zh-CN" altLang="en-US" dirty="0" smtClean="0"/>
              <a:t>语句呢？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例</a:t>
            </a:r>
            <a:r>
              <a:rPr lang="en-US" altLang="zh-CN" dirty="0" smtClean="0"/>
              <a:t>5.5.1</a:t>
            </a:r>
            <a:r>
              <a:rPr lang="zh-CN" altLang="en-US" dirty="0" smtClean="0"/>
              <a:t>：计算</a:t>
            </a:r>
            <a:endParaRPr lang="zh-CN" altLang="en-US" dirty="0"/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/>
        </p:nvGraphicFramePr>
        <p:xfrm>
          <a:off x="3635896" y="980728"/>
          <a:ext cx="1800200" cy="764468"/>
        </p:xfrm>
        <a:graphic>
          <a:graphicData uri="http://schemas.openxmlformats.org/presentationml/2006/ole">
            <p:oleObj spid="_x0000_s32770" name="公式" r:id="rId3" imgW="927000" imgH="393480" progId="Equation.3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11560" y="1772816"/>
            <a:ext cx="468052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我们写一个程序计算前</a:t>
            </a:r>
            <a:r>
              <a:rPr lang="en-US" altLang="zh-CN" dirty="0" smtClean="0"/>
              <a:t>100</a:t>
            </a:r>
            <a:r>
              <a:rPr lang="zh-CN" altLang="en-US" dirty="0" smtClean="0"/>
              <a:t>项的和：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en-US" altLang="zh-CN" dirty="0" smtClean="0"/>
              <a:t>PROGRAM </a:t>
            </a:r>
            <a:r>
              <a:rPr lang="en-US" altLang="zh-CN" dirty="0" err="1" smtClean="0"/>
              <a:t>test_exit</a:t>
            </a:r>
            <a:endParaRPr lang="en-US" altLang="zh-CN" dirty="0" smtClean="0"/>
          </a:p>
          <a:p>
            <a:r>
              <a:rPr lang="en-US" altLang="zh-CN" dirty="0" smtClean="0"/>
              <a:t>INTEGER ::</a:t>
            </a:r>
            <a:r>
              <a:rPr lang="en-US" altLang="zh-CN" dirty="0" err="1" smtClean="0"/>
              <a:t>i</a:t>
            </a:r>
            <a:endParaRPr lang="en-US" altLang="zh-CN" dirty="0" smtClean="0"/>
          </a:p>
          <a:p>
            <a:r>
              <a:rPr lang="en-US" altLang="zh-CN" dirty="0" smtClean="0"/>
              <a:t>REAL :: </a:t>
            </a:r>
            <a:r>
              <a:rPr lang="en-US" altLang="zh-CN" dirty="0" smtClean="0"/>
              <a:t>s=0,t=1</a:t>
            </a:r>
            <a:endParaRPr lang="en-US" altLang="zh-CN" dirty="0" smtClean="0"/>
          </a:p>
          <a:p>
            <a:r>
              <a:rPr lang="en-US" altLang="zh-CN" dirty="0" smtClean="0"/>
              <a:t>DO 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=1,100</a:t>
            </a:r>
          </a:p>
          <a:p>
            <a:r>
              <a:rPr lang="en-US" altLang="zh-CN" dirty="0" smtClean="0"/>
              <a:t>	</a:t>
            </a:r>
            <a:r>
              <a:rPr lang="en-US" altLang="zh-CN" dirty="0" smtClean="0"/>
              <a:t>t=t/2.0</a:t>
            </a:r>
            <a:endParaRPr lang="en-US" altLang="zh-CN" dirty="0" smtClean="0"/>
          </a:p>
          <a:p>
            <a:r>
              <a:rPr lang="en-US" altLang="zh-CN" dirty="0" smtClean="0"/>
              <a:t>	</a:t>
            </a:r>
            <a:r>
              <a:rPr lang="en-US" altLang="zh-CN" dirty="0" smtClean="0"/>
              <a:t>s=</a:t>
            </a:r>
            <a:r>
              <a:rPr lang="en-US" altLang="zh-CN" dirty="0" err="1" smtClean="0"/>
              <a:t>s+t</a:t>
            </a:r>
            <a:endParaRPr lang="en-US" altLang="zh-CN" dirty="0" smtClean="0"/>
          </a:p>
          <a:p>
            <a:r>
              <a:rPr lang="en-US" altLang="zh-CN" dirty="0" smtClean="0"/>
              <a:t>	WRITE (*,*) </a:t>
            </a:r>
            <a:r>
              <a:rPr lang="en-US" altLang="zh-CN" dirty="0" err="1" smtClean="0"/>
              <a:t>i,s</a:t>
            </a:r>
            <a:endParaRPr lang="en-US" altLang="zh-CN" dirty="0" smtClean="0"/>
          </a:p>
          <a:p>
            <a:r>
              <a:rPr lang="en-US" altLang="zh-CN" dirty="0" smtClean="0"/>
              <a:t>	</a:t>
            </a:r>
          </a:p>
          <a:p>
            <a:r>
              <a:rPr lang="en-US" altLang="zh-CN" dirty="0" smtClean="0"/>
              <a:t>END DO</a:t>
            </a:r>
          </a:p>
          <a:p>
            <a:r>
              <a:rPr lang="en-US" altLang="zh-CN" dirty="0" smtClean="0"/>
              <a:t>WRITE (*,*) 'End of loop!'</a:t>
            </a:r>
          </a:p>
          <a:p>
            <a:r>
              <a:rPr lang="en-US" altLang="zh-CN" dirty="0" smtClean="0"/>
              <a:t>END PROGRAM </a:t>
            </a:r>
            <a:r>
              <a:rPr lang="en-US" altLang="zh-CN" dirty="0" err="1" smtClean="0"/>
              <a:t>test_exit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可以看到，当循环进行到第</a:t>
            </a:r>
            <a:r>
              <a:rPr lang="en-US" altLang="zh-CN" dirty="0" smtClean="0"/>
              <a:t>25</a:t>
            </a:r>
            <a:r>
              <a:rPr lang="zh-CN" altLang="en-US" dirty="0" smtClean="0"/>
              <a:t>次的时候，和数</a:t>
            </a:r>
            <a:r>
              <a:rPr lang="en-US" altLang="zh-CN" dirty="0" smtClean="0"/>
              <a:t>s</a:t>
            </a:r>
            <a:r>
              <a:rPr lang="zh-CN" altLang="en-US" dirty="0" smtClean="0"/>
              <a:t>已经收敛到</a:t>
            </a:r>
            <a:r>
              <a:rPr lang="en-US" altLang="zh-CN" dirty="0" smtClean="0"/>
              <a:t>1</a:t>
            </a:r>
            <a:r>
              <a:rPr lang="zh-CN" altLang="en-US" dirty="0" smtClean="0"/>
              <a:t>了，后面的循环没有意义，那么，如果控制循环，当输出达到我们的要求后就停止呢？</a:t>
            </a:r>
            <a:endParaRPr lang="zh-CN" altLang="en-US" dirty="0"/>
          </a:p>
        </p:txBody>
      </p:sp>
      <p:pic>
        <p:nvPicPr>
          <p:cNvPr id="43011" name="Picture 3" descr="C:\Users\Administrator\AppData\Roaming\Tencent\Users\6524055\QQ\WinTemp\RichOle\WGQN85FSPOSD6%N7][_%AY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60232" y="1052736"/>
            <a:ext cx="2088232" cy="55406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例</a:t>
            </a:r>
            <a:r>
              <a:rPr lang="en-US" altLang="zh-CN" dirty="0" smtClean="0"/>
              <a:t>5.5.2</a:t>
            </a:r>
            <a:r>
              <a:rPr lang="zh-CN" altLang="en-US" dirty="0" smtClean="0"/>
              <a:t>：利用</a:t>
            </a:r>
            <a:r>
              <a:rPr lang="en-US" altLang="zh-CN" dirty="0" smtClean="0"/>
              <a:t>EXIT</a:t>
            </a:r>
            <a:r>
              <a:rPr lang="zh-CN" altLang="en-US" dirty="0" smtClean="0"/>
              <a:t>完成例</a:t>
            </a:r>
            <a:r>
              <a:rPr lang="en-US" altLang="zh-CN" dirty="0" smtClean="0"/>
              <a:t>5.5.1</a:t>
            </a:r>
            <a:endParaRPr lang="zh-CN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23528" y="1556792"/>
            <a:ext cx="4680520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/>
              <a:t>当前后两次计算得到的</a:t>
            </a:r>
            <a:r>
              <a:rPr lang="en-US" altLang="zh-CN" sz="2000" b="1" dirty="0" smtClean="0"/>
              <a:t>s</a:t>
            </a:r>
            <a:r>
              <a:rPr lang="zh-CN" altLang="en-US" sz="2000" b="1" dirty="0" smtClean="0"/>
              <a:t>之差小于我们给定的某值时，选择退出循环：</a:t>
            </a:r>
            <a:endParaRPr lang="en-US" altLang="zh-CN" sz="2000" b="1" dirty="0" smtClean="0"/>
          </a:p>
          <a:p>
            <a:endParaRPr lang="en-US" altLang="zh-CN" sz="2000" b="1" dirty="0" smtClean="0"/>
          </a:p>
          <a:p>
            <a:r>
              <a:rPr lang="en-US" altLang="zh-CN" sz="2000" b="1" dirty="0" smtClean="0">
                <a:solidFill>
                  <a:srgbClr val="FF0000"/>
                </a:solidFill>
              </a:rPr>
              <a:t>! </a:t>
            </a:r>
            <a:r>
              <a:rPr lang="zh-CN" altLang="en-US" sz="2000" b="1" dirty="0" smtClean="0">
                <a:solidFill>
                  <a:srgbClr val="FF0000"/>
                </a:solidFill>
              </a:rPr>
              <a:t>例程</a:t>
            </a:r>
            <a:r>
              <a:rPr lang="en-US" altLang="zh-CN" sz="2000" b="1" dirty="0" smtClean="0">
                <a:solidFill>
                  <a:srgbClr val="FF0000"/>
                </a:solidFill>
              </a:rPr>
              <a:t>5_5_2.f90</a:t>
            </a:r>
          </a:p>
          <a:p>
            <a:r>
              <a:rPr lang="en-US" altLang="zh-CN" sz="2000" b="1" dirty="0" smtClean="0"/>
              <a:t>PROGRAM </a:t>
            </a:r>
            <a:r>
              <a:rPr lang="en-US" altLang="zh-CN" sz="2000" b="1" dirty="0" err="1" smtClean="0"/>
              <a:t>test_exit</a:t>
            </a:r>
            <a:endParaRPr lang="en-US" altLang="zh-CN" sz="2000" b="1" dirty="0" smtClean="0"/>
          </a:p>
          <a:p>
            <a:r>
              <a:rPr lang="en-US" altLang="zh-CN" sz="2000" b="1" dirty="0" smtClean="0"/>
              <a:t>INTEGER ::</a:t>
            </a:r>
            <a:r>
              <a:rPr lang="en-US" altLang="zh-CN" sz="2000" b="1" dirty="0" err="1" smtClean="0"/>
              <a:t>i</a:t>
            </a:r>
            <a:endParaRPr lang="en-US" altLang="zh-CN" sz="2000" b="1" dirty="0" smtClean="0"/>
          </a:p>
          <a:p>
            <a:r>
              <a:rPr lang="en-US" altLang="zh-CN" sz="2000" b="1" dirty="0" smtClean="0"/>
              <a:t>REAL :: </a:t>
            </a:r>
            <a:r>
              <a:rPr lang="en-US" altLang="zh-CN" sz="2000" b="1" dirty="0" smtClean="0"/>
              <a:t>s=0,t=1</a:t>
            </a:r>
            <a:endParaRPr lang="en-US" altLang="zh-CN" sz="2000" b="1" dirty="0" smtClean="0"/>
          </a:p>
          <a:p>
            <a:r>
              <a:rPr lang="en-US" altLang="zh-CN" sz="2000" b="1" dirty="0" smtClean="0"/>
              <a:t>DO </a:t>
            </a:r>
            <a:r>
              <a:rPr lang="en-US" altLang="zh-CN" sz="2000" b="1" dirty="0" err="1" smtClean="0"/>
              <a:t>i</a:t>
            </a:r>
            <a:r>
              <a:rPr lang="en-US" altLang="zh-CN" sz="2000" b="1" dirty="0" smtClean="0"/>
              <a:t>=1,100</a:t>
            </a:r>
          </a:p>
          <a:p>
            <a:r>
              <a:rPr lang="en-US" altLang="zh-CN" sz="2000" b="1" dirty="0" smtClean="0"/>
              <a:t>	</a:t>
            </a:r>
            <a:r>
              <a:rPr lang="en-US" altLang="zh-CN" sz="2000" b="1" dirty="0" smtClean="0"/>
              <a:t>t=t/2.0</a:t>
            </a:r>
            <a:endParaRPr lang="en-US" altLang="zh-CN" sz="2000" b="1" dirty="0" smtClean="0"/>
          </a:p>
          <a:p>
            <a:r>
              <a:rPr lang="en-US" altLang="zh-CN" sz="2000" b="1" dirty="0" smtClean="0"/>
              <a:t>	</a:t>
            </a:r>
            <a:r>
              <a:rPr lang="en-US" altLang="zh-CN" sz="2000" b="1" dirty="0" smtClean="0"/>
              <a:t>s=</a:t>
            </a:r>
            <a:r>
              <a:rPr lang="en-US" altLang="zh-CN" sz="2000" b="1" dirty="0" err="1" smtClean="0"/>
              <a:t>s+t</a:t>
            </a:r>
            <a:endParaRPr lang="en-US" altLang="zh-CN" sz="2000" b="1" dirty="0" smtClean="0"/>
          </a:p>
          <a:p>
            <a:r>
              <a:rPr lang="en-US" altLang="zh-CN" sz="2000" b="1" dirty="0" smtClean="0"/>
              <a:t>	WRITE (*,*) </a:t>
            </a:r>
            <a:r>
              <a:rPr lang="en-US" altLang="zh-CN" sz="2000" b="1" dirty="0" err="1" smtClean="0"/>
              <a:t>i,s</a:t>
            </a:r>
            <a:endParaRPr lang="en-US" altLang="zh-CN" sz="2000" b="1" dirty="0" smtClean="0"/>
          </a:p>
          <a:p>
            <a:r>
              <a:rPr lang="en-US" altLang="zh-CN" sz="2000" b="1" dirty="0" smtClean="0"/>
              <a:t>	IF </a:t>
            </a:r>
            <a:r>
              <a:rPr lang="en-US" altLang="zh-CN" sz="2000" b="1" dirty="0" smtClean="0"/>
              <a:t>(t&lt;=</a:t>
            </a:r>
            <a:r>
              <a:rPr lang="en-US" altLang="zh-CN" sz="2000" b="1" dirty="0" smtClean="0"/>
              <a:t>0.000001) EXIT</a:t>
            </a:r>
          </a:p>
          <a:p>
            <a:r>
              <a:rPr lang="en-US" altLang="zh-CN" sz="2000" b="1" dirty="0" smtClean="0"/>
              <a:t>END DO</a:t>
            </a:r>
          </a:p>
          <a:p>
            <a:r>
              <a:rPr lang="en-US" altLang="zh-CN" sz="2000" b="1" dirty="0" smtClean="0"/>
              <a:t>WRITE (*,*) 'End of loop!'</a:t>
            </a:r>
          </a:p>
          <a:p>
            <a:r>
              <a:rPr lang="en-US" altLang="zh-CN" sz="2000" b="1" dirty="0" smtClean="0"/>
              <a:t>END PROGRAM </a:t>
            </a:r>
            <a:r>
              <a:rPr lang="en-US" altLang="zh-CN" sz="2000" b="1" dirty="0" err="1" smtClean="0"/>
              <a:t>test_exit</a:t>
            </a:r>
            <a:endParaRPr lang="en-US" altLang="zh-CN" sz="2000" b="1" dirty="0" smtClean="0"/>
          </a:p>
          <a:p>
            <a:endParaRPr lang="en-US" altLang="zh-CN" dirty="0" smtClean="0"/>
          </a:p>
        </p:txBody>
      </p:sp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1916832"/>
            <a:ext cx="1924050" cy="326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 smtClean="0"/>
              <a:t>回顾第四讲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158" y="1071546"/>
            <a:ext cx="8229600" cy="648072"/>
          </a:xfrm>
        </p:spPr>
        <p:txBody>
          <a:bodyPr/>
          <a:lstStyle/>
          <a:p>
            <a:pPr>
              <a:buNone/>
            </a:pPr>
            <a:r>
              <a:rPr lang="zh-CN" altLang="en-US" dirty="0" smtClean="0">
                <a:solidFill>
                  <a:srgbClr val="00B050"/>
                </a:solidFill>
              </a:rPr>
              <a:t>   逻辑运算</a:t>
            </a:r>
            <a:endParaRPr lang="zh-CN" altLang="en-US" dirty="0">
              <a:solidFill>
                <a:srgbClr val="00B050"/>
              </a:solidFill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714348" y="1643050"/>
            <a:ext cx="784887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/>
              <a:t>逻辑常量：</a:t>
            </a:r>
            <a:endParaRPr lang="en-US" altLang="zh-CN" b="1" dirty="0" smtClean="0"/>
          </a:p>
          <a:p>
            <a:r>
              <a:rPr lang="en-US" altLang="zh-CN" b="1" dirty="0" smtClean="0"/>
              <a:t>	.TRUE.              .FALSE.</a:t>
            </a:r>
          </a:p>
          <a:p>
            <a:r>
              <a:rPr lang="zh-CN" altLang="en-US" b="1" dirty="0" smtClean="0"/>
              <a:t>关系运算符：</a:t>
            </a:r>
            <a:endParaRPr lang="en-US" altLang="zh-CN" b="1" dirty="0" smtClean="0"/>
          </a:p>
          <a:p>
            <a:r>
              <a:rPr lang="en-US" altLang="zh-CN" b="1" dirty="0" smtClean="0"/>
              <a:t>	==      &gt;      &gt;=      &lt;       &lt;=       /=</a:t>
            </a:r>
          </a:p>
          <a:p>
            <a:r>
              <a:rPr lang="zh-CN" altLang="en-US" b="1" dirty="0" smtClean="0"/>
              <a:t>组合逻辑运算符：</a:t>
            </a:r>
            <a:endParaRPr lang="en-US" altLang="zh-CN" b="1" dirty="0" smtClean="0"/>
          </a:p>
          <a:p>
            <a:r>
              <a:rPr lang="en-US" altLang="zh-CN" b="1" dirty="0" smtClean="0"/>
              <a:t>	.AND. 	.OR.	.EQV.	.NEQV.	  .NOT.</a:t>
            </a:r>
            <a:endParaRPr lang="zh-CN" altLang="en-US" b="1" dirty="0"/>
          </a:p>
        </p:txBody>
      </p:sp>
      <p:sp>
        <p:nvSpPr>
          <p:cNvPr id="78" name="内容占位符 2"/>
          <p:cNvSpPr txBox="1">
            <a:spLocks/>
          </p:cNvSpPr>
          <p:nvPr/>
        </p:nvSpPr>
        <p:spPr>
          <a:xfrm>
            <a:off x="500034" y="3429000"/>
            <a:ext cx="8229600" cy="648072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buFont typeface="Wingdings 2"/>
              <a:buNone/>
              <a:tabLst/>
              <a:defRPr/>
            </a:pPr>
            <a:r>
              <a:rPr kumimoji="0" lang="zh-CN" alt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IF</a:t>
            </a:r>
            <a:r>
              <a:rPr kumimoji="0" lang="zh-CN" alt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结构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9" name="内容占位符 2"/>
          <p:cNvSpPr txBox="1">
            <a:spLocks/>
          </p:cNvSpPr>
          <p:nvPr/>
        </p:nvSpPr>
        <p:spPr>
          <a:xfrm>
            <a:off x="500034" y="5357826"/>
            <a:ext cx="8229600" cy="648072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buFont typeface="Wingdings 2"/>
              <a:buNone/>
              <a:tabLst/>
              <a:defRPr/>
            </a:pPr>
            <a:r>
              <a:rPr kumimoji="0" lang="zh-CN" alt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CASE</a:t>
            </a:r>
            <a:r>
              <a:rPr kumimoji="0" lang="zh-CN" alt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结构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857224" y="4143380"/>
            <a:ext cx="78488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简单</a:t>
            </a:r>
            <a:r>
              <a:rPr lang="en-US" altLang="zh-CN" dirty="0" smtClean="0"/>
              <a:t>IF</a:t>
            </a:r>
            <a:r>
              <a:rPr lang="zh-CN" altLang="en-US" dirty="0" smtClean="0"/>
              <a:t>结构</a:t>
            </a:r>
            <a:endParaRPr lang="en-US" altLang="zh-CN" dirty="0" smtClean="0"/>
          </a:p>
          <a:p>
            <a:r>
              <a:rPr lang="en-US" altLang="zh-CN" dirty="0" smtClean="0"/>
              <a:t>IF … ELSE …</a:t>
            </a:r>
            <a:r>
              <a:rPr lang="zh-CN" altLang="en-US" dirty="0" smtClean="0"/>
              <a:t>结构</a:t>
            </a:r>
            <a:endParaRPr lang="en-US" altLang="zh-CN" dirty="0" smtClean="0"/>
          </a:p>
          <a:p>
            <a:r>
              <a:rPr lang="en-US" altLang="zh-CN" dirty="0" smtClean="0"/>
              <a:t>IF … ELSEIF … ELSE…   </a:t>
            </a:r>
            <a:r>
              <a:rPr lang="zh-CN" altLang="en-US" dirty="0" smtClean="0"/>
              <a:t>结构</a:t>
            </a:r>
            <a:endParaRPr lang="en-US" altLang="zh-CN" dirty="0" smtClean="0"/>
          </a:p>
          <a:p>
            <a:r>
              <a:rPr lang="zh-CN" altLang="en-US" dirty="0" smtClean="0"/>
              <a:t>逻辑</a:t>
            </a:r>
            <a:r>
              <a:rPr lang="en-US" altLang="zh-CN" dirty="0" smtClean="0"/>
              <a:t>IF</a:t>
            </a:r>
            <a:r>
              <a:rPr lang="zh-CN" altLang="en-US" dirty="0" smtClean="0"/>
              <a:t>语句</a:t>
            </a:r>
            <a:endParaRPr lang="en-US" altLang="zh-CN" dirty="0" smtClean="0"/>
          </a:p>
        </p:txBody>
      </p:sp>
      <p:sp>
        <p:nvSpPr>
          <p:cNvPr id="81" name="TextBox 80"/>
          <p:cNvSpPr txBox="1"/>
          <p:nvPr/>
        </p:nvSpPr>
        <p:spPr>
          <a:xfrm>
            <a:off x="928662" y="6072206"/>
            <a:ext cx="7848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选择子只能是整数、字符或逻辑表达式</a:t>
            </a:r>
            <a:endParaRPr lang="en-US" altLang="zh-CN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5.6 </a:t>
            </a:r>
            <a:r>
              <a:rPr lang="zh-CN" altLang="en-US" dirty="0" smtClean="0"/>
              <a:t>给循环命名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1512168"/>
          </a:xfrm>
        </p:spPr>
        <p:txBody>
          <a:bodyPr>
            <a:normAutofit/>
          </a:bodyPr>
          <a:lstStyle/>
          <a:p>
            <a:r>
              <a:rPr lang="zh-CN" altLang="en-US" dirty="0" smtClean="0"/>
              <a:t>可以给循环指定一个名称，当循环比较大而且出现了多重嵌套的时候，会很有用，一般形式为：</a:t>
            </a:r>
            <a:endParaRPr lang="zh-CN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67544" y="2852936"/>
            <a:ext cx="4104456" cy="286232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[</a:t>
            </a:r>
            <a:r>
              <a:rPr lang="zh-CN" altLang="en-US" dirty="0" smtClean="0"/>
              <a:t>名称</a:t>
            </a:r>
            <a:r>
              <a:rPr lang="en-US" altLang="zh-CN" dirty="0" smtClean="0"/>
              <a:t>:] DO</a:t>
            </a:r>
          </a:p>
          <a:p>
            <a:r>
              <a:rPr lang="en-US" altLang="zh-CN" dirty="0" smtClean="0"/>
              <a:t>      	…</a:t>
            </a:r>
          </a:p>
          <a:p>
            <a:r>
              <a:rPr lang="en-US" altLang="zh-CN" dirty="0" smtClean="0"/>
              <a:t>	…</a:t>
            </a:r>
          </a:p>
          <a:p>
            <a:r>
              <a:rPr lang="en-US" altLang="zh-CN" dirty="0" smtClean="0"/>
              <a:t>	IF (</a:t>
            </a:r>
            <a:r>
              <a:rPr lang="zh-CN" altLang="en-US" dirty="0" smtClean="0"/>
              <a:t>逻辑表达式</a:t>
            </a:r>
            <a:r>
              <a:rPr lang="en-US" altLang="zh-CN" dirty="0" smtClean="0"/>
              <a:t>) CYCLE [</a:t>
            </a:r>
            <a:r>
              <a:rPr lang="zh-CN" altLang="en-US" dirty="0" smtClean="0"/>
              <a:t>名称</a:t>
            </a:r>
            <a:r>
              <a:rPr lang="en-US" altLang="zh-CN" dirty="0" smtClean="0"/>
              <a:t>]</a:t>
            </a:r>
          </a:p>
          <a:p>
            <a:r>
              <a:rPr lang="en-US" altLang="zh-CN" dirty="0" smtClean="0"/>
              <a:t>	…</a:t>
            </a:r>
          </a:p>
          <a:p>
            <a:r>
              <a:rPr lang="en-US" altLang="zh-CN" dirty="0" smtClean="0"/>
              <a:t>	…</a:t>
            </a:r>
          </a:p>
          <a:p>
            <a:r>
              <a:rPr lang="en-US" altLang="zh-CN" dirty="0" smtClean="0"/>
              <a:t>	IF (</a:t>
            </a:r>
            <a:r>
              <a:rPr lang="zh-CN" altLang="en-US" dirty="0" smtClean="0"/>
              <a:t>逻辑表达式</a:t>
            </a:r>
            <a:r>
              <a:rPr lang="en-US" altLang="zh-CN" dirty="0" smtClean="0"/>
              <a:t>) EXIT [</a:t>
            </a:r>
            <a:r>
              <a:rPr lang="zh-CN" altLang="en-US" dirty="0" smtClean="0"/>
              <a:t>名称</a:t>
            </a:r>
            <a:r>
              <a:rPr lang="en-US" altLang="zh-CN" dirty="0" smtClean="0"/>
              <a:t>]</a:t>
            </a:r>
          </a:p>
          <a:p>
            <a:r>
              <a:rPr lang="en-US" altLang="zh-CN" dirty="0" smtClean="0"/>
              <a:t>	…</a:t>
            </a:r>
          </a:p>
          <a:p>
            <a:r>
              <a:rPr lang="en-US" altLang="zh-CN" dirty="0" smtClean="0"/>
              <a:t>	…</a:t>
            </a:r>
          </a:p>
          <a:p>
            <a:r>
              <a:rPr lang="en-US" altLang="zh-CN" dirty="0" smtClean="0"/>
              <a:t>          END DO [</a:t>
            </a:r>
            <a:r>
              <a:rPr lang="zh-CN" altLang="en-US" dirty="0" smtClean="0"/>
              <a:t>名称</a:t>
            </a:r>
            <a:r>
              <a:rPr lang="en-US" altLang="zh-CN" dirty="0" smtClean="0"/>
              <a:t>]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716016" y="2852936"/>
            <a:ext cx="4104456" cy="286232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[</a:t>
            </a:r>
            <a:r>
              <a:rPr lang="zh-CN" altLang="en-US" dirty="0" smtClean="0"/>
              <a:t>名称</a:t>
            </a:r>
            <a:r>
              <a:rPr lang="en-US" altLang="zh-CN" dirty="0" smtClean="0"/>
              <a:t>:] DO index=</a:t>
            </a:r>
            <a:r>
              <a:rPr lang="en-US" altLang="zh-CN" dirty="0" err="1" smtClean="0"/>
              <a:t>istart,iend,incr</a:t>
            </a:r>
            <a:endParaRPr lang="en-US" altLang="zh-CN" dirty="0" smtClean="0"/>
          </a:p>
          <a:p>
            <a:r>
              <a:rPr lang="en-US" altLang="zh-CN" dirty="0" smtClean="0"/>
              <a:t>      	…</a:t>
            </a:r>
          </a:p>
          <a:p>
            <a:r>
              <a:rPr lang="en-US" altLang="zh-CN" dirty="0" smtClean="0"/>
              <a:t>	…</a:t>
            </a:r>
          </a:p>
          <a:p>
            <a:r>
              <a:rPr lang="en-US" altLang="zh-CN" dirty="0" smtClean="0"/>
              <a:t>	IF (</a:t>
            </a:r>
            <a:r>
              <a:rPr lang="zh-CN" altLang="en-US" dirty="0" smtClean="0"/>
              <a:t>逻辑表达式</a:t>
            </a:r>
            <a:r>
              <a:rPr lang="en-US" altLang="zh-CN" dirty="0" smtClean="0"/>
              <a:t>) CYCLE [</a:t>
            </a:r>
            <a:r>
              <a:rPr lang="zh-CN" altLang="en-US" dirty="0" smtClean="0"/>
              <a:t>名称</a:t>
            </a:r>
            <a:r>
              <a:rPr lang="en-US" altLang="zh-CN" dirty="0" smtClean="0"/>
              <a:t>]</a:t>
            </a:r>
          </a:p>
          <a:p>
            <a:r>
              <a:rPr lang="en-US" altLang="zh-CN" dirty="0" smtClean="0"/>
              <a:t>	…</a:t>
            </a:r>
          </a:p>
          <a:p>
            <a:r>
              <a:rPr lang="en-US" altLang="zh-CN" dirty="0" smtClean="0"/>
              <a:t>	…</a:t>
            </a:r>
          </a:p>
          <a:p>
            <a:r>
              <a:rPr lang="en-US" altLang="zh-CN" dirty="0" smtClean="0"/>
              <a:t>	IF (</a:t>
            </a:r>
            <a:r>
              <a:rPr lang="zh-CN" altLang="en-US" dirty="0" smtClean="0"/>
              <a:t>逻辑表达式</a:t>
            </a:r>
            <a:r>
              <a:rPr lang="en-US" altLang="zh-CN" dirty="0" smtClean="0"/>
              <a:t>) EXIT [</a:t>
            </a:r>
            <a:r>
              <a:rPr lang="zh-CN" altLang="en-US" dirty="0" smtClean="0"/>
              <a:t>名称</a:t>
            </a:r>
            <a:r>
              <a:rPr lang="en-US" altLang="zh-CN" dirty="0" smtClean="0"/>
              <a:t>]</a:t>
            </a:r>
          </a:p>
          <a:p>
            <a:r>
              <a:rPr lang="en-US" altLang="zh-CN" dirty="0" smtClean="0"/>
              <a:t>	…</a:t>
            </a:r>
          </a:p>
          <a:p>
            <a:r>
              <a:rPr lang="en-US" altLang="zh-CN" dirty="0" smtClean="0"/>
              <a:t>	…</a:t>
            </a:r>
          </a:p>
          <a:p>
            <a:r>
              <a:rPr lang="en-US" altLang="zh-CN" dirty="0" smtClean="0"/>
              <a:t>          END DO [</a:t>
            </a:r>
            <a:r>
              <a:rPr lang="zh-CN" altLang="en-US" dirty="0" smtClean="0"/>
              <a:t>名称</a:t>
            </a:r>
            <a:r>
              <a:rPr lang="en-US" altLang="zh-CN" dirty="0" smtClean="0"/>
              <a:t>]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79512" y="5805264"/>
            <a:ext cx="8784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CYCLE EXIT</a:t>
            </a:r>
            <a:r>
              <a:rPr lang="zh-CN" altLang="en-US" dirty="0" smtClean="0">
                <a:solidFill>
                  <a:srgbClr val="FF0000"/>
                </a:solidFill>
              </a:rPr>
              <a:t>后面的名称是可选项，但是如果使用的话，必须和</a:t>
            </a:r>
            <a:r>
              <a:rPr lang="en-US" altLang="zh-CN" dirty="0" smtClean="0">
                <a:solidFill>
                  <a:srgbClr val="FF0000"/>
                </a:solidFill>
              </a:rPr>
              <a:t>DO</a:t>
            </a:r>
            <a:r>
              <a:rPr lang="zh-CN" altLang="en-US" dirty="0" smtClean="0">
                <a:solidFill>
                  <a:srgbClr val="FF0000"/>
                </a:solidFill>
              </a:rPr>
              <a:t>语句上的保持一致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5.7 </a:t>
            </a:r>
            <a:r>
              <a:rPr lang="zh-CN" altLang="en-US" dirty="0" smtClean="0"/>
              <a:t>嵌套循环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1152128"/>
          </a:xfrm>
        </p:spPr>
        <p:txBody>
          <a:bodyPr/>
          <a:lstStyle/>
          <a:p>
            <a:r>
              <a:rPr lang="zh-CN" altLang="en-US" dirty="0" smtClean="0"/>
              <a:t>一个循环可以完全嵌入另外一个循环，这种情况叫循环的嵌套</a:t>
            </a:r>
            <a:endParaRPr lang="en-US" altLang="zh-CN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0" y="2060848"/>
            <a:ext cx="4427984" cy="230832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1600" dirty="0" smtClean="0"/>
              <a:t>PROGRAM </a:t>
            </a:r>
            <a:r>
              <a:rPr lang="en-US" altLang="zh-CN" sz="1600" dirty="0" err="1" smtClean="0"/>
              <a:t>nested_loops</a:t>
            </a:r>
            <a:endParaRPr lang="en-US" altLang="zh-CN" sz="1600" dirty="0" smtClean="0"/>
          </a:p>
          <a:p>
            <a:r>
              <a:rPr lang="en-US" altLang="zh-CN" sz="1600" dirty="0" smtClean="0"/>
              <a:t>INTEGER :: </a:t>
            </a:r>
            <a:r>
              <a:rPr lang="en-US" altLang="zh-CN" sz="1600" dirty="0" err="1" smtClean="0"/>
              <a:t>i,j,product</a:t>
            </a:r>
            <a:endParaRPr lang="en-US" altLang="zh-CN" sz="1600" dirty="0" smtClean="0"/>
          </a:p>
          <a:p>
            <a:r>
              <a:rPr lang="en-US" altLang="zh-CN" sz="1600" dirty="0" smtClean="0"/>
              <a:t>DO </a:t>
            </a:r>
            <a:r>
              <a:rPr lang="en-US" altLang="zh-CN" sz="1600" dirty="0" err="1" smtClean="0"/>
              <a:t>i</a:t>
            </a:r>
            <a:r>
              <a:rPr lang="en-US" altLang="zh-CN" sz="1600" dirty="0" smtClean="0"/>
              <a:t>=1,3</a:t>
            </a:r>
          </a:p>
          <a:p>
            <a:r>
              <a:rPr lang="en-US" altLang="zh-CN" sz="1600" dirty="0" smtClean="0"/>
              <a:t>      DO j=1,3</a:t>
            </a:r>
          </a:p>
          <a:p>
            <a:r>
              <a:rPr lang="en-US" altLang="zh-CN" sz="1600" dirty="0" smtClean="0"/>
              <a:t>	product=</a:t>
            </a:r>
            <a:r>
              <a:rPr lang="en-US" altLang="zh-CN" sz="1600" dirty="0" err="1" smtClean="0"/>
              <a:t>i</a:t>
            </a:r>
            <a:r>
              <a:rPr lang="en-US" altLang="zh-CN" sz="1600" dirty="0" smtClean="0"/>
              <a:t>*j</a:t>
            </a:r>
          </a:p>
          <a:p>
            <a:r>
              <a:rPr lang="en-US" altLang="zh-CN" sz="1600" dirty="0" smtClean="0"/>
              <a:t>	WRITE (*,*) </a:t>
            </a:r>
            <a:r>
              <a:rPr lang="en-US" altLang="zh-CN" sz="1600" dirty="0" err="1" smtClean="0"/>
              <a:t>i</a:t>
            </a:r>
            <a:r>
              <a:rPr lang="en-US" altLang="zh-CN" sz="1600" dirty="0" smtClean="0"/>
              <a:t>,’*’,j,’=‘,product</a:t>
            </a:r>
          </a:p>
          <a:p>
            <a:r>
              <a:rPr lang="en-US" altLang="zh-CN" sz="1600" dirty="0" smtClean="0"/>
              <a:t>     END DO</a:t>
            </a:r>
          </a:p>
          <a:p>
            <a:r>
              <a:rPr lang="en-US" altLang="zh-CN" sz="1600" dirty="0" smtClean="0"/>
              <a:t>END DO</a:t>
            </a:r>
          </a:p>
          <a:p>
            <a:r>
              <a:rPr lang="en-US" altLang="zh-CN" sz="1600" dirty="0" smtClean="0"/>
              <a:t>END</a:t>
            </a:r>
            <a:r>
              <a:rPr lang="zh-CN" altLang="en-US" sz="1600" dirty="0" smtClean="0"/>
              <a:t>　</a:t>
            </a:r>
            <a:r>
              <a:rPr lang="en-US" altLang="zh-CN" sz="1600" dirty="0" smtClean="0"/>
              <a:t>PROGRAM </a:t>
            </a:r>
            <a:r>
              <a:rPr lang="en-US" altLang="zh-CN" sz="1600" dirty="0" err="1" smtClean="0"/>
              <a:t>nested_loops</a:t>
            </a:r>
            <a:endParaRPr lang="zh-CN" altLang="en-US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4319464" y="4365104"/>
            <a:ext cx="4824536" cy="230832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1600" dirty="0" smtClean="0"/>
              <a:t>PROGRAM </a:t>
            </a:r>
            <a:r>
              <a:rPr lang="en-US" altLang="zh-CN" sz="1600" dirty="0" err="1" smtClean="0"/>
              <a:t>nested_loops</a:t>
            </a:r>
            <a:endParaRPr lang="en-US" altLang="zh-CN" sz="1600" dirty="0" smtClean="0"/>
          </a:p>
          <a:p>
            <a:r>
              <a:rPr lang="en-US" altLang="zh-CN" sz="1600" dirty="0" smtClean="0"/>
              <a:t>INTEGER :: </a:t>
            </a:r>
            <a:r>
              <a:rPr lang="en-US" altLang="zh-CN" sz="1600" dirty="0" err="1" smtClean="0"/>
              <a:t>i,j,product</a:t>
            </a:r>
            <a:endParaRPr lang="en-US" altLang="zh-CN" sz="1600" dirty="0" smtClean="0"/>
          </a:p>
          <a:p>
            <a:r>
              <a:rPr lang="en-US" altLang="zh-CN" sz="1600" dirty="0" err="1" smtClean="0">
                <a:solidFill>
                  <a:srgbClr val="FF0000"/>
                </a:solidFill>
              </a:rPr>
              <a:t>outer</a:t>
            </a:r>
            <a:r>
              <a:rPr lang="en-US" altLang="zh-CN" sz="1600" dirty="0" err="1" smtClean="0"/>
              <a:t>:DO</a:t>
            </a:r>
            <a:r>
              <a:rPr lang="en-US" altLang="zh-CN" sz="1600" dirty="0" smtClean="0"/>
              <a:t> </a:t>
            </a:r>
            <a:r>
              <a:rPr lang="en-US" altLang="zh-CN" sz="1600" dirty="0" err="1" smtClean="0"/>
              <a:t>i</a:t>
            </a:r>
            <a:r>
              <a:rPr lang="en-US" altLang="zh-CN" sz="1600" dirty="0" smtClean="0"/>
              <a:t>=1,3</a:t>
            </a:r>
          </a:p>
          <a:p>
            <a:r>
              <a:rPr lang="en-US" altLang="zh-CN" sz="1600" dirty="0" smtClean="0"/>
              <a:t>      </a:t>
            </a:r>
            <a:r>
              <a:rPr lang="en-US" altLang="zh-CN" sz="1600" dirty="0" err="1" smtClean="0">
                <a:solidFill>
                  <a:srgbClr val="00B050"/>
                </a:solidFill>
              </a:rPr>
              <a:t>inner</a:t>
            </a:r>
            <a:r>
              <a:rPr lang="en-US" altLang="zh-CN" sz="1600" dirty="0" err="1" smtClean="0"/>
              <a:t>:DO</a:t>
            </a:r>
            <a:r>
              <a:rPr lang="en-US" altLang="zh-CN" sz="1600" dirty="0" smtClean="0"/>
              <a:t> j=1,3</a:t>
            </a:r>
          </a:p>
          <a:p>
            <a:r>
              <a:rPr lang="en-US" altLang="zh-CN" sz="1600" dirty="0" smtClean="0"/>
              <a:t>	product=</a:t>
            </a:r>
            <a:r>
              <a:rPr lang="en-US" altLang="zh-CN" sz="1600" dirty="0" err="1" smtClean="0"/>
              <a:t>i</a:t>
            </a:r>
            <a:r>
              <a:rPr lang="en-US" altLang="zh-CN" sz="1600" dirty="0" smtClean="0"/>
              <a:t>*j</a:t>
            </a:r>
          </a:p>
          <a:p>
            <a:r>
              <a:rPr lang="en-US" altLang="zh-CN" sz="1600" dirty="0" smtClean="0"/>
              <a:t>	WRITE (*,*) </a:t>
            </a:r>
            <a:r>
              <a:rPr lang="en-US" altLang="zh-CN" sz="1600" dirty="0" err="1" smtClean="0"/>
              <a:t>i</a:t>
            </a:r>
            <a:r>
              <a:rPr lang="en-US" altLang="zh-CN" sz="1600" dirty="0" smtClean="0"/>
              <a:t>,’*’,j,’=‘,product</a:t>
            </a:r>
          </a:p>
          <a:p>
            <a:r>
              <a:rPr lang="en-US" altLang="zh-CN" sz="1600" dirty="0" smtClean="0"/>
              <a:t>     END DO </a:t>
            </a:r>
            <a:r>
              <a:rPr lang="en-US" altLang="zh-CN" sz="1600" dirty="0" smtClean="0">
                <a:solidFill>
                  <a:srgbClr val="00B050"/>
                </a:solidFill>
              </a:rPr>
              <a:t>inner</a:t>
            </a:r>
          </a:p>
          <a:p>
            <a:r>
              <a:rPr lang="en-US" altLang="zh-CN" sz="1600" dirty="0" smtClean="0"/>
              <a:t>END DO </a:t>
            </a:r>
            <a:r>
              <a:rPr lang="en-US" altLang="zh-CN" sz="1600" dirty="0" smtClean="0">
                <a:solidFill>
                  <a:srgbClr val="FF0000"/>
                </a:solidFill>
              </a:rPr>
              <a:t>outer</a:t>
            </a:r>
          </a:p>
          <a:p>
            <a:r>
              <a:rPr lang="en-US" altLang="zh-CN" sz="1600" dirty="0" smtClean="0"/>
              <a:t>END</a:t>
            </a:r>
            <a:r>
              <a:rPr lang="zh-CN" altLang="en-US" sz="1600" dirty="0" smtClean="0"/>
              <a:t>　</a:t>
            </a:r>
            <a:r>
              <a:rPr lang="en-US" altLang="zh-CN" sz="1600" dirty="0" smtClean="0"/>
              <a:t>PROGRAM </a:t>
            </a:r>
            <a:r>
              <a:rPr lang="en-US" altLang="zh-CN" sz="1600" dirty="0" err="1" smtClean="0"/>
              <a:t>nested_loops</a:t>
            </a:r>
            <a:endParaRPr lang="zh-CN" altLang="en-US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1187624" y="5229200"/>
            <a:ext cx="1368152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起名字：</a:t>
            </a:r>
            <a:endParaRPr lang="zh-CN" altLang="en-US" dirty="0"/>
          </a:p>
        </p:txBody>
      </p:sp>
      <p:sp>
        <p:nvSpPr>
          <p:cNvPr id="7" name="右箭头 6"/>
          <p:cNvSpPr/>
          <p:nvPr/>
        </p:nvSpPr>
        <p:spPr>
          <a:xfrm>
            <a:off x="2843808" y="5301208"/>
            <a:ext cx="1080120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107504" y="5867980"/>
            <a:ext cx="4032448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如果交换</a:t>
            </a:r>
            <a:r>
              <a:rPr lang="en-US" altLang="zh-CN" dirty="0" smtClean="0"/>
              <a:t>END DO</a:t>
            </a:r>
            <a:r>
              <a:rPr lang="zh-CN" altLang="en-US" dirty="0" smtClean="0"/>
              <a:t>后面的</a:t>
            </a:r>
            <a:r>
              <a:rPr lang="en-US" altLang="zh-CN" dirty="0" smtClean="0"/>
              <a:t>inner</a:t>
            </a:r>
            <a:r>
              <a:rPr lang="zh-CN" altLang="en-US" dirty="0" smtClean="0"/>
              <a:t>与</a:t>
            </a:r>
            <a:r>
              <a:rPr lang="en-US" altLang="zh-CN" dirty="0" smtClean="0"/>
              <a:t>outer</a:t>
            </a:r>
            <a:r>
              <a:rPr lang="zh-CN" altLang="en-US" dirty="0" smtClean="0"/>
              <a:t>，会出错，嵌套必须是完全包含</a:t>
            </a:r>
            <a:endParaRPr lang="zh-CN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004048" y="2492896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例</a:t>
            </a:r>
            <a:r>
              <a:rPr lang="en-US" altLang="zh-CN" dirty="0" smtClean="0"/>
              <a:t>5.7.1</a:t>
            </a:r>
            <a:r>
              <a:rPr lang="zh-CN" altLang="en-US" dirty="0" smtClean="0"/>
              <a:t>：</a:t>
            </a:r>
            <a:r>
              <a:rPr lang="en-US" altLang="zh-CN" dirty="0" smtClean="0"/>
              <a:t>5_7_1.f90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如果</a:t>
            </a:r>
            <a:r>
              <a:rPr lang="en-US" altLang="zh-CN" dirty="0" smtClean="0"/>
              <a:t>CYCLE</a:t>
            </a:r>
            <a:r>
              <a:rPr lang="zh-CN" altLang="en-US" dirty="0" smtClean="0"/>
              <a:t>或</a:t>
            </a:r>
            <a:r>
              <a:rPr lang="en-US" altLang="zh-CN" dirty="0" smtClean="0"/>
              <a:t>EXIT</a:t>
            </a:r>
            <a:r>
              <a:rPr lang="zh-CN" altLang="en-US" dirty="0" smtClean="0"/>
              <a:t>语句出现在嵌套循环里，而且没有命名，那么</a:t>
            </a:r>
            <a:r>
              <a:rPr lang="en-US" altLang="zh-CN" dirty="0" smtClean="0"/>
              <a:t>CYCLE</a:t>
            </a:r>
            <a:r>
              <a:rPr lang="zh-CN" altLang="en-US" dirty="0" smtClean="0"/>
              <a:t>或</a:t>
            </a:r>
            <a:r>
              <a:rPr lang="en-US" altLang="zh-CN" dirty="0" smtClean="0"/>
              <a:t>EXIT</a:t>
            </a:r>
            <a:r>
              <a:rPr lang="zh-CN" altLang="en-US" dirty="0" smtClean="0"/>
              <a:t>作用于哪个循环呢？</a:t>
            </a:r>
            <a:endParaRPr lang="en-US" altLang="zh-CN" dirty="0" smtClean="0"/>
          </a:p>
          <a:p>
            <a:pPr lvl="1"/>
            <a:r>
              <a:rPr lang="zh-CN" altLang="en-US" dirty="0" smtClean="0">
                <a:solidFill>
                  <a:srgbClr val="FF0000"/>
                </a:solidFill>
              </a:rPr>
              <a:t>属于包含它的最内层循环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pPr lvl="1"/>
            <a:r>
              <a:rPr lang="zh-CN" altLang="en-US" dirty="0" smtClean="0"/>
              <a:t>我们将例</a:t>
            </a:r>
            <a:r>
              <a:rPr lang="en-US" altLang="zh-CN" dirty="0" smtClean="0"/>
              <a:t>5.7.1</a:t>
            </a:r>
            <a:r>
              <a:rPr lang="zh-CN" altLang="en-US" dirty="0" smtClean="0"/>
              <a:t>改写一下</a:t>
            </a:r>
            <a:endParaRPr lang="en-US" altLang="zh-CN" dirty="0" smtClean="0"/>
          </a:p>
          <a:p>
            <a:pPr lvl="1"/>
            <a:endParaRPr lang="en-US" altLang="zh-CN" dirty="0" smtClean="0"/>
          </a:p>
          <a:p>
            <a:pPr lvl="1"/>
            <a:r>
              <a:rPr lang="zh-CN" altLang="en-US" dirty="0" smtClean="0"/>
              <a:t>执行结果？</a:t>
            </a:r>
            <a:endParaRPr lang="zh-CN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357554" y="3643314"/>
            <a:ext cx="4934352" cy="286232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PROGRAM </a:t>
            </a:r>
            <a:r>
              <a:rPr lang="en-US" altLang="zh-CN" dirty="0" err="1" smtClean="0"/>
              <a:t>nested_loops</a:t>
            </a:r>
            <a:endParaRPr lang="en-US" altLang="zh-CN" dirty="0" smtClean="0"/>
          </a:p>
          <a:p>
            <a:r>
              <a:rPr lang="en-US" altLang="zh-CN" dirty="0" smtClean="0"/>
              <a:t>INTEGER :: </a:t>
            </a:r>
            <a:r>
              <a:rPr lang="en-US" altLang="zh-CN" dirty="0" err="1" smtClean="0"/>
              <a:t>i,j,product</a:t>
            </a:r>
            <a:endParaRPr lang="en-US" altLang="zh-CN" dirty="0" smtClean="0"/>
          </a:p>
          <a:p>
            <a:r>
              <a:rPr lang="en-US" altLang="zh-CN" dirty="0" smtClean="0"/>
              <a:t>DO 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=1,3</a:t>
            </a:r>
          </a:p>
          <a:p>
            <a:r>
              <a:rPr lang="en-US" altLang="zh-CN" dirty="0" smtClean="0"/>
              <a:t>      DO j=1,3</a:t>
            </a:r>
          </a:p>
          <a:p>
            <a:r>
              <a:rPr lang="en-US" altLang="zh-CN" dirty="0" smtClean="0"/>
              <a:t>	IF (j==2) CYCLE</a:t>
            </a:r>
          </a:p>
          <a:p>
            <a:r>
              <a:rPr lang="en-US" altLang="zh-CN" dirty="0" smtClean="0"/>
              <a:t>	product=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*j</a:t>
            </a:r>
          </a:p>
          <a:p>
            <a:r>
              <a:rPr lang="en-US" altLang="zh-CN" dirty="0" smtClean="0"/>
              <a:t>	WRITE (*,*) 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,’*’,j,’=‘,product</a:t>
            </a:r>
          </a:p>
          <a:p>
            <a:r>
              <a:rPr lang="en-US" altLang="zh-CN" dirty="0" smtClean="0"/>
              <a:t>     END DO</a:t>
            </a:r>
          </a:p>
          <a:p>
            <a:r>
              <a:rPr lang="en-US" altLang="zh-CN" dirty="0" smtClean="0"/>
              <a:t>END DO</a:t>
            </a:r>
          </a:p>
          <a:p>
            <a:r>
              <a:rPr lang="en-US" altLang="zh-CN" dirty="0" smtClean="0"/>
              <a:t>END</a:t>
            </a:r>
            <a:r>
              <a:rPr lang="zh-CN" altLang="en-US" dirty="0" smtClean="0"/>
              <a:t>　</a:t>
            </a:r>
            <a:r>
              <a:rPr lang="en-US" altLang="zh-CN" dirty="0" smtClean="0"/>
              <a:t>PROGRAM </a:t>
            </a:r>
            <a:r>
              <a:rPr lang="en-US" altLang="zh-CN" dirty="0" err="1" smtClean="0"/>
              <a:t>nested_loops</a:t>
            </a:r>
            <a:endParaRPr lang="zh-CN" altLang="en-US" dirty="0"/>
          </a:p>
        </p:txBody>
      </p:sp>
      <p:sp>
        <p:nvSpPr>
          <p:cNvPr id="5" name="右箭头 4"/>
          <p:cNvSpPr/>
          <p:nvPr/>
        </p:nvSpPr>
        <p:spPr>
          <a:xfrm>
            <a:off x="3059832" y="4221088"/>
            <a:ext cx="792088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起个名</a:t>
            </a:r>
            <a:r>
              <a:rPr lang="zh-CN" altLang="en-US" smtClean="0"/>
              <a:t>字会有更多的灵活性</a:t>
            </a:r>
            <a:endParaRPr lang="en-US" altLang="zh-CN" dirty="0" smtClean="0"/>
          </a:p>
          <a:p>
            <a:r>
              <a:rPr lang="zh-CN" altLang="en-US" dirty="0" smtClean="0"/>
              <a:t>下面这个程序，将</a:t>
            </a:r>
            <a:r>
              <a:rPr lang="en-US" altLang="zh-CN" dirty="0" smtClean="0"/>
              <a:t>CYCLE</a:t>
            </a:r>
            <a:r>
              <a:rPr lang="zh-CN" altLang="en-US" dirty="0" smtClean="0"/>
              <a:t>指定给外层循环</a:t>
            </a:r>
            <a:endParaRPr lang="en-US" altLang="zh-CN" dirty="0" smtClean="0"/>
          </a:p>
          <a:p>
            <a:r>
              <a:rPr lang="zh-CN" altLang="en-US" smtClean="0"/>
              <a:t>运行结果是？</a:t>
            </a:r>
            <a:endParaRPr lang="zh-CN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187624" y="2780928"/>
            <a:ext cx="7200800" cy="378565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2400" dirty="0" smtClean="0"/>
              <a:t>PROGRAM </a:t>
            </a:r>
            <a:r>
              <a:rPr lang="en-US" altLang="zh-CN" sz="2400" dirty="0" err="1" smtClean="0"/>
              <a:t>nested_loops</a:t>
            </a:r>
            <a:endParaRPr lang="en-US" altLang="zh-CN" sz="2400" dirty="0" smtClean="0"/>
          </a:p>
          <a:p>
            <a:r>
              <a:rPr lang="en-US" altLang="zh-CN" sz="2400" dirty="0" smtClean="0"/>
              <a:t>INTEGER :: </a:t>
            </a:r>
            <a:r>
              <a:rPr lang="en-US" altLang="zh-CN" sz="2400" dirty="0" err="1" smtClean="0"/>
              <a:t>i,j,product</a:t>
            </a:r>
            <a:endParaRPr lang="en-US" altLang="zh-CN" sz="2400" dirty="0" smtClean="0"/>
          </a:p>
          <a:p>
            <a:r>
              <a:rPr lang="en-US" altLang="zh-CN" sz="2400" dirty="0" err="1" smtClean="0">
                <a:solidFill>
                  <a:srgbClr val="FF0000"/>
                </a:solidFill>
              </a:rPr>
              <a:t>outer</a:t>
            </a:r>
            <a:r>
              <a:rPr lang="en-US" altLang="zh-CN" sz="2400" dirty="0" err="1" smtClean="0"/>
              <a:t>:DO</a:t>
            </a:r>
            <a:r>
              <a:rPr lang="en-US" altLang="zh-CN" sz="2400" dirty="0" smtClean="0"/>
              <a:t> </a:t>
            </a:r>
            <a:r>
              <a:rPr lang="en-US" altLang="zh-CN" sz="2400" dirty="0" err="1" smtClean="0"/>
              <a:t>i</a:t>
            </a:r>
            <a:r>
              <a:rPr lang="en-US" altLang="zh-CN" sz="2400" dirty="0" smtClean="0"/>
              <a:t>=1,3</a:t>
            </a:r>
          </a:p>
          <a:p>
            <a:r>
              <a:rPr lang="en-US" altLang="zh-CN" sz="2400" dirty="0" smtClean="0"/>
              <a:t>      </a:t>
            </a:r>
            <a:r>
              <a:rPr lang="en-US" altLang="zh-CN" sz="2400" dirty="0" err="1" smtClean="0">
                <a:solidFill>
                  <a:srgbClr val="00B050"/>
                </a:solidFill>
              </a:rPr>
              <a:t>inner</a:t>
            </a:r>
            <a:r>
              <a:rPr lang="en-US" altLang="zh-CN" sz="2400" dirty="0" err="1" smtClean="0"/>
              <a:t>:DO</a:t>
            </a:r>
            <a:r>
              <a:rPr lang="en-US" altLang="zh-CN" sz="2400" dirty="0" smtClean="0"/>
              <a:t> j=1,3</a:t>
            </a:r>
          </a:p>
          <a:p>
            <a:r>
              <a:rPr lang="en-US" altLang="zh-CN" sz="2400" dirty="0" smtClean="0"/>
              <a:t>	 IF (j==2) CYCLE </a:t>
            </a:r>
            <a:r>
              <a:rPr lang="en-US" altLang="zh-CN" sz="2400" dirty="0" smtClean="0">
                <a:solidFill>
                  <a:srgbClr val="FF0000"/>
                </a:solidFill>
              </a:rPr>
              <a:t>outer</a:t>
            </a:r>
          </a:p>
          <a:p>
            <a:r>
              <a:rPr lang="en-US" altLang="zh-CN" sz="2400" dirty="0" smtClean="0"/>
              <a:t>	product=</a:t>
            </a:r>
            <a:r>
              <a:rPr lang="en-US" altLang="zh-CN" sz="2400" dirty="0" err="1" smtClean="0"/>
              <a:t>i</a:t>
            </a:r>
            <a:r>
              <a:rPr lang="en-US" altLang="zh-CN" sz="2400" dirty="0" smtClean="0"/>
              <a:t>*j</a:t>
            </a:r>
          </a:p>
          <a:p>
            <a:r>
              <a:rPr lang="en-US" altLang="zh-CN" sz="2400" dirty="0" smtClean="0"/>
              <a:t>	WRITE (*,*) </a:t>
            </a:r>
            <a:r>
              <a:rPr lang="en-US" altLang="zh-CN" sz="2400" dirty="0" err="1" smtClean="0"/>
              <a:t>i</a:t>
            </a:r>
            <a:r>
              <a:rPr lang="en-US" altLang="zh-CN" sz="2400" dirty="0" smtClean="0"/>
              <a:t>,’*’,j,’=‘,product</a:t>
            </a:r>
          </a:p>
          <a:p>
            <a:r>
              <a:rPr lang="en-US" altLang="zh-CN" sz="2400" dirty="0" smtClean="0"/>
              <a:t>     END DO </a:t>
            </a:r>
            <a:r>
              <a:rPr lang="en-US" altLang="zh-CN" sz="2400" dirty="0" smtClean="0">
                <a:solidFill>
                  <a:srgbClr val="00B050"/>
                </a:solidFill>
              </a:rPr>
              <a:t>inner</a:t>
            </a:r>
          </a:p>
          <a:p>
            <a:r>
              <a:rPr lang="en-US" altLang="zh-CN" sz="2400" dirty="0" smtClean="0"/>
              <a:t>END DO </a:t>
            </a:r>
            <a:r>
              <a:rPr lang="en-US" altLang="zh-CN" sz="2400" dirty="0" smtClean="0">
                <a:solidFill>
                  <a:srgbClr val="FF0000"/>
                </a:solidFill>
              </a:rPr>
              <a:t>outer</a:t>
            </a:r>
          </a:p>
          <a:p>
            <a:r>
              <a:rPr lang="en-US" altLang="zh-CN" sz="2400" dirty="0" smtClean="0"/>
              <a:t>END</a:t>
            </a:r>
            <a:r>
              <a:rPr lang="zh-CN" altLang="en-US" sz="2400" dirty="0" smtClean="0"/>
              <a:t>　</a:t>
            </a:r>
            <a:r>
              <a:rPr lang="en-US" altLang="zh-CN" sz="2400" dirty="0" smtClean="0"/>
              <a:t>PROGRAM </a:t>
            </a:r>
            <a:r>
              <a:rPr lang="en-US" altLang="zh-CN" sz="2400" dirty="0" err="1" smtClean="0"/>
              <a:t>nested_loops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5.8 IF</a:t>
            </a:r>
            <a:r>
              <a:rPr lang="zh-CN" altLang="en-US" dirty="0" smtClean="0"/>
              <a:t>与循环的嵌套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2591148"/>
          </a:xfrm>
        </p:spPr>
        <p:txBody>
          <a:bodyPr>
            <a:normAutofit/>
          </a:bodyPr>
          <a:lstStyle/>
          <a:p>
            <a:r>
              <a:rPr lang="en-US" altLang="zh-CN" smtClean="0"/>
              <a:t>IF</a:t>
            </a:r>
            <a:r>
              <a:rPr lang="zh-CN" altLang="en-US" smtClean="0"/>
              <a:t>结构可以嵌入循环</a:t>
            </a:r>
            <a:endParaRPr lang="en-US" altLang="zh-CN" smtClean="0"/>
          </a:p>
          <a:p>
            <a:r>
              <a:rPr lang="zh-CN" altLang="en-US" smtClean="0"/>
              <a:t>循环也可以嵌入</a:t>
            </a:r>
            <a:r>
              <a:rPr lang="en-US" altLang="zh-CN" smtClean="0"/>
              <a:t>IF</a:t>
            </a:r>
            <a:r>
              <a:rPr lang="zh-CN" altLang="en-US" smtClean="0"/>
              <a:t>结构</a:t>
            </a:r>
            <a:endParaRPr lang="en-US" altLang="zh-CN" smtClean="0"/>
          </a:p>
          <a:p>
            <a:r>
              <a:rPr lang="zh-CN" altLang="en-US" smtClean="0">
                <a:solidFill>
                  <a:srgbClr val="FF0000"/>
                </a:solidFill>
              </a:rPr>
              <a:t>如果嵌套，嵌入的结构必须完全在另外一个结构之内</a:t>
            </a:r>
            <a:endParaRPr lang="en-US" altLang="zh-CN" smtClean="0">
              <a:solidFill>
                <a:srgbClr val="FF0000"/>
              </a:solidFill>
            </a:endParaRPr>
          </a:p>
          <a:p>
            <a:r>
              <a:rPr lang="zh-CN" altLang="en-US" smtClean="0">
                <a:solidFill>
                  <a:srgbClr val="00B050"/>
                </a:solidFill>
              </a:rPr>
              <a:t>下面是错误的：</a:t>
            </a:r>
            <a:endParaRPr lang="zh-CN" altLang="en-US">
              <a:solidFill>
                <a:srgbClr val="00B05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8" y="3857628"/>
            <a:ext cx="3214710" cy="203132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mtClean="0"/>
              <a:t>IF (a&lt;b) THEN</a:t>
            </a:r>
          </a:p>
          <a:p>
            <a:r>
              <a:rPr lang="en-US" altLang="zh-CN" smtClean="0"/>
              <a:t>     ...</a:t>
            </a:r>
          </a:p>
          <a:p>
            <a:r>
              <a:rPr lang="en-US" altLang="zh-CN" smtClean="0"/>
              <a:t>     DO i=1,3</a:t>
            </a:r>
          </a:p>
          <a:p>
            <a:r>
              <a:rPr lang="en-US" altLang="zh-CN" smtClean="0"/>
              <a:t>         ...</a:t>
            </a:r>
          </a:p>
          <a:p>
            <a:r>
              <a:rPr lang="en-US" altLang="zh-CN" smtClean="0"/>
              <a:t>END IF</a:t>
            </a:r>
          </a:p>
          <a:p>
            <a:r>
              <a:rPr lang="en-US" altLang="zh-CN" smtClean="0"/>
              <a:t>     ...</a:t>
            </a:r>
          </a:p>
          <a:p>
            <a:r>
              <a:rPr lang="en-US" altLang="zh-CN" smtClean="0"/>
              <a:t>     END DO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357818" y="3786190"/>
            <a:ext cx="3214710" cy="203132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mtClean="0"/>
              <a:t>DO i=1,3</a:t>
            </a:r>
          </a:p>
          <a:p>
            <a:r>
              <a:rPr lang="en-US" altLang="zh-CN" smtClean="0"/>
              <a:t>     ...</a:t>
            </a:r>
          </a:p>
          <a:p>
            <a:r>
              <a:rPr lang="en-US" altLang="zh-CN" smtClean="0"/>
              <a:t>     IF (a&lt;b) THEN</a:t>
            </a:r>
          </a:p>
          <a:p>
            <a:r>
              <a:rPr lang="en-US" altLang="zh-CN" smtClean="0"/>
              <a:t>         ...</a:t>
            </a:r>
          </a:p>
          <a:p>
            <a:r>
              <a:rPr lang="en-US" altLang="zh-CN" smtClean="0"/>
              <a:t>END DO</a:t>
            </a:r>
          </a:p>
          <a:p>
            <a:r>
              <a:rPr lang="en-US" altLang="zh-CN" smtClean="0"/>
              <a:t>     ...</a:t>
            </a:r>
          </a:p>
          <a:p>
            <a:r>
              <a:rPr lang="en-US" altLang="zh-CN" smtClean="0"/>
              <a:t>    END IF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zh-CN" sz="4400" dirty="0" smtClean="0"/>
              <a:t>Fortran</a:t>
            </a:r>
            <a:r>
              <a:rPr lang="zh-CN" altLang="en-US" sz="4400" dirty="0" smtClean="0"/>
              <a:t>程序设计</a:t>
            </a:r>
            <a:endParaRPr lang="zh-CN" altLang="en-US" sz="4400" dirty="0"/>
          </a:p>
        </p:txBody>
      </p:sp>
      <p:sp>
        <p:nvSpPr>
          <p:cNvPr id="3" name="TextBox 2"/>
          <p:cNvSpPr txBox="1"/>
          <p:nvPr/>
        </p:nvSpPr>
        <p:spPr>
          <a:xfrm>
            <a:off x="3131840" y="4005064"/>
            <a:ext cx="540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0070C0"/>
                </a:solidFill>
              </a:rPr>
              <a:t>第五讲 习题   </a:t>
            </a:r>
            <a:endParaRPr lang="zh-CN" altLang="en-US" sz="28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 smtClean="0"/>
              <a:t>程序设计一：</a:t>
            </a:r>
            <a:r>
              <a:rPr lang="en-US" altLang="zh-CN" dirty="0" smtClean="0"/>
              <a:t>example1.f90</a:t>
            </a:r>
            <a:endParaRPr lang="zh-CN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83568" y="1556792"/>
            <a:ext cx="80648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计算机中，计算三角函数的值采用计算三角函数的无穷级数的前</a:t>
            </a:r>
            <a:r>
              <a:rPr lang="en-US" altLang="zh-CN" dirty="0" smtClean="0"/>
              <a:t>N</a:t>
            </a:r>
            <a:r>
              <a:rPr lang="zh-CN" altLang="en-US" dirty="0" smtClean="0"/>
              <a:t>项得到近似值，当误差小于计算机表示精度时，求得数值即为可用，展开表达式为：</a:t>
            </a:r>
            <a:endParaRPr lang="en-US" altLang="zh-CN" dirty="0" smtClean="0"/>
          </a:p>
          <a:p>
            <a:endParaRPr lang="zh-CN" altLang="en-US" dirty="0"/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/>
        </p:nvGraphicFramePr>
        <p:xfrm>
          <a:off x="2195736" y="2564904"/>
          <a:ext cx="3108293" cy="870322"/>
        </p:xfrm>
        <a:graphic>
          <a:graphicData uri="http://schemas.openxmlformats.org/presentationml/2006/ole">
            <p:oleObj spid="_x0000_s33794" name="公式" r:id="rId3" imgW="1587240" imgH="444240" progId="Equation.3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971600" y="3645024"/>
            <a:ext cx="79208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其中</a:t>
            </a:r>
            <a:r>
              <a:rPr lang="en-US" altLang="zh-CN" dirty="0" smtClean="0"/>
              <a:t>N</a:t>
            </a:r>
            <a:r>
              <a:rPr lang="zh-CN" altLang="en-US" dirty="0" smtClean="0"/>
              <a:t>为保留在级数中的项数</a:t>
            </a:r>
            <a:endParaRPr lang="en-US" altLang="zh-CN" dirty="0" smtClean="0"/>
          </a:p>
          <a:p>
            <a:r>
              <a:rPr lang="zh-CN" altLang="en-US" dirty="0" smtClean="0"/>
              <a:t>编写一程序，读入</a:t>
            </a:r>
            <a:r>
              <a:rPr lang="en-US" altLang="zh-CN" dirty="0" smtClean="0"/>
              <a:t>x</a:t>
            </a:r>
            <a:r>
              <a:rPr lang="zh-CN" altLang="en-US" dirty="0" smtClean="0"/>
              <a:t>的度数，然后利用上述公式计算</a:t>
            </a:r>
            <a:r>
              <a:rPr lang="en-US" altLang="zh-CN" dirty="0" smtClean="0"/>
              <a:t>x</a:t>
            </a:r>
            <a:r>
              <a:rPr lang="zh-CN" altLang="en-US" dirty="0" smtClean="0"/>
              <a:t>的正弦值，并与内置的正弦函数计算得到的值进行比较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0034" y="1071546"/>
            <a:ext cx="8229600" cy="5256584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en-US" altLang="zh-CN" dirty="0" smtClean="0"/>
              <a:t>PROGRAM example1</a:t>
            </a:r>
          </a:p>
          <a:p>
            <a:pPr>
              <a:buNone/>
            </a:pPr>
            <a:r>
              <a:rPr lang="en-US" altLang="zh-CN" dirty="0" smtClean="0"/>
              <a:t>!</a:t>
            </a:r>
            <a:r>
              <a:rPr lang="zh-CN" altLang="en-US" dirty="0" smtClean="0"/>
              <a:t>利用正弦函数的级数展开求正弦值</a:t>
            </a:r>
            <a:endParaRPr lang="en-US" altLang="zh-CN" dirty="0" smtClean="0"/>
          </a:p>
          <a:p>
            <a:pPr>
              <a:buNone/>
            </a:pPr>
            <a:r>
              <a:rPr lang="en-US" altLang="zh-CN" dirty="0" smtClean="0"/>
              <a:t>IMPLICIT NONE</a:t>
            </a:r>
          </a:p>
          <a:p>
            <a:pPr>
              <a:buNone/>
            </a:pPr>
            <a:r>
              <a:rPr lang="en-US" altLang="zh-CN" dirty="0" smtClean="0"/>
              <a:t>!----------------------------------------------------</a:t>
            </a:r>
          </a:p>
          <a:p>
            <a:pPr>
              <a:buNone/>
            </a:pPr>
            <a:r>
              <a:rPr lang="en-US" altLang="zh-CN" dirty="0" smtClean="0"/>
              <a:t>!n</a:t>
            </a:r>
            <a:r>
              <a:rPr lang="zh-CN" altLang="en-US" dirty="0" smtClean="0"/>
              <a:t>是级数项，</a:t>
            </a:r>
            <a:r>
              <a:rPr lang="en-US" altLang="zh-CN" dirty="0" smtClean="0"/>
              <a:t>x</a:t>
            </a:r>
            <a:r>
              <a:rPr lang="zh-CN" altLang="en-US" dirty="0" smtClean="0"/>
              <a:t>是角度值，</a:t>
            </a:r>
            <a:r>
              <a:rPr lang="en-US" altLang="zh-CN" dirty="0" err="1" smtClean="0"/>
              <a:t>sinx</a:t>
            </a:r>
            <a:r>
              <a:rPr lang="zh-CN" altLang="en-US" dirty="0" smtClean="0"/>
              <a:t>是通过级数展开求得的正弦值</a:t>
            </a:r>
            <a:endParaRPr lang="en-US" altLang="zh-CN" dirty="0" smtClean="0"/>
          </a:p>
          <a:p>
            <a:pPr>
              <a:buNone/>
            </a:pPr>
            <a:r>
              <a:rPr lang="en-US" altLang="zh-CN" dirty="0" smtClean="0"/>
              <a:t>!t</a:t>
            </a:r>
            <a:r>
              <a:rPr lang="zh-CN" altLang="en-US" dirty="0" smtClean="0"/>
              <a:t>是临时变量，用于存储展开级数的第</a:t>
            </a:r>
            <a:r>
              <a:rPr lang="en-US" altLang="zh-CN" dirty="0" smtClean="0"/>
              <a:t>n</a:t>
            </a:r>
            <a:r>
              <a:rPr lang="zh-CN" altLang="en-US" dirty="0" smtClean="0"/>
              <a:t>项值</a:t>
            </a:r>
            <a:endParaRPr lang="en-US" altLang="zh-CN" dirty="0" smtClean="0"/>
          </a:p>
          <a:p>
            <a:pPr>
              <a:buNone/>
            </a:pPr>
            <a:r>
              <a:rPr lang="en-US" altLang="zh-CN" dirty="0" smtClean="0"/>
              <a:t>!N</a:t>
            </a:r>
            <a:r>
              <a:rPr lang="zh-CN" altLang="en-US" dirty="0" smtClean="0"/>
              <a:t>是级数的保留项数</a:t>
            </a:r>
          </a:p>
          <a:p>
            <a:pPr>
              <a:buNone/>
            </a:pPr>
            <a:r>
              <a:rPr lang="en-US" altLang="zh-CN" dirty="0" smtClean="0"/>
              <a:t>!-----------------------------------------------------</a:t>
            </a:r>
          </a:p>
          <a:p>
            <a:pPr>
              <a:buNone/>
            </a:pPr>
            <a:r>
              <a:rPr lang="en-US" altLang="zh-CN" dirty="0" smtClean="0"/>
              <a:t>INTEGER :: n</a:t>
            </a:r>
          </a:p>
          <a:p>
            <a:pPr>
              <a:buNone/>
            </a:pPr>
            <a:r>
              <a:rPr lang="en-US" altLang="zh-CN" dirty="0" smtClean="0"/>
              <a:t>INTEGER,PARAMETER :: N_MAX=20</a:t>
            </a:r>
          </a:p>
          <a:p>
            <a:pPr>
              <a:buNone/>
            </a:pPr>
            <a:r>
              <a:rPr lang="en-US" altLang="zh-CN" dirty="0" smtClean="0"/>
              <a:t>REAL :: </a:t>
            </a:r>
            <a:r>
              <a:rPr lang="en-US" altLang="zh-CN" dirty="0" err="1" smtClean="0"/>
              <a:t>x,sinx,t</a:t>
            </a:r>
            <a:endParaRPr lang="en-US" altLang="zh-CN" dirty="0" smtClean="0"/>
          </a:p>
          <a:p>
            <a:pPr>
              <a:buNone/>
            </a:pPr>
            <a:r>
              <a:rPr lang="en-US" altLang="zh-CN" dirty="0" smtClean="0"/>
              <a:t>WRITE (*,*) 'Please input the angle:'</a:t>
            </a:r>
          </a:p>
          <a:p>
            <a:pPr>
              <a:buNone/>
            </a:pPr>
            <a:r>
              <a:rPr lang="en-US" altLang="zh-CN" dirty="0" smtClean="0"/>
              <a:t>READ(*,*) x</a:t>
            </a:r>
          </a:p>
          <a:p>
            <a:pPr>
              <a:buNone/>
            </a:pPr>
            <a:r>
              <a:rPr lang="en-US" altLang="zh-CN" dirty="0" smtClean="0"/>
              <a:t>x=3.1415927/180*x</a:t>
            </a:r>
          </a:p>
          <a:p>
            <a:pPr>
              <a:buNone/>
            </a:pPr>
            <a:r>
              <a:rPr lang="en-US" altLang="zh-CN" dirty="0" smtClean="0"/>
              <a:t>n=1</a:t>
            </a:r>
          </a:p>
          <a:p>
            <a:pPr>
              <a:buNone/>
            </a:pPr>
            <a:r>
              <a:rPr lang="en-US" altLang="zh-CN" dirty="0" smtClean="0"/>
              <a:t>t=x</a:t>
            </a:r>
          </a:p>
          <a:p>
            <a:pPr>
              <a:buNone/>
            </a:pPr>
            <a:r>
              <a:rPr lang="en-US" altLang="zh-CN" dirty="0" err="1" smtClean="0"/>
              <a:t>sinx</a:t>
            </a:r>
            <a:r>
              <a:rPr lang="en-US" altLang="zh-CN" dirty="0" smtClean="0"/>
              <a:t>=t</a:t>
            </a:r>
          </a:p>
          <a:p>
            <a:pPr>
              <a:buNone/>
            </a:pPr>
            <a:r>
              <a:rPr lang="en-US" altLang="zh-CN" dirty="0" smtClean="0"/>
              <a:t>WRITE(*,*) 'N=',</a:t>
            </a:r>
            <a:r>
              <a:rPr lang="en-US" altLang="zh-CN" dirty="0" err="1" smtClean="0"/>
              <a:t>n,'sinx</a:t>
            </a:r>
            <a:r>
              <a:rPr lang="en-US" altLang="zh-CN" dirty="0" smtClean="0"/>
              <a:t>=',</a:t>
            </a:r>
            <a:r>
              <a:rPr lang="en-US" altLang="zh-CN" dirty="0" err="1" smtClean="0"/>
              <a:t>sinx,'SIN</a:t>
            </a:r>
            <a:r>
              <a:rPr lang="en-US" altLang="zh-CN" dirty="0" smtClean="0"/>
              <a:t>(x)=',SIN(x)</a:t>
            </a:r>
          </a:p>
          <a:p>
            <a:pPr>
              <a:buNone/>
            </a:pPr>
            <a:r>
              <a:rPr lang="en-US" altLang="zh-CN" dirty="0" smtClean="0"/>
              <a:t>DO n=2,N_MAX        </a:t>
            </a:r>
          </a:p>
          <a:p>
            <a:pPr>
              <a:buNone/>
            </a:pPr>
            <a:r>
              <a:rPr lang="en-US" altLang="zh-CN" dirty="0" smtClean="0"/>
              <a:t>t=t*(-x*x/(2*n-1)/(2*n-2))</a:t>
            </a:r>
          </a:p>
          <a:p>
            <a:pPr>
              <a:buNone/>
            </a:pPr>
            <a:r>
              <a:rPr lang="en-US" altLang="zh-CN" dirty="0" err="1" smtClean="0"/>
              <a:t>sinx</a:t>
            </a:r>
            <a:r>
              <a:rPr lang="en-US" altLang="zh-CN" dirty="0" smtClean="0"/>
              <a:t>=</a:t>
            </a:r>
            <a:r>
              <a:rPr lang="en-US" altLang="zh-CN" dirty="0" err="1" smtClean="0"/>
              <a:t>sinx+t</a:t>
            </a:r>
            <a:endParaRPr lang="en-US" altLang="zh-CN" dirty="0" smtClean="0"/>
          </a:p>
          <a:p>
            <a:pPr>
              <a:buNone/>
            </a:pPr>
            <a:r>
              <a:rPr lang="en-US" altLang="zh-CN" dirty="0" smtClean="0"/>
              <a:t>WRITE(*,*) 'N=',</a:t>
            </a:r>
            <a:r>
              <a:rPr lang="en-US" altLang="zh-CN" dirty="0" err="1" smtClean="0"/>
              <a:t>n,'sinx</a:t>
            </a:r>
            <a:r>
              <a:rPr lang="en-US" altLang="zh-CN" dirty="0" smtClean="0"/>
              <a:t>=',</a:t>
            </a:r>
            <a:r>
              <a:rPr lang="en-US" altLang="zh-CN" dirty="0" err="1" smtClean="0"/>
              <a:t>sinx,'SIN</a:t>
            </a:r>
            <a:r>
              <a:rPr lang="en-US" altLang="zh-CN" dirty="0" smtClean="0"/>
              <a:t>(x)=',SIN(x)</a:t>
            </a:r>
          </a:p>
          <a:p>
            <a:pPr>
              <a:buNone/>
            </a:pPr>
            <a:r>
              <a:rPr lang="en-US" altLang="zh-CN" dirty="0" smtClean="0"/>
              <a:t>END DO</a:t>
            </a:r>
          </a:p>
          <a:p>
            <a:pPr>
              <a:buNone/>
            </a:pPr>
            <a:r>
              <a:rPr lang="en-US" altLang="zh-CN" dirty="0" smtClean="0"/>
              <a:t>END PROGRAM example1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 smtClean="0"/>
              <a:t>程序设计二：</a:t>
            </a:r>
            <a:r>
              <a:rPr lang="en-US" altLang="zh-CN" dirty="0" smtClean="0"/>
              <a:t>example2.f90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3960440"/>
          </a:xfrm>
        </p:spPr>
        <p:txBody>
          <a:bodyPr/>
          <a:lstStyle/>
          <a:p>
            <a:r>
              <a:rPr lang="zh-CN" altLang="en-US" dirty="0" smtClean="0"/>
              <a:t>一门大炮以初速度</a:t>
            </a:r>
            <a:r>
              <a:rPr lang="en-US" altLang="zh-CN" dirty="0" smtClean="0"/>
              <a:t>300</a:t>
            </a:r>
            <a:r>
              <a:rPr lang="zh-CN" altLang="en-US" dirty="0" smtClean="0"/>
              <a:t>米</a:t>
            </a:r>
            <a:r>
              <a:rPr lang="en-US" altLang="zh-CN" dirty="0" smtClean="0"/>
              <a:t>/</a:t>
            </a:r>
            <a:r>
              <a:rPr lang="zh-CN" altLang="en-US" dirty="0" smtClean="0"/>
              <a:t>秒，与地面成</a:t>
            </a:r>
            <a:r>
              <a:rPr lang="en-US" altLang="zh-CN" dirty="0" smtClean="0"/>
              <a:t>theta</a:t>
            </a:r>
            <a:r>
              <a:rPr lang="zh-CN" altLang="en-US" dirty="0" smtClean="0"/>
              <a:t>角发射一发炮弹，假设空气的阻力总是与运动的方向相反，且与速度的平方成正比（阻力系数为</a:t>
            </a:r>
            <a:r>
              <a:rPr lang="en-US" altLang="zh-CN" dirty="0" smtClean="0"/>
              <a:t>k</a:t>
            </a:r>
            <a:r>
              <a:rPr lang="zh-CN" altLang="en-US" dirty="0" smtClean="0"/>
              <a:t>），炮弹出口时，阻力为炮弹重量的</a:t>
            </a:r>
            <a:r>
              <a:rPr lang="en-US" altLang="zh-CN" dirty="0" smtClean="0"/>
              <a:t>2</a:t>
            </a:r>
            <a:r>
              <a:rPr lang="zh-CN" altLang="en-US" dirty="0" smtClean="0"/>
              <a:t>倍，试求出炮弹的最大高度和水平射程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en-US" altLang="zh-CN" dirty="0" smtClean="0"/>
              <a:t>PROGRAM example2</a:t>
            </a:r>
          </a:p>
          <a:p>
            <a:pPr>
              <a:buNone/>
            </a:pPr>
            <a:r>
              <a:rPr lang="en-US" altLang="zh-CN" dirty="0" smtClean="0"/>
              <a:t>!</a:t>
            </a:r>
            <a:r>
              <a:rPr lang="zh-CN" altLang="en-US" dirty="0" smtClean="0"/>
              <a:t>计算考虑空气阻力的情况下，炮弹的射程及运行时间与发射角</a:t>
            </a:r>
            <a:r>
              <a:rPr lang="en-US" altLang="zh-CN" dirty="0" smtClean="0"/>
              <a:t>theta</a:t>
            </a:r>
            <a:r>
              <a:rPr lang="zh-CN" altLang="en-US" dirty="0" smtClean="0"/>
              <a:t>的关系</a:t>
            </a:r>
          </a:p>
          <a:p>
            <a:pPr>
              <a:buNone/>
            </a:pPr>
            <a:r>
              <a:rPr lang="en-US" altLang="zh-CN" dirty="0" smtClean="0"/>
              <a:t>IMPLICIT NONE</a:t>
            </a:r>
          </a:p>
          <a:p>
            <a:pPr>
              <a:buNone/>
            </a:pPr>
            <a:r>
              <a:rPr lang="en-US" altLang="zh-CN" dirty="0" smtClean="0"/>
              <a:t>!----------------------------------------------------------</a:t>
            </a:r>
          </a:p>
          <a:p>
            <a:pPr>
              <a:buNone/>
            </a:pPr>
            <a:r>
              <a:rPr lang="en-US" altLang="zh-CN" dirty="0" smtClean="0"/>
              <a:t>!</a:t>
            </a:r>
            <a:r>
              <a:rPr lang="zh-CN" altLang="en-US" dirty="0" smtClean="0"/>
              <a:t>重力加速度取均值</a:t>
            </a:r>
            <a:r>
              <a:rPr lang="en-US" altLang="zh-CN" dirty="0" smtClean="0"/>
              <a:t>9.8</a:t>
            </a:r>
          </a:p>
          <a:p>
            <a:pPr>
              <a:buNone/>
            </a:pPr>
            <a:r>
              <a:rPr lang="en-US" altLang="zh-CN" dirty="0" smtClean="0"/>
              <a:t>!</a:t>
            </a:r>
            <a:r>
              <a:rPr lang="zh-CN" altLang="en-US" dirty="0" smtClean="0"/>
              <a:t>以发射点为坐标原点，沿发射方向水平为</a:t>
            </a:r>
            <a:r>
              <a:rPr lang="en-US" altLang="zh-CN" dirty="0" smtClean="0"/>
              <a:t>x</a:t>
            </a:r>
            <a:r>
              <a:rPr lang="zh-CN" altLang="en-US" dirty="0" smtClean="0"/>
              <a:t>轴，垂直为</a:t>
            </a:r>
            <a:r>
              <a:rPr lang="en-US" altLang="zh-CN" dirty="0" smtClean="0"/>
              <a:t>y</a:t>
            </a:r>
            <a:r>
              <a:rPr lang="zh-CN" altLang="en-US" dirty="0" smtClean="0"/>
              <a:t>轴</a:t>
            </a:r>
          </a:p>
          <a:p>
            <a:pPr>
              <a:buNone/>
            </a:pPr>
            <a:r>
              <a:rPr lang="en-US" altLang="zh-CN" dirty="0" smtClean="0"/>
              <a:t>!x</a:t>
            </a:r>
            <a:r>
              <a:rPr lang="zh-CN" altLang="en-US" dirty="0" smtClean="0"/>
              <a:t>，</a:t>
            </a:r>
            <a:r>
              <a:rPr lang="en-US" altLang="zh-CN" dirty="0" smtClean="0"/>
              <a:t>y</a:t>
            </a:r>
            <a:r>
              <a:rPr lang="zh-CN" altLang="en-US" dirty="0" smtClean="0"/>
              <a:t>是</a:t>
            </a:r>
            <a:r>
              <a:rPr lang="en-US" altLang="zh-CN" dirty="0" smtClean="0"/>
              <a:t>t</a:t>
            </a:r>
            <a:r>
              <a:rPr lang="zh-CN" altLang="en-US" dirty="0" smtClean="0"/>
              <a:t>时刻炮弹的坐标，</a:t>
            </a:r>
            <a:r>
              <a:rPr lang="en-US" altLang="zh-CN" dirty="0" err="1" smtClean="0"/>
              <a:t>ax,ay</a:t>
            </a:r>
            <a:r>
              <a:rPr lang="zh-CN" altLang="en-US" dirty="0" smtClean="0"/>
              <a:t>是</a:t>
            </a:r>
            <a:r>
              <a:rPr lang="en-US" altLang="zh-CN" dirty="0" smtClean="0"/>
              <a:t>t</a:t>
            </a:r>
            <a:r>
              <a:rPr lang="zh-CN" altLang="en-US" dirty="0" smtClean="0"/>
              <a:t>时刻炮弹的水平和垂直加速度</a:t>
            </a:r>
          </a:p>
          <a:p>
            <a:pPr>
              <a:buNone/>
            </a:pPr>
            <a:r>
              <a:rPr lang="en-US" altLang="zh-CN" dirty="0" smtClean="0"/>
              <a:t>!v0</a:t>
            </a:r>
            <a:r>
              <a:rPr lang="zh-CN" altLang="en-US" dirty="0" smtClean="0"/>
              <a:t>是炮弹发射的初速度，</a:t>
            </a:r>
            <a:r>
              <a:rPr lang="en-US" altLang="zh-CN" dirty="0" err="1" smtClean="0"/>
              <a:t>vx,vy</a:t>
            </a:r>
            <a:r>
              <a:rPr lang="zh-CN" altLang="en-US" dirty="0" smtClean="0"/>
              <a:t>是</a:t>
            </a:r>
            <a:r>
              <a:rPr lang="en-US" altLang="zh-CN" dirty="0" smtClean="0"/>
              <a:t>t</a:t>
            </a:r>
            <a:r>
              <a:rPr lang="zh-CN" altLang="en-US" dirty="0" smtClean="0"/>
              <a:t>时刻炮弹的水平和垂直速度</a:t>
            </a:r>
          </a:p>
          <a:p>
            <a:pPr>
              <a:buNone/>
            </a:pPr>
            <a:r>
              <a:rPr lang="en-US" altLang="zh-CN" dirty="0" smtClean="0"/>
              <a:t>!</a:t>
            </a:r>
            <a:r>
              <a:rPr lang="en-US" altLang="zh-CN" dirty="0" err="1" smtClean="0"/>
              <a:t>delta_t</a:t>
            </a:r>
            <a:r>
              <a:rPr lang="en-US" altLang="zh-CN" dirty="0" smtClean="0"/>
              <a:t> </a:t>
            </a:r>
            <a:r>
              <a:rPr lang="zh-CN" altLang="en-US" dirty="0" smtClean="0"/>
              <a:t>是一极小时间增量</a:t>
            </a:r>
          </a:p>
          <a:p>
            <a:pPr>
              <a:buNone/>
            </a:pPr>
            <a:r>
              <a:rPr lang="en-US" altLang="zh-CN" dirty="0" smtClean="0"/>
              <a:t>!</a:t>
            </a:r>
            <a:r>
              <a:rPr lang="en-US" altLang="zh-CN" dirty="0" err="1" smtClean="0"/>
              <a:t>total_time</a:t>
            </a:r>
            <a:r>
              <a:rPr lang="zh-CN" altLang="en-US" dirty="0" smtClean="0"/>
              <a:t>是炮弹运行的总时间</a:t>
            </a:r>
          </a:p>
          <a:p>
            <a:pPr>
              <a:buNone/>
            </a:pPr>
            <a:r>
              <a:rPr lang="en-US" altLang="zh-CN" dirty="0" smtClean="0"/>
              <a:t>REAL,PARAMETER :: G=9.8,PI=3.141593	</a:t>
            </a:r>
          </a:p>
          <a:p>
            <a:pPr>
              <a:buNone/>
            </a:pPr>
            <a:r>
              <a:rPr lang="en-US" altLang="zh-CN" dirty="0" smtClean="0"/>
              <a:t>REAL :: x,y,ax,ay,v0,vx,vy,delta_t,total_time</a:t>
            </a:r>
          </a:p>
          <a:p>
            <a:pPr>
              <a:buNone/>
            </a:pPr>
            <a:r>
              <a:rPr lang="en-US" altLang="zh-CN" dirty="0" smtClean="0"/>
              <a:t>REAL :: </a:t>
            </a:r>
            <a:r>
              <a:rPr lang="en-US" altLang="zh-CN" dirty="0" err="1" smtClean="0"/>
              <a:t>max_range</a:t>
            </a:r>
            <a:r>
              <a:rPr lang="en-US" altLang="zh-CN" dirty="0" smtClean="0"/>
              <a:t>=0</a:t>
            </a:r>
          </a:p>
          <a:p>
            <a:pPr>
              <a:buNone/>
            </a:pPr>
            <a:r>
              <a:rPr lang="en-US" altLang="zh-CN" dirty="0" smtClean="0"/>
              <a:t>INTEGER :: </a:t>
            </a:r>
            <a:r>
              <a:rPr lang="en-US" altLang="zh-CN" dirty="0" err="1" smtClean="0"/>
              <a:t>theta,fai</a:t>
            </a:r>
            <a:r>
              <a:rPr lang="en-US" altLang="zh-CN" dirty="0" smtClean="0"/>
              <a:t>    !</a:t>
            </a:r>
            <a:r>
              <a:rPr lang="en-US" altLang="zh-CN" dirty="0" err="1" smtClean="0"/>
              <a:t>fai</a:t>
            </a:r>
            <a:r>
              <a:rPr lang="zh-CN" altLang="en-US" dirty="0" smtClean="0"/>
              <a:t>用来存储最远射程时的角度</a:t>
            </a:r>
          </a:p>
          <a:p>
            <a:pPr>
              <a:buNone/>
            </a:pPr>
            <a:r>
              <a:rPr lang="en-US" altLang="zh-CN" dirty="0" smtClean="0"/>
              <a:t>!-----------------------------------------------------------</a:t>
            </a:r>
          </a:p>
          <a:p>
            <a:pPr>
              <a:buNone/>
            </a:pPr>
            <a:r>
              <a:rPr lang="en-US" altLang="zh-CN" dirty="0" err="1" smtClean="0"/>
              <a:t>delta_t</a:t>
            </a:r>
            <a:r>
              <a:rPr lang="en-US" altLang="zh-CN" dirty="0" smtClean="0"/>
              <a:t>=0.001	!</a:t>
            </a:r>
            <a:r>
              <a:rPr lang="zh-CN" altLang="en-US" dirty="0" smtClean="0"/>
              <a:t>取时间间隔为</a:t>
            </a:r>
            <a:r>
              <a:rPr lang="en-US" altLang="zh-CN" dirty="0" smtClean="0"/>
              <a:t>1</a:t>
            </a:r>
            <a:r>
              <a:rPr lang="zh-CN" altLang="en-US" dirty="0" smtClean="0"/>
              <a:t>毫秒</a:t>
            </a:r>
          </a:p>
          <a:p>
            <a:pPr>
              <a:buNone/>
            </a:pPr>
            <a:r>
              <a:rPr lang="en-US" altLang="zh-CN" dirty="0" smtClean="0"/>
              <a:t>v0=300          !</a:t>
            </a:r>
            <a:r>
              <a:rPr lang="zh-CN" altLang="en-US" dirty="0" smtClean="0"/>
              <a:t>初速度为</a:t>
            </a:r>
            <a:r>
              <a:rPr lang="en-US" altLang="zh-CN" dirty="0" smtClean="0"/>
              <a:t>300</a:t>
            </a:r>
            <a:r>
              <a:rPr lang="zh-CN" altLang="en-US" dirty="0" smtClean="0"/>
              <a:t>米</a:t>
            </a:r>
            <a:r>
              <a:rPr lang="en-US" altLang="zh-CN" dirty="0" smtClean="0"/>
              <a:t>/</a:t>
            </a:r>
            <a:r>
              <a:rPr lang="zh-CN" altLang="en-US" dirty="0" smtClean="0"/>
              <a:t>秒</a:t>
            </a:r>
          </a:p>
          <a:p>
            <a:pPr>
              <a:buNone/>
            </a:pPr>
            <a:r>
              <a:rPr lang="en-US" altLang="zh-CN" dirty="0" smtClean="0"/>
              <a:t>DO theta=30,50		!</a:t>
            </a:r>
            <a:r>
              <a:rPr lang="zh-CN" altLang="en-US" dirty="0" smtClean="0"/>
              <a:t>角度从</a:t>
            </a:r>
            <a:r>
              <a:rPr lang="en-US" altLang="zh-CN" dirty="0" smtClean="0"/>
              <a:t>30</a:t>
            </a:r>
            <a:r>
              <a:rPr lang="zh-CN" altLang="en-US" dirty="0" smtClean="0"/>
              <a:t>到</a:t>
            </a:r>
            <a:r>
              <a:rPr lang="en-US" altLang="zh-CN" dirty="0" smtClean="0"/>
              <a:t>50</a:t>
            </a:r>
            <a:r>
              <a:rPr lang="zh-CN" altLang="en-US" dirty="0" smtClean="0"/>
              <a:t>，每隔</a:t>
            </a:r>
            <a:r>
              <a:rPr lang="en-US" altLang="zh-CN" dirty="0" smtClean="0"/>
              <a:t>1</a:t>
            </a:r>
            <a:r>
              <a:rPr lang="zh-CN" altLang="en-US" dirty="0" smtClean="0"/>
              <a:t>度计算一组数据</a:t>
            </a:r>
          </a:p>
          <a:p>
            <a:pPr>
              <a:buNone/>
            </a:pPr>
            <a:r>
              <a:rPr lang="zh-CN" altLang="en-US" dirty="0" smtClean="0"/>
              <a:t>	</a:t>
            </a:r>
            <a:r>
              <a:rPr lang="en-US" altLang="zh-CN" dirty="0" smtClean="0"/>
              <a:t>x=0</a:t>
            </a:r>
          </a:p>
          <a:p>
            <a:pPr>
              <a:buNone/>
            </a:pPr>
            <a:r>
              <a:rPr lang="en-US" altLang="zh-CN" dirty="0" smtClean="0"/>
              <a:t>	y=0</a:t>
            </a:r>
          </a:p>
          <a:p>
            <a:pPr>
              <a:buNone/>
            </a:pPr>
            <a:r>
              <a:rPr lang="en-US" altLang="zh-CN" dirty="0" smtClean="0"/>
              <a:t>	</a:t>
            </a:r>
            <a:r>
              <a:rPr lang="en-US" altLang="zh-CN" dirty="0" err="1" smtClean="0"/>
              <a:t>total_time</a:t>
            </a:r>
            <a:r>
              <a:rPr lang="en-US" altLang="zh-CN" dirty="0" smtClean="0"/>
              <a:t>=0</a:t>
            </a:r>
          </a:p>
          <a:p>
            <a:pPr>
              <a:buNone/>
            </a:pPr>
            <a:r>
              <a:rPr lang="en-US" altLang="zh-CN" dirty="0" smtClean="0"/>
              <a:t>	</a:t>
            </a:r>
            <a:r>
              <a:rPr lang="en-US" altLang="zh-CN" dirty="0" err="1" smtClean="0"/>
              <a:t>vx</a:t>
            </a:r>
            <a:r>
              <a:rPr lang="en-US" altLang="zh-CN" dirty="0" smtClean="0"/>
              <a:t>=v0*</a:t>
            </a:r>
            <a:r>
              <a:rPr lang="en-US" altLang="zh-CN" dirty="0" err="1" smtClean="0"/>
              <a:t>cos</a:t>
            </a:r>
            <a:r>
              <a:rPr lang="en-US" altLang="zh-CN" dirty="0" smtClean="0"/>
              <a:t>(PI/180.*theta)</a:t>
            </a:r>
          </a:p>
          <a:p>
            <a:pPr>
              <a:buNone/>
            </a:pPr>
            <a:r>
              <a:rPr lang="en-US" altLang="zh-CN" dirty="0" smtClean="0"/>
              <a:t>	</a:t>
            </a:r>
            <a:r>
              <a:rPr lang="en-US" altLang="zh-CN" dirty="0" err="1" smtClean="0"/>
              <a:t>vy</a:t>
            </a:r>
            <a:r>
              <a:rPr lang="en-US" altLang="zh-CN" dirty="0" smtClean="0"/>
              <a:t>=v0*sin(PI/180.*theta)</a:t>
            </a:r>
          </a:p>
          <a:p>
            <a:pPr>
              <a:buNone/>
            </a:pPr>
            <a:r>
              <a:rPr lang="en-US" altLang="zh-CN" dirty="0" smtClean="0"/>
              <a:t>	DO </a:t>
            </a:r>
          </a:p>
          <a:p>
            <a:pPr>
              <a:buNone/>
            </a:pPr>
            <a:r>
              <a:rPr lang="en-US" altLang="zh-CN" dirty="0" smtClean="0"/>
              <a:t>		ax=-2*G*</a:t>
            </a:r>
            <a:r>
              <a:rPr lang="en-US" altLang="zh-CN" dirty="0" err="1" smtClean="0"/>
              <a:t>vx</a:t>
            </a:r>
            <a:r>
              <a:rPr lang="en-US" altLang="zh-CN" dirty="0" smtClean="0"/>
              <a:t>*</a:t>
            </a:r>
            <a:r>
              <a:rPr lang="en-US" altLang="zh-CN" dirty="0" err="1" smtClean="0"/>
              <a:t>sqrt</a:t>
            </a:r>
            <a:r>
              <a:rPr lang="en-US" altLang="zh-CN" dirty="0" smtClean="0"/>
              <a:t>(</a:t>
            </a:r>
            <a:r>
              <a:rPr lang="en-US" altLang="zh-CN" dirty="0" err="1" smtClean="0"/>
              <a:t>vx</a:t>
            </a:r>
            <a:r>
              <a:rPr lang="en-US" altLang="zh-CN" dirty="0" smtClean="0"/>
              <a:t>*</a:t>
            </a:r>
            <a:r>
              <a:rPr lang="en-US" altLang="zh-CN" dirty="0" err="1" smtClean="0"/>
              <a:t>vx+vy</a:t>
            </a:r>
            <a:r>
              <a:rPr lang="en-US" altLang="zh-CN" dirty="0" smtClean="0"/>
              <a:t>*</a:t>
            </a:r>
            <a:r>
              <a:rPr lang="en-US" altLang="zh-CN" dirty="0" err="1" smtClean="0"/>
              <a:t>vy</a:t>
            </a:r>
            <a:r>
              <a:rPr lang="en-US" altLang="zh-CN" dirty="0" smtClean="0"/>
              <a:t>)/v0/v0</a:t>
            </a:r>
          </a:p>
          <a:p>
            <a:pPr>
              <a:buNone/>
            </a:pPr>
            <a:r>
              <a:rPr lang="en-US" altLang="zh-CN" dirty="0" smtClean="0"/>
              <a:t>		ay=-G-2*G*</a:t>
            </a:r>
            <a:r>
              <a:rPr lang="en-US" altLang="zh-CN" dirty="0" err="1" smtClean="0"/>
              <a:t>vy</a:t>
            </a:r>
            <a:r>
              <a:rPr lang="en-US" altLang="zh-CN" dirty="0" smtClean="0"/>
              <a:t>*</a:t>
            </a:r>
            <a:r>
              <a:rPr lang="en-US" altLang="zh-CN" dirty="0" err="1" smtClean="0"/>
              <a:t>sqrt</a:t>
            </a:r>
            <a:r>
              <a:rPr lang="en-US" altLang="zh-CN" dirty="0" smtClean="0"/>
              <a:t>(</a:t>
            </a:r>
            <a:r>
              <a:rPr lang="en-US" altLang="zh-CN" dirty="0" err="1" smtClean="0"/>
              <a:t>vx</a:t>
            </a:r>
            <a:r>
              <a:rPr lang="en-US" altLang="zh-CN" dirty="0" smtClean="0"/>
              <a:t>*</a:t>
            </a:r>
            <a:r>
              <a:rPr lang="en-US" altLang="zh-CN" dirty="0" err="1" smtClean="0"/>
              <a:t>vx+vy</a:t>
            </a:r>
            <a:r>
              <a:rPr lang="en-US" altLang="zh-CN" dirty="0" smtClean="0"/>
              <a:t>*</a:t>
            </a:r>
            <a:r>
              <a:rPr lang="en-US" altLang="zh-CN" dirty="0" err="1" smtClean="0"/>
              <a:t>vy</a:t>
            </a:r>
            <a:r>
              <a:rPr lang="en-US" altLang="zh-CN" dirty="0" smtClean="0"/>
              <a:t>)/v0/v0</a:t>
            </a:r>
          </a:p>
          <a:p>
            <a:pPr>
              <a:buNone/>
            </a:pPr>
            <a:r>
              <a:rPr lang="en-US" altLang="zh-CN" dirty="0" smtClean="0"/>
              <a:t>		</a:t>
            </a:r>
            <a:r>
              <a:rPr lang="en-US" altLang="zh-CN" dirty="0" err="1" smtClean="0"/>
              <a:t>vx</a:t>
            </a:r>
            <a:r>
              <a:rPr lang="en-US" altLang="zh-CN" dirty="0" smtClean="0"/>
              <a:t>=</a:t>
            </a:r>
            <a:r>
              <a:rPr lang="en-US" altLang="zh-CN" dirty="0" err="1" smtClean="0"/>
              <a:t>vx+ax</a:t>
            </a:r>
            <a:r>
              <a:rPr lang="en-US" altLang="zh-CN" dirty="0" smtClean="0"/>
              <a:t>*</a:t>
            </a:r>
            <a:r>
              <a:rPr lang="en-US" altLang="zh-CN" dirty="0" err="1" smtClean="0"/>
              <a:t>delta_t</a:t>
            </a:r>
            <a:endParaRPr lang="en-US" altLang="zh-CN" dirty="0" smtClean="0"/>
          </a:p>
          <a:p>
            <a:pPr>
              <a:buNone/>
            </a:pPr>
            <a:r>
              <a:rPr lang="en-US" altLang="zh-CN" dirty="0" smtClean="0"/>
              <a:t>		</a:t>
            </a:r>
            <a:r>
              <a:rPr lang="en-US" altLang="zh-CN" dirty="0" err="1" smtClean="0"/>
              <a:t>vy</a:t>
            </a:r>
            <a:r>
              <a:rPr lang="en-US" altLang="zh-CN" dirty="0" smtClean="0"/>
              <a:t>=</a:t>
            </a:r>
            <a:r>
              <a:rPr lang="en-US" altLang="zh-CN" dirty="0" err="1" smtClean="0"/>
              <a:t>vy+ay</a:t>
            </a:r>
            <a:r>
              <a:rPr lang="en-US" altLang="zh-CN" dirty="0" smtClean="0"/>
              <a:t>*</a:t>
            </a:r>
            <a:r>
              <a:rPr lang="en-US" altLang="zh-CN" dirty="0" err="1" smtClean="0"/>
              <a:t>delta_t</a:t>
            </a:r>
            <a:endParaRPr lang="en-US" altLang="zh-CN" dirty="0" smtClean="0"/>
          </a:p>
          <a:p>
            <a:pPr>
              <a:buNone/>
            </a:pPr>
            <a:r>
              <a:rPr lang="en-US" altLang="zh-CN" dirty="0" smtClean="0"/>
              <a:t>		y=</a:t>
            </a:r>
            <a:r>
              <a:rPr lang="en-US" altLang="zh-CN" dirty="0" err="1" smtClean="0"/>
              <a:t>y+vy</a:t>
            </a:r>
            <a:r>
              <a:rPr lang="en-US" altLang="zh-CN" dirty="0" smtClean="0"/>
              <a:t>*</a:t>
            </a:r>
            <a:r>
              <a:rPr lang="en-US" altLang="zh-CN" dirty="0" err="1" smtClean="0"/>
              <a:t>delta_t</a:t>
            </a:r>
            <a:endParaRPr lang="en-US" altLang="zh-CN" dirty="0" smtClean="0"/>
          </a:p>
          <a:p>
            <a:pPr>
              <a:buNone/>
            </a:pPr>
            <a:r>
              <a:rPr lang="en-US" altLang="zh-CN" dirty="0" smtClean="0"/>
              <a:t>		IF (Y&lt;=0) EXIT</a:t>
            </a:r>
          </a:p>
          <a:p>
            <a:pPr>
              <a:buNone/>
            </a:pPr>
            <a:r>
              <a:rPr lang="en-US" altLang="zh-CN" dirty="0" smtClean="0"/>
              <a:t>		x=</a:t>
            </a:r>
            <a:r>
              <a:rPr lang="en-US" altLang="zh-CN" dirty="0" err="1" smtClean="0"/>
              <a:t>x+vx</a:t>
            </a:r>
            <a:r>
              <a:rPr lang="en-US" altLang="zh-CN" dirty="0" smtClean="0"/>
              <a:t>*</a:t>
            </a:r>
            <a:r>
              <a:rPr lang="en-US" altLang="zh-CN" dirty="0" err="1" smtClean="0"/>
              <a:t>delta_t</a:t>
            </a:r>
            <a:endParaRPr lang="en-US" altLang="zh-CN" dirty="0" smtClean="0"/>
          </a:p>
          <a:p>
            <a:pPr>
              <a:buNone/>
            </a:pPr>
            <a:r>
              <a:rPr lang="en-US" altLang="zh-CN" dirty="0" smtClean="0"/>
              <a:t>		</a:t>
            </a:r>
            <a:r>
              <a:rPr lang="en-US" altLang="zh-CN" dirty="0" err="1" smtClean="0"/>
              <a:t>total_time</a:t>
            </a:r>
            <a:r>
              <a:rPr lang="en-US" altLang="zh-CN" dirty="0" smtClean="0"/>
              <a:t>=</a:t>
            </a:r>
            <a:r>
              <a:rPr lang="en-US" altLang="zh-CN" dirty="0" err="1" smtClean="0"/>
              <a:t>total_time+delta_t</a:t>
            </a:r>
            <a:endParaRPr lang="en-US" altLang="zh-CN" dirty="0" smtClean="0"/>
          </a:p>
          <a:p>
            <a:pPr>
              <a:buNone/>
            </a:pPr>
            <a:r>
              <a:rPr lang="en-US" altLang="zh-CN" dirty="0" smtClean="0"/>
              <a:t>	END DO</a:t>
            </a:r>
          </a:p>
          <a:p>
            <a:pPr>
              <a:buNone/>
            </a:pPr>
            <a:r>
              <a:rPr lang="en-US" altLang="zh-CN" dirty="0" smtClean="0"/>
              <a:t>	WRITE (*,*) 'theta=',</a:t>
            </a:r>
            <a:r>
              <a:rPr lang="en-US" altLang="zh-CN" dirty="0" err="1" smtClean="0"/>
              <a:t>theta,'distance</a:t>
            </a:r>
            <a:r>
              <a:rPr lang="en-US" altLang="zh-CN" dirty="0" smtClean="0"/>
              <a:t>=',</a:t>
            </a:r>
            <a:r>
              <a:rPr lang="en-US" altLang="zh-CN" dirty="0" err="1" smtClean="0"/>
              <a:t>x,'total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time:',total_time</a:t>
            </a:r>
            <a:endParaRPr lang="en-US" altLang="zh-CN" dirty="0" smtClean="0"/>
          </a:p>
          <a:p>
            <a:pPr>
              <a:buNone/>
            </a:pPr>
            <a:r>
              <a:rPr lang="en-US" altLang="zh-CN" dirty="0" smtClean="0"/>
              <a:t>	IF (x&gt;</a:t>
            </a:r>
            <a:r>
              <a:rPr lang="en-US" altLang="zh-CN" dirty="0" err="1" smtClean="0"/>
              <a:t>max_range</a:t>
            </a:r>
            <a:r>
              <a:rPr lang="en-US" altLang="zh-CN" dirty="0" smtClean="0"/>
              <a:t>) THEN</a:t>
            </a:r>
          </a:p>
          <a:p>
            <a:pPr>
              <a:buNone/>
            </a:pPr>
            <a:r>
              <a:rPr lang="en-US" altLang="zh-CN" dirty="0" smtClean="0"/>
              <a:t>		</a:t>
            </a:r>
            <a:r>
              <a:rPr lang="en-US" altLang="zh-CN" dirty="0" err="1" smtClean="0"/>
              <a:t>max_range</a:t>
            </a:r>
            <a:r>
              <a:rPr lang="en-US" altLang="zh-CN" dirty="0" smtClean="0"/>
              <a:t>=x</a:t>
            </a:r>
          </a:p>
          <a:p>
            <a:pPr>
              <a:buNone/>
            </a:pPr>
            <a:r>
              <a:rPr lang="en-US" altLang="zh-CN" dirty="0" smtClean="0"/>
              <a:t>		</a:t>
            </a:r>
            <a:r>
              <a:rPr lang="en-US" altLang="zh-CN" dirty="0" err="1" smtClean="0"/>
              <a:t>fai</a:t>
            </a:r>
            <a:r>
              <a:rPr lang="en-US" altLang="zh-CN" dirty="0" smtClean="0"/>
              <a:t>=theta</a:t>
            </a:r>
          </a:p>
          <a:p>
            <a:pPr>
              <a:buNone/>
            </a:pPr>
            <a:r>
              <a:rPr lang="en-US" altLang="zh-CN" dirty="0" smtClean="0"/>
              <a:t>	END IF</a:t>
            </a:r>
          </a:p>
          <a:p>
            <a:pPr>
              <a:buNone/>
            </a:pPr>
            <a:r>
              <a:rPr lang="en-US" altLang="zh-CN" dirty="0" smtClean="0"/>
              <a:t>END DO</a:t>
            </a:r>
          </a:p>
          <a:p>
            <a:pPr>
              <a:buNone/>
            </a:pPr>
            <a:r>
              <a:rPr lang="en-US" altLang="zh-CN" dirty="0" smtClean="0"/>
              <a:t>WRITE (*,*) 'Max Range=',</a:t>
            </a:r>
            <a:r>
              <a:rPr lang="en-US" altLang="zh-CN" dirty="0" err="1" smtClean="0"/>
              <a:t>max_range,'at',fai,'degrees</a:t>
            </a:r>
            <a:r>
              <a:rPr lang="en-US" altLang="zh-CN" dirty="0" smtClean="0"/>
              <a:t>'</a:t>
            </a:r>
          </a:p>
          <a:p>
            <a:pPr>
              <a:buNone/>
            </a:pPr>
            <a:r>
              <a:rPr lang="en-US" altLang="zh-CN" dirty="0" smtClean="0"/>
              <a:t>END PROGRAM example2</a:t>
            </a:r>
          </a:p>
          <a:p>
            <a:endParaRPr lang="en-US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 smtClean="0"/>
              <a:t>第五讲内容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0034" y="1643050"/>
            <a:ext cx="8229600" cy="3286148"/>
          </a:xfrm>
        </p:spPr>
        <p:txBody>
          <a:bodyPr/>
          <a:lstStyle/>
          <a:p>
            <a:r>
              <a:rPr lang="en-US" altLang="zh-CN" dirty="0" smtClean="0"/>
              <a:t>DO</a:t>
            </a:r>
            <a:r>
              <a:rPr lang="zh-CN" altLang="en-US" dirty="0" smtClean="0"/>
              <a:t>循环</a:t>
            </a:r>
            <a:endParaRPr lang="en-US" altLang="zh-CN" dirty="0" smtClean="0"/>
          </a:p>
          <a:p>
            <a:r>
              <a:rPr lang="en-US" altLang="zh-CN" dirty="0" smtClean="0"/>
              <a:t>DO WHILE</a:t>
            </a:r>
            <a:r>
              <a:rPr lang="zh-CN" altLang="en-US" dirty="0" smtClean="0"/>
              <a:t>循环</a:t>
            </a:r>
            <a:endParaRPr lang="en-US" altLang="zh-CN" dirty="0" smtClean="0"/>
          </a:p>
          <a:p>
            <a:r>
              <a:rPr lang="zh-CN" altLang="en-US" dirty="0" smtClean="0"/>
              <a:t>迭代或计数循环</a:t>
            </a:r>
            <a:endParaRPr lang="en-US" altLang="zh-CN" dirty="0" smtClean="0"/>
          </a:p>
          <a:p>
            <a:r>
              <a:rPr lang="en-US" altLang="zh-CN" dirty="0" smtClean="0"/>
              <a:t>CYCLE</a:t>
            </a:r>
            <a:r>
              <a:rPr lang="zh-CN" altLang="en-US" dirty="0" smtClean="0"/>
              <a:t>和</a:t>
            </a:r>
            <a:r>
              <a:rPr lang="en-US" altLang="zh-CN" dirty="0" smtClean="0"/>
              <a:t>EXIT</a:t>
            </a:r>
            <a:r>
              <a:rPr lang="zh-CN" altLang="en-US" dirty="0" smtClean="0"/>
              <a:t>语句</a:t>
            </a:r>
            <a:endParaRPr lang="en-US" altLang="zh-CN" dirty="0" smtClean="0"/>
          </a:p>
          <a:p>
            <a:r>
              <a:rPr lang="zh-CN" altLang="en-US" dirty="0" smtClean="0"/>
              <a:t>习题课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 smtClean="0"/>
              <a:t>程序设计三：</a:t>
            </a:r>
            <a:r>
              <a:rPr lang="en-US" altLang="zh-CN" dirty="0" smtClean="0"/>
              <a:t>example3.f90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1368152"/>
          </a:xfrm>
        </p:spPr>
        <p:txBody>
          <a:bodyPr/>
          <a:lstStyle/>
          <a:p>
            <a:r>
              <a:rPr lang="zh-CN" altLang="en-US" dirty="0" smtClean="0"/>
              <a:t>编程输出</a:t>
            </a:r>
            <a:r>
              <a:rPr lang="en-US" altLang="zh-CN" dirty="0" smtClean="0"/>
              <a:t>100</a:t>
            </a:r>
            <a:r>
              <a:rPr lang="zh-CN" altLang="en-US" dirty="0" smtClean="0"/>
              <a:t>以内的所有素数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altLang="zh-CN" dirty="0" smtClean="0"/>
              <a:t>PROGRAM example3</a:t>
            </a:r>
          </a:p>
          <a:p>
            <a:pPr>
              <a:buNone/>
            </a:pPr>
            <a:r>
              <a:rPr lang="en-US" altLang="zh-CN" dirty="0" smtClean="0"/>
              <a:t>!</a:t>
            </a:r>
            <a:r>
              <a:rPr lang="zh-CN" altLang="en-US" dirty="0" smtClean="0"/>
              <a:t>用暴力法输出</a:t>
            </a:r>
            <a:r>
              <a:rPr lang="en-US" altLang="zh-CN" dirty="0" smtClean="0"/>
              <a:t>N</a:t>
            </a:r>
            <a:r>
              <a:rPr lang="zh-CN" altLang="en-US" dirty="0" smtClean="0"/>
              <a:t>以内的所有素数</a:t>
            </a:r>
          </a:p>
          <a:p>
            <a:pPr>
              <a:buNone/>
            </a:pPr>
            <a:r>
              <a:rPr lang="en-US" altLang="zh-CN" dirty="0" smtClean="0"/>
              <a:t>IMPLICIT NONE</a:t>
            </a:r>
          </a:p>
          <a:p>
            <a:pPr>
              <a:buNone/>
            </a:pPr>
            <a:r>
              <a:rPr lang="en-US" altLang="zh-CN" dirty="0" smtClean="0"/>
              <a:t>INTEGER,PARAMETER :: N=100</a:t>
            </a:r>
          </a:p>
          <a:p>
            <a:pPr>
              <a:buNone/>
            </a:pPr>
            <a:r>
              <a:rPr lang="en-US" altLang="zh-CN" dirty="0" smtClean="0"/>
              <a:t>INTEGER :: </a:t>
            </a:r>
            <a:r>
              <a:rPr lang="en-US" altLang="zh-CN" dirty="0" err="1" smtClean="0"/>
              <a:t>i,j</a:t>
            </a:r>
            <a:endParaRPr lang="en-US" altLang="zh-CN" dirty="0" smtClean="0"/>
          </a:p>
          <a:p>
            <a:pPr>
              <a:buNone/>
            </a:pPr>
            <a:r>
              <a:rPr lang="en-US" altLang="zh-CN" dirty="0" smtClean="0"/>
              <a:t>outer :DO 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=2,N</a:t>
            </a:r>
          </a:p>
          <a:p>
            <a:pPr>
              <a:buNone/>
            </a:pPr>
            <a:r>
              <a:rPr lang="en-US" altLang="zh-CN" dirty="0" smtClean="0"/>
              <a:t>	</a:t>
            </a:r>
            <a:r>
              <a:rPr lang="en-US" altLang="zh-CN" dirty="0" err="1" smtClean="0"/>
              <a:t>inner:DO</a:t>
            </a:r>
            <a:r>
              <a:rPr lang="en-US" altLang="zh-CN" dirty="0" smtClean="0"/>
              <a:t> j=2,INT(SQRT(REAL(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)))</a:t>
            </a:r>
          </a:p>
          <a:p>
            <a:pPr>
              <a:buNone/>
            </a:pPr>
            <a:r>
              <a:rPr lang="en-US" altLang="zh-CN" dirty="0" smtClean="0"/>
              <a:t>		IF (MOD(</a:t>
            </a:r>
            <a:r>
              <a:rPr lang="en-US" altLang="zh-CN" dirty="0" err="1" smtClean="0"/>
              <a:t>i,j</a:t>
            </a:r>
            <a:r>
              <a:rPr lang="en-US" altLang="zh-CN" dirty="0" smtClean="0"/>
              <a:t>)==0) CYCLE outer</a:t>
            </a:r>
          </a:p>
          <a:p>
            <a:pPr>
              <a:buNone/>
            </a:pPr>
            <a:r>
              <a:rPr lang="en-US" altLang="zh-CN" dirty="0" smtClean="0"/>
              <a:t>	END DO inner</a:t>
            </a:r>
          </a:p>
          <a:p>
            <a:pPr>
              <a:buNone/>
            </a:pPr>
            <a:r>
              <a:rPr lang="en-US" altLang="zh-CN" dirty="0" smtClean="0"/>
              <a:t>	WRITE (*,*) </a:t>
            </a:r>
            <a:r>
              <a:rPr lang="en-US" altLang="zh-CN" dirty="0" err="1" smtClean="0"/>
              <a:t>i</a:t>
            </a:r>
            <a:endParaRPr lang="en-US" altLang="zh-CN" dirty="0" smtClean="0"/>
          </a:p>
          <a:p>
            <a:pPr>
              <a:buNone/>
            </a:pPr>
            <a:r>
              <a:rPr lang="en-US" altLang="zh-CN" dirty="0" smtClean="0"/>
              <a:t>END DO outer</a:t>
            </a:r>
          </a:p>
          <a:p>
            <a:pPr>
              <a:buNone/>
            </a:pPr>
            <a:r>
              <a:rPr lang="en-US" altLang="zh-CN" dirty="0" smtClean="0"/>
              <a:t>END PROGRAM example3</a:t>
            </a:r>
          </a:p>
          <a:p>
            <a:r>
              <a:rPr lang="en-US" altLang="zh-CN" dirty="0" smtClean="0"/>
              <a:t>		</a:t>
            </a:r>
            <a:endParaRPr lang="zh-CN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 </a:t>
            </a:r>
            <a:r>
              <a:rPr lang="zh-CN" altLang="en-US" dirty="0" smtClean="0"/>
              <a:t>循环结构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在程序设计中，总是会遇到一些重复执行的代码，显然，我们不可能将一段重复</a:t>
            </a:r>
            <a:r>
              <a:rPr lang="en-US" altLang="zh-CN" dirty="0" smtClean="0"/>
              <a:t>N</a:t>
            </a:r>
            <a:r>
              <a:rPr lang="zh-CN" altLang="en-US" dirty="0" smtClean="0"/>
              <a:t>次代码的代码书写</a:t>
            </a:r>
            <a:r>
              <a:rPr lang="en-US" altLang="zh-CN" dirty="0" smtClean="0"/>
              <a:t>N</a:t>
            </a:r>
            <a:r>
              <a:rPr lang="zh-CN" altLang="en-US" dirty="0" smtClean="0"/>
              <a:t>次，解决这一问题的方法是在程序中使用循环结构</a:t>
            </a:r>
            <a:endParaRPr lang="en-US" altLang="zh-CN" dirty="0" smtClean="0"/>
          </a:p>
          <a:p>
            <a:r>
              <a:rPr lang="zh-CN" altLang="en-US" dirty="0" smtClean="0"/>
              <a:t>结构化程序设计中的三种基本结构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顺序结构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分支结构</a:t>
            </a:r>
            <a:endParaRPr lang="en-US" altLang="zh-CN" dirty="0" smtClean="0"/>
          </a:p>
          <a:p>
            <a:pPr lvl="1"/>
            <a:r>
              <a:rPr lang="zh-CN" altLang="en-US" sz="3600" dirty="0" smtClean="0">
                <a:solidFill>
                  <a:srgbClr val="FF0000"/>
                </a:solidFill>
              </a:rPr>
              <a:t>循环结构</a:t>
            </a:r>
            <a:endParaRPr lang="zh-CN" altLang="en-US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5.1 DO </a:t>
            </a:r>
            <a:r>
              <a:rPr lang="zh-CN" altLang="en-US" dirty="0" smtClean="0"/>
              <a:t>循环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一般形式：</a:t>
            </a:r>
            <a:endParaRPr lang="en-US" altLang="zh-CN" dirty="0" smtClean="0"/>
          </a:p>
          <a:p>
            <a:pPr>
              <a:buNone/>
            </a:pPr>
            <a:r>
              <a:rPr lang="en-US" altLang="zh-CN" dirty="0" smtClean="0"/>
              <a:t>	DO</a:t>
            </a:r>
          </a:p>
          <a:p>
            <a:pPr>
              <a:buNone/>
            </a:pPr>
            <a:r>
              <a:rPr lang="en-US" altLang="zh-CN" dirty="0" smtClean="0"/>
              <a:t>		…</a:t>
            </a:r>
          </a:p>
          <a:p>
            <a:pPr>
              <a:buNone/>
            </a:pPr>
            <a:r>
              <a:rPr lang="en-US" altLang="zh-CN" dirty="0" smtClean="0"/>
              <a:t>		IF (</a:t>
            </a:r>
            <a:r>
              <a:rPr lang="zh-CN" altLang="en-US" dirty="0" smtClean="0"/>
              <a:t>逻辑表达式</a:t>
            </a:r>
            <a:r>
              <a:rPr lang="en-US" altLang="zh-CN" dirty="0" smtClean="0"/>
              <a:t>)	EXIT</a:t>
            </a:r>
          </a:p>
          <a:p>
            <a:pPr>
              <a:buNone/>
            </a:pPr>
            <a:r>
              <a:rPr lang="en-US" altLang="zh-CN" dirty="0" smtClean="0"/>
              <a:t>		…</a:t>
            </a:r>
          </a:p>
          <a:p>
            <a:pPr>
              <a:buNone/>
            </a:pPr>
            <a:r>
              <a:rPr lang="en-US" altLang="zh-CN" dirty="0" smtClean="0"/>
              <a:t>	END DO</a:t>
            </a:r>
          </a:p>
          <a:p>
            <a:pPr>
              <a:buNone/>
            </a:pPr>
            <a:endParaRPr lang="en-US" altLang="zh-CN" dirty="0" smtClean="0"/>
          </a:p>
          <a:p>
            <a:pPr>
              <a:buFont typeface="Wingdings" pitchFamily="2" charset="2"/>
              <a:buChar char="n"/>
            </a:pPr>
            <a:r>
              <a:rPr lang="zh-CN" altLang="en-US" dirty="0" smtClean="0"/>
              <a:t>在</a:t>
            </a:r>
            <a:r>
              <a:rPr lang="en-US" altLang="zh-CN" dirty="0" smtClean="0"/>
              <a:t>DO</a:t>
            </a:r>
            <a:r>
              <a:rPr lang="zh-CN" altLang="en-US" dirty="0" smtClean="0"/>
              <a:t>和</a:t>
            </a:r>
            <a:r>
              <a:rPr lang="en-US" altLang="zh-CN" dirty="0" smtClean="0"/>
              <a:t>END DO</a:t>
            </a:r>
            <a:r>
              <a:rPr lang="zh-CN" altLang="en-US" dirty="0" smtClean="0"/>
              <a:t>之间的语句块重复执行，直到逻辑表达式为真的时候，执行</a:t>
            </a:r>
            <a:r>
              <a:rPr lang="en-US" altLang="zh-CN" dirty="0" smtClean="0"/>
              <a:t>EXIT</a:t>
            </a:r>
            <a:r>
              <a:rPr lang="zh-CN" altLang="en-US" dirty="0" smtClean="0"/>
              <a:t>，</a:t>
            </a:r>
            <a:r>
              <a:rPr lang="en-US" altLang="zh-CN" dirty="0" smtClean="0"/>
              <a:t>EXIT</a:t>
            </a:r>
            <a:r>
              <a:rPr lang="zh-CN" altLang="en-US" dirty="0" smtClean="0"/>
              <a:t>的执行会控制程序转到</a:t>
            </a:r>
            <a:r>
              <a:rPr lang="en-US" altLang="zh-CN" dirty="0" smtClean="0"/>
              <a:t>END DO</a:t>
            </a:r>
            <a:r>
              <a:rPr lang="zh-CN" altLang="en-US" dirty="0" smtClean="0"/>
              <a:t>之后的第一条语句处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例</a:t>
            </a:r>
            <a:r>
              <a:rPr lang="en-US" altLang="zh-CN" dirty="0" smtClean="0"/>
              <a:t>5.1.1</a:t>
            </a:r>
            <a:r>
              <a:rPr lang="zh-CN" altLang="en-US" dirty="0" smtClean="0"/>
              <a:t>：计算</a:t>
            </a:r>
            <a:r>
              <a:rPr lang="en-US" altLang="zh-CN" dirty="0" smtClean="0"/>
              <a:t>S=1+2+3+…+100</a:t>
            </a:r>
            <a:r>
              <a:rPr lang="zh-CN" altLang="en-US" dirty="0" smtClean="0"/>
              <a:t>的值</a:t>
            </a:r>
            <a:endParaRPr lang="en-US" altLang="zh-CN" dirty="0" smtClean="0"/>
          </a:p>
          <a:p>
            <a:endParaRPr lang="en-US" altLang="zh-CN" dirty="0" smtClean="0"/>
          </a:p>
          <a:p>
            <a:pPr lvl="1">
              <a:buNone/>
            </a:pPr>
            <a:r>
              <a:rPr lang="en-US" altLang="zh-CN" dirty="0" smtClean="0"/>
              <a:t>INTEGER ::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=1,s=0</a:t>
            </a:r>
          </a:p>
          <a:p>
            <a:pPr lvl="1">
              <a:buNone/>
            </a:pPr>
            <a:r>
              <a:rPr lang="en-US" altLang="zh-CN" dirty="0" smtClean="0"/>
              <a:t>DO</a:t>
            </a:r>
          </a:p>
          <a:p>
            <a:pPr lvl="2">
              <a:buNone/>
            </a:pPr>
            <a:r>
              <a:rPr lang="en-US" altLang="zh-CN" dirty="0" smtClean="0"/>
              <a:t>s=</a:t>
            </a:r>
            <a:r>
              <a:rPr lang="en-US" altLang="zh-CN" dirty="0" err="1" smtClean="0"/>
              <a:t>s+i</a:t>
            </a:r>
            <a:endParaRPr lang="en-US" altLang="zh-CN" dirty="0" smtClean="0"/>
          </a:p>
          <a:p>
            <a:pPr lvl="2">
              <a:buNone/>
            </a:pPr>
            <a:r>
              <a:rPr lang="en-US" altLang="zh-CN" dirty="0" smtClean="0"/>
              <a:t>IF (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==100) EXIT</a:t>
            </a:r>
          </a:p>
          <a:p>
            <a:pPr lvl="2">
              <a:buNone/>
            </a:pPr>
            <a:r>
              <a:rPr lang="en-US" altLang="zh-CN" dirty="0" err="1" smtClean="0"/>
              <a:t>i</a:t>
            </a:r>
            <a:r>
              <a:rPr lang="en-US" altLang="zh-CN" dirty="0" smtClean="0"/>
              <a:t>=i+1</a:t>
            </a:r>
          </a:p>
          <a:p>
            <a:pPr lvl="1">
              <a:buNone/>
            </a:pPr>
            <a:r>
              <a:rPr lang="en-US" altLang="zh-CN" dirty="0" smtClean="0"/>
              <a:t>END DO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例</a:t>
            </a:r>
            <a:r>
              <a:rPr lang="en-US" altLang="zh-CN" dirty="0" smtClean="0"/>
              <a:t>5.1.2</a:t>
            </a:r>
            <a:r>
              <a:rPr lang="zh-CN" altLang="en-US" dirty="0" smtClean="0"/>
              <a:t>：令</a:t>
            </a:r>
            <a:r>
              <a:rPr lang="en-US" altLang="zh-CN" dirty="0" smtClean="0"/>
              <a:t>s=1+2+3+…+n</a:t>
            </a:r>
            <a:r>
              <a:rPr lang="zh-CN" altLang="en-US" dirty="0" smtClean="0"/>
              <a:t>，求满足</a:t>
            </a:r>
            <a:r>
              <a:rPr lang="en-US" altLang="zh-CN" dirty="0" smtClean="0"/>
              <a:t>s&gt;5000</a:t>
            </a:r>
            <a:r>
              <a:rPr lang="zh-CN" altLang="en-US" dirty="0" smtClean="0"/>
              <a:t>的最小</a:t>
            </a:r>
            <a:r>
              <a:rPr lang="en-US" altLang="zh-CN" dirty="0" smtClean="0"/>
              <a:t>n</a:t>
            </a:r>
            <a:r>
              <a:rPr lang="zh-CN" altLang="en-US" dirty="0" smtClean="0"/>
              <a:t>值：</a:t>
            </a:r>
            <a:endParaRPr lang="en-US" altLang="zh-CN" dirty="0" smtClean="0"/>
          </a:p>
          <a:p>
            <a:endParaRPr lang="en-US" altLang="zh-CN" dirty="0" smtClean="0"/>
          </a:p>
          <a:p>
            <a:pPr lvl="1">
              <a:buNone/>
            </a:pPr>
            <a:r>
              <a:rPr lang="en-US" altLang="zh-CN" dirty="0" smtClean="0"/>
              <a:t>INTEGER ::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=1,s=0</a:t>
            </a:r>
          </a:p>
          <a:p>
            <a:pPr lvl="1">
              <a:buNone/>
            </a:pPr>
            <a:r>
              <a:rPr lang="en-US" altLang="zh-CN" dirty="0" smtClean="0"/>
              <a:t>DO</a:t>
            </a:r>
          </a:p>
          <a:p>
            <a:pPr lvl="2">
              <a:buNone/>
            </a:pPr>
            <a:r>
              <a:rPr lang="en-US" altLang="zh-CN" dirty="0" smtClean="0"/>
              <a:t>s=</a:t>
            </a:r>
            <a:r>
              <a:rPr lang="en-US" altLang="zh-CN" dirty="0" err="1" smtClean="0"/>
              <a:t>s+i</a:t>
            </a:r>
            <a:endParaRPr lang="en-US" altLang="zh-CN" dirty="0" smtClean="0"/>
          </a:p>
          <a:p>
            <a:pPr lvl="2">
              <a:buNone/>
            </a:pPr>
            <a:r>
              <a:rPr lang="en-US" altLang="zh-CN" dirty="0" smtClean="0"/>
              <a:t>IF (s&gt;5000) EXIT</a:t>
            </a:r>
          </a:p>
          <a:p>
            <a:pPr lvl="2">
              <a:buNone/>
            </a:pPr>
            <a:r>
              <a:rPr lang="en-US" altLang="zh-CN" dirty="0" err="1" smtClean="0"/>
              <a:t>i</a:t>
            </a:r>
            <a:r>
              <a:rPr lang="en-US" altLang="zh-CN" dirty="0" smtClean="0"/>
              <a:t>=i+1</a:t>
            </a:r>
          </a:p>
          <a:p>
            <a:pPr lvl="1">
              <a:buNone/>
            </a:pPr>
            <a:r>
              <a:rPr lang="en-US" altLang="zh-CN" dirty="0" smtClean="0"/>
              <a:t>END DO</a:t>
            </a:r>
          </a:p>
          <a:p>
            <a:pPr lvl="1">
              <a:buNone/>
            </a:pPr>
            <a:r>
              <a:rPr lang="en-US" altLang="zh-CN" dirty="0" smtClean="0"/>
              <a:t>WRITE (*,*) </a:t>
            </a:r>
            <a:r>
              <a:rPr lang="en-US" altLang="zh-CN" dirty="0" err="1" smtClean="0"/>
              <a:t>i,s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5.2 DO WHILE</a:t>
            </a:r>
            <a:r>
              <a:rPr lang="zh-CN" altLang="en-US" dirty="0" smtClean="0"/>
              <a:t>循环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8596" y="1571612"/>
            <a:ext cx="8229600" cy="3456384"/>
          </a:xfrm>
        </p:spPr>
        <p:txBody>
          <a:bodyPr/>
          <a:lstStyle/>
          <a:p>
            <a:r>
              <a:rPr lang="zh-CN" altLang="en-US" dirty="0" smtClean="0"/>
              <a:t>一般形式：</a:t>
            </a:r>
            <a:endParaRPr lang="en-US" altLang="zh-CN" dirty="0" smtClean="0"/>
          </a:p>
          <a:p>
            <a:pPr lvl="1">
              <a:buNone/>
            </a:pPr>
            <a:r>
              <a:rPr lang="en-US" altLang="zh-CN" dirty="0" smtClean="0"/>
              <a:t>DO WHILE(</a:t>
            </a:r>
            <a:r>
              <a:rPr lang="zh-CN" altLang="en-US" dirty="0" smtClean="0"/>
              <a:t>逻辑表达式</a:t>
            </a:r>
            <a:r>
              <a:rPr lang="en-US" altLang="zh-CN" dirty="0" smtClean="0"/>
              <a:t>)</a:t>
            </a:r>
          </a:p>
          <a:p>
            <a:pPr lvl="2">
              <a:buNone/>
            </a:pPr>
            <a:r>
              <a:rPr lang="en-US" altLang="zh-CN" dirty="0" smtClean="0"/>
              <a:t>…</a:t>
            </a:r>
          </a:p>
          <a:p>
            <a:pPr lvl="2">
              <a:buNone/>
            </a:pPr>
            <a:r>
              <a:rPr lang="en-US" altLang="zh-CN" dirty="0" smtClean="0"/>
              <a:t>…</a:t>
            </a:r>
          </a:p>
          <a:p>
            <a:pPr lvl="2">
              <a:buNone/>
            </a:pPr>
            <a:r>
              <a:rPr lang="en-US" altLang="zh-CN" dirty="0" smtClean="0"/>
              <a:t>…</a:t>
            </a:r>
          </a:p>
          <a:p>
            <a:pPr lvl="2">
              <a:buNone/>
            </a:pPr>
            <a:r>
              <a:rPr lang="en-US" altLang="zh-CN" dirty="0" smtClean="0"/>
              <a:t>…</a:t>
            </a:r>
          </a:p>
          <a:p>
            <a:pPr lvl="1">
              <a:buNone/>
            </a:pPr>
            <a:r>
              <a:rPr lang="en-US" altLang="zh-CN" dirty="0" smtClean="0"/>
              <a:t>END DO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例</a:t>
            </a:r>
            <a:r>
              <a:rPr lang="en-US" altLang="zh-CN" dirty="0" smtClean="0"/>
              <a:t>5.2.1</a:t>
            </a:r>
            <a:r>
              <a:rPr lang="zh-CN" altLang="en-US" dirty="0" smtClean="0"/>
              <a:t>：用</a:t>
            </a:r>
            <a:r>
              <a:rPr lang="en-US" altLang="zh-CN" dirty="0" smtClean="0"/>
              <a:t>DO WHILE</a:t>
            </a:r>
            <a:r>
              <a:rPr lang="zh-CN" altLang="en-US" dirty="0" smtClean="0"/>
              <a:t>形式实现例</a:t>
            </a:r>
            <a:r>
              <a:rPr lang="en-US" altLang="zh-CN" dirty="0" smtClean="0"/>
              <a:t>5.1.1</a:t>
            </a:r>
          </a:p>
          <a:p>
            <a:endParaRPr lang="en-US" altLang="zh-CN" dirty="0" smtClean="0"/>
          </a:p>
          <a:p>
            <a:pPr lvl="1">
              <a:buNone/>
            </a:pPr>
            <a:r>
              <a:rPr lang="en-US" altLang="zh-CN" dirty="0" smtClean="0"/>
              <a:t>INTEGER ::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=1,s=0</a:t>
            </a:r>
          </a:p>
          <a:p>
            <a:pPr lvl="1">
              <a:buNone/>
            </a:pPr>
            <a:r>
              <a:rPr lang="en-US" altLang="zh-CN" dirty="0" smtClean="0"/>
              <a:t>DO WHILE(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&lt;=100)</a:t>
            </a:r>
          </a:p>
          <a:p>
            <a:pPr lvl="2">
              <a:buNone/>
            </a:pPr>
            <a:r>
              <a:rPr lang="en-US" altLang="zh-CN" dirty="0" smtClean="0"/>
              <a:t>s=</a:t>
            </a:r>
            <a:r>
              <a:rPr lang="en-US" altLang="zh-CN" dirty="0" err="1" smtClean="0"/>
              <a:t>s+i</a:t>
            </a:r>
            <a:endParaRPr lang="en-US" altLang="zh-CN" dirty="0" smtClean="0"/>
          </a:p>
          <a:p>
            <a:pPr lvl="2">
              <a:buNone/>
            </a:pPr>
            <a:r>
              <a:rPr lang="en-US" altLang="zh-CN" dirty="0" err="1" smtClean="0"/>
              <a:t>i</a:t>
            </a:r>
            <a:r>
              <a:rPr lang="en-US" altLang="zh-CN" dirty="0" smtClean="0"/>
              <a:t>=i+1</a:t>
            </a:r>
          </a:p>
          <a:p>
            <a:pPr lvl="1">
              <a:buNone/>
            </a:pPr>
            <a:r>
              <a:rPr lang="en-US" altLang="zh-CN" dirty="0" smtClean="0"/>
              <a:t>END DO</a:t>
            </a:r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19050">
          <a:solidFill>
            <a:schemeClr val="tx1"/>
          </a:solidFill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4655</TotalTime>
  <Words>1467</Words>
  <Application>Microsoft Office PowerPoint</Application>
  <PresentationFormat>全屏显示(4:3)</PresentationFormat>
  <Paragraphs>366</Paragraphs>
  <Slides>31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31</vt:i4>
      </vt:variant>
    </vt:vector>
  </HeadingPairs>
  <TitlesOfParts>
    <vt:vector size="33" baseType="lpstr">
      <vt:lpstr>Office 主题</vt:lpstr>
      <vt:lpstr>公式</vt:lpstr>
      <vt:lpstr>第五讲</vt:lpstr>
      <vt:lpstr>回顾第四讲</vt:lpstr>
      <vt:lpstr>第五讲内容</vt:lpstr>
      <vt:lpstr> 循环结构</vt:lpstr>
      <vt:lpstr>5.1 DO 循环</vt:lpstr>
      <vt:lpstr>幻灯片 6</vt:lpstr>
      <vt:lpstr>幻灯片 7</vt:lpstr>
      <vt:lpstr>5.2 DO WHILE循环</vt:lpstr>
      <vt:lpstr>幻灯片 9</vt:lpstr>
      <vt:lpstr>5.3.1 迭代或计数循环</vt:lpstr>
      <vt:lpstr>详解</vt:lpstr>
      <vt:lpstr>幻灯片 12</vt:lpstr>
      <vt:lpstr>5.3.2 计数循环的使用细节</vt:lpstr>
      <vt:lpstr>5.3.3 例程</vt:lpstr>
      <vt:lpstr>5.4.1 CYCLE语句</vt:lpstr>
      <vt:lpstr>5.4.2 例程</vt:lpstr>
      <vt:lpstr>5.5 EXIT语句</vt:lpstr>
      <vt:lpstr>幻灯片 18</vt:lpstr>
      <vt:lpstr>幻灯片 19</vt:lpstr>
      <vt:lpstr>5.6 给循环命名</vt:lpstr>
      <vt:lpstr>5.7 嵌套循环</vt:lpstr>
      <vt:lpstr>幻灯片 22</vt:lpstr>
      <vt:lpstr>幻灯片 23</vt:lpstr>
      <vt:lpstr>5.8 IF与循环的嵌套</vt:lpstr>
      <vt:lpstr>Fortran程序设计</vt:lpstr>
      <vt:lpstr>程序设计一：example1.f90</vt:lpstr>
      <vt:lpstr>幻灯片 27</vt:lpstr>
      <vt:lpstr>程序设计二：example2.f90</vt:lpstr>
      <vt:lpstr>幻灯片 29</vt:lpstr>
      <vt:lpstr>程序设计三：example3.f90</vt:lpstr>
      <vt:lpstr>幻灯片 31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Windows 用户</cp:lastModifiedBy>
  <cp:revision>330</cp:revision>
  <dcterms:created xsi:type="dcterms:W3CDTF">2015-09-08T00:49:48Z</dcterms:created>
  <dcterms:modified xsi:type="dcterms:W3CDTF">2016-03-26T13:39:05Z</dcterms:modified>
</cp:coreProperties>
</file>