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1" r:id="rId9"/>
    <p:sldId id="262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6" r:id="rId18"/>
    <p:sldId id="277" r:id="rId19"/>
    <p:sldId id="278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3198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6923112" cy="576064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/>
          <a:lstStyle>
            <a:lvl1pPr>
              <a:buFontTx/>
              <a:buBlip>
                <a:blip r:embed="rId2"/>
              </a:buBlip>
              <a:defRPr sz="2800" baseline="0">
                <a:latin typeface="Microsoft New Tai Lue" pitchFamily="34" charset="0"/>
                <a:ea typeface="微软雅黑" pitchFamily="34" charset="-122"/>
              </a:defRPr>
            </a:lvl1pPr>
            <a:lvl2pPr>
              <a:buFontTx/>
              <a:buBlip>
                <a:blip r:embed="rId3"/>
              </a:buBlip>
              <a:defRPr sz="2400" baseline="0">
                <a:latin typeface="Microsoft New Tai Lue" pitchFamily="34" charset="0"/>
                <a:ea typeface="微软雅黑" pitchFamily="34" charset="-122"/>
              </a:defRPr>
            </a:lvl2pPr>
            <a:lvl3pPr>
              <a:buFontTx/>
              <a:buBlip>
                <a:blip r:embed="rId4"/>
              </a:buBlip>
              <a:defRPr sz="2000" baseline="0">
                <a:latin typeface="Microsoft New Tai Lue" pitchFamily="34" charset="0"/>
                <a:ea typeface="微软雅黑" pitchFamily="34" charset="-122"/>
              </a:defRPr>
            </a:lvl3pPr>
            <a:lvl4pPr>
              <a:defRPr sz="1800" baseline="0">
                <a:latin typeface="Microsoft New Tai Lue" pitchFamily="34" charset="0"/>
                <a:ea typeface="微软雅黑" pitchFamily="34" charset="-122"/>
              </a:defRPr>
            </a:lvl4pPr>
            <a:lvl5pPr>
              <a:defRPr sz="1600" baseline="0">
                <a:latin typeface="Microsoft New Tai Lue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67544" y="105273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67544" y="44624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第二讲 数据类型、声明、输入与输出</a:t>
            </a:r>
            <a:endParaRPr lang="zh-CN" altLang="en-US" sz="120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67544" y="33265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59870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01608" y="6492875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第二讲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mtClean="0"/>
              <a:t>数据类型与声明</a:t>
            </a:r>
            <a:endParaRPr lang="en-US" altLang="zh-CN" smtClean="0"/>
          </a:p>
          <a:p>
            <a:r>
              <a:rPr lang="zh-CN" altLang="en-US" smtClean="0"/>
              <a:t>输入与输出</a:t>
            </a:r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复数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声明一个单精度的复数</a:t>
            </a:r>
            <a:endParaRPr lang="en-US" altLang="zh-CN" smtClean="0"/>
          </a:p>
          <a:p>
            <a:pPr lvl="1"/>
            <a:r>
              <a:rPr lang="en-US" altLang="zh-CN" smtClean="0"/>
              <a:t>COMPLEX :: var_name</a:t>
            </a:r>
          </a:p>
          <a:p>
            <a:pPr lvl="1"/>
            <a:r>
              <a:rPr lang="zh-CN" altLang="en-US" smtClean="0"/>
              <a:t>或：</a:t>
            </a:r>
            <a:r>
              <a:rPr lang="en-US" altLang="zh-CN" smtClean="0"/>
              <a:t>COMPLEX(KIND=4) :: var_name</a:t>
            </a:r>
          </a:p>
          <a:p>
            <a:pPr lvl="1"/>
            <a:r>
              <a:rPr lang="en-US" altLang="zh-CN" smtClean="0"/>
              <a:t>F77</a:t>
            </a:r>
            <a:r>
              <a:rPr lang="zh-CN" altLang="en-US" smtClean="0"/>
              <a:t>的声明方式参考课本</a:t>
            </a:r>
            <a:endParaRPr lang="en-US" altLang="zh-CN" smtClean="0"/>
          </a:p>
          <a:p>
            <a:r>
              <a:rPr lang="zh-CN" altLang="en-US" smtClean="0"/>
              <a:t>声明双精度的复数</a:t>
            </a:r>
            <a:endParaRPr lang="en-US" altLang="zh-CN" smtClean="0"/>
          </a:p>
          <a:p>
            <a:pPr lvl="1"/>
            <a:r>
              <a:rPr lang="en-US" altLang="zh-CN" smtClean="0"/>
              <a:t>COMPELX(KIND=8) :: var_name</a:t>
            </a:r>
          </a:p>
          <a:p>
            <a:r>
              <a:rPr lang="zh-CN" altLang="en-US" smtClean="0"/>
              <a:t>复数的常数表达</a:t>
            </a:r>
            <a:endParaRPr lang="en-US" altLang="zh-CN" smtClean="0"/>
          </a:p>
          <a:p>
            <a:pPr lvl="1"/>
            <a:r>
              <a:rPr lang="en-US" altLang="zh-CN" smtClean="0"/>
              <a:t>(1.0,3.0) </a:t>
            </a:r>
            <a:r>
              <a:rPr lang="zh-CN" altLang="en-US" smtClean="0"/>
              <a:t>表示复数</a:t>
            </a:r>
            <a:r>
              <a:rPr lang="en-US" altLang="zh-CN" smtClean="0"/>
              <a:t>1.0+3.0i</a:t>
            </a:r>
          </a:p>
          <a:p>
            <a:r>
              <a:rPr lang="zh-CN" altLang="en-US" smtClean="0"/>
              <a:t>给一个复数赋值：</a:t>
            </a:r>
            <a:endParaRPr lang="en-US" altLang="zh-CN" smtClean="0"/>
          </a:p>
          <a:p>
            <a:pPr lvl="1"/>
            <a:r>
              <a:rPr lang="en-US" altLang="zh-CN" smtClean="0"/>
              <a:t>a = (1.0,3.0)</a:t>
            </a: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字符与字符串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声明一个字符变量</a:t>
            </a:r>
            <a:endParaRPr lang="en-US" altLang="zh-CN" smtClean="0"/>
          </a:p>
          <a:p>
            <a:pPr lvl="1"/>
            <a:r>
              <a:rPr lang="en-US" altLang="zh-CN" smtClean="0"/>
              <a:t>CHARACTER :: var_name</a:t>
            </a:r>
          </a:p>
          <a:p>
            <a:r>
              <a:rPr lang="zh-CN" altLang="en-US" smtClean="0"/>
              <a:t>声明一个字符串变量</a:t>
            </a:r>
            <a:endParaRPr lang="en-US" altLang="zh-CN" smtClean="0"/>
          </a:p>
          <a:p>
            <a:pPr lvl="1"/>
            <a:r>
              <a:rPr lang="en-US" altLang="zh-CN" smtClean="0"/>
              <a:t>CHARACTER(len=length) </a:t>
            </a:r>
            <a:r>
              <a:rPr lang="en-US" altLang="zh-CN" smtClean="0"/>
              <a:t>:: var_name</a:t>
            </a:r>
          </a:p>
          <a:p>
            <a:pPr lvl="1"/>
            <a:r>
              <a:rPr lang="zh-CN" altLang="en-US" smtClean="0"/>
              <a:t>例：</a:t>
            </a:r>
            <a:endParaRPr lang="en-US" altLang="zh-CN" smtClean="0"/>
          </a:p>
          <a:p>
            <a:pPr lvl="2"/>
            <a:r>
              <a:rPr lang="en-US" altLang="zh-CN" smtClean="0"/>
              <a:t>CHARACTER(len=10) </a:t>
            </a:r>
            <a:r>
              <a:rPr lang="en-US" altLang="zh-CN" smtClean="0"/>
              <a:t>:: </a:t>
            </a:r>
            <a:r>
              <a:rPr lang="en-US" altLang="zh-CN" smtClean="0"/>
              <a:t>a     </a:t>
            </a:r>
            <a:r>
              <a:rPr lang="zh-CN" altLang="en-US" smtClean="0"/>
              <a:t>！声明一个长度为</a:t>
            </a:r>
            <a:r>
              <a:rPr lang="en-US" altLang="zh-CN" smtClean="0"/>
              <a:t>10</a:t>
            </a:r>
            <a:r>
              <a:rPr lang="zh-CN" altLang="en-US" smtClean="0"/>
              <a:t>的字符串变量</a:t>
            </a:r>
            <a:endParaRPr lang="en-US" altLang="zh-CN" smtClean="0"/>
          </a:p>
          <a:p>
            <a:r>
              <a:rPr lang="zh-CN" altLang="en-US" smtClean="0"/>
              <a:t>在</a:t>
            </a:r>
            <a:r>
              <a:rPr lang="en-US" altLang="zh-CN" smtClean="0"/>
              <a:t>F77</a:t>
            </a:r>
            <a:r>
              <a:rPr lang="zh-CN" altLang="en-US" smtClean="0"/>
              <a:t>的标准里面声明一个长度为</a:t>
            </a:r>
            <a:r>
              <a:rPr lang="en-US" altLang="zh-CN" smtClean="0"/>
              <a:t>10</a:t>
            </a:r>
            <a:r>
              <a:rPr lang="zh-CN" altLang="en-US" smtClean="0"/>
              <a:t>的字符串变量</a:t>
            </a:r>
            <a:endParaRPr lang="en-US" altLang="zh-CN" smtClean="0"/>
          </a:p>
          <a:p>
            <a:pPr lvl="1"/>
            <a:r>
              <a:rPr lang="en-US" altLang="zh-CN" smtClean="0"/>
              <a:t>CHARACTER(10) </a:t>
            </a:r>
            <a:r>
              <a:rPr lang="en-US" altLang="zh-CN" smtClean="0"/>
              <a:t>:: var_name</a:t>
            </a:r>
          </a:p>
          <a:p>
            <a:pPr lvl="1"/>
            <a:r>
              <a:rPr lang="en-US" altLang="zh-CN" smtClean="0"/>
              <a:t>CHARACTER*10 </a:t>
            </a:r>
            <a:r>
              <a:rPr lang="en-US" altLang="zh-CN" smtClean="0"/>
              <a:t>:: var_name</a:t>
            </a:r>
          </a:p>
          <a:p>
            <a:pPr lvl="1"/>
            <a:r>
              <a:rPr lang="en-US" altLang="zh-CN" smtClean="0"/>
              <a:t>CHARACTER*(10) </a:t>
            </a:r>
            <a:r>
              <a:rPr lang="en-US" altLang="zh-CN" smtClean="0"/>
              <a:t>:: var_name</a:t>
            </a:r>
          </a:p>
          <a:p>
            <a:pPr lvl="1"/>
            <a:endParaRPr lang="en-US" altLang="zh-CN" smtClean="0"/>
          </a:p>
          <a:p>
            <a:pPr lvl="2"/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字符与字符串（续）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en-US" smtClean="0"/>
              <a:t>字符常量的表示</a:t>
            </a:r>
            <a:endParaRPr lang="en-US" altLang="zh-CN" smtClean="0"/>
          </a:p>
          <a:p>
            <a:pPr lvl="1"/>
            <a:r>
              <a:rPr lang="zh-CN" altLang="en-US" smtClean="0"/>
              <a:t>用单引号或双引号封装一个字符</a:t>
            </a:r>
            <a:endParaRPr lang="en-US" altLang="zh-CN" smtClean="0"/>
          </a:p>
          <a:p>
            <a:pPr lvl="1"/>
            <a:r>
              <a:rPr lang="zh-CN" altLang="en-US" smtClean="0"/>
              <a:t>例：</a:t>
            </a:r>
            <a:endParaRPr lang="en-US" altLang="zh-CN" smtClean="0"/>
          </a:p>
          <a:p>
            <a:pPr lvl="2"/>
            <a:r>
              <a:rPr lang="en-US" altLang="zh-CN" smtClean="0"/>
              <a:t>‘$’</a:t>
            </a:r>
          </a:p>
          <a:p>
            <a:pPr lvl="2"/>
            <a:r>
              <a:rPr lang="en-US" altLang="zh-CN" smtClean="0"/>
              <a:t>“*”</a:t>
            </a:r>
          </a:p>
          <a:p>
            <a:pPr lvl="2"/>
            <a:r>
              <a:rPr lang="en-US" altLang="zh-CN" smtClean="0"/>
              <a:t>‘a’</a:t>
            </a:r>
          </a:p>
          <a:p>
            <a:r>
              <a:rPr lang="zh-CN" altLang="en-US" smtClean="0"/>
              <a:t>字符串常量的表示</a:t>
            </a:r>
            <a:endParaRPr lang="en-US" altLang="zh-CN" smtClean="0"/>
          </a:p>
          <a:p>
            <a:pPr lvl="1"/>
            <a:r>
              <a:rPr lang="zh-CN" altLang="en-US" smtClean="0"/>
              <a:t>用单引号或双引号封装一系列字符</a:t>
            </a:r>
            <a:endParaRPr lang="en-US" altLang="zh-CN" smtClean="0"/>
          </a:p>
          <a:p>
            <a:pPr lvl="1"/>
            <a:r>
              <a:rPr lang="zh-CN" altLang="en-US" smtClean="0"/>
              <a:t>例：</a:t>
            </a:r>
            <a:endParaRPr lang="en-US" altLang="zh-CN" smtClean="0"/>
          </a:p>
          <a:p>
            <a:pPr lvl="2"/>
            <a:r>
              <a:rPr lang="zh-CN" altLang="en-US" smtClean="0"/>
              <a:t>“</a:t>
            </a:r>
            <a:r>
              <a:rPr lang="en-US" altLang="zh-CN" smtClean="0"/>
              <a:t>Wuhan Univ.”</a:t>
            </a:r>
          </a:p>
          <a:p>
            <a:pPr lvl="2"/>
            <a:r>
              <a:rPr lang="en-US" altLang="zh-CN" smtClean="0"/>
              <a:t>‘Hello World!’</a:t>
            </a:r>
          </a:p>
          <a:p>
            <a:pPr lvl="1"/>
            <a:r>
              <a:rPr lang="zh-CN" altLang="en-US" smtClean="0"/>
              <a:t>如果字符串本来含有单引号或者双引号</a:t>
            </a:r>
            <a:endParaRPr lang="en-US" altLang="zh-CN" smtClean="0"/>
          </a:p>
          <a:p>
            <a:pPr lvl="2"/>
            <a:r>
              <a:rPr lang="en-US" altLang="zh-CN" sz="2800" b="1" smtClean="0">
                <a:latin typeface="Ebrima" pitchFamily="2" charset="0"/>
                <a:ea typeface="Ebrima" pitchFamily="2" charset="0"/>
                <a:cs typeface="Ebrima" pitchFamily="2" charset="0"/>
              </a:rPr>
              <a:t>I’m fine</a:t>
            </a:r>
            <a:r>
              <a:rPr lang="en-US" altLang="zh-CN" smtClean="0">
                <a:latin typeface="Ebrima" pitchFamily="2" charset="0"/>
                <a:ea typeface="Ebrima" pitchFamily="2" charset="0"/>
                <a:cs typeface="Ebrima" pitchFamily="2" charset="0"/>
              </a:rPr>
              <a:t>.         </a:t>
            </a:r>
            <a:endParaRPr lang="zh-CN" altLang="en-US" smtClean="0">
              <a:latin typeface="Ebrima" pitchFamily="2" charset="0"/>
              <a:cs typeface="Ebrima" pitchFamily="2" charset="0"/>
            </a:endParaRPr>
          </a:p>
          <a:p>
            <a:pPr lvl="3"/>
            <a:r>
              <a:rPr lang="en-US" altLang="zh-CN" b="1" smtClean="0">
                <a:latin typeface="Ebrima" pitchFamily="2" charset="0"/>
                <a:ea typeface="Ebrima" pitchFamily="2" charset="0"/>
                <a:cs typeface="Ebrima" pitchFamily="2" charset="0"/>
              </a:rPr>
              <a:t>‘I’’m fine.’         </a:t>
            </a:r>
            <a:endParaRPr lang="zh-CN" altLang="en-US" b="1" smtClean="0">
              <a:latin typeface="Ebrima" pitchFamily="2" charset="0"/>
              <a:cs typeface="Ebrima" pitchFamily="2" charset="0"/>
            </a:endParaRPr>
          </a:p>
          <a:p>
            <a:pPr lvl="3"/>
            <a:r>
              <a:rPr lang="en-US" altLang="zh-CN" b="1" smtClean="0">
                <a:latin typeface="Ebrima" pitchFamily="2" charset="0"/>
                <a:ea typeface="Ebrima" pitchFamily="2" charset="0"/>
                <a:cs typeface="Ebrima" pitchFamily="2" charset="0"/>
              </a:rPr>
              <a:t>“I’m fine.”        </a:t>
            </a:r>
            <a:endParaRPr lang="zh-CN" altLang="en-US" b="1" smtClean="0">
              <a:latin typeface="Ebrima" pitchFamily="2" charset="0"/>
              <a:cs typeface="Ebrima" pitchFamily="2" charset="0"/>
            </a:endParaRPr>
          </a:p>
          <a:p>
            <a:pPr lvl="2"/>
            <a:r>
              <a:rPr lang="en-US" altLang="zh-CN" b="1" smtClean="0">
                <a:latin typeface="Ebrima" pitchFamily="2" charset="0"/>
                <a:ea typeface="Ebrima" pitchFamily="2" charset="0"/>
                <a:cs typeface="Ebrima" pitchFamily="2" charset="0"/>
              </a:rPr>
              <a:t>“who are you?”         </a:t>
            </a:r>
            <a:endParaRPr lang="zh-CN" altLang="en-US" b="1" smtClean="0">
              <a:latin typeface="Ebrima" pitchFamily="2" charset="0"/>
              <a:cs typeface="Ebrima" pitchFamily="2" charset="0"/>
            </a:endParaRPr>
          </a:p>
          <a:p>
            <a:pPr lvl="3"/>
            <a:r>
              <a:rPr lang="en-US" altLang="zh-CN" b="1" smtClean="0">
                <a:latin typeface="Ebrima" pitchFamily="2" charset="0"/>
                <a:ea typeface="Ebrima" pitchFamily="2" charset="0"/>
                <a:cs typeface="Ebrima" pitchFamily="2" charset="0"/>
              </a:rPr>
              <a:t>‘“who are you?” ‘        </a:t>
            </a:r>
            <a:endParaRPr lang="zh-CN" altLang="en-US" b="1" smtClean="0">
              <a:latin typeface="Ebrima" pitchFamily="2" charset="0"/>
              <a:cs typeface="Ebrima" pitchFamily="2" charset="0"/>
            </a:endParaRPr>
          </a:p>
          <a:p>
            <a:pPr lvl="3"/>
            <a:r>
              <a:rPr lang="en-US" altLang="zh-CN" b="1" smtClean="0">
                <a:latin typeface="Ebrima" pitchFamily="2" charset="0"/>
                <a:ea typeface="Ebrima" pitchFamily="2" charset="0"/>
                <a:cs typeface="Ebrima" pitchFamily="2" charset="0"/>
              </a:rPr>
              <a:t>““”who are you</a:t>
            </a:r>
            <a:r>
              <a:rPr lang="en-US" altLang="zh-CN" b="1" smtClean="0">
                <a:latin typeface="Ebrima" pitchFamily="2" charset="0"/>
                <a:ea typeface="Ebrima" pitchFamily="2" charset="0"/>
                <a:cs typeface="Ebrima" pitchFamily="2" charset="0"/>
              </a:rPr>
              <a:t>?”””         </a:t>
            </a:r>
            <a:endParaRPr lang="en-US" altLang="zh-CN" smtClean="0"/>
          </a:p>
          <a:p>
            <a:pPr lvl="2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字符与字符串（续）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给字符串变量赋值</a:t>
            </a:r>
            <a:endParaRPr lang="en-US" altLang="zh-CN" smtClean="0"/>
          </a:p>
          <a:p>
            <a:r>
              <a:rPr lang="zh-CN" altLang="en-US" smtClean="0"/>
              <a:t>例：</a:t>
            </a:r>
            <a:endParaRPr lang="en-US" altLang="zh-CN" smtClean="0"/>
          </a:p>
          <a:p>
            <a:pPr lvl="1"/>
            <a:r>
              <a:rPr lang="en-US" altLang="zh-CN" smtClean="0"/>
              <a:t>PROGRAM ex0205</a:t>
            </a:r>
          </a:p>
          <a:p>
            <a:pPr lvl="1"/>
            <a:r>
              <a:rPr lang="en-US" altLang="zh-CN" smtClean="0"/>
              <a:t>CHARACTER(len=6) :: c</a:t>
            </a:r>
          </a:p>
          <a:p>
            <a:pPr lvl="1"/>
            <a:r>
              <a:rPr lang="en-US" altLang="zh-CN" smtClean="0"/>
              <a:t>c = “Tom”</a:t>
            </a:r>
          </a:p>
          <a:p>
            <a:pPr lvl="1"/>
            <a:r>
              <a:rPr lang="en-US" altLang="zh-CN" smtClean="0"/>
              <a:t>WRITE(*,*) c</a:t>
            </a:r>
          </a:p>
          <a:p>
            <a:pPr lvl="1"/>
            <a:r>
              <a:rPr lang="en-US" altLang="zh-CN" smtClean="0"/>
              <a:t>END</a:t>
            </a:r>
          </a:p>
          <a:p>
            <a:r>
              <a:rPr lang="zh-CN" altLang="en-US" smtClean="0"/>
              <a:t>如果把赋值语句修改为</a:t>
            </a:r>
            <a:endParaRPr lang="en-US" altLang="zh-CN" smtClean="0"/>
          </a:p>
          <a:p>
            <a:pPr lvl="1"/>
            <a:r>
              <a:rPr lang="en-US" altLang="zh-CN" smtClean="0"/>
              <a:t>c= “ I am Tom”    </a:t>
            </a:r>
            <a:r>
              <a:rPr lang="zh-CN" altLang="en-US" smtClean="0"/>
              <a:t>结果如何？</a:t>
            </a:r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字符与字符串（续）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部分字符串</a:t>
            </a:r>
            <a:endParaRPr lang="en-US" altLang="zh-CN" smtClean="0"/>
          </a:p>
          <a:p>
            <a:pPr lvl="1"/>
            <a:r>
              <a:rPr lang="zh-CN" altLang="en-US" smtClean="0"/>
              <a:t>对于字符串变量</a:t>
            </a:r>
            <a:r>
              <a:rPr lang="en-US" altLang="zh-CN" smtClean="0"/>
              <a:t>a</a:t>
            </a:r>
          </a:p>
          <a:p>
            <a:pPr lvl="2"/>
            <a:r>
              <a:rPr lang="en-US" altLang="zh-CN" smtClean="0"/>
              <a:t>a(n:)</a:t>
            </a:r>
            <a:r>
              <a:rPr lang="zh-CN" altLang="en-US" smtClean="0"/>
              <a:t>表示从</a:t>
            </a:r>
            <a:r>
              <a:rPr lang="en-US" altLang="zh-CN" smtClean="0"/>
              <a:t>a</a:t>
            </a:r>
            <a:r>
              <a:rPr lang="zh-CN" altLang="en-US" smtClean="0"/>
              <a:t>的第</a:t>
            </a:r>
            <a:r>
              <a:rPr lang="en-US" altLang="zh-CN" smtClean="0"/>
              <a:t>n</a:t>
            </a:r>
            <a:r>
              <a:rPr lang="zh-CN" altLang="en-US" smtClean="0"/>
              <a:t>个字符开始的字符串</a:t>
            </a:r>
            <a:endParaRPr lang="en-US" altLang="zh-CN" smtClean="0"/>
          </a:p>
          <a:p>
            <a:pPr lvl="2"/>
            <a:r>
              <a:rPr lang="en-US" altLang="zh-CN" smtClean="0"/>
              <a:t>a(m:n)</a:t>
            </a:r>
            <a:r>
              <a:rPr lang="zh-CN" altLang="en-US" smtClean="0"/>
              <a:t>表示从</a:t>
            </a:r>
            <a:r>
              <a:rPr lang="en-US" altLang="zh-CN" smtClean="0"/>
              <a:t>a</a:t>
            </a:r>
            <a:r>
              <a:rPr lang="zh-CN" altLang="en-US" smtClean="0"/>
              <a:t>的第</a:t>
            </a:r>
            <a:r>
              <a:rPr lang="en-US" altLang="zh-CN" smtClean="0"/>
              <a:t>m</a:t>
            </a:r>
            <a:r>
              <a:rPr lang="zh-CN" altLang="en-US" smtClean="0"/>
              <a:t>个字符开始，到第</a:t>
            </a:r>
            <a:r>
              <a:rPr lang="en-US" altLang="zh-CN" smtClean="0"/>
              <a:t>n</a:t>
            </a:r>
            <a:r>
              <a:rPr lang="zh-CN" altLang="en-US" smtClean="0"/>
              <a:t>个字符结束的字符串</a:t>
            </a:r>
            <a:endParaRPr lang="en-US" altLang="zh-CN" smtClean="0"/>
          </a:p>
          <a:p>
            <a:r>
              <a:rPr lang="zh-CN" altLang="en-US" smtClean="0"/>
              <a:t>例：</a:t>
            </a:r>
            <a:endParaRPr lang="en-US" altLang="zh-CN" smtClean="0"/>
          </a:p>
          <a:p>
            <a:pPr lvl="1"/>
            <a:r>
              <a:rPr lang="en-US" altLang="zh-CN" smtClean="0"/>
              <a:t>PROGRAM </a:t>
            </a:r>
            <a:r>
              <a:rPr lang="en-US" altLang="zh-CN" smtClean="0"/>
              <a:t>ex0206</a:t>
            </a:r>
            <a:endParaRPr lang="en-US" altLang="zh-CN" smtClean="0"/>
          </a:p>
          <a:p>
            <a:pPr lvl="1"/>
            <a:r>
              <a:rPr lang="en-US" altLang="zh-CN" smtClean="0"/>
              <a:t>CHARACTER(len=20) </a:t>
            </a:r>
            <a:r>
              <a:rPr lang="en-US" altLang="zh-CN" smtClean="0"/>
              <a:t>:: c</a:t>
            </a:r>
          </a:p>
          <a:p>
            <a:pPr lvl="1"/>
            <a:r>
              <a:rPr lang="en-US" altLang="zh-CN" smtClean="0"/>
              <a:t>c </a:t>
            </a:r>
            <a:r>
              <a:rPr lang="en-US" altLang="zh-CN" smtClean="0"/>
              <a:t>= </a:t>
            </a:r>
            <a:r>
              <a:rPr lang="en-US" altLang="zh-CN" smtClean="0"/>
              <a:t>“I am a student</a:t>
            </a:r>
            <a:r>
              <a:rPr lang="en-US" altLang="zh-CN" smtClean="0"/>
              <a:t>.</a:t>
            </a:r>
            <a:r>
              <a:rPr lang="en-US" altLang="zh-CN" smtClean="0"/>
              <a:t>”</a:t>
            </a:r>
            <a:endParaRPr lang="en-US" altLang="zh-CN" smtClean="0"/>
          </a:p>
          <a:p>
            <a:pPr lvl="1"/>
            <a:r>
              <a:rPr lang="en-US" altLang="zh-CN" smtClean="0"/>
              <a:t>WRITE</a:t>
            </a:r>
            <a:r>
              <a:rPr lang="en-US" altLang="zh-CN" smtClean="0"/>
              <a:t>(*,*) </a:t>
            </a:r>
            <a:r>
              <a:rPr lang="en-US" altLang="zh-CN" smtClean="0"/>
              <a:t>c,c(6:),c(3:4)</a:t>
            </a:r>
            <a:endParaRPr lang="en-US" altLang="zh-CN" smtClean="0"/>
          </a:p>
          <a:p>
            <a:pPr lvl="1"/>
            <a:r>
              <a:rPr lang="en-US" altLang="zh-CN" smtClean="0"/>
              <a:t>END</a:t>
            </a:r>
          </a:p>
          <a:p>
            <a:pPr lvl="1"/>
            <a:endParaRPr lang="en-US" altLang="zh-CN" smtClean="0"/>
          </a:p>
          <a:p>
            <a:pPr lvl="1"/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字符与字符串（续）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ASCII</a:t>
            </a:r>
            <a:r>
              <a:rPr lang="zh-CN" altLang="en-US" smtClean="0"/>
              <a:t>字符集与字符串处理函数</a:t>
            </a:r>
            <a:endParaRPr lang="en-US" altLang="zh-CN" smtClean="0"/>
          </a:p>
          <a:p>
            <a:pPr lvl="1"/>
            <a:r>
              <a:rPr lang="zh-CN" altLang="en-US" smtClean="0"/>
              <a:t>每一个字符对应一个</a:t>
            </a:r>
            <a:r>
              <a:rPr lang="en-US" altLang="zh-CN" smtClean="0"/>
              <a:t>ASCII</a:t>
            </a:r>
            <a:r>
              <a:rPr lang="zh-CN" altLang="en-US" smtClean="0"/>
              <a:t>码（</a:t>
            </a:r>
            <a:r>
              <a:rPr lang="en-US" altLang="zh-CN" smtClean="0"/>
              <a:t>8</a:t>
            </a:r>
            <a:r>
              <a:rPr lang="zh-CN" altLang="en-US" smtClean="0"/>
              <a:t>个二进制位表示）</a:t>
            </a:r>
            <a:endParaRPr lang="en-US" altLang="zh-CN" smtClean="0"/>
          </a:p>
          <a:p>
            <a:r>
              <a:rPr lang="zh-CN" altLang="en-US" smtClean="0"/>
              <a:t>相关处理函数</a:t>
            </a:r>
            <a:endParaRPr lang="en-US" altLang="zh-CN" smtClean="0"/>
          </a:p>
          <a:p>
            <a:pPr lvl="1"/>
            <a:r>
              <a:rPr lang="en-US" altLang="zh-CN" smtClean="0"/>
              <a:t>CHAR(num)</a:t>
            </a:r>
          </a:p>
          <a:p>
            <a:pPr lvl="1"/>
            <a:r>
              <a:rPr lang="en-US" altLang="zh-CN" smtClean="0"/>
              <a:t>ICHAR(char)</a:t>
            </a:r>
          </a:p>
          <a:p>
            <a:pPr lvl="1"/>
            <a:r>
              <a:rPr lang="en-US" altLang="zh-CN" smtClean="0"/>
              <a:t>LEN(string)</a:t>
            </a:r>
          </a:p>
          <a:p>
            <a:pPr lvl="1"/>
            <a:r>
              <a:rPr lang="en-US" altLang="zh-CN" smtClean="0"/>
              <a:t>LEN_TRIM(string)</a:t>
            </a:r>
          </a:p>
          <a:p>
            <a:pPr lvl="1"/>
            <a:r>
              <a:rPr lang="en-US" altLang="zh-CN" smtClean="0"/>
              <a:t>INDEX(string,key)</a:t>
            </a:r>
          </a:p>
          <a:p>
            <a:pPr lvl="1"/>
            <a:r>
              <a:rPr lang="en-US" altLang="zh-CN" smtClean="0"/>
              <a:t>TRIM(string)</a:t>
            </a:r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逻辑变量的声明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LOGICAL :: var_name</a:t>
            </a:r>
          </a:p>
          <a:p>
            <a:r>
              <a:rPr lang="zh-CN" altLang="en-US" smtClean="0"/>
              <a:t>逻辑变量在程序中主要用于流程控制</a:t>
            </a:r>
            <a:endParaRPr lang="en-US" altLang="zh-CN" smtClean="0"/>
          </a:p>
          <a:p>
            <a:r>
              <a:rPr lang="zh-CN" altLang="en-US" smtClean="0"/>
              <a:t>逻辑量的取值只有两个</a:t>
            </a:r>
            <a:endParaRPr lang="en-US" altLang="zh-CN" smtClean="0"/>
          </a:p>
          <a:p>
            <a:pPr lvl="1"/>
            <a:r>
              <a:rPr lang="en-US" altLang="zh-CN" smtClean="0"/>
              <a:t>.TRUE.</a:t>
            </a:r>
          </a:p>
          <a:p>
            <a:pPr lvl="1"/>
            <a:r>
              <a:rPr lang="en-US" altLang="zh-CN" smtClean="0"/>
              <a:t>.FALSE.</a:t>
            </a:r>
          </a:p>
          <a:p>
            <a:r>
              <a:rPr lang="zh-CN" altLang="en-US" smtClean="0"/>
              <a:t>当输出一个逻辑量时，显示为</a:t>
            </a:r>
            <a:r>
              <a:rPr lang="en-US" altLang="zh-CN" smtClean="0"/>
              <a:t>T</a:t>
            </a:r>
            <a:r>
              <a:rPr lang="zh-CN" altLang="en-US" smtClean="0"/>
              <a:t>或者</a:t>
            </a:r>
            <a:r>
              <a:rPr lang="en-US" altLang="zh-CN" smtClean="0"/>
              <a:t>F</a:t>
            </a:r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符号常量的声明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声明一个在执行起见不会改变的量</a:t>
            </a:r>
            <a:endParaRPr lang="en-US" altLang="zh-CN" smtClean="0"/>
          </a:p>
          <a:p>
            <a:r>
              <a:rPr lang="zh-CN" altLang="en-US" smtClean="0"/>
              <a:t>例：</a:t>
            </a:r>
            <a:endParaRPr lang="en-US" altLang="zh-CN" smtClean="0"/>
          </a:p>
          <a:p>
            <a:pPr lvl="1"/>
            <a:r>
              <a:rPr lang="en-US" altLang="zh-CN" smtClean="0"/>
              <a:t>REAL,PARAMETER :: PI=3.14159</a:t>
            </a:r>
          </a:p>
          <a:p>
            <a:r>
              <a:rPr lang="zh-CN" altLang="en-US" smtClean="0"/>
              <a:t>此处</a:t>
            </a:r>
            <a:r>
              <a:rPr lang="en-US" altLang="zh-CN" smtClean="0"/>
              <a:t>PARAMETER</a:t>
            </a:r>
            <a:r>
              <a:rPr lang="zh-CN" altLang="en-US" smtClean="0"/>
              <a:t>为修饰符，用来修饰</a:t>
            </a:r>
            <a:r>
              <a:rPr lang="en-US" altLang="zh-CN" smtClean="0"/>
              <a:t>REAL</a:t>
            </a:r>
            <a:r>
              <a:rPr lang="zh-CN" altLang="en-US" smtClean="0"/>
              <a:t>，声明此处的</a:t>
            </a:r>
            <a:r>
              <a:rPr lang="en-US" altLang="zh-CN" smtClean="0"/>
              <a:t>REAL</a:t>
            </a:r>
            <a:r>
              <a:rPr lang="zh-CN" altLang="en-US" smtClean="0"/>
              <a:t>为一常量</a:t>
            </a:r>
            <a:endParaRPr lang="en-US" altLang="zh-CN" smtClean="0"/>
          </a:p>
          <a:p>
            <a:r>
              <a:rPr lang="zh-CN" altLang="en-US" smtClean="0"/>
              <a:t>除了</a:t>
            </a:r>
            <a:r>
              <a:rPr lang="en-US" altLang="zh-CN" smtClean="0"/>
              <a:t>PARAMETER</a:t>
            </a:r>
            <a:r>
              <a:rPr lang="zh-CN" altLang="en-US" smtClean="0"/>
              <a:t>，还有其它很多修饰符，以后会逐一接触到</a:t>
            </a:r>
            <a:endParaRPr lang="en-US" altLang="zh-CN" smtClean="0"/>
          </a:p>
          <a:p>
            <a:r>
              <a:rPr lang="zh-CN" altLang="en-US" smtClean="0"/>
              <a:t>双冒号</a:t>
            </a:r>
            <a:r>
              <a:rPr lang="en-US" altLang="zh-CN" smtClean="0"/>
              <a:t>::</a:t>
            </a:r>
            <a:r>
              <a:rPr lang="zh-CN" altLang="en-US" smtClean="0"/>
              <a:t>就是表示所有的修饰符都结束</a:t>
            </a:r>
            <a:endParaRPr lang="en-US" altLang="zh-CN" smtClean="0"/>
          </a:p>
          <a:p>
            <a:r>
              <a:rPr lang="en-US" altLang="zh-CN" smtClean="0"/>
              <a:t>F77</a:t>
            </a:r>
            <a:r>
              <a:rPr lang="zh-CN" altLang="en-US" smtClean="0"/>
              <a:t>中符号常量的声明</a:t>
            </a:r>
            <a:endParaRPr lang="en-US" altLang="zh-CN" smtClean="0"/>
          </a:p>
          <a:p>
            <a:pPr lvl="1"/>
            <a:r>
              <a:rPr lang="en-US" altLang="zh-CN" smtClean="0"/>
              <a:t>REAL PI</a:t>
            </a:r>
          </a:p>
          <a:p>
            <a:pPr lvl="1"/>
            <a:r>
              <a:rPr lang="en-US" altLang="zh-CN" smtClean="0"/>
              <a:t>PARAMETER(PI=3.14159)</a:t>
            </a:r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设置变量的初值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变量可以在程序中用赋值语句初始化</a:t>
            </a:r>
            <a:endParaRPr lang="en-US" altLang="zh-CN" smtClean="0"/>
          </a:p>
          <a:p>
            <a:pPr lvl="1"/>
            <a:r>
              <a:rPr lang="en-US" altLang="zh-CN" smtClean="0"/>
              <a:t>INTEGER a</a:t>
            </a:r>
          </a:p>
          <a:p>
            <a:pPr lvl="1"/>
            <a:r>
              <a:rPr lang="en-US" altLang="zh-CN" smtClean="0"/>
              <a:t>a=3</a:t>
            </a:r>
          </a:p>
          <a:p>
            <a:r>
              <a:rPr lang="zh-CN" altLang="en-US" smtClean="0"/>
              <a:t>也可以在声明的时候初始化</a:t>
            </a:r>
            <a:endParaRPr lang="en-US" altLang="zh-CN" smtClean="0"/>
          </a:p>
          <a:p>
            <a:pPr lvl="1"/>
            <a:r>
              <a:rPr lang="en-US" altLang="zh-CN" smtClean="0"/>
              <a:t>INTEGER :: a=3</a:t>
            </a:r>
          </a:p>
          <a:p>
            <a:r>
              <a:rPr lang="zh-CN" altLang="en-US" smtClean="0"/>
              <a:t>以上两种方式看起来是一样，但实际存在区别，这一区别在后面的课程会有解释</a:t>
            </a:r>
            <a:endParaRPr lang="en-US" altLang="zh-CN" smtClean="0"/>
          </a:p>
          <a:p>
            <a:r>
              <a:rPr lang="en-US" altLang="zh-CN" smtClean="0"/>
              <a:t>F77</a:t>
            </a:r>
            <a:r>
              <a:rPr lang="zh-CN" altLang="en-US" smtClean="0"/>
              <a:t>的变量初始化</a:t>
            </a:r>
            <a:endParaRPr lang="en-US" altLang="zh-CN" smtClean="0"/>
          </a:p>
          <a:p>
            <a:pPr lvl="1"/>
            <a:r>
              <a:rPr lang="en-US" altLang="zh-CN" smtClean="0"/>
              <a:t>INTEGER a</a:t>
            </a:r>
          </a:p>
          <a:p>
            <a:pPr lvl="1"/>
            <a:r>
              <a:rPr lang="en-US" altLang="zh-CN" smtClean="0"/>
              <a:t>REAL b</a:t>
            </a:r>
          </a:p>
          <a:p>
            <a:pPr lvl="1"/>
            <a:r>
              <a:rPr lang="en-US" altLang="zh-CN" smtClean="0"/>
              <a:t>DATA a,b /3,2.0/</a:t>
            </a:r>
          </a:p>
          <a:p>
            <a:pPr lvl="1">
              <a:buNone/>
            </a:pPr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混合运算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在算术表达式中，可能有不同数据类型的数值发生运算的情况</a:t>
            </a:r>
            <a:endParaRPr lang="en-US" altLang="zh-CN" smtClean="0"/>
          </a:p>
          <a:p>
            <a:pPr lvl="1"/>
            <a:r>
              <a:rPr lang="zh-CN" altLang="en-US" smtClean="0"/>
              <a:t>系统会自动转换数据类型，让参与运算的数值的类型一致后进行运算</a:t>
            </a:r>
            <a:endParaRPr lang="en-US" altLang="zh-CN" smtClean="0"/>
          </a:p>
          <a:p>
            <a:pPr lvl="1"/>
            <a:r>
              <a:rPr lang="zh-CN" altLang="en-US" smtClean="0"/>
              <a:t>比较好的做法是：编程的时候先完成类型转换的工作</a:t>
            </a:r>
            <a:endParaRPr lang="en-US" altLang="zh-CN" smtClean="0"/>
          </a:p>
          <a:p>
            <a:r>
              <a:rPr lang="zh-CN" altLang="en-US" smtClean="0"/>
              <a:t>例：</a:t>
            </a:r>
            <a:endParaRPr lang="en-US" altLang="zh-CN" smtClean="0"/>
          </a:p>
          <a:p>
            <a:pPr lvl="1"/>
            <a:r>
              <a:rPr lang="en-US" altLang="zh-CN" smtClean="0"/>
              <a:t>REAL :: c</a:t>
            </a:r>
          </a:p>
          <a:p>
            <a:pPr lvl="1"/>
            <a:r>
              <a:rPr lang="en-US" altLang="zh-CN" smtClean="0"/>
              <a:t>c=1/2</a:t>
            </a:r>
          </a:p>
          <a:p>
            <a:pPr lvl="1"/>
            <a:r>
              <a:rPr lang="zh-CN" altLang="en-US" smtClean="0"/>
              <a:t>此处</a:t>
            </a:r>
            <a:r>
              <a:rPr lang="en-US" altLang="zh-CN" smtClean="0"/>
              <a:t>c</a:t>
            </a:r>
            <a:r>
              <a:rPr lang="zh-CN" altLang="en-US" smtClean="0"/>
              <a:t>的结果为</a:t>
            </a:r>
            <a:r>
              <a:rPr lang="en-US" altLang="zh-CN" smtClean="0"/>
              <a:t>0</a:t>
            </a:r>
          </a:p>
          <a:p>
            <a:pPr lvl="1"/>
            <a:r>
              <a:rPr lang="zh-CN" altLang="en-US" smtClean="0"/>
              <a:t>换做</a:t>
            </a:r>
            <a:r>
              <a:rPr lang="en-US" altLang="zh-CN" smtClean="0"/>
              <a:t>c=1.0/2</a:t>
            </a:r>
            <a:r>
              <a:rPr lang="zh-CN" altLang="en-US" smtClean="0"/>
              <a:t>，结果可以为</a:t>
            </a:r>
            <a:r>
              <a:rPr lang="en-US" altLang="zh-CN" smtClean="0"/>
              <a:t>0.5</a:t>
            </a:r>
            <a:r>
              <a:rPr lang="zh-CN" altLang="en-US" smtClean="0"/>
              <a:t>，这里是自动转换</a:t>
            </a:r>
            <a:endParaRPr lang="en-US" altLang="zh-CN" smtClean="0"/>
          </a:p>
          <a:p>
            <a:pPr lvl="1"/>
            <a:r>
              <a:rPr lang="zh-CN" altLang="en-US" smtClean="0"/>
              <a:t>也可以强制转换</a:t>
            </a:r>
            <a:endParaRPr lang="en-US" altLang="zh-CN" smtClean="0"/>
          </a:p>
          <a:p>
            <a:pPr lvl="2"/>
            <a:r>
              <a:rPr lang="en-US" altLang="zh-CN" smtClean="0"/>
              <a:t>c=REAL(1)/REAL(2)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数据类型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整数</a:t>
            </a:r>
            <a:r>
              <a:rPr lang="en-US" altLang="zh-CN" smtClean="0"/>
              <a:t>(INTEGER)</a:t>
            </a:r>
          </a:p>
          <a:p>
            <a:pPr lvl="1"/>
            <a:r>
              <a:rPr lang="zh-CN" altLang="en-US" smtClean="0"/>
              <a:t>长整数</a:t>
            </a:r>
            <a:endParaRPr lang="en-US" altLang="zh-CN" smtClean="0"/>
          </a:p>
          <a:p>
            <a:pPr lvl="1"/>
            <a:r>
              <a:rPr lang="zh-CN" altLang="en-US" smtClean="0"/>
              <a:t>短整数</a:t>
            </a:r>
            <a:endParaRPr lang="en-US" altLang="zh-CN" smtClean="0"/>
          </a:p>
          <a:p>
            <a:r>
              <a:rPr lang="zh-CN" altLang="en-US" smtClean="0"/>
              <a:t>浮点数</a:t>
            </a:r>
            <a:r>
              <a:rPr lang="en-US" altLang="zh-CN" smtClean="0"/>
              <a:t>(REAL)</a:t>
            </a:r>
          </a:p>
          <a:p>
            <a:pPr lvl="1"/>
            <a:r>
              <a:rPr lang="zh-CN" altLang="en-US" smtClean="0"/>
              <a:t>单精度</a:t>
            </a:r>
            <a:endParaRPr lang="en-US" altLang="zh-CN" smtClean="0"/>
          </a:p>
          <a:p>
            <a:pPr lvl="1"/>
            <a:r>
              <a:rPr lang="zh-CN" altLang="en-US" smtClean="0"/>
              <a:t>双精度</a:t>
            </a:r>
            <a:endParaRPr lang="en-US" altLang="zh-CN" smtClean="0"/>
          </a:p>
          <a:p>
            <a:r>
              <a:rPr lang="zh-CN" altLang="en-US" smtClean="0"/>
              <a:t>复数</a:t>
            </a:r>
            <a:r>
              <a:rPr lang="en-US" altLang="zh-CN" smtClean="0"/>
              <a:t>(COMPLEX)</a:t>
            </a:r>
          </a:p>
          <a:p>
            <a:r>
              <a:rPr lang="zh-CN" altLang="en-US" smtClean="0"/>
              <a:t>字符</a:t>
            </a:r>
            <a:r>
              <a:rPr lang="en-US" altLang="zh-CN" smtClean="0"/>
              <a:t>(CHARACTER)</a:t>
            </a:r>
          </a:p>
          <a:p>
            <a:r>
              <a:rPr lang="zh-CN" altLang="en-US" smtClean="0"/>
              <a:t>逻辑判断</a:t>
            </a:r>
            <a:r>
              <a:rPr lang="en-US" altLang="zh-CN" smtClean="0"/>
              <a:t>(LOGICAL)</a:t>
            </a:r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输入命令</a:t>
            </a:r>
            <a:r>
              <a:rPr lang="en-US" altLang="zh-CN" smtClean="0"/>
              <a:t>--READ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例：</a:t>
            </a:r>
            <a:endParaRPr lang="en-US" altLang="zh-CN" smtClean="0"/>
          </a:p>
          <a:p>
            <a:pPr lvl="1"/>
            <a:r>
              <a:rPr lang="en-US" altLang="zh-CN" smtClean="0"/>
              <a:t>PROGRAM ex0207</a:t>
            </a:r>
          </a:p>
          <a:p>
            <a:pPr lvl="1"/>
            <a:r>
              <a:rPr lang="en-US" altLang="zh-CN" smtClean="0"/>
              <a:t>INTEGER :: a,b</a:t>
            </a:r>
          </a:p>
          <a:p>
            <a:pPr lvl="1"/>
            <a:r>
              <a:rPr lang="en-US" altLang="zh-CN" smtClean="0"/>
              <a:t>READ(*,*) a,b</a:t>
            </a:r>
          </a:p>
          <a:p>
            <a:pPr lvl="1"/>
            <a:r>
              <a:rPr lang="en-US" altLang="zh-CN" smtClean="0"/>
              <a:t>END</a:t>
            </a:r>
          </a:p>
          <a:p>
            <a:pPr lvl="1"/>
            <a:r>
              <a:rPr lang="zh-CN" altLang="en-US" smtClean="0"/>
              <a:t>以上程序从键盘上读入两个整数，输入时，两个整数可以用空格或逗号分开，也可以每输入一个数值回车一次</a:t>
            </a:r>
            <a:endParaRPr lang="en-US" altLang="zh-CN" smtClean="0"/>
          </a:p>
          <a:p>
            <a:r>
              <a:rPr lang="en-US" altLang="zh-CN" smtClean="0"/>
              <a:t>READ(*,*) </a:t>
            </a:r>
          </a:p>
          <a:p>
            <a:pPr lvl="1"/>
            <a:r>
              <a:rPr lang="zh-CN" altLang="en-US" smtClean="0"/>
              <a:t>第一个星号表示默认的输入设备</a:t>
            </a:r>
            <a:endParaRPr lang="en-US" altLang="zh-CN" smtClean="0"/>
          </a:p>
          <a:p>
            <a:pPr lvl="1"/>
            <a:r>
              <a:rPr lang="zh-CN" altLang="en-US" smtClean="0"/>
              <a:t>第二</a:t>
            </a:r>
            <a:r>
              <a:rPr lang="zh-CN" altLang="en-US" smtClean="0"/>
              <a:t>个星号表示自由格式输入</a:t>
            </a:r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输入</a:t>
            </a:r>
            <a:r>
              <a:rPr lang="zh-CN" altLang="en-US" smtClean="0"/>
              <a:t>命令</a:t>
            </a:r>
            <a:r>
              <a:rPr lang="en-US" altLang="zh-CN" smtClean="0"/>
              <a:t>—READ</a:t>
            </a:r>
            <a:r>
              <a:rPr lang="zh-CN" altLang="en-US" smtClean="0"/>
              <a:t>（续）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自由格式输入字符串的局限</a:t>
            </a:r>
            <a:endParaRPr lang="en-US" altLang="zh-CN" smtClean="0"/>
          </a:p>
          <a:p>
            <a:r>
              <a:rPr lang="zh-CN" altLang="en-US" smtClean="0"/>
              <a:t>例：</a:t>
            </a:r>
            <a:endParaRPr lang="en-US" altLang="zh-CN" smtClean="0"/>
          </a:p>
          <a:p>
            <a:pPr lvl="1"/>
            <a:r>
              <a:rPr lang="en-US" altLang="zh-CN" smtClean="0"/>
              <a:t>PROGRAM ex0208</a:t>
            </a:r>
          </a:p>
          <a:p>
            <a:pPr lvl="1"/>
            <a:r>
              <a:rPr lang="en-US" altLang="zh-CN" smtClean="0"/>
              <a:t>CHARACTER(len=20) :: c</a:t>
            </a:r>
          </a:p>
          <a:p>
            <a:pPr lvl="1"/>
            <a:r>
              <a:rPr lang="en-US" altLang="zh-CN" smtClean="0"/>
              <a:t>READ(*,*) c</a:t>
            </a:r>
          </a:p>
          <a:p>
            <a:pPr lvl="1"/>
            <a:r>
              <a:rPr lang="en-US" altLang="zh-CN" smtClean="0"/>
              <a:t>WRITE(*,*) c</a:t>
            </a:r>
          </a:p>
          <a:p>
            <a:pPr lvl="1"/>
            <a:r>
              <a:rPr lang="en-US" altLang="zh-CN" smtClean="0"/>
              <a:t>END</a:t>
            </a:r>
          </a:p>
          <a:p>
            <a:pPr lvl="1"/>
            <a:r>
              <a:rPr lang="zh-CN" altLang="en-US" smtClean="0"/>
              <a:t>当运行程序时，输入</a:t>
            </a:r>
            <a:r>
              <a:rPr lang="en-US" altLang="zh-CN" smtClean="0"/>
              <a:t>Hello World</a:t>
            </a:r>
            <a:r>
              <a:rPr lang="zh-CN" altLang="en-US" smtClean="0"/>
              <a:t>，由于空格的存在，导致存储到变量</a:t>
            </a:r>
            <a:r>
              <a:rPr lang="en-US" altLang="zh-CN" smtClean="0"/>
              <a:t>c</a:t>
            </a:r>
            <a:r>
              <a:rPr lang="zh-CN" altLang="en-US" smtClean="0"/>
              <a:t>的字符串只有</a:t>
            </a:r>
            <a:r>
              <a:rPr lang="en-US" altLang="zh-CN" smtClean="0"/>
              <a:t>Hello</a:t>
            </a:r>
          </a:p>
          <a:p>
            <a:pPr lvl="1"/>
            <a:r>
              <a:rPr lang="zh-CN" altLang="en-US" smtClean="0"/>
              <a:t>如果需要输入含有空格的字符串，可采用格式化输入</a:t>
            </a:r>
            <a:endParaRPr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输出语句</a:t>
            </a:r>
            <a:r>
              <a:rPr lang="en-US" altLang="zh-CN" smtClean="0"/>
              <a:t>--WRITE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例：</a:t>
            </a:r>
            <a:endParaRPr lang="en-US" altLang="zh-CN" smtClean="0"/>
          </a:p>
          <a:p>
            <a:pPr lvl="1"/>
            <a:r>
              <a:rPr lang="en-US" altLang="zh-CN" smtClean="0"/>
              <a:t>PROGRAM ex0209</a:t>
            </a:r>
          </a:p>
          <a:p>
            <a:pPr lvl="1"/>
            <a:r>
              <a:rPr lang="en-US" altLang="zh-CN" smtClean="0"/>
              <a:t>WRITE(*,*) “Hello World!”</a:t>
            </a:r>
          </a:p>
          <a:p>
            <a:pPr lvl="1"/>
            <a:r>
              <a:rPr lang="en-US" altLang="zh-CN" smtClean="0"/>
              <a:t>END</a:t>
            </a:r>
          </a:p>
          <a:p>
            <a:pPr lvl="1"/>
            <a:r>
              <a:rPr lang="zh-CN" altLang="en-US" smtClean="0"/>
              <a:t>在</a:t>
            </a:r>
            <a:r>
              <a:rPr lang="en-US" altLang="zh-CN" smtClean="0"/>
              <a:t>WRITE</a:t>
            </a:r>
            <a:r>
              <a:rPr lang="zh-CN" altLang="en-US" smtClean="0"/>
              <a:t>中的两个星号与</a:t>
            </a:r>
            <a:r>
              <a:rPr lang="en-US" altLang="zh-CN" smtClean="0"/>
              <a:t>READ</a:t>
            </a:r>
            <a:r>
              <a:rPr lang="zh-CN" altLang="en-US" smtClean="0"/>
              <a:t>类似</a:t>
            </a:r>
            <a:endParaRPr lang="en-US" altLang="zh-CN" smtClean="0"/>
          </a:p>
          <a:p>
            <a:pPr lvl="2"/>
            <a:r>
              <a:rPr lang="zh-CN" altLang="en-US" smtClean="0"/>
              <a:t>第一</a:t>
            </a:r>
            <a:r>
              <a:rPr lang="zh-CN" altLang="en-US" smtClean="0"/>
              <a:t>个表示默认输出设备</a:t>
            </a:r>
            <a:endParaRPr lang="en-US" altLang="zh-CN" smtClean="0"/>
          </a:p>
          <a:p>
            <a:pPr lvl="2"/>
            <a:r>
              <a:rPr lang="zh-CN" altLang="en-US" smtClean="0"/>
              <a:t>第二</a:t>
            </a:r>
            <a:r>
              <a:rPr lang="zh-CN" altLang="en-US" smtClean="0"/>
              <a:t>个表示自由格式输出</a:t>
            </a:r>
            <a:endParaRPr lang="en-US" altLang="zh-CN" smtClean="0"/>
          </a:p>
          <a:p>
            <a:r>
              <a:rPr lang="zh-CN" altLang="en-US" smtClean="0"/>
              <a:t>关于</a:t>
            </a:r>
            <a:r>
              <a:rPr lang="en-US" altLang="zh-CN" smtClean="0"/>
              <a:t>WRITE</a:t>
            </a:r>
          </a:p>
          <a:p>
            <a:pPr lvl="1"/>
            <a:r>
              <a:rPr lang="zh-CN" altLang="en-US" smtClean="0"/>
              <a:t>每个</a:t>
            </a:r>
            <a:r>
              <a:rPr lang="en-US" altLang="zh-CN" smtClean="0"/>
              <a:t>WRITE</a:t>
            </a:r>
            <a:r>
              <a:rPr lang="zh-CN" altLang="en-US" smtClean="0"/>
              <a:t>都是新的一行，输出后换到下一行准备下一次输出</a:t>
            </a:r>
            <a:endParaRPr lang="en-US" altLang="zh-CN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声明</a:t>
            </a:r>
            <a:r>
              <a:rPr lang="en-US" altLang="zh-CN" smtClean="0"/>
              <a:t>—statement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在程序代码中，程序员向编译器要求预留一些存放数据的内存空间，这样的一些语句叫声明语句</a:t>
            </a:r>
            <a:endParaRPr lang="en-US" altLang="zh-CN" smtClean="0"/>
          </a:p>
          <a:p>
            <a:r>
              <a:rPr lang="zh-CN" altLang="en-US" smtClean="0"/>
              <a:t>例：</a:t>
            </a:r>
            <a:endParaRPr lang="en-US" altLang="zh-CN" smtClean="0"/>
          </a:p>
          <a:p>
            <a:pPr lvl="1"/>
            <a:r>
              <a:rPr lang="en-US" altLang="zh-CN" smtClean="0"/>
              <a:t>PROGRAM  ex0201</a:t>
            </a:r>
          </a:p>
          <a:p>
            <a:pPr lvl="1"/>
            <a:r>
              <a:rPr lang="en-US" altLang="zh-CN" smtClean="0"/>
              <a:t>INTEGER a</a:t>
            </a:r>
          </a:p>
          <a:p>
            <a:pPr lvl="1"/>
            <a:r>
              <a:rPr lang="en-US" altLang="zh-CN" smtClean="0"/>
              <a:t>a=3</a:t>
            </a:r>
          </a:p>
          <a:p>
            <a:pPr lvl="1"/>
            <a:r>
              <a:rPr lang="en-US" altLang="zh-CN" smtClean="0"/>
              <a:t>END </a:t>
            </a:r>
          </a:p>
          <a:p>
            <a:r>
              <a:rPr lang="en-US" altLang="zh-CN" smtClean="0"/>
              <a:t>INTEGER a </a:t>
            </a:r>
            <a:r>
              <a:rPr lang="zh-CN" altLang="en-US" smtClean="0"/>
              <a:t>向编译器申请一段空间用于存放一个整数，并且这个空间被命名为</a:t>
            </a:r>
            <a:r>
              <a:rPr lang="en-US" altLang="zh-CN" smtClean="0"/>
              <a:t>a</a:t>
            </a:r>
          </a:p>
          <a:p>
            <a:r>
              <a:rPr lang="en-US" altLang="zh-CN" smtClean="0"/>
              <a:t>a=3 </a:t>
            </a:r>
            <a:r>
              <a:rPr lang="zh-CN" altLang="en-US" smtClean="0"/>
              <a:t>将整数</a:t>
            </a:r>
            <a:r>
              <a:rPr lang="en-US" altLang="zh-CN" smtClean="0"/>
              <a:t>3</a:t>
            </a:r>
            <a:r>
              <a:rPr lang="zh-CN" altLang="en-US" smtClean="0"/>
              <a:t>放到这个内存空间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整数</a:t>
            </a:r>
            <a:r>
              <a:rPr lang="zh-CN" altLang="en-US" smtClean="0"/>
              <a:t>类型</a:t>
            </a:r>
            <a:r>
              <a:rPr lang="zh-CN" altLang="en-US" smtClean="0"/>
              <a:t>的声明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INTEGER  variable_name</a:t>
            </a:r>
          </a:p>
          <a:p>
            <a:r>
              <a:rPr lang="zh-CN" altLang="en-US" smtClean="0"/>
              <a:t>长整数的声明</a:t>
            </a:r>
            <a:r>
              <a:rPr lang="en-US" altLang="zh-CN" smtClean="0"/>
              <a:t>(F77</a:t>
            </a:r>
            <a:r>
              <a:rPr lang="zh-CN" altLang="en-US" smtClean="0"/>
              <a:t>规范</a:t>
            </a:r>
            <a:r>
              <a:rPr lang="en-US" altLang="zh-CN" smtClean="0"/>
              <a:t>)</a:t>
            </a:r>
          </a:p>
          <a:p>
            <a:pPr lvl="1"/>
            <a:r>
              <a:rPr lang="en-US" altLang="zh-CN" smtClean="0"/>
              <a:t>INTEGER*4 var_name</a:t>
            </a:r>
          </a:p>
          <a:p>
            <a:pPr lvl="1"/>
            <a:r>
              <a:rPr lang="en-US" altLang="zh-CN" smtClean="0"/>
              <a:t>INTEGER(4) var_name</a:t>
            </a:r>
          </a:p>
          <a:p>
            <a:r>
              <a:rPr lang="en-US" altLang="zh-CN" smtClean="0">
                <a:solidFill>
                  <a:srgbClr val="FF0000"/>
                </a:solidFill>
              </a:rPr>
              <a:t>FORTRAN90</a:t>
            </a:r>
            <a:r>
              <a:rPr lang="zh-CN" altLang="en-US" smtClean="0">
                <a:solidFill>
                  <a:srgbClr val="FF0000"/>
                </a:solidFill>
              </a:rPr>
              <a:t>的声明规范</a:t>
            </a:r>
            <a:endParaRPr lang="en-US" altLang="zh-CN" smtClean="0">
              <a:solidFill>
                <a:srgbClr val="FF0000"/>
              </a:solidFill>
            </a:endParaRPr>
          </a:p>
          <a:p>
            <a:pPr lvl="1"/>
            <a:r>
              <a:rPr lang="en-US" altLang="zh-CN" smtClean="0"/>
              <a:t>INETEGR(KIND=4) :: var_name	</a:t>
            </a:r>
            <a:r>
              <a:rPr lang="zh-CN" altLang="en-US" smtClean="0"/>
              <a:t>！声明长整型变量</a:t>
            </a:r>
            <a:endParaRPr lang="en-US" altLang="zh-CN" smtClean="0"/>
          </a:p>
          <a:p>
            <a:pPr lvl="1"/>
            <a:r>
              <a:rPr lang="en-US" altLang="zh-CN" smtClean="0"/>
              <a:t>INTEGER(KIND=2) :: var_name	</a:t>
            </a:r>
            <a:r>
              <a:rPr lang="zh-CN" altLang="en-US" smtClean="0"/>
              <a:t>！声明短整型变量</a:t>
            </a:r>
            <a:endParaRPr lang="en-US" altLang="zh-CN" smtClean="0"/>
          </a:p>
          <a:p>
            <a:pPr lvl="1"/>
            <a:r>
              <a:rPr lang="en-US" altLang="zh-CN" smtClean="0"/>
              <a:t>:: </a:t>
            </a:r>
            <a:r>
              <a:rPr lang="zh-CN" altLang="en-US" smtClean="0"/>
              <a:t>双冒号表示修饰符的结束（具体后续会讲）</a:t>
            </a:r>
            <a:endParaRPr lang="en-US" altLang="zh-CN" smtClean="0"/>
          </a:p>
          <a:p>
            <a:r>
              <a:rPr lang="zh-CN" altLang="en-US" smtClean="0"/>
              <a:t>要求：</a:t>
            </a:r>
            <a:endParaRPr lang="en-US" altLang="zh-CN" smtClean="0"/>
          </a:p>
          <a:p>
            <a:pPr lvl="1"/>
            <a:r>
              <a:rPr lang="zh-CN" altLang="en-US" smtClean="0"/>
              <a:t>能看懂</a:t>
            </a:r>
            <a:r>
              <a:rPr lang="en-US" altLang="zh-CN" smtClean="0"/>
              <a:t>F77</a:t>
            </a:r>
            <a:r>
              <a:rPr lang="zh-CN" altLang="en-US" smtClean="0"/>
              <a:t>的规范</a:t>
            </a:r>
            <a:endParaRPr lang="en-US" altLang="zh-CN" smtClean="0"/>
          </a:p>
          <a:p>
            <a:pPr lvl="1"/>
            <a:r>
              <a:rPr lang="zh-CN" altLang="en-US" smtClean="0"/>
              <a:t>书写程序用</a:t>
            </a:r>
            <a:r>
              <a:rPr lang="en-US" altLang="zh-CN" smtClean="0"/>
              <a:t>F90</a:t>
            </a:r>
            <a:r>
              <a:rPr lang="zh-CN" altLang="en-US" smtClean="0"/>
              <a:t>的规范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整数类型的声明（续）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一次声明多个变量</a:t>
            </a:r>
            <a:endParaRPr lang="en-US" altLang="zh-CN" smtClean="0"/>
          </a:p>
          <a:p>
            <a:pPr lvl="1"/>
            <a:r>
              <a:rPr lang="en-US" altLang="zh-CN" smtClean="0"/>
              <a:t>INTEGER :: a,b,c</a:t>
            </a:r>
          </a:p>
          <a:p>
            <a:r>
              <a:rPr lang="zh-CN" altLang="en-US" smtClean="0"/>
              <a:t>问题</a:t>
            </a:r>
            <a:endParaRPr lang="en-US" altLang="zh-CN" smtClean="0"/>
          </a:p>
          <a:p>
            <a:pPr lvl="1"/>
            <a:r>
              <a:rPr lang="en-US" altLang="zh-CN" smtClean="0"/>
              <a:t>INTEGER :: a     </a:t>
            </a:r>
            <a:r>
              <a:rPr lang="zh-CN" altLang="en-US" smtClean="0"/>
              <a:t>声明的变量</a:t>
            </a:r>
            <a:r>
              <a:rPr lang="en-US" altLang="zh-CN" smtClean="0"/>
              <a:t>a</a:t>
            </a:r>
            <a:r>
              <a:rPr lang="zh-CN" altLang="en-US" smtClean="0"/>
              <a:t>在内存中占用多少字节？</a:t>
            </a:r>
            <a:endParaRPr lang="en-US" altLang="zh-CN" smtClean="0"/>
          </a:p>
          <a:p>
            <a:pPr lvl="1"/>
            <a:r>
              <a:rPr lang="zh-CN" altLang="en-US" smtClean="0"/>
              <a:t>答案：与编译器有关，一般为</a:t>
            </a:r>
            <a:r>
              <a:rPr lang="en-US" altLang="zh-CN" smtClean="0"/>
              <a:t>4</a:t>
            </a:r>
            <a:r>
              <a:rPr lang="zh-CN" altLang="en-US" smtClean="0"/>
              <a:t>个字节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整数类型的声明（续）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例：</a:t>
            </a:r>
            <a:endParaRPr lang="en-US" altLang="zh-CN" smtClean="0"/>
          </a:p>
          <a:p>
            <a:pPr lvl="1"/>
            <a:r>
              <a:rPr lang="en-US" altLang="zh-CN" smtClean="0"/>
              <a:t>PROGRAM ex0202</a:t>
            </a:r>
          </a:p>
          <a:p>
            <a:pPr lvl="1"/>
            <a:r>
              <a:rPr lang="en-US" altLang="zh-CN" smtClean="0"/>
              <a:t>INTEGER :: b</a:t>
            </a:r>
          </a:p>
          <a:p>
            <a:pPr lvl="1"/>
            <a:r>
              <a:rPr lang="en-US" altLang="zh-CN" smtClean="0"/>
              <a:t>b = 3000</a:t>
            </a:r>
          </a:p>
          <a:p>
            <a:pPr lvl="1"/>
            <a:r>
              <a:rPr lang="en-US" altLang="zh-CN" smtClean="0"/>
              <a:t>WRITE(*,*) b</a:t>
            </a:r>
          </a:p>
          <a:p>
            <a:pPr lvl="1"/>
            <a:r>
              <a:rPr lang="en-US" altLang="zh-CN" smtClean="0"/>
              <a:t>END</a:t>
            </a:r>
          </a:p>
          <a:p>
            <a:r>
              <a:rPr lang="zh-CN" altLang="en-US" smtClean="0"/>
              <a:t>当</a:t>
            </a:r>
            <a:r>
              <a:rPr lang="en-US" altLang="zh-CN" smtClean="0"/>
              <a:t>b</a:t>
            </a:r>
            <a:r>
              <a:rPr lang="zh-CN" altLang="en-US" smtClean="0"/>
              <a:t>的值大于</a:t>
            </a:r>
            <a:r>
              <a:rPr lang="en-US" altLang="zh-CN" smtClean="0"/>
              <a:t>2147483647</a:t>
            </a:r>
            <a:r>
              <a:rPr lang="zh-CN" altLang="en-US" smtClean="0"/>
              <a:t>时，比如</a:t>
            </a:r>
            <a:endParaRPr lang="en-US" altLang="zh-CN" smtClean="0"/>
          </a:p>
          <a:p>
            <a:pPr lvl="1"/>
            <a:r>
              <a:rPr lang="en-US" altLang="zh-CN" smtClean="0"/>
              <a:t>b = 4000000000</a:t>
            </a:r>
          </a:p>
          <a:p>
            <a:pPr lvl="1"/>
            <a:r>
              <a:rPr lang="zh-CN" altLang="en-US" smtClean="0"/>
              <a:t>此时出现编译错误</a:t>
            </a:r>
            <a:endParaRPr lang="en-US" altLang="zh-CN" smtClean="0"/>
          </a:p>
          <a:p>
            <a:pPr lvl="2"/>
            <a:r>
              <a:rPr lang="en-US" altLang="zh-CN" smtClean="0"/>
              <a:t>INTEGER(KIND=8) :: b      </a:t>
            </a:r>
            <a:r>
              <a:rPr lang="zh-CN" altLang="en-US" smtClean="0"/>
              <a:t>！此时</a:t>
            </a:r>
            <a:r>
              <a:rPr lang="en-US" altLang="zh-CN" smtClean="0"/>
              <a:t>b</a:t>
            </a:r>
            <a:r>
              <a:rPr lang="zh-CN" altLang="en-US" smtClean="0"/>
              <a:t>可以保存更大的数</a:t>
            </a:r>
            <a:endParaRPr lang="en-US" altLang="zh-CN" smtClean="0"/>
          </a:p>
          <a:p>
            <a:pPr lvl="2"/>
            <a:r>
              <a:rPr lang="en-US" altLang="zh-CN" smtClean="0"/>
              <a:t>b = 4000000000_8        </a:t>
            </a:r>
            <a:r>
              <a:rPr lang="zh-CN" altLang="en-US" smtClean="0"/>
              <a:t>！常数需要指定用</a:t>
            </a:r>
            <a:r>
              <a:rPr lang="en-US" altLang="zh-CN" smtClean="0"/>
              <a:t>8</a:t>
            </a:r>
            <a:r>
              <a:rPr lang="zh-CN" altLang="en-US" smtClean="0"/>
              <a:t>个字节存储</a:t>
            </a:r>
            <a:endParaRPr lang="en-US" altLang="zh-CN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整数类型的声明（续）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例</a:t>
            </a:r>
            <a:endParaRPr lang="en-US" altLang="zh-CN" smtClean="0"/>
          </a:p>
          <a:p>
            <a:pPr lvl="1"/>
            <a:r>
              <a:rPr lang="en-US" altLang="zh-CN" smtClean="0"/>
              <a:t>PROGRAM </a:t>
            </a:r>
            <a:r>
              <a:rPr lang="en-US" altLang="zh-CN" smtClean="0"/>
              <a:t>ex0203</a:t>
            </a:r>
            <a:endParaRPr lang="en-US" altLang="zh-CN" smtClean="0"/>
          </a:p>
          <a:p>
            <a:pPr lvl="1"/>
            <a:r>
              <a:rPr lang="en-US" altLang="zh-CN" smtClean="0"/>
              <a:t>INTEGER :: b</a:t>
            </a:r>
          </a:p>
          <a:p>
            <a:pPr lvl="1"/>
            <a:r>
              <a:rPr lang="en-US" altLang="zh-CN" smtClean="0"/>
              <a:t>b </a:t>
            </a:r>
            <a:r>
              <a:rPr lang="en-US" altLang="zh-CN" smtClean="0"/>
              <a:t>= </a:t>
            </a:r>
            <a:r>
              <a:rPr lang="en-US" altLang="zh-CN" smtClean="0"/>
              <a:t>3/2</a:t>
            </a:r>
            <a:endParaRPr lang="en-US" altLang="zh-CN" smtClean="0"/>
          </a:p>
          <a:p>
            <a:pPr lvl="1"/>
            <a:r>
              <a:rPr lang="en-US" altLang="zh-CN" smtClean="0"/>
              <a:t>WRITE(*,*) b</a:t>
            </a:r>
          </a:p>
          <a:p>
            <a:pPr lvl="1"/>
            <a:r>
              <a:rPr lang="en-US" altLang="zh-CN" smtClean="0"/>
              <a:t>END</a:t>
            </a:r>
          </a:p>
          <a:p>
            <a:r>
              <a:rPr lang="zh-CN" altLang="en-US" smtClean="0"/>
              <a:t>程序的运行结果是</a:t>
            </a:r>
            <a:r>
              <a:rPr lang="en-US" altLang="zh-CN" smtClean="0"/>
              <a:t>1</a:t>
            </a:r>
            <a:r>
              <a:rPr lang="zh-CN" altLang="en-US" smtClean="0"/>
              <a:t>，不是</a:t>
            </a:r>
            <a:r>
              <a:rPr lang="en-US" altLang="zh-CN" smtClean="0"/>
              <a:t>1.5</a:t>
            </a:r>
          </a:p>
          <a:p>
            <a:r>
              <a:rPr lang="zh-CN" altLang="en-US" smtClean="0"/>
              <a:t>两个整数的算术运算结果仍然是整数</a:t>
            </a:r>
            <a:endParaRPr lang="en-US" altLang="zh-CN" smtClean="0"/>
          </a:p>
          <a:p>
            <a:r>
              <a:rPr lang="zh-CN" altLang="en-US" smtClean="0"/>
              <a:t>如果 </a:t>
            </a:r>
            <a:r>
              <a:rPr lang="en-US" altLang="zh-CN" smtClean="0"/>
              <a:t>b=1.5</a:t>
            </a:r>
          </a:p>
          <a:p>
            <a:pPr lvl="1"/>
            <a:r>
              <a:rPr lang="zh-CN" altLang="en-US" smtClean="0"/>
              <a:t>结果仍然是</a:t>
            </a:r>
            <a:r>
              <a:rPr lang="en-US" altLang="zh-CN" smtClean="0"/>
              <a:t>1</a:t>
            </a:r>
          </a:p>
          <a:p>
            <a:pPr lvl="1"/>
            <a:r>
              <a:rPr lang="zh-CN" altLang="en-US" smtClean="0"/>
              <a:t>因为</a:t>
            </a:r>
            <a:r>
              <a:rPr lang="en-US" altLang="zh-CN" smtClean="0"/>
              <a:t>b</a:t>
            </a:r>
            <a:r>
              <a:rPr lang="zh-CN" altLang="en-US" smtClean="0"/>
              <a:t>只能存储整数，</a:t>
            </a:r>
            <a:r>
              <a:rPr lang="en-US" altLang="zh-CN" smtClean="0"/>
              <a:t>1.5</a:t>
            </a:r>
            <a:r>
              <a:rPr lang="zh-CN" altLang="en-US" smtClean="0"/>
              <a:t>会转化为整数存储到</a:t>
            </a:r>
            <a:r>
              <a:rPr lang="en-US" altLang="zh-CN" smtClean="0"/>
              <a:t>b</a:t>
            </a: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浮点数的声明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REAL :: var_name</a:t>
            </a:r>
          </a:p>
          <a:p>
            <a:pPr lvl="1"/>
            <a:r>
              <a:rPr lang="zh-CN" altLang="en-US" smtClean="0"/>
              <a:t>声明一个单精度（</a:t>
            </a:r>
            <a:r>
              <a:rPr lang="en-US" altLang="zh-CN" smtClean="0"/>
              <a:t>4</a:t>
            </a:r>
            <a:r>
              <a:rPr lang="zh-CN" altLang="en-US" smtClean="0"/>
              <a:t>字节）的浮点数变量</a:t>
            </a:r>
            <a:r>
              <a:rPr lang="en-US" altLang="zh-CN" smtClean="0"/>
              <a:t>var_name</a:t>
            </a:r>
          </a:p>
          <a:p>
            <a:pPr lvl="1"/>
            <a:r>
              <a:rPr lang="zh-CN" altLang="en-US" smtClean="0"/>
              <a:t>也可以：</a:t>
            </a:r>
            <a:r>
              <a:rPr lang="en-US" altLang="zh-CN" smtClean="0"/>
              <a:t>REAL(KIND=4) :: var_name</a:t>
            </a:r>
          </a:p>
          <a:p>
            <a:r>
              <a:rPr lang="en-US" altLang="zh-CN" smtClean="0"/>
              <a:t>REAL(KIND=8) :: var_name</a:t>
            </a:r>
          </a:p>
          <a:p>
            <a:pPr lvl="1"/>
            <a:r>
              <a:rPr lang="zh-CN" altLang="en-US" smtClean="0"/>
              <a:t>声明一个双精度（</a:t>
            </a:r>
            <a:r>
              <a:rPr lang="en-US" altLang="zh-CN" smtClean="0"/>
              <a:t>8</a:t>
            </a:r>
            <a:r>
              <a:rPr lang="zh-CN" altLang="en-US" smtClean="0"/>
              <a:t>字节）的浮点数变量</a:t>
            </a:r>
            <a:r>
              <a:rPr lang="en-US" altLang="zh-CN" smtClean="0"/>
              <a:t>var_name</a:t>
            </a:r>
          </a:p>
          <a:p>
            <a:r>
              <a:rPr lang="zh-CN" altLang="en-US" smtClean="0"/>
              <a:t>在</a:t>
            </a:r>
            <a:r>
              <a:rPr lang="en-US" altLang="zh-CN" smtClean="0"/>
              <a:t>F77</a:t>
            </a:r>
            <a:r>
              <a:rPr lang="zh-CN" altLang="en-US" smtClean="0"/>
              <a:t>中，以上声明可以如下语句实现</a:t>
            </a:r>
            <a:endParaRPr lang="en-US" altLang="zh-CN" smtClean="0"/>
          </a:p>
          <a:p>
            <a:pPr lvl="1"/>
            <a:r>
              <a:rPr lang="en-US" altLang="zh-CN" smtClean="0"/>
              <a:t>REAL var_name</a:t>
            </a:r>
          </a:p>
          <a:p>
            <a:pPr lvl="1"/>
            <a:r>
              <a:rPr lang="en-US" altLang="zh-CN" smtClean="0"/>
              <a:t>REAL*4 var_name</a:t>
            </a:r>
          </a:p>
          <a:p>
            <a:pPr lvl="1"/>
            <a:r>
              <a:rPr lang="en-US" altLang="zh-CN" smtClean="0"/>
              <a:t>REAL(4) var_name</a:t>
            </a:r>
          </a:p>
          <a:p>
            <a:pPr lvl="1"/>
            <a:r>
              <a:rPr lang="en-US" altLang="zh-CN" smtClean="0"/>
              <a:t>REAL*8 var_name</a:t>
            </a:r>
          </a:p>
          <a:p>
            <a:pPr lvl="1"/>
            <a:r>
              <a:rPr lang="en-US" altLang="zh-CN" smtClean="0"/>
              <a:t>REAL(8) var_name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浮点数相关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smtClean="0"/>
              <a:t>例</a:t>
            </a:r>
            <a:endParaRPr lang="en-US" altLang="zh-CN" smtClean="0"/>
          </a:p>
          <a:p>
            <a:pPr lvl="1"/>
            <a:r>
              <a:rPr lang="en-US" altLang="zh-CN" smtClean="0"/>
              <a:t>PROGRAM ex0204</a:t>
            </a:r>
          </a:p>
          <a:p>
            <a:pPr lvl="1"/>
            <a:r>
              <a:rPr lang="en-US" altLang="zh-CN" smtClean="0"/>
              <a:t>REAL :: a,b,c</a:t>
            </a:r>
          </a:p>
          <a:p>
            <a:pPr lvl="1"/>
            <a:r>
              <a:rPr lang="en-US" altLang="zh-CN" smtClean="0"/>
              <a:t>a=1000.</a:t>
            </a:r>
          </a:p>
          <a:p>
            <a:pPr lvl="1"/>
            <a:r>
              <a:rPr lang="en-US" altLang="zh-CN" smtClean="0"/>
              <a:t>b=0.1</a:t>
            </a:r>
          </a:p>
          <a:p>
            <a:pPr lvl="1"/>
            <a:r>
              <a:rPr lang="en-US" altLang="zh-CN" smtClean="0"/>
              <a:t>c=a+b</a:t>
            </a:r>
          </a:p>
          <a:p>
            <a:pPr lvl="1"/>
            <a:r>
              <a:rPr lang="en-US" altLang="zh-CN" smtClean="0"/>
              <a:t>WRITE(*,*) c</a:t>
            </a:r>
          </a:p>
          <a:p>
            <a:pPr lvl="1"/>
            <a:r>
              <a:rPr lang="en-US" altLang="zh-CN" smtClean="0"/>
              <a:t>END</a:t>
            </a:r>
          </a:p>
          <a:p>
            <a:pPr lvl="1"/>
            <a:r>
              <a:rPr lang="zh-CN" altLang="en-US" smtClean="0"/>
              <a:t>运行结果是</a:t>
            </a:r>
            <a:r>
              <a:rPr lang="en-US" altLang="zh-CN" smtClean="0"/>
              <a:t>1000.1</a:t>
            </a:r>
          </a:p>
          <a:p>
            <a:pPr lvl="1"/>
            <a:r>
              <a:rPr lang="zh-CN" altLang="en-US" smtClean="0"/>
              <a:t>修改为 </a:t>
            </a:r>
            <a:r>
              <a:rPr lang="en-US" altLang="zh-CN" smtClean="0"/>
              <a:t>a=7000000</a:t>
            </a:r>
          </a:p>
          <a:p>
            <a:pPr lvl="2"/>
            <a:r>
              <a:rPr lang="zh-CN" altLang="en-US" smtClean="0"/>
              <a:t>运行结果为</a:t>
            </a:r>
            <a:r>
              <a:rPr lang="en-US" altLang="zh-CN" smtClean="0"/>
              <a:t>7000000</a:t>
            </a:r>
          </a:p>
          <a:p>
            <a:r>
              <a:rPr lang="zh-CN" altLang="en-US" smtClean="0"/>
              <a:t>由于浮点数的表示存在有效位数，当大数与小数运算时，会导致精度的损失</a:t>
            </a:r>
            <a:endParaRPr lang="en-US" altLang="zh-CN" smtClean="0"/>
          </a:p>
          <a:p>
            <a:pPr lvl="1"/>
            <a:r>
              <a:rPr lang="zh-CN" altLang="en-US" smtClean="0"/>
              <a:t>解决办法是提高数的精度或修改算法</a:t>
            </a: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4553</TotalTime>
  <Words>1187</Words>
  <Application>Microsoft Office PowerPoint</Application>
  <PresentationFormat>全屏显示(4:3)</PresentationFormat>
  <Paragraphs>231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主题</vt:lpstr>
      <vt:lpstr>第二讲</vt:lpstr>
      <vt:lpstr>数据类型</vt:lpstr>
      <vt:lpstr>声明—statement</vt:lpstr>
      <vt:lpstr>整数类型的声明</vt:lpstr>
      <vt:lpstr>整数类型的声明（续）</vt:lpstr>
      <vt:lpstr>整数类型的声明（续）</vt:lpstr>
      <vt:lpstr>整数类型的声明（续）</vt:lpstr>
      <vt:lpstr>浮点数的声明</vt:lpstr>
      <vt:lpstr>浮点数相关</vt:lpstr>
      <vt:lpstr>复数</vt:lpstr>
      <vt:lpstr>字符与字符串</vt:lpstr>
      <vt:lpstr>字符与字符串（续）</vt:lpstr>
      <vt:lpstr>字符与字符串（续）</vt:lpstr>
      <vt:lpstr>字符与字符串（续）</vt:lpstr>
      <vt:lpstr>字符与字符串（续）</vt:lpstr>
      <vt:lpstr>逻辑变量的声明</vt:lpstr>
      <vt:lpstr>符号常量的声明</vt:lpstr>
      <vt:lpstr>设置变量的初值</vt:lpstr>
      <vt:lpstr>混合运算</vt:lpstr>
      <vt:lpstr>输入命令--READ</vt:lpstr>
      <vt:lpstr>输入命令—READ（续）</vt:lpstr>
      <vt:lpstr>输出语句--WRITE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308</cp:revision>
  <dcterms:created xsi:type="dcterms:W3CDTF">2015-09-08T00:49:48Z</dcterms:created>
  <dcterms:modified xsi:type="dcterms:W3CDTF">2016-03-02T08:20:50Z</dcterms:modified>
</cp:coreProperties>
</file>