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80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第十三讲 文件进阶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第十三讲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文件进阶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80920" cy="490066"/>
          </a:xfrm>
        </p:spPr>
        <p:txBody>
          <a:bodyPr>
            <a:normAutofit fontScale="90000"/>
          </a:bodyPr>
          <a:lstStyle/>
          <a:p>
            <a:r>
              <a:rPr lang="zh-CN" altLang="en-US" smtClean="0"/>
              <a:t>利用</a:t>
            </a:r>
            <a:r>
              <a:rPr lang="en-US" altLang="zh-CN" smtClean="0"/>
              <a:t>INQUIRE</a:t>
            </a:r>
            <a:r>
              <a:rPr lang="zh-CN" altLang="en-US" smtClean="0"/>
              <a:t>语句获取与编译器无关的</a:t>
            </a:r>
            <a:r>
              <a:rPr lang="en-US" altLang="zh-CN" smtClean="0"/>
              <a:t>RECL</a:t>
            </a:r>
            <a:r>
              <a:rPr lang="zh-CN" altLang="en-US" smtClean="0"/>
              <a:t>值</a:t>
            </a:r>
            <a:endParaRPr lang="zh-CN" altLang="en-US"/>
          </a:p>
        </p:txBody>
      </p:sp>
      <p:sp>
        <p:nvSpPr>
          <p:cNvPr id="4" name="流程图: 文档 3"/>
          <p:cNvSpPr/>
          <p:nvPr/>
        </p:nvSpPr>
        <p:spPr>
          <a:xfrm>
            <a:off x="395536" y="1214422"/>
            <a:ext cx="3962150" cy="271464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INQUIRE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语句主要用于查询文件的状态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还可以获取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RECL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值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用法类似于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</a:rPr>
              <a:t>SELECTED_REAL_KIND()</a:t>
            </a:r>
            <a:endParaRPr lang="zh-CN" altLang="en-US" sz="2400" b="1" dirty="0" smtClean="0">
              <a:solidFill>
                <a:srgbClr val="004ADE"/>
              </a:solidFill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85720" y="3643314"/>
            <a:ext cx="8715436" cy="3071834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000" b="1" dirty="0" smtClean="0">
                <a:solidFill>
                  <a:srgbClr val="004ADE"/>
                </a:solidFill>
              </a:rPr>
              <a:t>INTEGER,PARAMETER::SINGLE=SELECTED_REAL_KIND(p=6)</a:t>
            </a: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REAL(KIND=SINGLE) :: value=1.0</a:t>
            </a: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b="1" dirty="0" err="1" smtClean="0">
                <a:solidFill>
                  <a:srgbClr val="004ADE"/>
                </a:solidFill>
              </a:rPr>
              <a:t>length_unf</a:t>
            </a:r>
            <a:endParaRPr lang="en-US" altLang="zh-CN" sz="2000" b="1" dirty="0" smtClean="0">
              <a:solidFill>
                <a:srgbClr val="004ADE"/>
              </a:solidFill>
            </a:endParaRP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INQUIRE (IOLENGTH=</a:t>
            </a:r>
            <a:r>
              <a:rPr lang="en-US" altLang="zh-CN" sz="2000" b="1" dirty="0" err="1" smtClean="0">
                <a:solidFill>
                  <a:srgbClr val="004ADE"/>
                </a:solidFill>
              </a:rPr>
              <a:t>length_unf</a:t>
            </a:r>
            <a:r>
              <a:rPr lang="en-US" altLang="zh-CN" sz="2000" b="1" dirty="0" smtClean="0">
                <a:solidFill>
                  <a:srgbClr val="004ADE"/>
                </a:solidFill>
              </a:rPr>
              <a:t>)  value</a:t>
            </a: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OPEN (UNIT=10,FILE='</a:t>
            </a:r>
            <a:r>
              <a:rPr lang="en-US" altLang="zh-CN" sz="2000" b="1" dirty="0" err="1" smtClean="0">
                <a:solidFill>
                  <a:srgbClr val="004ADE"/>
                </a:solidFill>
              </a:rPr>
              <a:t>test.bin',ACCESS</a:t>
            </a:r>
            <a:r>
              <a:rPr lang="en-US" altLang="zh-CN" sz="2000" b="1" dirty="0" smtClean="0">
                <a:solidFill>
                  <a:srgbClr val="004ADE"/>
                </a:solidFill>
              </a:rPr>
              <a:t>='DIRECT',&amp;</a:t>
            </a: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FORM='UNFORMATTED',RECL=</a:t>
            </a:r>
            <a:r>
              <a:rPr lang="en-US" altLang="zh-CN" sz="2000" b="1" dirty="0" err="1" smtClean="0">
                <a:solidFill>
                  <a:srgbClr val="004ADE"/>
                </a:solidFill>
              </a:rPr>
              <a:t>length_unf</a:t>
            </a:r>
            <a:r>
              <a:rPr lang="en-US" altLang="zh-CN" sz="2000" b="1" dirty="0" smtClean="0">
                <a:solidFill>
                  <a:srgbClr val="004ADE"/>
                </a:solidFill>
              </a:rPr>
              <a:t>)</a:t>
            </a:r>
          </a:p>
          <a:p>
            <a:r>
              <a:rPr lang="en-US" altLang="zh-CN" sz="2000" b="1" dirty="0" smtClean="0">
                <a:solidFill>
                  <a:srgbClr val="004ADE"/>
                </a:solidFill>
              </a:rPr>
              <a:t>WRITE (UNIT=10,REC=1) value              !</a:t>
            </a:r>
            <a:r>
              <a:rPr lang="zh-CN" altLang="en-US" sz="2000" b="1" dirty="0" smtClean="0">
                <a:solidFill>
                  <a:srgbClr val="004ADE"/>
                </a:solidFill>
              </a:rPr>
              <a:t>向文件中写入第一条记录</a:t>
            </a:r>
          </a:p>
        </p:txBody>
      </p:sp>
      <p:sp>
        <p:nvSpPr>
          <p:cNvPr id="7" name="流程图: 文档 6"/>
          <p:cNvSpPr/>
          <p:nvPr/>
        </p:nvSpPr>
        <p:spPr>
          <a:xfrm>
            <a:off x="5357818" y="1214422"/>
            <a:ext cx="3214710" cy="235745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smtClean="0">
                <a:solidFill>
                  <a:srgbClr val="004ADE"/>
                </a:solidFill>
              </a:rPr>
              <a:t>下面是一个直接访问非格式化文件的例子，采用平台无关性编写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直接访问格式化文件的例程</a:t>
            </a:r>
            <a:endParaRPr lang="zh-CN" altLang="en-US"/>
          </a:p>
        </p:txBody>
      </p:sp>
      <p:sp>
        <p:nvSpPr>
          <p:cNvPr id="4" name="流程图: 文档 3"/>
          <p:cNvSpPr/>
          <p:nvPr/>
        </p:nvSpPr>
        <p:spPr>
          <a:xfrm>
            <a:off x="500034" y="1142984"/>
            <a:ext cx="8215370" cy="542928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000" dirty="0" smtClean="0">
                <a:solidFill>
                  <a:srgbClr val="004ADE"/>
                </a:solidFill>
              </a:rPr>
              <a:t>PROGRAM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direct_access_formatted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IMPLICIT NONE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000" dirty="0" smtClean="0">
                <a:solidFill>
                  <a:srgbClr val="004ADE"/>
                </a:solidFill>
              </a:rPr>
              <a:t>=40) :: line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OPEN (UNIT=8,FILE='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dirio.fmt',ACCESS</a:t>
            </a:r>
            <a:r>
              <a:rPr lang="en-US" altLang="zh-CN" sz="2000" dirty="0" smtClean="0">
                <a:solidFill>
                  <a:srgbClr val="004ADE"/>
                </a:solidFill>
              </a:rPr>
              <a:t>='DIRECT',&amp;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	FORM='FORMATTED',STATUS='REPLACE',RECL=40)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DO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=1,100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(8,'(A,I3,A)',REC=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) 'This is record ',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,'.'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END DO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WRITE(*,'(A)',</a:t>
            </a:r>
            <a:r>
              <a:rPr lang="en-US" altLang="zh-CN" sz="2000" dirty="0" smtClean="0">
                <a:solidFill>
                  <a:srgbClr val="FF0000"/>
                </a:solidFill>
              </a:rPr>
              <a:t>ADVANCE='NO'</a:t>
            </a:r>
            <a:r>
              <a:rPr lang="en-US" altLang="zh-CN" sz="2000" dirty="0" smtClean="0">
                <a:solidFill>
                  <a:srgbClr val="004ADE"/>
                </a:solidFill>
              </a:rPr>
              <a:t>) </a:t>
            </a:r>
            <a:r>
              <a:rPr lang="en-US" altLang="zh-CN" dirty="0" smtClean="0">
                <a:solidFill>
                  <a:srgbClr val="004ADE"/>
                </a:solidFill>
              </a:rPr>
              <a:t>'Which record would you like to see?'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READ (*,'(I3)')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READ (8,'(A)',REC=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r>
              <a:rPr lang="en-US" altLang="zh-CN" sz="2000" dirty="0" smtClean="0">
                <a:solidFill>
                  <a:srgbClr val="004ADE"/>
                </a:solidFill>
              </a:rPr>
              <a:t>) line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(*,'(A,/,5X,A)') 'The record is : ',line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END PROGRAM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direct_access_formatted</a:t>
            </a:r>
            <a:endParaRPr lang="zh-CN" altLang="en-US" sz="2000" dirty="0" smtClean="0">
              <a:solidFill>
                <a:srgbClr val="004ADE"/>
              </a:solidFill>
            </a:endParaRPr>
          </a:p>
        </p:txBody>
      </p:sp>
      <p:pic>
        <p:nvPicPr>
          <p:cNvPr id="1025" name="Picture 1" descr="C:\Users\Administrator\AppData\Roaming\Tencent\Users\6524055\QQ\WinTemp\RichOle\85WA5JS~DRY)HNGD6}IKP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643050"/>
            <a:ext cx="4613704" cy="71438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6156176" y="1124744"/>
            <a:ext cx="1928826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</a:rPr>
              <a:t>运行结果</a:t>
            </a:r>
          </a:p>
        </p:txBody>
      </p:sp>
      <p:sp>
        <p:nvSpPr>
          <p:cNvPr id="6" name="矩形 5"/>
          <p:cNvSpPr/>
          <p:nvPr/>
        </p:nvSpPr>
        <p:spPr>
          <a:xfrm>
            <a:off x="6444208" y="548680"/>
            <a:ext cx="1928826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sz="2400" dirty="0" smtClean="0">
                <a:solidFill>
                  <a:srgbClr val="FF0000"/>
                </a:solidFill>
              </a:rPr>
              <a:t>direct_f.f90</a:t>
            </a:r>
            <a:endParaRPr lang="zh-CN" alt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6012160" y="4797152"/>
            <a:ext cx="2448272" cy="1152128"/>
          </a:xfrm>
          <a:prstGeom prst="borderCallout1">
            <a:avLst>
              <a:gd name="adj1" fmla="val 18750"/>
              <a:gd name="adj2" fmla="val -8333"/>
              <a:gd name="adj3" fmla="val -15898"/>
              <a:gd name="adj4" fmla="val -8871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dirty="0" smtClean="0">
                <a:solidFill>
                  <a:srgbClr val="004ADE"/>
                </a:solidFill>
              </a:rPr>
              <a:t>这个子句允许</a:t>
            </a:r>
            <a:r>
              <a:rPr lang="en-US" altLang="zh-CN" sz="2400" dirty="0" smtClean="0">
                <a:solidFill>
                  <a:srgbClr val="004ADE"/>
                </a:solidFill>
              </a:rPr>
              <a:t>write</a:t>
            </a:r>
            <a:r>
              <a:rPr lang="zh-CN" altLang="en-US" sz="2400" dirty="0" smtClean="0">
                <a:solidFill>
                  <a:srgbClr val="004ADE"/>
                </a:solidFill>
              </a:rPr>
              <a:t>执行后不换行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804248" cy="49006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直接访问非格式化文件例程</a:t>
            </a:r>
            <a:endParaRPr lang="zh-CN" altLang="en-US" dirty="0"/>
          </a:p>
        </p:txBody>
      </p:sp>
      <p:sp>
        <p:nvSpPr>
          <p:cNvPr id="6" name="流程图: 文档 5"/>
          <p:cNvSpPr/>
          <p:nvPr/>
        </p:nvSpPr>
        <p:spPr>
          <a:xfrm>
            <a:off x="395536" y="1556792"/>
            <a:ext cx="2448272" cy="230425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在进入这个例程前，</a:t>
            </a:r>
            <a:r>
              <a:rPr lang="zh-CN" altLang="en-US" sz="2400" b="1" smtClean="0">
                <a:solidFill>
                  <a:srgbClr val="004ADE"/>
                </a:solidFill>
              </a:rPr>
              <a:t>我们</a:t>
            </a:r>
            <a:r>
              <a:rPr lang="zh-CN" altLang="en-US" sz="2400" b="1" smtClean="0">
                <a:solidFill>
                  <a:srgbClr val="004ADE"/>
                </a:solidFill>
              </a:rPr>
              <a:t>先</a:t>
            </a:r>
            <a:r>
              <a:rPr lang="zh-CN" altLang="en-US" sz="2400" b="1" smtClean="0">
                <a:solidFill>
                  <a:srgbClr val="004ADE"/>
                </a:solidFill>
              </a:rPr>
              <a:t>回顾</a:t>
            </a:r>
            <a:r>
              <a:rPr lang="zh-CN" altLang="en-US" sz="2400" b="1" smtClean="0">
                <a:solidFill>
                  <a:srgbClr val="004ADE"/>
                </a:solidFill>
              </a:rPr>
              <a:t>一下上节课学习的随机数种子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初始化子程序</a:t>
            </a:r>
          </a:p>
        </p:txBody>
      </p:sp>
      <p:sp>
        <p:nvSpPr>
          <p:cNvPr id="7" name="流程图: 文档 6"/>
          <p:cNvSpPr/>
          <p:nvPr/>
        </p:nvSpPr>
        <p:spPr>
          <a:xfrm>
            <a:off x="2987824" y="1124744"/>
            <a:ext cx="5904656" cy="554461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000" dirty="0" smtClean="0">
                <a:solidFill>
                  <a:srgbClr val="004ADE"/>
                </a:solidFill>
              </a:rPr>
              <a:t>SUBROUTINE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init_random_seed</a:t>
            </a:r>
            <a:r>
              <a:rPr lang="en-US" altLang="zh-CN" sz="2000" dirty="0" smtClean="0">
                <a:solidFill>
                  <a:srgbClr val="004ADE"/>
                </a:solidFill>
              </a:rPr>
              <a:t>()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, n, clock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INTEGER, ALLOCATABLE :: seed(:)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</a:t>
            </a:r>
            <a:r>
              <a:rPr lang="en-US" altLang="zh-CN" sz="2000" smtClean="0">
                <a:solidFill>
                  <a:srgbClr val="004ADE"/>
                </a:solidFill>
              </a:rPr>
              <a:t>CALL RANDOM_SEED(size </a:t>
            </a:r>
            <a:r>
              <a:rPr lang="en-US" altLang="zh-CN" sz="2000" dirty="0" smtClean="0">
                <a:solidFill>
                  <a:srgbClr val="004ADE"/>
                </a:solidFill>
              </a:rPr>
              <a:t>= n)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ALLOCATE(seed(n))  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CALL SYSTEM_CLOCK(COUNT=clock)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seed = clock + 37 * (/ (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 - 1,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 = 1, n) /)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CALL RANDOM_SEED(put = seed) 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DEALLOCATE(seed)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END SUBROUTINE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init_random_seed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zh-CN" altLang="en-US" sz="2000" smtClean="0">
                <a:solidFill>
                  <a:srgbClr val="004ADE"/>
                </a:solidFill>
              </a:rPr>
              <a:t>在</a:t>
            </a:r>
            <a:r>
              <a:rPr lang="zh-CN" altLang="en-US" sz="2000" smtClean="0">
                <a:solidFill>
                  <a:srgbClr val="004ADE"/>
                </a:solidFill>
              </a:rPr>
              <a:t>程序初始化</a:t>
            </a:r>
            <a:r>
              <a:rPr lang="zh-CN" altLang="en-US" sz="2000" dirty="0" smtClean="0">
                <a:solidFill>
                  <a:srgbClr val="004ADE"/>
                </a:solidFill>
              </a:rPr>
              <a:t>种子后，在需要产生随机数的地方用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CALL RANDOM_NUMBER()</a:t>
            </a:r>
            <a:r>
              <a:rPr lang="zh-CN" altLang="en-US" sz="2000" dirty="0" smtClean="0">
                <a:solidFill>
                  <a:srgbClr val="004ADE"/>
                </a:solidFill>
              </a:rPr>
              <a:t>来产生</a:t>
            </a:r>
            <a:endParaRPr lang="en-US" altLang="zh-CN" sz="20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下面的程序用直接访问方式打开了两个文件</a:t>
            </a:r>
            <a:endParaRPr lang="en-US" altLang="zh-CN" dirty="0" smtClean="0"/>
          </a:p>
          <a:p>
            <a:r>
              <a:rPr lang="zh-CN" altLang="en-US" dirty="0" smtClean="0"/>
              <a:t>其中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dirio.fmt</a:t>
            </a:r>
            <a:r>
              <a:rPr lang="zh-CN" altLang="en-US" dirty="0" smtClean="0"/>
              <a:t>是格式化文件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dirio.unf</a:t>
            </a:r>
            <a:r>
              <a:rPr lang="zh-CN" altLang="en-US" dirty="0" smtClean="0"/>
              <a:t>是二进制文件</a:t>
            </a:r>
            <a:endParaRPr lang="en-US" altLang="zh-CN" dirty="0" smtClean="0"/>
          </a:p>
          <a:p>
            <a:r>
              <a:rPr lang="zh-CN" altLang="en-US" dirty="0" smtClean="0"/>
              <a:t>程序产生大量的随机数，并按每</a:t>
            </a:r>
            <a:r>
              <a:rPr lang="en-US" altLang="zh-CN" dirty="0" smtClean="0"/>
              <a:t>4</a:t>
            </a:r>
            <a:r>
              <a:rPr lang="zh-CN" altLang="en-US" dirty="0" smtClean="0"/>
              <a:t>个随机数一组，分别写入两个文件</a:t>
            </a:r>
            <a:endParaRPr lang="en-US" altLang="zh-CN" dirty="0" smtClean="0"/>
          </a:p>
          <a:p>
            <a:r>
              <a:rPr lang="zh-CN" altLang="en-US" dirty="0" smtClean="0"/>
              <a:t>然后随机读取文件中的内容，并比较两者耗费时间之差</a:t>
            </a:r>
            <a:endParaRPr lang="en-US" altLang="zh-CN" dirty="0" smtClean="0"/>
          </a:p>
          <a:p>
            <a:r>
              <a:rPr lang="zh-CN" altLang="en-US" dirty="0" smtClean="0"/>
              <a:t>程序完成后，查看两个文件，比较它们的大小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流程图: 文档 3"/>
          <p:cNvSpPr/>
          <p:nvPr/>
        </p:nvSpPr>
        <p:spPr>
          <a:xfrm>
            <a:off x="539552" y="1484784"/>
            <a:ext cx="8244408" cy="5139952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程序的声明部分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IMPLICIT NONE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INTEGER,PARAMETER :: SINGLE = SELECTED_REAL_KIND(p=6)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INTEGER,PARAMETER :: DOUBLE = SELECTED_REAL_KIND(p=14)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INTEGER,PARAMETER :: MAX_RECORDS = 20000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INTEGER,PARAMETER :: NUMBER_OF_READS = 50000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i,j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length_fmt</a:t>
            </a:r>
            <a:r>
              <a:rPr lang="en-US" altLang="zh-CN" sz="2000" dirty="0" smtClean="0">
                <a:solidFill>
                  <a:srgbClr val="004ADE"/>
                </a:solidFill>
              </a:rPr>
              <a:t> = 80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length_unf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INTEGER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REAL(KIND=SINGLE) ::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time_fmt,time_unf,time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REAL(KIND=SINGLE) :: value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REAL(KIND=DOUBLE) :: values(4)</a:t>
            </a:r>
            <a:endParaRPr lang="zh-CN" altLang="en-US" sz="20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写入文件部分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467544" y="1124744"/>
            <a:ext cx="8424936" cy="518457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000" dirty="0" smtClean="0">
                <a:solidFill>
                  <a:srgbClr val="004ADE"/>
                </a:solidFill>
              </a:rPr>
              <a:t>INQUIRE (IOLENGTH=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length_unf</a:t>
            </a:r>
            <a:r>
              <a:rPr lang="en-US" altLang="zh-CN" sz="2000" dirty="0" smtClean="0">
                <a:solidFill>
                  <a:srgbClr val="004ADE"/>
                </a:solidFill>
              </a:rPr>
              <a:t>) values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(*,'(A,I2)') ' The unformatted record length is ' ,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length_unf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(*,'(A,I2)') ' The formatted record length is ' ,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length_fmt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OPEN (UNIT=8,FILE='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dirio.unf',ACCESS</a:t>
            </a:r>
            <a:r>
              <a:rPr lang="en-US" altLang="zh-CN" sz="2000" dirty="0" smtClean="0">
                <a:solidFill>
                  <a:srgbClr val="004ADE"/>
                </a:solidFill>
              </a:rPr>
              <a:t>='DIRECT',&amp;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FORM='UNFORMATTED',STATUS='REPLACE',RECL=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length_unf</a:t>
            </a:r>
            <a:r>
              <a:rPr lang="en-US" altLang="zh-CN" sz="2000" dirty="0" smtClean="0">
                <a:solidFill>
                  <a:srgbClr val="004ADE"/>
                </a:solidFill>
              </a:rPr>
              <a:t>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OPEN (UNIT=9,FILE='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dirio.fmt',ACCESS</a:t>
            </a:r>
            <a:r>
              <a:rPr lang="en-US" altLang="zh-CN" sz="2000" dirty="0" smtClean="0">
                <a:solidFill>
                  <a:srgbClr val="004ADE"/>
                </a:solidFill>
              </a:rPr>
              <a:t>='DIRECT',&amp;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   FORM='FORMATTED',STATUS='REPLACE',RECL=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length_fmt</a:t>
            </a:r>
            <a:r>
              <a:rPr lang="en-US" altLang="zh-CN" sz="2000" dirty="0" smtClean="0">
                <a:solidFill>
                  <a:srgbClr val="004ADE"/>
                </a:solidFill>
              </a:rPr>
              <a:t>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CALL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init_random_seed</a:t>
            </a:r>
            <a:r>
              <a:rPr lang="en-US" altLang="zh-CN" sz="2000" dirty="0" smtClean="0">
                <a:solidFill>
                  <a:srgbClr val="004ADE"/>
                </a:solidFill>
              </a:rPr>
              <a:t>() 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DO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=1,MAX_RECORDS</a:t>
            </a:r>
          </a:p>
          <a:p>
            <a:r>
              <a:rPr lang="en-US" altLang="zh-CN" sz="2000" smtClean="0">
                <a:solidFill>
                  <a:srgbClr val="004ADE"/>
                </a:solidFill>
              </a:rPr>
              <a:t>	</a:t>
            </a:r>
            <a:r>
              <a:rPr lang="en-US" altLang="zh-CN" sz="2000" smtClean="0">
                <a:solidFill>
                  <a:srgbClr val="004ADE"/>
                </a:solidFill>
              </a:rPr>
              <a:t>CALL random_number(values)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smtClean="0">
                <a:solidFill>
                  <a:srgbClr val="004ADE"/>
                </a:solidFill>
              </a:rPr>
              <a:t>	</a:t>
            </a:r>
            <a:r>
              <a:rPr lang="en-US" altLang="zh-CN" sz="2000" smtClean="0">
                <a:solidFill>
                  <a:srgbClr val="004ADE"/>
                </a:solidFill>
              </a:rPr>
              <a:t>values=30</a:t>
            </a:r>
            <a:r>
              <a:rPr lang="en-US" altLang="zh-CN" sz="2000" smtClean="0">
                <a:solidFill>
                  <a:srgbClr val="004ADE"/>
                </a:solidFill>
              </a:rPr>
              <a:t>._</a:t>
            </a:r>
            <a:r>
              <a:rPr lang="en-US" altLang="zh-CN" sz="2000" smtClean="0">
                <a:solidFill>
                  <a:srgbClr val="004ADE"/>
                </a:solidFill>
              </a:rPr>
              <a:t>DOUBLE*values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smtClean="0">
                <a:solidFill>
                  <a:srgbClr val="004ADE"/>
                </a:solidFill>
              </a:rPr>
              <a:t>	</a:t>
            </a:r>
            <a:r>
              <a:rPr lang="en-US" altLang="zh-CN" sz="2000" smtClean="0">
                <a:solidFill>
                  <a:srgbClr val="004ADE"/>
                </a:solidFill>
              </a:rPr>
              <a:t>WRITE </a:t>
            </a:r>
            <a:r>
              <a:rPr lang="en-US" altLang="zh-CN" sz="2000" dirty="0" smtClean="0">
                <a:solidFill>
                  <a:srgbClr val="004ADE"/>
                </a:solidFill>
              </a:rPr>
              <a:t>(8,REC=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) values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	WRITE (9,‘(4ES20.14)',REC=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) values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END DO</a:t>
            </a:r>
            <a:endParaRPr lang="zh-CN" altLang="en-US" sz="20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流程图: 文档 3"/>
          <p:cNvSpPr/>
          <p:nvPr/>
        </p:nvSpPr>
        <p:spPr>
          <a:xfrm>
            <a:off x="539552" y="764704"/>
            <a:ext cx="8280920" cy="590465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CALL CPU_TIME(time)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DO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i</a:t>
            </a:r>
            <a:r>
              <a:rPr lang="en-US" altLang="zh-CN" sz="2000" dirty="0" smtClean="0">
                <a:solidFill>
                  <a:srgbClr val="FF0000"/>
                </a:solidFill>
              </a:rPr>
              <a:t>=1,NUMBER_OF_READS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	CALL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random_number</a:t>
            </a:r>
            <a:r>
              <a:rPr lang="en-US" altLang="zh-CN" sz="2000" dirty="0" smtClean="0">
                <a:solidFill>
                  <a:srgbClr val="FF0000"/>
                </a:solidFill>
              </a:rPr>
              <a:t>(value)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	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irec</a:t>
            </a:r>
            <a:r>
              <a:rPr lang="en-US" altLang="zh-CN" sz="2000" dirty="0" smtClean="0">
                <a:solidFill>
                  <a:srgbClr val="FF0000"/>
                </a:solidFill>
              </a:rPr>
              <a:t> = (MAX_RECORDS-1)*value+1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	READ (8,REC=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irec</a:t>
            </a:r>
            <a:r>
              <a:rPr lang="en-US" altLang="zh-CN" sz="2000" dirty="0" smtClean="0">
                <a:solidFill>
                  <a:srgbClr val="FF0000"/>
                </a:solidFill>
              </a:rPr>
              <a:t>) values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END DO</a:t>
            </a:r>
          </a:p>
          <a:p>
            <a:r>
              <a:rPr lang="en-US" altLang="zh-CN" sz="2000" dirty="0" smtClean="0">
                <a:solidFill>
                  <a:srgbClr val="FF0000"/>
                </a:solidFill>
              </a:rPr>
              <a:t>CALL CPU_TIME(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time_unf</a:t>
            </a:r>
            <a:r>
              <a:rPr lang="en-US" altLang="zh-CN" sz="20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zh-CN" sz="2000" dirty="0" err="1" smtClean="0">
                <a:solidFill>
                  <a:srgbClr val="FF0000"/>
                </a:solidFill>
              </a:rPr>
              <a:t>time_unf</a:t>
            </a:r>
            <a:r>
              <a:rPr lang="en-US" altLang="zh-CN" sz="2000" dirty="0" smtClean="0">
                <a:solidFill>
                  <a:srgbClr val="FF0000"/>
                </a:solidFill>
              </a:rPr>
              <a:t>=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time_unf</a:t>
            </a:r>
            <a:r>
              <a:rPr lang="en-US" altLang="zh-CN" sz="2000" dirty="0" smtClean="0">
                <a:solidFill>
                  <a:srgbClr val="FF0000"/>
                </a:solidFill>
              </a:rPr>
              <a:t>-time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CALL CPU_TIME(time)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DO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</a:t>
            </a:r>
            <a:r>
              <a:rPr lang="en-US" altLang="zh-CN" sz="2000" dirty="0" smtClean="0">
                <a:solidFill>
                  <a:srgbClr val="004ADE"/>
                </a:solidFill>
              </a:rPr>
              <a:t>=1,NUMBER_OF_READS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	CALL 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random_number</a:t>
            </a:r>
            <a:r>
              <a:rPr lang="en-US" altLang="zh-CN" sz="2000" dirty="0" smtClean="0">
                <a:solidFill>
                  <a:srgbClr val="004ADE"/>
                </a:solidFill>
              </a:rPr>
              <a:t>(value)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	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r>
              <a:rPr lang="en-US" altLang="zh-CN" sz="2000" dirty="0" smtClean="0">
                <a:solidFill>
                  <a:srgbClr val="004ADE"/>
                </a:solidFill>
              </a:rPr>
              <a:t>=(MAX_RECORDS-1)*value+1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	READ(9,'(4ES20.14)',REC=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irec</a:t>
            </a:r>
            <a:r>
              <a:rPr lang="en-US" altLang="zh-CN" sz="2000" dirty="0" smtClean="0">
                <a:solidFill>
                  <a:srgbClr val="004ADE"/>
                </a:solidFill>
              </a:rPr>
              <a:t>) values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END DO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CALL CPU_TIME(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time_fmt</a:t>
            </a:r>
            <a:r>
              <a:rPr lang="en-US" altLang="zh-CN" sz="2000" dirty="0" smtClean="0">
                <a:solidFill>
                  <a:srgbClr val="004ADE"/>
                </a:solidFill>
              </a:rPr>
              <a:t>)</a:t>
            </a:r>
          </a:p>
          <a:p>
            <a:r>
              <a:rPr lang="en-US" altLang="zh-CN" sz="2000" dirty="0" err="1" smtClean="0">
                <a:solidFill>
                  <a:srgbClr val="004ADE"/>
                </a:solidFill>
              </a:rPr>
              <a:t>time_fmt</a:t>
            </a:r>
            <a:r>
              <a:rPr lang="en-US" altLang="zh-CN" sz="2000" dirty="0" smtClean="0">
                <a:solidFill>
                  <a:srgbClr val="004ADE"/>
                </a:solidFill>
              </a:rPr>
              <a:t>=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time_fmt</a:t>
            </a:r>
            <a:r>
              <a:rPr lang="en-US" altLang="zh-CN" sz="2000" dirty="0" smtClean="0">
                <a:solidFill>
                  <a:srgbClr val="004ADE"/>
                </a:solidFill>
              </a:rPr>
              <a:t>-time</a:t>
            </a: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(*,'(A,F6.2)') 'Time for unformatted file = ',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time_unf</a:t>
            </a:r>
            <a:endParaRPr lang="en-US" altLang="zh-CN" sz="2000" dirty="0" smtClean="0">
              <a:solidFill>
                <a:srgbClr val="004ADE"/>
              </a:solidFill>
            </a:endParaRPr>
          </a:p>
          <a:p>
            <a:r>
              <a:rPr lang="en-US" altLang="zh-CN" sz="2000" dirty="0" smtClean="0">
                <a:solidFill>
                  <a:srgbClr val="004ADE"/>
                </a:solidFill>
              </a:rPr>
              <a:t>WRITE (*,'(A,F6.2)') 'Time for formatted file = ',</a:t>
            </a:r>
            <a:r>
              <a:rPr lang="en-US" altLang="zh-CN" sz="2000" dirty="0" err="1" smtClean="0">
                <a:solidFill>
                  <a:srgbClr val="004ADE"/>
                </a:solidFill>
              </a:rPr>
              <a:t>time_fmt</a:t>
            </a:r>
            <a:endParaRPr lang="en-US" altLang="zh-CN" sz="20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程序运行结果</a:t>
            </a:r>
            <a:endParaRPr lang="zh-CN" altLang="en-US" dirty="0"/>
          </a:p>
        </p:txBody>
      </p:sp>
      <p:pic>
        <p:nvPicPr>
          <p:cNvPr id="1025" name="Picture 1" descr="C:\Users\Administrator\AppData\Roaming\Tencent\Users\6524055\QQ\WinTemp\RichOle\9ZJKER$A2PFG9]0IEJ)YX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12776"/>
            <a:ext cx="5858003" cy="1368152"/>
          </a:xfrm>
          <a:prstGeom prst="rect">
            <a:avLst/>
          </a:prstGeom>
          <a:noFill/>
        </p:spPr>
      </p:pic>
      <p:pic>
        <p:nvPicPr>
          <p:cNvPr id="1026" name="Picture 2" descr="C:\Users\Administrator\AppData\Roaming\Tencent\Users\6524055\QQ\WinTemp\RichOle\N9`TJX00JGPNVX1PBWF0}~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157192"/>
            <a:ext cx="6531884" cy="648072"/>
          </a:xfrm>
          <a:prstGeom prst="rect">
            <a:avLst/>
          </a:prstGeom>
          <a:noFill/>
        </p:spPr>
      </p:pic>
      <p:sp>
        <p:nvSpPr>
          <p:cNvPr id="7" name="横卷形 6"/>
          <p:cNvSpPr/>
          <p:nvPr/>
        </p:nvSpPr>
        <p:spPr>
          <a:xfrm>
            <a:off x="395536" y="3717032"/>
            <a:ext cx="7416824" cy="115212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dirty="0" smtClean="0">
                <a:solidFill>
                  <a:srgbClr val="004ADE"/>
                </a:solidFill>
              </a:rPr>
              <a:t>20000</a:t>
            </a:r>
            <a:r>
              <a:rPr lang="zh-CN" altLang="en-US" sz="2400" dirty="0" smtClean="0">
                <a:solidFill>
                  <a:srgbClr val="004ADE"/>
                </a:solidFill>
              </a:rPr>
              <a:t>条记录，计算一下，文件</a:t>
            </a:r>
            <a:r>
              <a:rPr lang="en-US" altLang="zh-CN" sz="2400" dirty="0" smtClean="0">
                <a:solidFill>
                  <a:srgbClr val="004ADE"/>
                </a:solidFill>
              </a:rPr>
              <a:t>dirio.unf</a:t>
            </a:r>
            <a:r>
              <a:rPr lang="zh-CN" altLang="en-US" sz="2400" dirty="0" smtClean="0">
                <a:solidFill>
                  <a:srgbClr val="004ADE"/>
                </a:solidFill>
              </a:rPr>
              <a:t>的每条记录的长度是否和程序运行显示结果一致</a:t>
            </a:r>
          </a:p>
        </p:txBody>
      </p:sp>
      <p:sp>
        <p:nvSpPr>
          <p:cNvPr id="8" name="右箭头标注 7"/>
          <p:cNvSpPr/>
          <p:nvPr/>
        </p:nvSpPr>
        <p:spPr>
          <a:xfrm>
            <a:off x="0" y="5085184"/>
            <a:ext cx="2411760" cy="864096"/>
          </a:xfrm>
          <a:prstGeom prst="right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2400" dirty="0" smtClean="0">
                <a:solidFill>
                  <a:srgbClr val="004ADE"/>
                </a:solidFill>
              </a:rPr>
              <a:t>文件大小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INQUIRE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刚才介绍了用</a:t>
            </a:r>
            <a:r>
              <a:rPr lang="en-US" altLang="zh-CN" dirty="0" smtClean="0"/>
              <a:t>INQUIRE</a:t>
            </a:r>
            <a:r>
              <a:rPr lang="zh-CN" altLang="en-US" dirty="0" smtClean="0"/>
              <a:t>来获取不同编译器下非格式化文件中记录长度的方法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INQUIRE</a:t>
            </a:r>
            <a:r>
              <a:rPr lang="zh-CN" altLang="en-US" dirty="0" smtClean="0"/>
              <a:t>的用法不仅于此，它可以获取文件的大量信息，供程序编写使用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INQUIRE</a:t>
            </a:r>
            <a:r>
              <a:rPr lang="zh-CN" altLang="en-US" dirty="0" smtClean="0"/>
              <a:t>的子句非常多，下面只挑几个常用的讲解，更多的请大家查阅教材和参考书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EXIST</a:t>
            </a:r>
            <a:r>
              <a:rPr lang="zh-CN" altLang="en-US" dirty="0" smtClean="0"/>
              <a:t>子句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611560" y="1124744"/>
            <a:ext cx="3240360" cy="1368152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dirty="0" smtClean="0">
                <a:solidFill>
                  <a:srgbClr val="004ADE"/>
                </a:solidFill>
              </a:rPr>
              <a:t>判断文件是否存在</a:t>
            </a:r>
            <a:endParaRPr lang="en-US" altLang="zh-CN" sz="2400" dirty="0" smtClean="0">
              <a:solidFill>
                <a:srgbClr val="004ADE"/>
              </a:solidFill>
            </a:endParaRPr>
          </a:p>
          <a:p>
            <a:r>
              <a:rPr lang="zh-CN" altLang="en-US" sz="2400" dirty="0" smtClean="0">
                <a:solidFill>
                  <a:srgbClr val="004ADE"/>
                </a:solidFill>
              </a:rPr>
              <a:t>避免意外覆盖掉有用的数据</a:t>
            </a:r>
          </a:p>
        </p:txBody>
      </p:sp>
      <p:sp>
        <p:nvSpPr>
          <p:cNvPr id="6" name="流程图: 文档 5"/>
          <p:cNvSpPr/>
          <p:nvPr/>
        </p:nvSpPr>
        <p:spPr>
          <a:xfrm>
            <a:off x="539552" y="2780928"/>
            <a:ext cx="7200800" cy="367240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4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400" dirty="0" smtClean="0">
                <a:solidFill>
                  <a:srgbClr val="004ADE"/>
                </a:solidFill>
              </a:rPr>
              <a:t>=20) :: filename=‘test.dat’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LOGICAL :: alive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</a:rPr>
              <a:t>INQUIRE(FILE=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filename,exist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=alive)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IF (alive) THEN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    …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ELSE 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    …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END IF</a:t>
            </a:r>
            <a:endParaRPr lang="zh-CN" altLang="en-US" sz="24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二进制</a:t>
            </a:r>
            <a:r>
              <a:rPr lang="zh-CN" altLang="en-US" dirty="0" smtClean="0"/>
              <a:t>文件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二进制文件</a:t>
            </a:r>
            <a:r>
              <a:rPr lang="en-US" altLang="zh-CN" dirty="0" smtClean="0"/>
              <a:t>-------</a:t>
            </a:r>
            <a:r>
              <a:rPr lang="zh-CN" altLang="en-US" dirty="0" smtClean="0"/>
              <a:t>非格式化文件</a:t>
            </a:r>
            <a:endParaRPr lang="en-US" altLang="zh-CN" dirty="0" smtClean="0"/>
          </a:p>
          <a:p>
            <a:r>
              <a:rPr lang="zh-CN" altLang="en-US" dirty="0" smtClean="0"/>
              <a:t>格式化文件：保存可识别的字符、数字，按照标准格式编码存储，比如</a:t>
            </a:r>
            <a:r>
              <a:rPr lang="en-US" altLang="zh-CN" dirty="0" smtClean="0"/>
              <a:t>ASCII</a:t>
            </a:r>
            <a:r>
              <a:rPr lang="zh-CN" altLang="en-US" dirty="0" smtClean="0"/>
              <a:t>码或</a:t>
            </a:r>
            <a:r>
              <a:rPr lang="en-US" altLang="zh-CN" dirty="0" smtClean="0"/>
              <a:t>EDCDIC</a:t>
            </a:r>
            <a:r>
              <a:rPr lang="zh-CN" altLang="en-US" dirty="0" smtClean="0"/>
              <a:t>码。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非格式化文件是直接复制机器内存到磁盘，保存的是数据的二进制编码，所以又称为二进制文件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FORM</a:t>
            </a:r>
            <a:r>
              <a:rPr lang="zh-CN" altLang="en-US" dirty="0" smtClean="0"/>
              <a:t>子句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611560" y="1124744"/>
            <a:ext cx="3240360" cy="1368152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dirty="0" smtClean="0">
                <a:solidFill>
                  <a:srgbClr val="004ADE"/>
                </a:solidFill>
              </a:rPr>
              <a:t>如果不知道文件是格式化的还是非格式化的，可以用</a:t>
            </a:r>
            <a:r>
              <a:rPr lang="en-US" altLang="zh-CN" sz="2400" dirty="0" smtClean="0">
                <a:solidFill>
                  <a:srgbClr val="004ADE"/>
                </a:solidFill>
              </a:rPr>
              <a:t>FORM</a:t>
            </a:r>
            <a:r>
              <a:rPr lang="zh-CN" altLang="en-US" sz="2400" dirty="0" smtClean="0">
                <a:solidFill>
                  <a:srgbClr val="004ADE"/>
                </a:solidFill>
              </a:rPr>
              <a:t>子句</a:t>
            </a:r>
            <a:endParaRPr lang="en-US" altLang="zh-CN" sz="2400" dirty="0" smtClean="0">
              <a:solidFill>
                <a:srgbClr val="004ADE"/>
              </a:solidFill>
            </a:endParaRPr>
          </a:p>
        </p:txBody>
      </p:sp>
      <p:sp>
        <p:nvSpPr>
          <p:cNvPr id="5" name="流程图: 文档 4"/>
          <p:cNvSpPr/>
          <p:nvPr/>
        </p:nvSpPr>
        <p:spPr>
          <a:xfrm>
            <a:off x="539552" y="2780928"/>
            <a:ext cx="7200800" cy="367240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4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400" dirty="0" smtClean="0">
                <a:solidFill>
                  <a:srgbClr val="004ADE"/>
                </a:solidFill>
              </a:rPr>
              <a:t>=20) :: filename=‘test.dat’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4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400" dirty="0" smtClean="0">
                <a:solidFill>
                  <a:srgbClr val="004ADE"/>
                </a:solidFill>
              </a:rPr>
              <a:t>=15) :: form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</a:rPr>
              <a:t>INQUIRE(FILE=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filename,FORM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=form)</a:t>
            </a:r>
          </a:p>
          <a:p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如果是格式化文件，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form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返回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FORMATTED</a:t>
            </a: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否则返回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UNFORMATTED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           </a:t>
            </a:r>
            <a:endParaRPr lang="zh-CN" altLang="en-US" sz="24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ACCESS</a:t>
            </a:r>
            <a:r>
              <a:rPr lang="zh-CN" altLang="en-US" dirty="0" smtClean="0"/>
              <a:t>子句 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611560" y="1124744"/>
            <a:ext cx="3240360" cy="1368152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dirty="0" smtClean="0">
                <a:solidFill>
                  <a:srgbClr val="004ADE"/>
                </a:solidFill>
              </a:rPr>
              <a:t>当前文件是顺序访问还是直接访问</a:t>
            </a:r>
            <a:endParaRPr lang="en-US" altLang="zh-CN" sz="2400" dirty="0" smtClean="0">
              <a:solidFill>
                <a:srgbClr val="004ADE"/>
              </a:solidFill>
            </a:endParaRPr>
          </a:p>
        </p:txBody>
      </p:sp>
      <p:sp>
        <p:nvSpPr>
          <p:cNvPr id="5" name="流程图: 文档 4"/>
          <p:cNvSpPr/>
          <p:nvPr/>
        </p:nvSpPr>
        <p:spPr>
          <a:xfrm>
            <a:off x="539552" y="2780928"/>
            <a:ext cx="7200800" cy="367240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4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400" dirty="0" smtClean="0">
                <a:solidFill>
                  <a:srgbClr val="004ADE"/>
                </a:solidFill>
              </a:rPr>
              <a:t>=20) :: filename=‘test.dat’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CHARACTER(</a:t>
            </a:r>
            <a:r>
              <a:rPr lang="en-US" altLang="zh-CN" sz="2400" dirty="0" err="1" smtClean="0">
                <a:solidFill>
                  <a:srgbClr val="004ADE"/>
                </a:solidFill>
              </a:rPr>
              <a:t>len</a:t>
            </a:r>
            <a:r>
              <a:rPr lang="en-US" altLang="zh-CN" sz="2400" dirty="0" smtClean="0">
                <a:solidFill>
                  <a:srgbClr val="004ADE"/>
                </a:solidFill>
              </a:rPr>
              <a:t>=15) :: access</a:t>
            </a:r>
          </a:p>
          <a:p>
            <a:r>
              <a:rPr lang="en-US" altLang="zh-CN" sz="2400" b="1" dirty="0" smtClean="0">
                <a:solidFill>
                  <a:srgbClr val="004ADE"/>
                </a:solidFill>
              </a:rPr>
              <a:t>INQUIRE(FILE=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filename,FORM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=access)</a:t>
            </a:r>
          </a:p>
          <a:p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如果是顺序访问文件，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access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返回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SEQUENTIAL</a:t>
            </a: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直接访问文件返回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DIRECT</a:t>
            </a:r>
          </a:p>
          <a:p>
            <a:r>
              <a:rPr lang="en-US" altLang="zh-CN" sz="2400" dirty="0" smtClean="0">
                <a:solidFill>
                  <a:srgbClr val="004ADE"/>
                </a:solidFill>
              </a:rPr>
              <a:t>           </a:t>
            </a:r>
            <a:endParaRPr lang="zh-CN" altLang="en-US" sz="2400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READ</a:t>
            </a:r>
            <a:r>
              <a:rPr lang="zh-CN" altLang="en-US" dirty="0" smtClean="0"/>
              <a:t>和</a:t>
            </a:r>
            <a:r>
              <a:rPr lang="en-US" altLang="zh-CN" dirty="0" smtClean="0"/>
              <a:t>WRITE</a:t>
            </a:r>
            <a:r>
              <a:rPr lang="zh-CN" altLang="en-US" dirty="0" smtClean="0"/>
              <a:t>语句</a:t>
            </a:r>
            <a:endParaRPr lang="zh-CN" altLang="en-US" dirty="0"/>
          </a:p>
        </p:txBody>
      </p:sp>
      <p:sp>
        <p:nvSpPr>
          <p:cNvPr id="5" name="流程图: 文档 4"/>
          <p:cNvSpPr/>
          <p:nvPr/>
        </p:nvSpPr>
        <p:spPr>
          <a:xfrm>
            <a:off x="899592" y="1124744"/>
            <a:ext cx="3384376" cy="230425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IOSTAT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子句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如果读操作成功值为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0</a:t>
            </a: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如果遇到文件结束为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-1</a:t>
            </a: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读取失败为一个正数</a:t>
            </a:r>
          </a:p>
        </p:txBody>
      </p:sp>
      <p:sp>
        <p:nvSpPr>
          <p:cNvPr id="6" name="流程图: 文档 5"/>
          <p:cNvSpPr/>
          <p:nvPr/>
        </p:nvSpPr>
        <p:spPr>
          <a:xfrm>
            <a:off x="4932040" y="1124744"/>
            <a:ext cx="3528392" cy="237626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REC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子句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只对直接访问文件有效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指定从直接访问文件中读取的记录序号</a:t>
            </a:r>
          </a:p>
        </p:txBody>
      </p:sp>
      <p:sp>
        <p:nvSpPr>
          <p:cNvPr id="7" name="流程图: 文档 6"/>
          <p:cNvSpPr/>
          <p:nvPr/>
        </p:nvSpPr>
        <p:spPr>
          <a:xfrm>
            <a:off x="899592" y="3717032"/>
            <a:ext cx="3384376" cy="230425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NML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子句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指定要读入值的变量名列表，关于变量名列表在后面将会学习到</a:t>
            </a:r>
          </a:p>
        </p:txBody>
      </p:sp>
      <p:sp>
        <p:nvSpPr>
          <p:cNvPr id="8" name="流程图: 文档 7"/>
          <p:cNvSpPr/>
          <p:nvPr/>
        </p:nvSpPr>
        <p:spPr>
          <a:xfrm>
            <a:off x="5004048" y="3717032"/>
            <a:ext cx="3384376" cy="230425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ADVANCE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子句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输入值为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YES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，当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READ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语句完成时，换行，否则不换行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有名</a:t>
            </a:r>
            <a:r>
              <a:rPr lang="en-US" altLang="zh-CN" dirty="0" smtClean="0"/>
              <a:t>I/O</a:t>
            </a:r>
            <a:r>
              <a:rPr lang="zh-CN" altLang="en-US" dirty="0" smtClean="0"/>
              <a:t>列表</a:t>
            </a:r>
            <a:r>
              <a:rPr lang="en-US" altLang="zh-CN" dirty="0" smtClean="0"/>
              <a:t>--NAMELIST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683568" y="1196752"/>
            <a:ext cx="7848872" cy="93610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004ADE"/>
                </a:solidFill>
              </a:rPr>
              <a:t>NAMELIST  /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nl_group_name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/    var1,[var2,…]</a:t>
            </a:r>
            <a:endParaRPr lang="zh-CN" altLang="en-US" sz="2400" b="1" dirty="0" smtClean="0">
              <a:solidFill>
                <a:srgbClr val="004ADE"/>
              </a:solidFill>
            </a:endParaRPr>
          </a:p>
        </p:txBody>
      </p:sp>
      <p:sp>
        <p:nvSpPr>
          <p:cNvPr id="5" name="流程图: 文档 4"/>
          <p:cNvSpPr/>
          <p:nvPr/>
        </p:nvSpPr>
        <p:spPr>
          <a:xfrm>
            <a:off x="611560" y="2636912"/>
            <a:ext cx="4248472" cy="122413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作用：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给一个变量名列表取个名字</a:t>
            </a:r>
          </a:p>
        </p:txBody>
      </p:sp>
      <p:sp>
        <p:nvSpPr>
          <p:cNvPr id="6" name="流程图: 文档 5"/>
          <p:cNvSpPr/>
          <p:nvPr/>
        </p:nvSpPr>
        <p:spPr>
          <a:xfrm>
            <a:off x="611560" y="4149080"/>
            <a:ext cx="4248472" cy="122413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限定：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这是一个声明语句，必须放在第一条执行语句之前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write_namelist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=1,j=2</a:t>
            </a:r>
          </a:p>
          <a:p>
            <a:r>
              <a:rPr lang="en-US" altLang="zh-CN" dirty="0" smtClean="0"/>
              <a:t>REAL :: a=-999.,b=0.</a:t>
            </a:r>
          </a:p>
          <a:p>
            <a:r>
              <a:rPr lang="en-US" altLang="zh-CN" dirty="0" smtClean="0"/>
              <a:t>CHARACTER(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=12) :: string=‘Test string.’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NAMELIST /</a:t>
            </a:r>
            <a:r>
              <a:rPr lang="en-US" altLang="zh-CN" dirty="0" err="1" smtClean="0">
                <a:solidFill>
                  <a:srgbClr val="FF0000"/>
                </a:solidFill>
              </a:rPr>
              <a:t>mylist</a:t>
            </a:r>
            <a:r>
              <a:rPr lang="en-US" altLang="zh-CN" dirty="0" smtClean="0">
                <a:solidFill>
                  <a:srgbClr val="FF0000"/>
                </a:solidFill>
              </a:rPr>
              <a:t>/  </a:t>
            </a:r>
            <a:r>
              <a:rPr lang="en-US" altLang="zh-CN" dirty="0" err="1" smtClean="0">
                <a:solidFill>
                  <a:srgbClr val="FF0000"/>
                </a:solidFill>
              </a:rPr>
              <a:t>i,j,string,a,b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OPEN (8,FILE=‘output.nml’)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WRITE(UNIT=8,NML=</a:t>
            </a:r>
            <a:r>
              <a:rPr lang="en-US" altLang="zh-CN" dirty="0" err="1" smtClean="0">
                <a:solidFill>
                  <a:srgbClr val="FF0000"/>
                </a:solidFill>
              </a:rPr>
              <a:t>mylist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altLang="zh-CN" dirty="0" smtClean="0"/>
              <a:t>CLOSE(8)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write_namelist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运行结果文件内容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4248472" cy="3816424"/>
          </a:xfrm>
        </p:spPr>
        <p:txBody>
          <a:bodyPr/>
          <a:lstStyle/>
          <a:p>
            <a:r>
              <a:rPr lang="en-US" altLang="zh-CN" dirty="0" smtClean="0"/>
              <a:t>&amp;MYLIST</a:t>
            </a:r>
          </a:p>
          <a:p>
            <a:r>
              <a:rPr lang="en-US" altLang="zh-CN" dirty="0" smtClean="0"/>
              <a:t> I=          1,</a:t>
            </a:r>
          </a:p>
          <a:p>
            <a:r>
              <a:rPr lang="en-US" altLang="zh-CN" dirty="0" smtClean="0"/>
              <a:t> J=          2,</a:t>
            </a:r>
          </a:p>
          <a:p>
            <a:r>
              <a:rPr lang="en-US" altLang="zh-CN" dirty="0" smtClean="0"/>
              <a:t> STRING="Test string.",</a:t>
            </a:r>
          </a:p>
          <a:p>
            <a:r>
              <a:rPr lang="en-US" altLang="zh-CN" dirty="0" smtClean="0"/>
              <a:t> A= -999.00000    ,</a:t>
            </a:r>
          </a:p>
          <a:p>
            <a:r>
              <a:rPr lang="en-US" altLang="zh-CN" dirty="0" smtClean="0"/>
              <a:t> B=  0.0000000    ,</a:t>
            </a:r>
          </a:p>
          <a:p>
            <a:r>
              <a:rPr lang="en-US" altLang="zh-CN" dirty="0" smtClean="0"/>
              <a:t> /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5076056" y="2492896"/>
            <a:ext cx="3672408" cy="144016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必须以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&amp;NAMELIST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开始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以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/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结束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NAMELIST</a:t>
            </a:r>
            <a:r>
              <a:rPr lang="zh-CN" altLang="en-US" dirty="0" smtClean="0"/>
              <a:t>在</a:t>
            </a:r>
            <a:r>
              <a:rPr lang="en-US" altLang="zh-CN" dirty="0" smtClean="0"/>
              <a:t>READ</a:t>
            </a:r>
            <a:r>
              <a:rPr lang="zh-CN" altLang="en-US" dirty="0" smtClean="0"/>
              <a:t>中的用法</a:t>
            </a:r>
            <a:endParaRPr lang="zh-CN" altLang="en-US" dirty="0"/>
          </a:p>
        </p:txBody>
      </p:sp>
      <p:sp>
        <p:nvSpPr>
          <p:cNvPr id="4" name="流程图: 文档 3"/>
          <p:cNvSpPr/>
          <p:nvPr/>
        </p:nvSpPr>
        <p:spPr>
          <a:xfrm>
            <a:off x="323528" y="1556792"/>
            <a:ext cx="5184576" cy="302433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rgbClr val="004ADE"/>
                </a:solidFill>
              </a:rPr>
              <a:t>也可以在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READ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中使用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en-US" altLang="zh-CN" sz="2400" b="1" dirty="0" smtClean="0">
                <a:solidFill>
                  <a:srgbClr val="004ADE"/>
                </a:solidFill>
              </a:rPr>
              <a:t>READ(UNIT=8,NML=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mylist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）</a:t>
            </a:r>
            <a:endParaRPr lang="en-US" altLang="zh-CN" sz="2400" b="1" dirty="0" smtClean="0">
              <a:solidFill>
                <a:srgbClr val="004ADE"/>
              </a:solidFill>
            </a:endParaRPr>
          </a:p>
          <a:p>
            <a:endParaRPr lang="en-US" altLang="zh-CN" sz="2400" b="1" dirty="0" smtClean="0">
              <a:solidFill>
                <a:srgbClr val="004ADE"/>
              </a:solidFill>
            </a:endParaRPr>
          </a:p>
          <a:p>
            <a:r>
              <a:rPr lang="zh-CN" altLang="en-US" sz="2400" b="1" dirty="0" smtClean="0">
                <a:solidFill>
                  <a:srgbClr val="004ADE"/>
                </a:solidFill>
              </a:rPr>
              <a:t>系统会在文件中，从当前文件指针位置开始，向后搜索字符串</a:t>
            </a:r>
            <a:r>
              <a:rPr lang="en-US" altLang="zh-CN" sz="2400" b="1" dirty="0" smtClean="0">
                <a:solidFill>
                  <a:srgbClr val="004ADE"/>
                </a:solidFill>
              </a:rPr>
              <a:t>&amp;</a:t>
            </a:r>
            <a:r>
              <a:rPr lang="en-US" altLang="zh-CN" sz="2400" b="1" dirty="0" err="1" smtClean="0">
                <a:solidFill>
                  <a:srgbClr val="004ADE"/>
                </a:solidFill>
              </a:rPr>
              <a:t>mylist</a:t>
            </a:r>
            <a:r>
              <a:rPr lang="zh-CN" altLang="en-US" sz="2400" b="1" dirty="0" smtClean="0">
                <a:solidFill>
                  <a:srgbClr val="004ADE"/>
                </a:solidFill>
              </a:rPr>
              <a:t>，找到后，按照变量列表依次读入</a:t>
            </a:r>
          </a:p>
        </p:txBody>
      </p:sp>
      <p:sp>
        <p:nvSpPr>
          <p:cNvPr id="5" name="流程图: 文档 4"/>
          <p:cNvSpPr/>
          <p:nvPr/>
        </p:nvSpPr>
        <p:spPr>
          <a:xfrm>
            <a:off x="3419872" y="4509120"/>
            <a:ext cx="4896544" cy="1584176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NAMELIST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是一个非常有用的变量初始化和传递的功能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648072"/>
          </a:xfrm>
        </p:spPr>
        <p:txBody>
          <a:bodyPr/>
          <a:lstStyle/>
          <a:p>
            <a:r>
              <a:rPr lang="zh-CN" altLang="en-US" dirty="0" smtClean="0"/>
              <a:t>格式化文件的优缺点</a:t>
            </a:r>
            <a:endParaRPr lang="en-US" altLang="zh-CN" dirty="0" smtClean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916832"/>
            <a:ext cx="8229600" cy="6480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优点：可以直接阅读文件内容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7544" y="2780928"/>
            <a:ext cx="8229600" cy="28083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缺点：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数据要转换为二进制才能在机器内使用，转换耗费大量的时间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rgbClr val="FF0000"/>
              </a:buClr>
              <a:buSzPct val="50000"/>
              <a:buFont typeface="Wingdings" pitchFamily="2" charset="2"/>
              <a:buChar char="n"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存储需要耗费的空间更大一些，一个整数，机器内部表示就是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4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个字节，表示成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ASCII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码是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±.</a:t>
            </a:r>
            <a:r>
              <a:rPr lang="en-US" altLang="zh-CN" sz="2800" b="1" dirty="0" err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dddddddE±ee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，这需要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13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个字节（每个字符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1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个字节）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648072"/>
          </a:xfrm>
        </p:spPr>
        <p:txBody>
          <a:bodyPr/>
          <a:lstStyle/>
          <a:p>
            <a:r>
              <a:rPr lang="zh-CN" altLang="en-US" dirty="0" smtClean="0"/>
              <a:t>非格式化文件的优缺点</a:t>
            </a:r>
            <a:endParaRPr lang="en-US" altLang="zh-CN" dirty="0" smtClean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7544" y="1916832"/>
            <a:ext cx="8229600" cy="12961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优点：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处理比较快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占用存储空间小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67544" y="3789040"/>
            <a:ext cx="8229600" cy="1800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缺点：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不能直接阅读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在不同机器上表示不一样，不便于移植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两种文件的写操作：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格式化：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OPEN (UNIT=10,FILE='test.dat')</a:t>
            </a:r>
          </a:p>
          <a:p>
            <a:r>
              <a:rPr lang="en-US" altLang="zh-CN" dirty="0" smtClean="0"/>
              <a:t>WRITE (UNIT=10,FMT=100) (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),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=1,1000)</a:t>
            </a:r>
          </a:p>
          <a:p>
            <a:r>
              <a:rPr lang="en-US" altLang="zh-CN" dirty="0" smtClean="0"/>
              <a:t>100 FORMAT  (1X,5E13.6)</a:t>
            </a:r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非格式化：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sz="2000" dirty="0" smtClean="0"/>
              <a:t>OPEN (UNIT=10,FILE='</a:t>
            </a:r>
            <a:r>
              <a:rPr lang="en-US" altLang="zh-CN" sz="2000" dirty="0" err="1" smtClean="0"/>
              <a:t>test.dat‘,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FORM</a:t>
            </a:r>
            <a:r>
              <a:rPr lang="en-US" altLang="zh-CN" sz="2000" dirty="0" smtClean="0">
                <a:solidFill>
                  <a:srgbClr val="FF0000"/>
                </a:solidFill>
              </a:rPr>
              <a:t>=‘UNFORMATTED’</a:t>
            </a:r>
            <a:r>
              <a:rPr lang="en-US" altLang="zh-CN" sz="2000" dirty="0" smtClean="0"/>
              <a:t>)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WRITE (UNIT=10) (</a:t>
            </a:r>
            <a:r>
              <a:rPr lang="en-US" altLang="zh-CN" dirty="0" err="1" smtClean="0"/>
              <a:t>arr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),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=1,1000)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475656" y="2132856"/>
          <a:ext cx="6096000" cy="3858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格式化文件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非格式化文件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可以在输出设备上显示数据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不能在输出设备上显示数据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可以在不同计算机之间传送数据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无法轻易在使用不同内部数据表示法的计算机之间传递数据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需要大量的磁盘空间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需要的空间相对较小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速度慢，需要大量的机器时间转换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速度快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55469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在格式化时可能导致截尾或舍入错误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9025E"/>
                          </a:solidFill>
                        </a:rPr>
                        <a:t>不存在截断或舍入错误</a:t>
                      </a:r>
                      <a:endParaRPr lang="zh-CN" altLang="en-US" dirty="0">
                        <a:solidFill>
                          <a:srgbClr val="09025E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134076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3399"/>
                </a:solidFill>
              </a:rPr>
              <a:t>两种文件的比较</a:t>
            </a:r>
            <a:endParaRPr lang="zh-CN" altLang="en-US" sz="24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直接</a:t>
            </a:r>
            <a:r>
              <a:rPr lang="zh-CN" altLang="en-US" dirty="0" smtClean="0"/>
              <a:t>访问文件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512168"/>
          </a:xfrm>
        </p:spPr>
        <p:txBody>
          <a:bodyPr/>
          <a:lstStyle/>
          <a:p>
            <a:r>
              <a:rPr lang="zh-CN" altLang="en-US" dirty="0" smtClean="0"/>
              <a:t>顺序访问文件</a:t>
            </a:r>
            <a:r>
              <a:rPr lang="en-US" altLang="zh-CN" dirty="0" smtClean="0"/>
              <a:t>----</a:t>
            </a:r>
            <a:r>
              <a:rPr lang="zh-CN" altLang="en-US" dirty="0" smtClean="0"/>
              <a:t>按照文件中记录的顺序从第一条访问到最后一条</a:t>
            </a:r>
            <a:endParaRPr lang="en-US" altLang="zh-CN" dirty="0" smtClean="0"/>
          </a:p>
          <a:p>
            <a:r>
              <a:rPr lang="zh-CN" altLang="en-US" dirty="0" smtClean="0"/>
              <a:t>对于顺序文件，可以进行简单的定位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2708920"/>
            <a:ext cx="8229600" cy="15121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顺序文件中定位的方式：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采用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REWIND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和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BACKSPACE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语句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REWIND(UNIT=unit)     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回到文件头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BACKSPACE(UNIT=unit)   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回退一条记录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67544" y="4293096"/>
            <a:ext cx="8229600" cy="23042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顺序文件也可以在开启的时候定位：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利用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POSITION</a:t>
            </a: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子句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POSITION=‘REWIND’ 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文件指针指向第一条记录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POSITION=‘APPEND’  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文件指针指向最后一条记录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008112"/>
          </a:xfrm>
        </p:spPr>
        <p:txBody>
          <a:bodyPr/>
          <a:lstStyle/>
          <a:p>
            <a:r>
              <a:rPr lang="zh-CN" altLang="en-US" dirty="0" smtClean="0"/>
              <a:t>顺序文件定位方式举例：</a:t>
            </a:r>
            <a:endParaRPr lang="en-US" altLang="zh-CN" dirty="0" smtClean="0"/>
          </a:p>
          <a:p>
            <a:r>
              <a:rPr lang="en-US" altLang="zh-CN" sz="2400" dirty="0" smtClean="0"/>
              <a:t>OPEN(UNIT=10,FILE=</a:t>
            </a:r>
            <a:r>
              <a:rPr lang="en-US" altLang="zh-CN" sz="2400" dirty="0" err="1" smtClean="0"/>
              <a:t>test.dat,POSITION</a:t>
            </a:r>
            <a:r>
              <a:rPr lang="en-US" altLang="zh-CN" sz="2400" dirty="0" smtClean="0"/>
              <a:t>=‘APPEND’)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2420888"/>
            <a:ext cx="8229600" cy="20882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noProof="0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缺点：</a:t>
            </a:r>
            <a:endParaRPr lang="en-US" altLang="zh-CN" sz="2800" b="1" noProof="0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效率有限</a:t>
            </a:r>
            <a:endParaRPr lang="en-US" altLang="zh-CN" sz="2800" b="1" noProof="0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zh-CN" altLang="en-US" sz="2800" b="1" i="0" u="none" strike="noStrike" kern="1200" cap="none" spc="0" normalizeH="0" baseline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顺序访问文件只能一条一条顺序读取</a:t>
            </a:r>
            <a:endParaRPr kumimoji="0" lang="en-US" altLang="zh-CN" sz="2800" b="1" i="0" u="none" strike="noStrike" kern="1200" cap="none" spc="0" normalizeH="0" baseline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lang="zh-CN" altLang="en-US" sz="2800" b="1" noProof="0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回退也只能每次回退一个记录或直接到文件头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流程图: 文档 3"/>
          <p:cNvSpPr/>
          <p:nvPr/>
        </p:nvSpPr>
        <p:spPr>
          <a:xfrm>
            <a:off x="5508104" y="3571876"/>
            <a:ext cx="3350176" cy="2857520"/>
          </a:xfrm>
          <a:prstGeom prst="flowChartDocumen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rgbClr val="FF0000"/>
                </a:solidFill>
              </a:rPr>
              <a:t>如果是对格式化文件直接访问，必须用子句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FORM=‘FORMATTED’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指定文件格式，因为直接访问文件默认的格式是非格式化文件</a:t>
            </a:r>
          </a:p>
          <a:p>
            <a:pPr algn="ctr"/>
            <a:endParaRPr lang="zh-CN" altLang="en-US" dirty="0"/>
          </a:p>
        </p:txBody>
      </p:sp>
      <p:sp>
        <p:nvSpPr>
          <p:cNvPr id="6" name="横卷形 5"/>
          <p:cNvSpPr/>
          <p:nvPr/>
        </p:nvSpPr>
        <p:spPr>
          <a:xfrm>
            <a:off x="571472" y="1214422"/>
            <a:ext cx="4071966" cy="1643074"/>
          </a:xfrm>
          <a:prstGeom prst="horizont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直接访问文件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004ADE"/>
                </a:solidFill>
              </a:rPr>
              <a:t>直接访问存储在文件中的第</a:t>
            </a:r>
            <a:r>
              <a:rPr lang="en-US" altLang="zh-CN" dirty="0" err="1" smtClean="0">
                <a:solidFill>
                  <a:srgbClr val="004ADE"/>
                </a:solidFill>
              </a:rPr>
              <a:t>i</a:t>
            </a:r>
            <a:r>
              <a:rPr lang="zh-CN" altLang="en-US" dirty="0" smtClean="0">
                <a:solidFill>
                  <a:srgbClr val="004ADE"/>
                </a:solidFill>
              </a:rPr>
              <a:t>条记录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pPr algn="ctr"/>
            <a:endParaRPr lang="zh-CN" altLang="en-US" dirty="0">
              <a:solidFill>
                <a:srgbClr val="004ADE"/>
              </a:solidFill>
            </a:endParaRPr>
          </a:p>
        </p:txBody>
      </p:sp>
      <p:sp>
        <p:nvSpPr>
          <p:cNvPr id="8" name="流程图: 文档 7"/>
          <p:cNvSpPr/>
          <p:nvPr/>
        </p:nvSpPr>
        <p:spPr>
          <a:xfrm>
            <a:off x="5357818" y="1071546"/>
            <a:ext cx="3429024" cy="2214578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mtClean="0">
                <a:solidFill>
                  <a:srgbClr val="FF0000"/>
                </a:solidFill>
              </a:rPr>
              <a:t>限定：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zh-CN" altLang="en-US" smtClean="0">
                <a:solidFill>
                  <a:srgbClr val="FF0000"/>
                </a:solidFill>
              </a:rPr>
              <a:t>直接访问文件中的每条记录长度必须相等</a:t>
            </a:r>
            <a:endParaRPr lang="en-US" altLang="zh-CN" smtClean="0">
              <a:solidFill>
                <a:srgbClr val="FF0000"/>
              </a:solidFill>
            </a:endParaRPr>
          </a:p>
          <a:p>
            <a:pPr algn="ctr"/>
            <a:endParaRPr lang="zh-CN" altLang="en-US" smtClean="0">
              <a:solidFill>
                <a:srgbClr val="004ADE"/>
              </a:solidFill>
            </a:endParaRPr>
          </a:p>
        </p:txBody>
      </p:sp>
      <p:sp>
        <p:nvSpPr>
          <p:cNvPr id="9" name="流程图: 文档 8"/>
          <p:cNvSpPr/>
          <p:nvPr/>
        </p:nvSpPr>
        <p:spPr>
          <a:xfrm>
            <a:off x="642910" y="3000372"/>
            <a:ext cx="4500594" cy="3643338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rgbClr val="004ADE"/>
                </a:solidFill>
              </a:rPr>
              <a:t>打开方式：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004ADE"/>
                </a:solidFill>
              </a:rPr>
              <a:t>在</a:t>
            </a:r>
            <a:r>
              <a:rPr lang="en-US" altLang="zh-CN" dirty="0" smtClean="0">
                <a:solidFill>
                  <a:srgbClr val="004ADE"/>
                </a:solidFill>
              </a:rPr>
              <a:t>OPEN</a:t>
            </a:r>
            <a:r>
              <a:rPr lang="zh-CN" altLang="en-US" dirty="0" smtClean="0">
                <a:solidFill>
                  <a:srgbClr val="004ADE"/>
                </a:solidFill>
              </a:rPr>
              <a:t>语句中使用子句</a:t>
            </a:r>
            <a:r>
              <a:rPr lang="en-US" altLang="zh-CN" dirty="0" smtClean="0">
                <a:solidFill>
                  <a:srgbClr val="004ADE"/>
                </a:solidFill>
              </a:rPr>
              <a:t>ACCESS=‘DIRECT’</a:t>
            </a:r>
          </a:p>
          <a:p>
            <a:pPr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004ADE"/>
                </a:solidFill>
              </a:rPr>
              <a:t>在</a:t>
            </a:r>
            <a:r>
              <a:rPr lang="en-US" altLang="zh-CN" dirty="0" smtClean="0">
                <a:solidFill>
                  <a:srgbClr val="004ADE"/>
                </a:solidFill>
              </a:rPr>
              <a:t>OPEN</a:t>
            </a:r>
            <a:r>
              <a:rPr lang="zh-CN" altLang="en-US" dirty="0" smtClean="0">
                <a:solidFill>
                  <a:srgbClr val="004ADE"/>
                </a:solidFill>
              </a:rPr>
              <a:t>语句中同时使用子句</a:t>
            </a:r>
            <a:r>
              <a:rPr lang="en-US" altLang="zh-CN" dirty="0" smtClean="0">
                <a:solidFill>
                  <a:srgbClr val="004ADE"/>
                </a:solidFill>
              </a:rPr>
              <a:t>RECL</a:t>
            </a:r>
            <a:r>
              <a:rPr lang="zh-CN" altLang="en-US" dirty="0" smtClean="0">
                <a:solidFill>
                  <a:srgbClr val="004ADE"/>
                </a:solidFill>
              </a:rPr>
              <a:t>来指明每条记录的长度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pPr lvl="1"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004ADE"/>
                </a:solidFill>
              </a:rPr>
              <a:t>对于格式化文件，</a:t>
            </a:r>
            <a:r>
              <a:rPr lang="en-US" altLang="zh-CN" dirty="0" smtClean="0">
                <a:solidFill>
                  <a:srgbClr val="004ADE"/>
                </a:solidFill>
              </a:rPr>
              <a:t>RECL</a:t>
            </a:r>
            <a:r>
              <a:rPr lang="zh-CN" altLang="en-US" dirty="0" smtClean="0">
                <a:solidFill>
                  <a:srgbClr val="004ADE"/>
                </a:solidFill>
              </a:rPr>
              <a:t>中每条记录的长度按字符个数计算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pPr lvl="1"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004ADE"/>
                </a:solidFill>
              </a:rPr>
              <a:t>对于未格式化文件，</a:t>
            </a:r>
            <a:r>
              <a:rPr lang="en-US" altLang="zh-CN" dirty="0" smtClean="0">
                <a:solidFill>
                  <a:srgbClr val="004ADE"/>
                </a:solidFill>
              </a:rPr>
              <a:t>RECL</a:t>
            </a:r>
            <a:r>
              <a:rPr lang="zh-CN" altLang="en-US" dirty="0" smtClean="0">
                <a:solidFill>
                  <a:srgbClr val="004ADE"/>
                </a:solidFill>
              </a:rPr>
              <a:t>的值与编译器有关，可以通过</a:t>
            </a:r>
            <a:r>
              <a:rPr lang="en-US" altLang="zh-CN" dirty="0" smtClean="0">
                <a:solidFill>
                  <a:srgbClr val="004ADE"/>
                </a:solidFill>
              </a:rPr>
              <a:t>INQUIRE</a:t>
            </a:r>
            <a:r>
              <a:rPr lang="zh-CN" altLang="en-US" dirty="0" smtClean="0">
                <a:solidFill>
                  <a:srgbClr val="004ADE"/>
                </a:solidFill>
              </a:rPr>
              <a:t>语句查询得到</a:t>
            </a:r>
            <a:endParaRPr lang="en-US" altLang="zh-CN" dirty="0" smtClean="0">
              <a:solidFill>
                <a:srgbClr val="004ADE"/>
              </a:solidFill>
            </a:endParaRPr>
          </a:p>
          <a:p>
            <a:pPr algn="ctr"/>
            <a:endParaRPr lang="zh-CN" altLang="en-US" dirty="0" smtClean="0">
              <a:solidFill>
                <a:srgbClr val="004AD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5239</TotalTime>
  <Words>1429</Words>
  <Application>Microsoft Office PowerPoint</Application>
  <PresentationFormat>全屏显示(4:3)</PresentationFormat>
  <Paragraphs>251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第十三讲</vt:lpstr>
      <vt:lpstr>二进制文件</vt:lpstr>
      <vt:lpstr>幻灯片 3</vt:lpstr>
      <vt:lpstr>幻灯片 4</vt:lpstr>
      <vt:lpstr>幻灯片 5</vt:lpstr>
      <vt:lpstr>幻灯片 6</vt:lpstr>
      <vt:lpstr>直接访问文件</vt:lpstr>
      <vt:lpstr>幻灯片 8</vt:lpstr>
      <vt:lpstr>幻灯片 9</vt:lpstr>
      <vt:lpstr>利用INQUIRE语句获取与编译器无关的RECL值</vt:lpstr>
      <vt:lpstr>直接访问格式化文件的例程</vt:lpstr>
      <vt:lpstr>直接访问非格式化文件例程</vt:lpstr>
      <vt:lpstr>幻灯片 13</vt:lpstr>
      <vt:lpstr>幻灯片 14</vt:lpstr>
      <vt:lpstr>写入文件部分</vt:lpstr>
      <vt:lpstr>幻灯片 16</vt:lpstr>
      <vt:lpstr>程序运行结果</vt:lpstr>
      <vt:lpstr>INQUIRE语句</vt:lpstr>
      <vt:lpstr>EXIST子句</vt:lpstr>
      <vt:lpstr>FORM子句</vt:lpstr>
      <vt:lpstr>ACCESS子句 </vt:lpstr>
      <vt:lpstr>READ和WRITE语句</vt:lpstr>
      <vt:lpstr>有名I/O列表--NAMELIST</vt:lpstr>
      <vt:lpstr>幻灯片 24</vt:lpstr>
      <vt:lpstr>运行结果文件内容</vt:lpstr>
      <vt:lpstr>NAMELIST在READ中的用法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383</cp:revision>
  <dcterms:created xsi:type="dcterms:W3CDTF">2015-09-08T00:49:48Z</dcterms:created>
  <dcterms:modified xsi:type="dcterms:W3CDTF">2016-05-25T01:47:06Z</dcterms:modified>
</cp:coreProperties>
</file>