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8" r:id="rId9"/>
    <p:sldId id="269" r:id="rId10"/>
    <p:sldId id="270" r:id="rId11"/>
    <p:sldId id="271" r:id="rId12"/>
    <p:sldId id="263" r:id="rId13"/>
    <p:sldId id="264" r:id="rId14"/>
    <p:sldId id="265" r:id="rId15"/>
    <p:sldId id="266" r:id="rId16"/>
    <p:sldId id="267" r:id="rId17"/>
    <p:sldId id="272" r:id="rId18"/>
    <p:sldId id="273" r:id="rId19"/>
    <p:sldId id="274" r:id="rId20"/>
    <p:sldId id="275" r:id="rId21"/>
    <p:sldId id="276" r:id="rId22"/>
    <p:sldId id="277" r:id="rId23"/>
    <p:sldId id="278" r:id="rId24"/>
    <p:sldId id="279" r:id="rId25"/>
    <p:sldId id="280" r:id="rId26"/>
    <p:sldId id="295"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3780" y="-119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lvl1pPr>
              <a:defRPr>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微软雅黑" pitchFamily="34" charset="-122"/>
                <a:ea typeface="微软雅黑" pitchFamily="34"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404664"/>
            <a:ext cx="6923112" cy="576064"/>
          </a:xfrm>
        </p:spPr>
        <p:txBody>
          <a:bodyPr>
            <a:normAutofit/>
          </a:bodyPr>
          <a:lstStyle>
            <a:lvl1pPr algn="l">
              <a:defRPr sz="3200">
                <a:solidFill>
                  <a:srgbClr val="FF0000"/>
                </a:solidFill>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457200" y="1124744"/>
            <a:ext cx="8229600" cy="5616624"/>
          </a:xfrm>
        </p:spPr>
        <p:txBody>
          <a:bodyPr/>
          <a:lstStyle>
            <a:lvl1pPr>
              <a:buFontTx/>
              <a:buBlip>
                <a:blip r:embed="rId2"/>
              </a:buBlip>
              <a:defRPr sz="2800" baseline="0">
                <a:latin typeface="Microsoft New Tai Lue" pitchFamily="34" charset="0"/>
                <a:ea typeface="微软雅黑" pitchFamily="34" charset="-122"/>
              </a:defRPr>
            </a:lvl1pPr>
            <a:lvl2pPr>
              <a:buFontTx/>
              <a:buBlip>
                <a:blip r:embed="rId3"/>
              </a:buBlip>
              <a:defRPr sz="2400" baseline="0">
                <a:latin typeface="Microsoft New Tai Lue" pitchFamily="34" charset="0"/>
                <a:ea typeface="微软雅黑" pitchFamily="34" charset="-122"/>
              </a:defRPr>
            </a:lvl2pPr>
            <a:lvl3pPr>
              <a:buFontTx/>
              <a:buBlip>
                <a:blip r:embed="rId4"/>
              </a:buBlip>
              <a:defRPr sz="2000" baseline="0">
                <a:latin typeface="Microsoft New Tai Lue" pitchFamily="34" charset="0"/>
                <a:ea typeface="微软雅黑" pitchFamily="34" charset="-122"/>
              </a:defRPr>
            </a:lvl3pPr>
            <a:lvl4pPr>
              <a:defRPr sz="1800" baseline="0">
                <a:latin typeface="Microsoft New Tai Lue" pitchFamily="34" charset="0"/>
                <a:ea typeface="微软雅黑" pitchFamily="34" charset="-122"/>
              </a:defRPr>
            </a:lvl4pPr>
            <a:lvl5pPr>
              <a:defRPr sz="1600" baseline="0">
                <a:latin typeface="Microsoft New Tai Lue" pitchFamily="34" charset="0"/>
                <a:ea typeface="微软雅黑"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cxnSp>
        <p:nvCxnSpPr>
          <p:cNvPr id="8" name="直接连接符 7"/>
          <p:cNvCxnSpPr/>
          <p:nvPr userDrawn="1"/>
        </p:nvCxnSpPr>
        <p:spPr>
          <a:xfrm>
            <a:off x="467544" y="1052736"/>
            <a:ext cx="820891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467544" y="44624"/>
            <a:ext cx="4392488" cy="276999"/>
          </a:xfrm>
          <a:prstGeom prst="rect">
            <a:avLst/>
          </a:prstGeom>
          <a:noFill/>
        </p:spPr>
        <p:txBody>
          <a:bodyPr wrap="square" rtlCol="0">
            <a:spAutoFit/>
          </a:bodyPr>
          <a:lstStyle/>
          <a:p>
            <a:r>
              <a:rPr lang="zh-CN" altLang="en-US" sz="1200" smtClean="0">
                <a:latin typeface="微软雅黑" pitchFamily="34" charset="-122"/>
                <a:ea typeface="微软雅黑" pitchFamily="34" charset="-122"/>
              </a:rPr>
              <a:t>第十二讲 </a:t>
            </a:r>
            <a:r>
              <a:rPr lang="zh-CN" altLang="en-US" sz="1200" smtClean="0">
                <a:latin typeface="微软雅黑" pitchFamily="34" charset="-122"/>
                <a:ea typeface="微软雅黑" pitchFamily="34" charset="-122"/>
              </a:rPr>
              <a:t>函数</a:t>
            </a:r>
            <a:r>
              <a:rPr lang="zh-CN" altLang="en-US" sz="1200" smtClean="0">
                <a:latin typeface="微软雅黑" pitchFamily="34" charset="-122"/>
                <a:ea typeface="微软雅黑" pitchFamily="34" charset="-122"/>
              </a:rPr>
              <a:t>（三）</a:t>
            </a:r>
            <a:endParaRPr lang="zh-CN" altLang="en-US" sz="1200" dirty="0">
              <a:latin typeface="微软雅黑" pitchFamily="34" charset="-122"/>
              <a:ea typeface="微软雅黑" pitchFamily="34" charset="-122"/>
            </a:endParaRPr>
          </a:p>
        </p:txBody>
      </p:sp>
      <p:cxnSp>
        <p:nvCxnSpPr>
          <p:cNvPr id="10" name="直接连接符 9"/>
          <p:cNvCxnSpPr/>
          <p:nvPr userDrawn="1"/>
        </p:nvCxnSpPr>
        <p:spPr>
          <a:xfrm>
            <a:off x="467544" y="332656"/>
            <a:ext cx="8208912"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530820CF-B880-4189-942D-D702A7CBA730}" type="datetimeFigureOut">
              <a:rPr lang="zh-CN" altLang="en-US" smtClean="0"/>
              <a:pPr/>
              <a:t>2016/5/18</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332656"/>
            <a:ext cx="5987008" cy="72008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124744"/>
            <a:ext cx="8229600" cy="5544616"/>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灯片编号占位符 5"/>
          <p:cNvSpPr>
            <a:spLocks noGrp="1"/>
          </p:cNvSpPr>
          <p:nvPr>
            <p:ph type="sldNum" sz="quarter" idx="4"/>
          </p:nvPr>
        </p:nvSpPr>
        <p:spPr>
          <a:xfrm>
            <a:off x="8701608" y="6492875"/>
            <a:ext cx="44239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3600" kern="1200">
          <a:solidFill>
            <a:schemeClr val="tx1"/>
          </a:solidFill>
          <a:latin typeface="微软雅黑" pitchFamily="34" charset="-122"/>
          <a:ea typeface="微软雅黑" pitchFamily="34" charset="-122"/>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第十二讲</a:t>
            </a:r>
            <a:endParaRPr lang="zh-CN" altLang="en-US" dirty="0"/>
          </a:p>
        </p:txBody>
      </p:sp>
      <p:sp>
        <p:nvSpPr>
          <p:cNvPr id="3" name="副标题 2"/>
          <p:cNvSpPr>
            <a:spLocks noGrp="1"/>
          </p:cNvSpPr>
          <p:nvPr>
            <p:ph type="subTitle" idx="1"/>
          </p:nvPr>
        </p:nvSpPr>
        <p:spPr/>
        <p:txBody>
          <a:bodyPr/>
          <a:lstStyle/>
          <a:p>
            <a:r>
              <a:rPr lang="zh-CN" altLang="en-US" smtClean="0"/>
              <a:t>过程</a:t>
            </a:r>
            <a:r>
              <a:rPr lang="zh-CN" altLang="en-US" smtClean="0"/>
              <a:t>（三）</a:t>
            </a:r>
            <a:endParaRPr lang="en-US" altLang="zh-CN"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修改过的</a:t>
            </a:r>
            <a:r>
              <a:rPr lang="en-US" altLang="zh-CN" smtClean="0"/>
              <a:t>ex0825</a:t>
            </a:r>
            <a:r>
              <a:rPr lang="zh-CN" altLang="en-US" smtClean="0"/>
              <a:t>主程序</a:t>
            </a:r>
            <a:endParaRPr lang="zh-CN" altLang="en-US"/>
          </a:p>
        </p:txBody>
      </p:sp>
      <p:sp>
        <p:nvSpPr>
          <p:cNvPr id="3" name="内容占位符 2"/>
          <p:cNvSpPr>
            <a:spLocks noGrp="1"/>
          </p:cNvSpPr>
          <p:nvPr>
            <p:ph idx="1"/>
          </p:nvPr>
        </p:nvSpPr>
        <p:spPr/>
        <p:txBody>
          <a:bodyPr>
            <a:normAutofit fontScale="92500" lnSpcReduction="20000"/>
          </a:bodyPr>
          <a:lstStyle/>
          <a:p>
            <a:pPr>
              <a:buNone/>
            </a:pPr>
            <a:r>
              <a:rPr lang="en-US" altLang="zh-CN" smtClean="0"/>
              <a:t>Program ex0825</a:t>
            </a:r>
          </a:p>
          <a:p>
            <a:pPr>
              <a:buNone/>
            </a:pPr>
            <a:r>
              <a:rPr lang="en-US" altLang="zh-CN" smtClean="0"/>
              <a:t>implicit none</a:t>
            </a:r>
          </a:p>
          <a:p>
            <a:pPr>
              <a:buNone/>
            </a:pPr>
            <a:r>
              <a:rPr lang="en-US" altLang="zh-CN" smtClean="0"/>
              <a:t>        interface</a:t>
            </a:r>
          </a:p>
          <a:p>
            <a:pPr>
              <a:buNone/>
            </a:pPr>
            <a:r>
              <a:rPr lang="en-US" altLang="zh-CN" smtClean="0"/>
              <a:t>                function random10(lbound,ubound)</a:t>
            </a:r>
          </a:p>
          <a:p>
            <a:pPr>
              <a:buNone/>
            </a:pPr>
            <a:r>
              <a:rPr lang="en-US" altLang="zh-CN" smtClean="0"/>
              <a:t>                implicit none</a:t>
            </a:r>
          </a:p>
          <a:p>
            <a:pPr>
              <a:buNone/>
            </a:pPr>
            <a:r>
              <a:rPr lang="en-US" altLang="zh-CN" smtClean="0"/>
              <a:t>                real :: lbound,ubound</a:t>
            </a:r>
          </a:p>
          <a:p>
            <a:pPr>
              <a:buNone/>
            </a:pPr>
            <a:r>
              <a:rPr lang="en-US" altLang="zh-CN" smtClean="0"/>
              <a:t>                real :: random10(10)</a:t>
            </a:r>
          </a:p>
          <a:p>
            <a:pPr>
              <a:buNone/>
            </a:pPr>
            <a:r>
              <a:rPr lang="en-US" altLang="zh-CN" smtClean="0"/>
              <a:t>                end function</a:t>
            </a:r>
          </a:p>
          <a:p>
            <a:pPr>
              <a:buNone/>
            </a:pPr>
            <a:r>
              <a:rPr lang="en-US" altLang="zh-CN" smtClean="0"/>
              <a:t>        end interface</a:t>
            </a:r>
          </a:p>
          <a:p>
            <a:pPr>
              <a:buNone/>
            </a:pPr>
            <a:r>
              <a:rPr lang="en-US" altLang="zh-CN" smtClean="0"/>
              <a:t>        real :: a(10)</a:t>
            </a:r>
          </a:p>
          <a:p>
            <a:pPr>
              <a:buNone/>
            </a:pPr>
            <a:r>
              <a:rPr lang="en-US" altLang="zh-CN" smtClean="0"/>
              <a:t>        </a:t>
            </a:r>
            <a:r>
              <a:rPr lang="en-US" altLang="zh-CN" smtClean="0">
                <a:solidFill>
                  <a:srgbClr val="FF0000"/>
                </a:solidFill>
              </a:rPr>
              <a:t>call init_random_seed()</a:t>
            </a:r>
          </a:p>
          <a:p>
            <a:pPr>
              <a:buNone/>
            </a:pPr>
            <a:r>
              <a:rPr lang="en-US" altLang="zh-CN" smtClean="0"/>
              <a:t>        a = random10(1.0,10.0)</a:t>
            </a:r>
          </a:p>
          <a:p>
            <a:pPr>
              <a:buNone/>
            </a:pPr>
            <a:r>
              <a:rPr lang="en-US" altLang="zh-CN" smtClean="0"/>
              <a:t>        write(*,*) a</a:t>
            </a:r>
          </a:p>
          <a:p>
            <a:pPr>
              <a:buNone/>
            </a:pPr>
            <a:r>
              <a:rPr lang="en-US" altLang="zh-CN" smtClean="0"/>
              <a:t>end</a:t>
            </a:r>
          </a:p>
          <a:p>
            <a:pPr>
              <a:buNone/>
            </a:pP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利用随机数计算</a:t>
            </a:r>
            <a:r>
              <a:rPr lang="en-US" altLang="zh-CN" smtClean="0"/>
              <a:t>π</a:t>
            </a:r>
            <a:r>
              <a:rPr lang="zh-CN" altLang="en-US" smtClean="0"/>
              <a:t>值</a:t>
            </a:r>
            <a:endParaRPr lang="zh-CN" altLang="en-US"/>
          </a:p>
        </p:txBody>
      </p:sp>
      <p:sp>
        <p:nvSpPr>
          <p:cNvPr id="3" name="内容占位符 2"/>
          <p:cNvSpPr>
            <a:spLocks noGrp="1"/>
          </p:cNvSpPr>
          <p:nvPr>
            <p:ph idx="1"/>
          </p:nvPr>
        </p:nvSpPr>
        <p:spPr/>
        <p:txBody>
          <a:bodyPr/>
          <a:lstStyle/>
          <a:p>
            <a:r>
              <a:rPr lang="zh-CN" altLang="en-US" smtClean="0"/>
              <a:t>如</a:t>
            </a:r>
            <a:r>
              <a:rPr lang="zh-CN" altLang="en-US" smtClean="0"/>
              <a:t>图所示，半径为</a:t>
            </a:r>
            <a:r>
              <a:rPr lang="en-US" altLang="zh-CN" smtClean="0"/>
              <a:t>1</a:t>
            </a:r>
            <a:r>
              <a:rPr lang="zh-CN" altLang="en-US" smtClean="0"/>
              <a:t>的</a:t>
            </a:r>
            <a:r>
              <a:rPr lang="en-US" altLang="zh-CN" smtClean="0"/>
              <a:t>1/4</a:t>
            </a:r>
            <a:r>
              <a:rPr lang="zh-CN" altLang="en-US" smtClean="0"/>
              <a:t>圆周在边长为</a:t>
            </a:r>
            <a:r>
              <a:rPr lang="en-US" altLang="zh-CN" smtClean="0"/>
              <a:t>1</a:t>
            </a:r>
            <a:r>
              <a:rPr lang="zh-CN" altLang="en-US" smtClean="0"/>
              <a:t>的正方形内</a:t>
            </a:r>
            <a:r>
              <a:rPr lang="en-US" altLang="zh-CN" smtClean="0"/>
              <a:t>	</a:t>
            </a:r>
          </a:p>
          <a:p>
            <a:pPr lvl="1"/>
            <a:r>
              <a:rPr lang="zh-CN" altLang="en-US" smtClean="0"/>
              <a:t>如果向正方形内投点，那么点落在圆周内的概率是</a:t>
            </a:r>
            <a:r>
              <a:rPr lang="en-US" altLang="zh-CN" smtClean="0"/>
              <a:t>π/4</a:t>
            </a:r>
          </a:p>
          <a:p>
            <a:pPr lvl="1"/>
            <a:endParaRPr lang="en-US" altLang="zh-CN" smtClean="0"/>
          </a:p>
          <a:p>
            <a:pPr lvl="1"/>
            <a:endParaRPr lang="en-US" altLang="zh-CN" smtClean="0"/>
          </a:p>
          <a:p>
            <a:pPr lvl="1"/>
            <a:endParaRPr lang="en-US" altLang="zh-CN" smtClean="0"/>
          </a:p>
          <a:p>
            <a:pPr lvl="1"/>
            <a:endParaRPr lang="en-US" altLang="zh-CN" smtClean="0"/>
          </a:p>
          <a:p>
            <a:pPr lvl="1"/>
            <a:endParaRPr lang="en-US" altLang="zh-CN" smtClean="0"/>
          </a:p>
          <a:p>
            <a:r>
              <a:rPr lang="zh-CN" altLang="en-US" smtClean="0"/>
              <a:t>算法：</a:t>
            </a:r>
            <a:endParaRPr lang="en-US" altLang="zh-CN" smtClean="0"/>
          </a:p>
          <a:p>
            <a:pPr lvl="1"/>
            <a:r>
              <a:rPr lang="zh-CN" altLang="en-US" smtClean="0"/>
              <a:t>利用随机数产生程序得到一对</a:t>
            </a:r>
            <a:r>
              <a:rPr lang="en-US" altLang="zh-CN" smtClean="0"/>
              <a:t>0</a:t>
            </a:r>
            <a:r>
              <a:rPr lang="zh-CN" altLang="en-US" smtClean="0"/>
              <a:t>到</a:t>
            </a:r>
            <a:r>
              <a:rPr lang="en-US" altLang="zh-CN" smtClean="0"/>
              <a:t>1</a:t>
            </a:r>
            <a:r>
              <a:rPr lang="zh-CN" altLang="en-US" smtClean="0"/>
              <a:t>之间的随机数</a:t>
            </a:r>
            <a:endParaRPr lang="en-US" altLang="zh-CN" smtClean="0"/>
          </a:p>
          <a:p>
            <a:pPr lvl="1"/>
            <a:r>
              <a:rPr lang="zh-CN" altLang="en-US" smtClean="0"/>
              <a:t>判断这对数所表示的点是否在圆周内</a:t>
            </a:r>
            <a:endParaRPr lang="en-US" altLang="zh-CN" smtClean="0"/>
          </a:p>
          <a:p>
            <a:pPr lvl="1"/>
            <a:r>
              <a:rPr lang="zh-CN" altLang="en-US" smtClean="0"/>
              <a:t>重复</a:t>
            </a:r>
            <a:r>
              <a:rPr lang="en-US" altLang="zh-CN" smtClean="0"/>
              <a:t>N</a:t>
            </a:r>
            <a:r>
              <a:rPr lang="zh-CN" altLang="en-US" smtClean="0"/>
              <a:t>此，得到概率，从而计算出</a:t>
            </a:r>
            <a:r>
              <a:rPr lang="en-US" altLang="zh-CN" smtClean="0"/>
              <a:t>π</a:t>
            </a:r>
            <a:r>
              <a:rPr lang="zh-CN" altLang="en-US" smtClean="0"/>
              <a:t>值</a:t>
            </a:r>
            <a:endParaRPr lang="zh-CN" altLang="en-US"/>
          </a:p>
        </p:txBody>
      </p:sp>
      <p:sp>
        <p:nvSpPr>
          <p:cNvPr id="4" name="矩形 3"/>
          <p:cNvSpPr/>
          <p:nvPr/>
        </p:nvSpPr>
        <p:spPr>
          <a:xfrm>
            <a:off x="1259632" y="3068960"/>
            <a:ext cx="1800200" cy="16561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弧形 7"/>
          <p:cNvSpPr/>
          <p:nvPr/>
        </p:nvSpPr>
        <p:spPr>
          <a:xfrm>
            <a:off x="-540568" y="3068960"/>
            <a:ext cx="3600400" cy="3384376"/>
          </a:xfrm>
          <a:prstGeom prst="arc">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可选参数</a:t>
            </a:r>
            <a:r>
              <a:rPr lang="en-US" altLang="zh-CN" smtClean="0"/>
              <a:t>—</a:t>
            </a:r>
            <a:r>
              <a:rPr lang="zh-CN" altLang="en-US" smtClean="0"/>
              <a:t>不定个数的参数传递</a:t>
            </a:r>
            <a:endParaRPr lang="zh-CN" altLang="en-US"/>
          </a:p>
        </p:txBody>
      </p:sp>
      <p:sp>
        <p:nvSpPr>
          <p:cNvPr id="3" name="内容占位符 2"/>
          <p:cNvSpPr>
            <a:spLocks noGrp="1"/>
          </p:cNvSpPr>
          <p:nvPr>
            <p:ph idx="1"/>
          </p:nvPr>
        </p:nvSpPr>
        <p:spPr/>
        <p:txBody>
          <a:bodyPr/>
          <a:lstStyle/>
          <a:p>
            <a:r>
              <a:rPr lang="zh-CN" altLang="en-US" smtClean="0"/>
              <a:t>前面有讲：</a:t>
            </a:r>
            <a:endParaRPr lang="en-US" altLang="zh-CN" smtClean="0"/>
          </a:p>
          <a:p>
            <a:pPr lvl="1"/>
            <a:r>
              <a:rPr lang="zh-CN" altLang="en-US" smtClean="0"/>
              <a:t>过程的形参和实参必须在个数和类型上一致</a:t>
            </a:r>
            <a:endParaRPr lang="en-US" altLang="zh-CN" smtClean="0"/>
          </a:p>
          <a:p>
            <a:r>
              <a:rPr lang="zh-CN" altLang="en-US" smtClean="0"/>
              <a:t>可选参数</a:t>
            </a:r>
            <a:endParaRPr lang="en-US" altLang="zh-CN" smtClean="0"/>
          </a:p>
          <a:p>
            <a:pPr lvl="1"/>
            <a:r>
              <a:rPr lang="zh-CN" altLang="en-US" smtClean="0"/>
              <a:t>过程的形参和实参在个数上不必一致</a:t>
            </a:r>
            <a:endParaRPr lang="en-US" altLang="zh-CN" smtClean="0"/>
          </a:p>
          <a:p>
            <a:r>
              <a:rPr lang="en-US" altLang="zh-CN" smtClean="0"/>
              <a:t>OPTIONAL</a:t>
            </a:r>
            <a:r>
              <a:rPr lang="zh-CN" altLang="en-US" smtClean="0"/>
              <a:t>命令</a:t>
            </a:r>
            <a:endParaRPr lang="en-US" altLang="zh-CN" smtClean="0"/>
          </a:p>
          <a:p>
            <a:pPr lvl="1"/>
            <a:r>
              <a:rPr lang="zh-CN" altLang="en-US" smtClean="0"/>
              <a:t>在过程内部，关于形参的类型声明语句中，加入</a:t>
            </a:r>
            <a:r>
              <a:rPr lang="en-US" altLang="zh-CN" smtClean="0"/>
              <a:t>OPTIONAL</a:t>
            </a:r>
            <a:r>
              <a:rPr lang="zh-CN" altLang="en-US" smtClean="0"/>
              <a:t>命令，表明该</a:t>
            </a:r>
            <a:r>
              <a:rPr lang="zh-CN" altLang="en-US" smtClean="0"/>
              <a:t>参数</a:t>
            </a:r>
            <a:r>
              <a:rPr lang="zh-CN" altLang="en-US" smtClean="0"/>
              <a:t>可以</a:t>
            </a:r>
            <a:r>
              <a:rPr lang="zh-CN" altLang="en-US" smtClean="0"/>
              <a:t>省略</a:t>
            </a:r>
            <a:endParaRPr lang="en-US" altLang="zh-CN" smtClean="0"/>
          </a:p>
          <a:p>
            <a:pPr lvl="1"/>
            <a:r>
              <a:rPr lang="zh-CN" altLang="en-US" smtClean="0"/>
              <a:t>例：</a:t>
            </a:r>
            <a:endParaRPr lang="en-US" altLang="zh-CN" smtClean="0"/>
          </a:p>
          <a:p>
            <a:pPr lvl="2"/>
            <a:r>
              <a:rPr lang="en-US" altLang="zh-CN" smtClean="0"/>
              <a:t>INTEGER,OPTIONAL </a:t>
            </a:r>
            <a:r>
              <a:rPr lang="en-US" altLang="zh-CN" smtClean="0"/>
              <a:t>:: b</a:t>
            </a:r>
          </a:p>
          <a:p>
            <a:pPr lvl="2"/>
            <a:r>
              <a:rPr lang="zh-CN" altLang="en-US" smtClean="0"/>
              <a:t>参数</a:t>
            </a:r>
            <a:r>
              <a:rPr lang="en-US" altLang="zh-CN" smtClean="0"/>
              <a:t>b</a:t>
            </a:r>
            <a:r>
              <a:rPr lang="zh-CN" altLang="en-US" smtClean="0"/>
              <a:t>在调用的时候可以省略</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例</a:t>
            </a:r>
            <a:endParaRPr lang="zh-CN" altLang="en-US"/>
          </a:p>
        </p:txBody>
      </p:sp>
      <p:sp>
        <p:nvSpPr>
          <p:cNvPr id="3" name="内容占位符 2"/>
          <p:cNvSpPr>
            <a:spLocks noGrp="1"/>
          </p:cNvSpPr>
          <p:nvPr>
            <p:ph idx="1"/>
          </p:nvPr>
        </p:nvSpPr>
        <p:spPr/>
        <p:txBody>
          <a:bodyPr numCol="2">
            <a:normAutofit fontScale="92500" lnSpcReduction="10000"/>
          </a:bodyPr>
          <a:lstStyle/>
          <a:p>
            <a:pPr>
              <a:buNone/>
            </a:pPr>
            <a:r>
              <a:rPr lang="en-US" altLang="zh-CN" smtClean="0"/>
              <a:t>PROGRAM example</a:t>
            </a:r>
          </a:p>
          <a:p>
            <a:pPr>
              <a:buNone/>
            </a:pPr>
            <a:r>
              <a:rPr lang="en-US" altLang="zh-CN" smtClean="0"/>
              <a:t>IMPLICIT NONE</a:t>
            </a:r>
          </a:p>
          <a:p>
            <a:pPr>
              <a:buNone/>
            </a:pPr>
            <a:r>
              <a:rPr lang="en-US" altLang="zh-CN" smtClean="0"/>
              <a:t> interface</a:t>
            </a:r>
          </a:p>
          <a:p>
            <a:pPr>
              <a:buNone/>
            </a:pPr>
            <a:r>
              <a:rPr lang="en-US" altLang="zh-CN" smtClean="0"/>
              <a:t>	subroutine sub(a,b)</a:t>
            </a:r>
          </a:p>
          <a:p>
            <a:pPr>
              <a:buNone/>
            </a:pPr>
            <a:r>
              <a:rPr lang="en-US" altLang="zh-CN" smtClean="0"/>
              <a:t>	implicit none</a:t>
            </a:r>
          </a:p>
          <a:p>
            <a:pPr>
              <a:buNone/>
            </a:pPr>
            <a:r>
              <a:rPr lang="en-US" altLang="zh-CN" smtClean="0"/>
              <a:t>	integer :: a</a:t>
            </a:r>
          </a:p>
          <a:p>
            <a:pPr>
              <a:buNone/>
            </a:pPr>
            <a:r>
              <a:rPr lang="en-US" altLang="zh-CN" smtClean="0"/>
              <a:t>	</a:t>
            </a:r>
            <a:r>
              <a:rPr lang="en-US" altLang="zh-CN" smtClean="0">
                <a:solidFill>
                  <a:srgbClr val="FF0000"/>
                </a:solidFill>
              </a:rPr>
              <a:t>integer,optional :: b</a:t>
            </a:r>
          </a:p>
          <a:p>
            <a:pPr>
              <a:buNone/>
            </a:pPr>
            <a:r>
              <a:rPr lang="en-US" altLang="zh-CN" smtClean="0"/>
              <a:t>	end subroutine sub</a:t>
            </a:r>
          </a:p>
          <a:p>
            <a:pPr>
              <a:buNone/>
            </a:pPr>
            <a:r>
              <a:rPr lang="en-US" altLang="zh-CN" smtClean="0"/>
              <a:t> end interface</a:t>
            </a:r>
          </a:p>
          <a:p>
            <a:pPr>
              <a:buNone/>
            </a:pPr>
            <a:r>
              <a:rPr lang="en-US" altLang="zh-CN" smtClean="0"/>
              <a:t> </a:t>
            </a:r>
            <a:r>
              <a:rPr lang="en-US" altLang="zh-CN" smtClean="0">
                <a:solidFill>
                  <a:srgbClr val="FF0000"/>
                </a:solidFill>
              </a:rPr>
              <a:t>call sub(1)</a:t>
            </a:r>
          </a:p>
          <a:p>
            <a:pPr>
              <a:buNone/>
            </a:pPr>
            <a:r>
              <a:rPr lang="en-US" altLang="zh-CN" smtClean="0">
                <a:solidFill>
                  <a:srgbClr val="FF0000"/>
                </a:solidFill>
              </a:rPr>
              <a:t> call sub(2,3)</a:t>
            </a:r>
          </a:p>
          <a:p>
            <a:pPr>
              <a:buNone/>
            </a:pPr>
            <a:r>
              <a:rPr lang="en-US" altLang="zh-CN" smtClean="0"/>
              <a:t>end program </a:t>
            </a:r>
          </a:p>
          <a:p>
            <a:pPr>
              <a:buNone/>
            </a:pPr>
            <a:endParaRPr lang="en-US" altLang="zh-CN" smtClean="0"/>
          </a:p>
          <a:p>
            <a:pPr>
              <a:buNone/>
            </a:pPr>
            <a:r>
              <a:rPr lang="en-US" altLang="zh-CN" smtClean="0"/>
              <a:t>subroutine sub(a,b)</a:t>
            </a:r>
          </a:p>
          <a:p>
            <a:pPr>
              <a:buNone/>
            </a:pPr>
            <a:r>
              <a:rPr lang="en-US" altLang="zh-CN" smtClean="0"/>
              <a:t> implicit none</a:t>
            </a:r>
          </a:p>
          <a:p>
            <a:pPr>
              <a:buNone/>
            </a:pPr>
            <a:r>
              <a:rPr lang="en-US" altLang="zh-CN" smtClean="0"/>
              <a:t> integer :: a</a:t>
            </a:r>
          </a:p>
          <a:p>
            <a:pPr>
              <a:buNone/>
            </a:pPr>
            <a:r>
              <a:rPr lang="en-US" altLang="zh-CN" smtClean="0"/>
              <a:t> integer,optional :: b</a:t>
            </a:r>
          </a:p>
          <a:p>
            <a:pPr>
              <a:buNone/>
            </a:pPr>
            <a:r>
              <a:rPr lang="en-US" altLang="zh-CN" smtClean="0"/>
              <a:t> if (</a:t>
            </a:r>
            <a:r>
              <a:rPr lang="en-US" altLang="zh-CN" smtClean="0">
                <a:solidFill>
                  <a:srgbClr val="FF0000"/>
                </a:solidFill>
              </a:rPr>
              <a:t>present(b)</a:t>
            </a:r>
            <a:r>
              <a:rPr lang="en-US" altLang="zh-CN" smtClean="0"/>
              <a:t>)then </a:t>
            </a:r>
          </a:p>
          <a:p>
            <a:pPr>
              <a:buNone/>
            </a:pPr>
            <a:r>
              <a:rPr lang="en-US" altLang="zh-CN" smtClean="0"/>
              <a:t>	</a:t>
            </a:r>
            <a:r>
              <a:rPr lang="en-US" altLang="zh-CN" sz="2200" smtClean="0"/>
              <a:t>write(*,"('a=',I3,' b=',I3)")a,b</a:t>
            </a:r>
          </a:p>
          <a:p>
            <a:pPr>
              <a:buNone/>
            </a:pPr>
            <a:r>
              <a:rPr lang="en-US" altLang="zh-CN" smtClean="0"/>
              <a:t> else</a:t>
            </a:r>
          </a:p>
          <a:p>
            <a:pPr>
              <a:buNone/>
            </a:pPr>
            <a:r>
              <a:rPr lang="en-US" altLang="zh-CN" smtClean="0"/>
              <a:t>	</a:t>
            </a:r>
            <a:r>
              <a:rPr lang="en-US" altLang="zh-CN" sz="2200" smtClean="0"/>
              <a:t>write(*,"('a=',I3,' b=unknown')")a</a:t>
            </a:r>
          </a:p>
          <a:p>
            <a:pPr>
              <a:buNone/>
            </a:pPr>
            <a:r>
              <a:rPr lang="en-US" altLang="zh-CN" smtClean="0"/>
              <a:t> end if</a:t>
            </a:r>
          </a:p>
          <a:p>
            <a:pPr>
              <a:buNone/>
            </a:pPr>
            <a:r>
              <a:rPr lang="en-US" altLang="zh-CN" smtClean="0"/>
              <a:t>end subroutine</a:t>
            </a:r>
            <a:endParaRPr lang="zh-CN" altLang="en-US" smtClean="0"/>
          </a:p>
          <a:p>
            <a:pPr>
              <a:buNone/>
            </a:pP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en-US" altLang="zh-CN" smtClean="0"/>
              <a:t>PRESENT</a:t>
            </a:r>
            <a:r>
              <a:rPr lang="zh-CN" altLang="en-US" smtClean="0"/>
              <a:t>函数</a:t>
            </a:r>
            <a:endParaRPr lang="en-US" altLang="zh-CN" smtClean="0"/>
          </a:p>
          <a:p>
            <a:pPr lvl="1"/>
            <a:r>
              <a:rPr lang="en-US" altLang="zh-CN" smtClean="0"/>
              <a:t>PRESENT</a:t>
            </a:r>
            <a:r>
              <a:rPr lang="zh-CN" altLang="en-US" smtClean="0"/>
              <a:t>函数用来检查某个参数是否传递进来</a:t>
            </a:r>
            <a:endParaRPr lang="en-US" altLang="zh-CN" smtClean="0"/>
          </a:p>
          <a:p>
            <a:pPr lvl="1"/>
            <a:r>
              <a:rPr lang="zh-CN" altLang="en-US" smtClean="0"/>
              <a:t>如果进来，函数就返回真，否则返回假</a:t>
            </a:r>
            <a:endParaRPr lang="en-US" altLang="zh-CN" smtClean="0"/>
          </a:p>
          <a:p>
            <a:endParaRPr lang="en-US" altLang="zh-CN" smtClean="0"/>
          </a:p>
          <a:p>
            <a:endParaRPr lang="en-US" altLang="zh-CN" smtClean="0"/>
          </a:p>
          <a:p>
            <a:r>
              <a:rPr lang="zh-CN" altLang="en-US" smtClean="0">
                <a:solidFill>
                  <a:srgbClr val="FF0000"/>
                </a:solidFill>
              </a:rPr>
              <a:t>当过程中声明了可选的参数时</a:t>
            </a:r>
            <a:endParaRPr lang="en-US" altLang="zh-CN" smtClean="0">
              <a:solidFill>
                <a:srgbClr val="FF0000"/>
              </a:solidFill>
            </a:endParaRPr>
          </a:p>
          <a:p>
            <a:r>
              <a:rPr lang="zh-CN" altLang="en-US" smtClean="0">
                <a:solidFill>
                  <a:srgbClr val="FF0000"/>
                </a:solidFill>
              </a:rPr>
              <a:t>要么将过程放在模块中</a:t>
            </a:r>
            <a:endParaRPr lang="en-US" altLang="zh-CN" smtClean="0">
              <a:solidFill>
                <a:srgbClr val="FF0000"/>
              </a:solidFill>
            </a:endParaRPr>
          </a:p>
          <a:p>
            <a:r>
              <a:rPr lang="zh-CN" altLang="en-US" smtClean="0">
                <a:solidFill>
                  <a:srgbClr val="FF0000"/>
                </a:solidFill>
              </a:rPr>
              <a:t>要么用接口块声明过程的接口</a:t>
            </a: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改变参数传递的位置</a:t>
            </a:r>
            <a:endParaRPr lang="zh-CN" altLang="en-US"/>
          </a:p>
        </p:txBody>
      </p:sp>
      <p:sp>
        <p:nvSpPr>
          <p:cNvPr id="3" name="内容占位符 2"/>
          <p:cNvSpPr>
            <a:spLocks noGrp="1"/>
          </p:cNvSpPr>
          <p:nvPr>
            <p:ph idx="1"/>
          </p:nvPr>
        </p:nvSpPr>
        <p:spPr/>
        <p:txBody>
          <a:bodyPr/>
          <a:lstStyle/>
          <a:p>
            <a:r>
              <a:rPr lang="zh-CN" altLang="en-US" smtClean="0"/>
              <a:t>从</a:t>
            </a:r>
            <a:r>
              <a:rPr lang="en-US" altLang="zh-CN" smtClean="0"/>
              <a:t>Fortran90</a:t>
            </a:r>
            <a:r>
              <a:rPr lang="zh-CN" altLang="en-US" smtClean="0"/>
              <a:t>这个版本开始，可以不用按照参数的顺序来传递参数</a:t>
            </a:r>
            <a:endParaRPr lang="en-US" altLang="zh-CN" smtClean="0"/>
          </a:p>
          <a:p>
            <a:r>
              <a:rPr lang="zh-CN" altLang="en-US" smtClean="0"/>
              <a:t>例：</a:t>
            </a:r>
            <a:endParaRPr lang="en-US" altLang="zh-CN" smtClean="0"/>
          </a:p>
          <a:p>
            <a:pPr lvl="1"/>
            <a:r>
              <a:rPr lang="en-US" altLang="zh-CN" smtClean="0"/>
              <a:t>SUBROUTINE sub(a,b,c)</a:t>
            </a:r>
          </a:p>
          <a:p>
            <a:pPr lvl="1"/>
            <a:r>
              <a:rPr lang="en-US" altLang="zh-CN" smtClean="0"/>
              <a:t>...</a:t>
            </a:r>
          </a:p>
          <a:p>
            <a:pPr lvl="1"/>
            <a:r>
              <a:rPr lang="en-US" altLang="zh-CN" smtClean="0"/>
              <a:t>END SUBROUTINE</a:t>
            </a:r>
          </a:p>
          <a:p>
            <a:pPr lvl="1"/>
            <a:endParaRPr lang="en-US" altLang="zh-CN" smtClean="0"/>
          </a:p>
          <a:p>
            <a:pPr lvl="1"/>
            <a:r>
              <a:rPr lang="en-US" altLang="zh-CN" smtClean="0"/>
              <a:t>call sub(b=2,c=3,a=1)</a:t>
            </a:r>
            <a:endParaRPr lang="zh-CN" altLang="en-US" smtClean="0"/>
          </a:p>
          <a:p>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zh-CN" altLang="en-US" smtClean="0"/>
              <a:t>改变参数位置的传递方式通常是和不定个数的参数联合起来运用的</a:t>
            </a:r>
            <a:endParaRPr lang="en-US" altLang="zh-CN" smtClean="0"/>
          </a:p>
          <a:p>
            <a:endParaRPr lang="en-US" altLang="zh-CN" smtClean="0"/>
          </a:p>
          <a:p>
            <a:r>
              <a:rPr lang="zh-CN" altLang="en-US" smtClean="0"/>
              <a:t>当形参列表中的参数个数不定时，确定每个参数的位置比较麻烦也容易出错</a:t>
            </a:r>
            <a:endParaRPr lang="en-US" altLang="zh-CN" smtClean="0"/>
          </a:p>
          <a:p>
            <a:endParaRPr lang="en-US" altLang="zh-CN" smtClean="0"/>
          </a:p>
          <a:p>
            <a:r>
              <a:rPr lang="zh-CN" altLang="en-US" smtClean="0">
                <a:solidFill>
                  <a:srgbClr val="FF0000"/>
                </a:solidFill>
              </a:rPr>
              <a:t>同样的，使用改变参数位置的传递方式，过程在程序中必须显式声明接口（要么在模块，要么在调用者中用接口块声明）</a:t>
            </a:r>
          </a:p>
          <a:p>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派生</a:t>
            </a:r>
            <a:r>
              <a:rPr lang="zh-CN" altLang="en-US" dirty="0" smtClean="0"/>
              <a:t>数组类型</a:t>
            </a:r>
            <a:endParaRPr lang="zh-CN" altLang="en-US" dirty="0"/>
          </a:p>
        </p:txBody>
      </p:sp>
      <p:sp>
        <p:nvSpPr>
          <p:cNvPr id="3" name="内容占位符 2"/>
          <p:cNvSpPr>
            <a:spLocks noGrp="1"/>
          </p:cNvSpPr>
          <p:nvPr>
            <p:ph idx="1"/>
          </p:nvPr>
        </p:nvSpPr>
        <p:spPr>
          <a:xfrm>
            <a:off x="467544" y="1196752"/>
            <a:ext cx="8462174" cy="5256584"/>
          </a:xfrm>
        </p:spPr>
        <p:txBody>
          <a:bodyPr/>
          <a:lstStyle/>
          <a:p>
            <a:r>
              <a:rPr lang="zh-CN" altLang="en-US" smtClean="0"/>
              <a:t>问题的引入：</a:t>
            </a:r>
            <a:endParaRPr lang="en-US" altLang="zh-CN" smtClean="0"/>
          </a:p>
          <a:p>
            <a:r>
              <a:rPr lang="zh-CN" altLang="en-US" smtClean="0"/>
              <a:t>假设我要写一个程序管理我们这个班级的学生成绩</a:t>
            </a:r>
            <a:endParaRPr lang="en-US" altLang="zh-CN" smtClean="0"/>
          </a:p>
          <a:p>
            <a:pPr lvl="1"/>
            <a:r>
              <a:rPr lang="zh-CN" altLang="en-US" smtClean="0"/>
              <a:t>涉及到这么一些数据：</a:t>
            </a:r>
            <a:endParaRPr lang="en-US" altLang="zh-CN" smtClean="0"/>
          </a:p>
          <a:p>
            <a:pPr lvl="1"/>
            <a:r>
              <a:rPr lang="zh-CN" altLang="en-US" smtClean="0"/>
              <a:t>学号、姓名、作业分、实验分、期中成绩、期末成绩</a:t>
            </a:r>
            <a:endParaRPr lang="en-US" altLang="zh-CN" smtClean="0"/>
          </a:p>
          <a:p>
            <a:endParaRPr lang="en-US" altLang="zh-CN" smtClean="0"/>
          </a:p>
          <a:p>
            <a:r>
              <a:rPr lang="zh-CN" altLang="en-US" smtClean="0"/>
              <a:t>怎么实现这些数据的存储？</a:t>
            </a:r>
            <a:endParaRPr lang="en-US" altLang="zh-CN" smtClean="0"/>
          </a:p>
          <a:p>
            <a:r>
              <a:rPr lang="zh-CN" altLang="en-US" smtClean="0"/>
              <a:t>一个办法是：声明</a:t>
            </a:r>
            <a:r>
              <a:rPr lang="en-US" altLang="zh-CN" smtClean="0"/>
              <a:t>6</a:t>
            </a:r>
            <a:r>
              <a:rPr lang="zh-CN" altLang="en-US" smtClean="0"/>
              <a:t>个一维数组，分别用来存放这</a:t>
            </a:r>
            <a:r>
              <a:rPr lang="en-US" altLang="zh-CN" smtClean="0"/>
              <a:t>6</a:t>
            </a:r>
            <a:r>
              <a:rPr lang="zh-CN" altLang="en-US" smtClean="0"/>
              <a:t>个方面的信息，并且约定下标相同的数组元素代表着同一个学生的不同信息</a:t>
            </a:r>
            <a:endParaRPr lang="en-US" altLang="zh-CN"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zh-CN" altLang="en-US" smtClean="0"/>
              <a:t>另外的办法是我们自定义一种数据类型</a:t>
            </a:r>
            <a:endParaRPr lang="en-US" altLang="zh-CN" smtClean="0"/>
          </a:p>
          <a:p>
            <a:endParaRPr lang="en-US" altLang="zh-CN" smtClean="0"/>
          </a:p>
          <a:p>
            <a:r>
              <a:rPr lang="zh-CN" altLang="en-US" smtClean="0"/>
              <a:t>这个数据类型的每个数据应该包含有以上的</a:t>
            </a:r>
            <a:r>
              <a:rPr lang="en-US" altLang="zh-CN" smtClean="0"/>
              <a:t>6</a:t>
            </a:r>
            <a:r>
              <a:rPr lang="zh-CN" altLang="en-US" smtClean="0"/>
              <a:t>个要素</a:t>
            </a:r>
            <a:endParaRPr lang="en-US" altLang="zh-CN" smtClean="0"/>
          </a:p>
          <a:p>
            <a:r>
              <a:rPr lang="zh-CN" altLang="en-US" smtClean="0"/>
              <a:t>在这种情况下，学号、姓名等等都是某个数据的一个方面</a:t>
            </a:r>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定义</a:t>
            </a:r>
            <a:endParaRPr lang="zh-CN" altLang="en-US"/>
          </a:p>
        </p:txBody>
      </p:sp>
      <p:sp>
        <p:nvSpPr>
          <p:cNvPr id="3" name="内容占位符 2"/>
          <p:cNvSpPr>
            <a:spLocks noGrp="1"/>
          </p:cNvSpPr>
          <p:nvPr>
            <p:ph idx="1"/>
          </p:nvPr>
        </p:nvSpPr>
        <p:spPr/>
        <p:txBody>
          <a:bodyPr/>
          <a:lstStyle/>
          <a:p>
            <a:r>
              <a:rPr lang="zh-CN" altLang="en-US" smtClean="0"/>
              <a:t>定义一个名为</a:t>
            </a:r>
            <a:r>
              <a:rPr lang="en-US" altLang="zh-CN" smtClean="0"/>
              <a:t>student</a:t>
            </a:r>
            <a:r>
              <a:rPr lang="zh-CN" altLang="en-US" smtClean="0"/>
              <a:t>的数据类型</a:t>
            </a:r>
            <a:endParaRPr lang="en-US" altLang="zh-CN" smtClean="0"/>
          </a:p>
          <a:p>
            <a:r>
              <a:rPr lang="en-US" altLang="zh-CN" smtClean="0"/>
              <a:t>TYPE :: student</a:t>
            </a:r>
          </a:p>
          <a:p>
            <a:r>
              <a:rPr lang="en-US" altLang="zh-CN" smtClean="0"/>
              <a:t>	CHARACTER(len=10) :: id</a:t>
            </a:r>
          </a:p>
          <a:p>
            <a:r>
              <a:rPr lang="en-US" altLang="zh-CN" smtClean="0"/>
              <a:t>	CHARACTER(len=8) :: name</a:t>
            </a:r>
          </a:p>
          <a:p>
            <a:r>
              <a:rPr lang="en-US" altLang="zh-CN" smtClean="0"/>
              <a:t>	REAL :: homework</a:t>
            </a:r>
          </a:p>
          <a:p>
            <a:r>
              <a:rPr lang="en-US" altLang="zh-CN" smtClean="0"/>
              <a:t>	REAL :: experiment</a:t>
            </a:r>
          </a:p>
          <a:p>
            <a:r>
              <a:rPr lang="en-US" altLang="zh-CN" smtClean="0"/>
              <a:t>	REAL :: midterm</a:t>
            </a:r>
          </a:p>
          <a:p>
            <a:r>
              <a:rPr lang="en-US" altLang="zh-CN" smtClean="0"/>
              <a:t>	REAL :: final_exam</a:t>
            </a:r>
          </a:p>
          <a:p>
            <a:r>
              <a:rPr lang="en-US" altLang="zh-CN" smtClean="0"/>
              <a:t>END TYPE student</a:t>
            </a:r>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本讲内容</a:t>
            </a:r>
            <a:endParaRPr lang="zh-CN" altLang="en-US"/>
          </a:p>
        </p:txBody>
      </p:sp>
      <p:sp>
        <p:nvSpPr>
          <p:cNvPr id="3" name="内容占位符 2"/>
          <p:cNvSpPr>
            <a:spLocks noGrp="1"/>
          </p:cNvSpPr>
          <p:nvPr>
            <p:ph idx="1"/>
          </p:nvPr>
        </p:nvSpPr>
        <p:spPr/>
        <p:txBody>
          <a:bodyPr/>
          <a:lstStyle/>
          <a:p>
            <a:r>
              <a:rPr lang="zh-CN" altLang="en-US" smtClean="0"/>
              <a:t>过程的接口</a:t>
            </a:r>
            <a:r>
              <a:rPr lang="en-US" altLang="zh-CN" smtClean="0"/>
              <a:t>—INTERFACE</a:t>
            </a:r>
          </a:p>
          <a:p>
            <a:r>
              <a:rPr lang="zh-CN" altLang="en-US" smtClean="0"/>
              <a:t>随机数的生成与应用</a:t>
            </a:r>
            <a:endParaRPr lang="en-US" altLang="zh-CN" smtClean="0"/>
          </a:p>
          <a:p>
            <a:r>
              <a:rPr lang="zh-CN" altLang="en-US" smtClean="0"/>
              <a:t>不定个数的参数传递</a:t>
            </a:r>
            <a:endParaRPr lang="en-US" altLang="zh-CN" smtClean="0"/>
          </a:p>
          <a:p>
            <a:r>
              <a:rPr lang="zh-CN" altLang="en-US" smtClean="0"/>
              <a:t>改变参数传递的位置</a:t>
            </a:r>
            <a:endParaRPr lang="en-US" altLang="zh-CN" smtClean="0"/>
          </a:p>
          <a:p>
            <a:r>
              <a:rPr lang="zh-CN" altLang="en-US" smtClean="0"/>
              <a:t>派生数据类型</a:t>
            </a:r>
            <a:endParaRPr lang="en-US" altLang="zh-CN" smtClean="0"/>
          </a:p>
          <a:p>
            <a:pPr lvl="1"/>
            <a:r>
              <a:rPr lang="zh-CN" altLang="en-US" smtClean="0"/>
              <a:t>在过程调用中的使用</a:t>
            </a:r>
            <a:endParaRPr lang="en-US" altLang="zh-CN" smtClean="0"/>
          </a:p>
          <a:p>
            <a:endParaRPr lang="en-US" altLang="zh-CN" smtClean="0"/>
          </a:p>
          <a:p>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声明变量</a:t>
            </a:r>
            <a:endParaRPr lang="zh-CN" altLang="en-US"/>
          </a:p>
        </p:txBody>
      </p:sp>
      <p:sp>
        <p:nvSpPr>
          <p:cNvPr id="3" name="内容占位符 2"/>
          <p:cNvSpPr>
            <a:spLocks noGrp="1"/>
          </p:cNvSpPr>
          <p:nvPr>
            <p:ph idx="1"/>
          </p:nvPr>
        </p:nvSpPr>
        <p:spPr/>
        <p:txBody>
          <a:bodyPr/>
          <a:lstStyle/>
          <a:p>
            <a:r>
              <a:rPr lang="zh-CN" altLang="en-US" smtClean="0"/>
              <a:t>因为自定义的数据类型是由内置数据类型组成的，所以，也称之为派生数据类型</a:t>
            </a:r>
            <a:endParaRPr lang="en-US" altLang="zh-CN" smtClean="0"/>
          </a:p>
          <a:p>
            <a:endParaRPr lang="en-US" altLang="zh-CN" smtClean="0"/>
          </a:p>
          <a:p>
            <a:r>
              <a:rPr lang="zh-CN" altLang="en-US" smtClean="0"/>
              <a:t>现在我们有了</a:t>
            </a:r>
            <a:r>
              <a:rPr lang="en-US" altLang="zh-CN" smtClean="0"/>
              <a:t>student</a:t>
            </a:r>
            <a:r>
              <a:rPr lang="zh-CN" altLang="en-US" smtClean="0"/>
              <a:t>这种派生数据类型</a:t>
            </a:r>
            <a:endParaRPr lang="en-US" altLang="zh-CN" smtClean="0"/>
          </a:p>
          <a:p>
            <a:r>
              <a:rPr lang="zh-CN" altLang="en-US" smtClean="0"/>
              <a:t>如果我想定义一个变量代表某个学生：</a:t>
            </a:r>
            <a:endParaRPr lang="en-US" altLang="zh-CN" smtClean="0"/>
          </a:p>
          <a:p>
            <a:pPr lvl="1"/>
            <a:r>
              <a:rPr lang="en-US" altLang="zh-CN" smtClean="0"/>
              <a:t>TYPE(student) :: tom</a:t>
            </a:r>
          </a:p>
          <a:p>
            <a:endParaRPr lang="en-US" altLang="zh-CN" smtClean="0"/>
          </a:p>
          <a:p>
            <a:r>
              <a:rPr lang="zh-CN" altLang="en-US" smtClean="0"/>
              <a:t>如果</a:t>
            </a:r>
            <a:r>
              <a:rPr lang="zh-CN" altLang="en-US" smtClean="0"/>
              <a:t>存储</a:t>
            </a:r>
            <a:r>
              <a:rPr lang="en-US" altLang="zh-CN" smtClean="0"/>
              <a:t>70</a:t>
            </a:r>
            <a:r>
              <a:rPr lang="zh-CN" altLang="en-US" smtClean="0"/>
              <a:t>个学生的信息：</a:t>
            </a:r>
            <a:endParaRPr lang="en-US" altLang="zh-CN" smtClean="0"/>
          </a:p>
          <a:p>
            <a:pPr lvl="1"/>
            <a:r>
              <a:rPr lang="en-US" altLang="zh-CN" smtClean="0"/>
              <a:t>TYPE(student) :: course(70)</a:t>
            </a:r>
            <a:endParaRPr lang="zh-CN"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声明有名常量</a:t>
            </a:r>
            <a:endParaRPr lang="zh-CN" altLang="en-US"/>
          </a:p>
        </p:txBody>
      </p:sp>
      <p:sp>
        <p:nvSpPr>
          <p:cNvPr id="3" name="内容占位符 2"/>
          <p:cNvSpPr>
            <a:spLocks noGrp="1"/>
          </p:cNvSpPr>
          <p:nvPr>
            <p:ph idx="1"/>
          </p:nvPr>
        </p:nvSpPr>
        <p:spPr/>
        <p:txBody>
          <a:bodyPr/>
          <a:lstStyle/>
          <a:p>
            <a:r>
              <a:rPr lang="zh-CN" altLang="en-US" smtClean="0"/>
              <a:t>也可以定义派生数据类型的常量：</a:t>
            </a:r>
            <a:endParaRPr lang="en-US" altLang="zh-CN" smtClean="0"/>
          </a:p>
          <a:p>
            <a:r>
              <a:rPr lang="en-US" altLang="zh-CN" smtClean="0"/>
              <a:t>TYPE(student),PARAMETER :: PETER=&amp;</a:t>
            </a:r>
          </a:p>
          <a:p>
            <a:r>
              <a:rPr lang="en-US" altLang="zh-CN" smtClean="0"/>
              <a:t>&amp;student('2010123456','Peter','90.','80.','87.5','85.')</a:t>
            </a:r>
          </a:p>
          <a:p>
            <a:endParaRPr lang="en-US" altLang="zh-CN" smtClean="0"/>
          </a:p>
          <a:p>
            <a:endParaRPr lang="en-US" altLang="zh-CN" smtClean="0"/>
          </a:p>
          <a:p>
            <a:r>
              <a:rPr lang="zh-CN" altLang="en-US" smtClean="0">
                <a:solidFill>
                  <a:srgbClr val="FF0000"/>
                </a:solidFill>
              </a:rPr>
              <a:t>派生数据类型可以作为其它派生数据类型的元素</a:t>
            </a:r>
            <a:endParaRPr lang="en-US" altLang="zh-CN" smtClean="0">
              <a:solidFill>
                <a:srgbClr val="FF0000"/>
              </a:solidFill>
            </a:endParaRPr>
          </a:p>
          <a:p>
            <a:endParaRPr lang="en-US" altLang="zh-CN" smtClean="0"/>
          </a:p>
          <a:p>
            <a:endParaRPr lang="en-US" altLang="zh-CN" smtClean="0"/>
          </a:p>
          <a:p>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使用</a:t>
            </a:r>
            <a:endParaRPr lang="zh-CN" altLang="en-US"/>
          </a:p>
        </p:txBody>
      </p:sp>
      <p:sp>
        <p:nvSpPr>
          <p:cNvPr id="3" name="内容占位符 2"/>
          <p:cNvSpPr>
            <a:spLocks noGrp="1"/>
          </p:cNvSpPr>
          <p:nvPr>
            <p:ph idx="1"/>
          </p:nvPr>
        </p:nvSpPr>
        <p:spPr/>
        <p:txBody>
          <a:bodyPr/>
          <a:lstStyle/>
          <a:p>
            <a:r>
              <a:rPr lang="zh-CN" altLang="en-US" dirty="0" smtClean="0"/>
              <a:t>想知道</a:t>
            </a:r>
            <a:r>
              <a:rPr lang="en-US" altLang="zh-CN" dirty="0" smtClean="0"/>
              <a:t>tom</a:t>
            </a:r>
            <a:r>
              <a:rPr lang="zh-CN" altLang="en-US" dirty="0" smtClean="0"/>
              <a:t>的期中考试成绩：</a:t>
            </a:r>
            <a:endParaRPr lang="en-US" altLang="zh-CN" dirty="0" smtClean="0"/>
          </a:p>
          <a:p>
            <a:pPr lvl="1"/>
            <a:r>
              <a:rPr lang="en-US" altLang="zh-CN" dirty="0" smtClean="0"/>
              <a:t>WRITE(*,*) </a:t>
            </a:r>
            <a:r>
              <a:rPr lang="en-US" altLang="zh-CN" dirty="0" err="1" smtClean="0"/>
              <a:t>tom%midterm</a:t>
            </a:r>
            <a:endParaRPr lang="en-US" altLang="zh-CN" dirty="0" smtClean="0"/>
          </a:p>
          <a:p>
            <a:r>
              <a:rPr lang="zh-CN" altLang="en-US" dirty="0" smtClean="0"/>
              <a:t>将第</a:t>
            </a:r>
            <a:r>
              <a:rPr lang="en-US" altLang="zh-CN" dirty="0" smtClean="0"/>
              <a:t>5</a:t>
            </a:r>
            <a:r>
              <a:rPr lang="zh-CN" altLang="en-US" dirty="0" smtClean="0"/>
              <a:t>名学生的期末成绩输入：</a:t>
            </a:r>
            <a:endParaRPr lang="en-US" altLang="zh-CN" dirty="0" smtClean="0"/>
          </a:p>
          <a:p>
            <a:pPr lvl="1"/>
            <a:r>
              <a:rPr lang="en-US" altLang="zh-CN" dirty="0" smtClean="0"/>
              <a:t>course(5)%</a:t>
            </a:r>
            <a:r>
              <a:rPr lang="en-US" altLang="zh-CN" dirty="0" err="1" smtClean="0"/>
              <a:t>final_exam</a:t>
            </a:r>
            <a:r>
              <a:rPr lang="en-US" altLang="zh-CN" dirty="0" smtClean="0"/>
              <a:t>=100</a:t>
            </a:r>
          </a:p>
          <a:p>
            <a:r>
              <a:rPr lang="zh-CN" altLang="en-US" dirty="0" smtClean="0"/>
              <a:t>所有同学的期末成绩都是</a:t>
            </a:r>
            <a:r>
              <a:rPr lang="en-US" altLang="zh-CN" dirty="0" smtClean="0"/>
              <a:t>100</a:t>
            </a:r>
            <a:r>
              <a:rPr lang="zh-CN" altLang="en-US" dirty="0" smtClean="0"/>
              <a:t>：</a:t>
            </a:r>
            <a:endParaRPr lang="en-US" altLang="zh-CN" dirty="0" smtClean="0"/>
          </a:p>
          <a:p>
            <a:pPr lvl="1"/>
            <a:r>
              <a:rPr lang="en-US" altLang="zh-CN" dirty="0" err="1" smtClean="0"/>
              <a:t>course%final_exam</a:t>
            </a:r>
            <a:r>
              <a:rPr lang="en-US" altLang="zh-CN" dirty="0" smtClean="0"/>
              <a:t>=100</a:t>
            </a:r>
          </a:p>
          <a:p>
            <a:r>
              <a:rPr lang="zh-CN" altLang="en-US" dirty="0" smtClean="0"/>
              <a:t>以上都是对派生数据的元素进行操作</a:t>
            </a:r>
            <a:endParaRPr lang="en-US" altLang="zh-CN" dirty="0" smtClean="0"/>
          </a:p>
          <a:p>
            <a:r>
              <a:rPr lang="zh-CN" altLang="en-US" dirty="0" smtClean="0">
                <a:solidFill>
                  <a:srgbClr val="FF0000"/>
                </a:solidFill>
              </a:rPr>
              <a:t>如果将派生数据作为一个整体操作，以前所学习的内置操作符（加减乘除之类）都不再适合</a:t>
            </a:r>
            <a:endParaRPr lang="en-US" altLang="zh-CN" dirty="0" smtClean="0">
              <a:solidFill>
                <a:srgbClr val="FF0000"/>
              </a:solidFill>
            </a:endParaRPr>
          </a:p>
          <a:p>
            <a:endParaRPr lang="en-US" altLang="zh-CN"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输入与输出</a:t>
            </a:r>
            <a:endParaRPr lang="zh-CN" altLang="en-US"/>
          </a:p>
        </p:txBody>
      </p:sp>
      <p:sp>
        <p:nvSpPr>
          <p:cNvPr id="3" name="内容占位符 2"/>
          <p:cNvSpPr>
            <a:spLocks noGrp="1"/>
          </p:cNvSpPr>
          <p:nvPr>
            <p:ph idx="1"/>
          </p:nvPr>
        </p:nvSpPr>
        <p:spPr/>
        <p:txBody>
          <a:bodyPr/>
          <a:lstStyle/>
          <a:p>
            <a:r>
              <a:rPr lang="zh-CN" altLang="en-US" smtClean="0"/>
              <a:t>如前所述，</a:t>
            </a:r>
            <a:r>
              <a:rPr lang="en-US" altLang="zh-CN" smtClean="0"/>
              <a:t>student</a:t>
            </a:r>
            <a:r>
              <a:rPr lang="zh-CN" altLang="en-US" smtClean="0"/>
              <a:t>是一个派生数据类型</a:t>
            </a:r>
            <a:endParaRPr lang="en-US" altLang="zh-CN" smtClean="0"/>
          </a:p>
          <a:p>
            <a:r>
              <a:rPr lang="zh-CN" altLang="en-US" smtClean="0"/>
              <a:t>如果我们用这个类型声明一个变量</a:t>
            </a:r>
            <a:r>
              <a:rPr lang="en-US" altLang="zh-CN" smtClean="0"/>
              <a:t>tom</a:t>
            </a:r>
            <a:r>
              <a:rPr lang="zh-CN" altLang="en-US" smtClean="0"/>
              <a:t>：</a:t>
            </a:r>
            <a:endParaRPr lang="en-US" altLang="zh-CN" smtClean="0"/>
          </a:p>
          <a:p>
            <a:pPr lvl="1"/>
            <a:r>
              <a:rPr lang="en-US" altLang="zh-CN" smtClean="0"/>
              <a:t>TYPE(student) :: tom</a:t>
            </a:r>
          </a:p>
          <a:p>
            <a:r>
              <a:rPr lang="zh-CN" altLang="en-US" smtClean="0"/>
              <a:t>那么：</a:t>
            </a:r>
            <a:endParaRPr lang="en-US" altLang="zh-CN" smtClean="0"/>
          </a:p>
          <a:p>
            <a:pPr lvl="1"/>
            <a:r>
              <a:rPr lang="en-US" altLang="zh-CN" smtClean="0"/>
              <a:t>WRITE (*,*) tom</a:t>
            </a:r>
          </a:p>
          <a:p>
            <a:r>
              <a:rPr lang="zh-CN" altLang="en-US" smtClean="0"/>
              <a:t>会将</a:t>
            </a:r>
            <a:r>
              <a:rPr lang="en-US" altLang="zh-CN" smtClean="0"/>
              <a:t>tom</a:t>
            </a:r>
            <a:r>
              <a:rPr lang="zh-CN" altLang="en-US" smtClean="0"/>
              <a:t>的</a:t>
            </a:r>
            <a:r>
              <a:rPr lang="en-US" altLang="zh-CN" smtClean="0"/>
              <a:t>6</a:t>
            </a:r>
            <a:r>
              <a:rPr lang="zh-CN" altLang="en-US" smtClean="0"/>
              <a:t>个元素按顺序输出</a:t>
            </a:r>
            <a:endParaRPr lang="en-US" altLang="zh-CN" smtClean="0"/>
          </a:p>
          <a:p>
            <a:r>
              <a:rPr lang="zh-CN" altLang="en-US" smtClean="0"/>
              <a:t>当然，也可以格式化输出：</a:t>
            </a:r>
            <a:endParaRPr lang="en-US" altLang="zh-CN" smtClean="0"/>
          </a:p>
          <a:p>
            <a:pPr lvl="1"/>
            <a:r>
              <a:rPr lang="en-US" altLang="zh-CN" smtClean="0"/>
              <a:t>WRITE(*,100) tom</a:t>
            </a:r>
          </a:p>
          <a:p>
            <a:pPr lvl="1"/>
            <a:r>
              <a:rPr lang="en-US" altLang="zh-CN" smtClean="0"/>
              <a:t>100 FORMAT (1X,A,/,1X,A,/,4(1X,F4.1,/))</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zh-CN" altLang="en-US" smtClean="0"/>
              <a:t>至于输入语句</a:t>
            </a:r>
            <a:r>
              <a:rPr lang="en-US" altLang="zh-CN" smtClean="0"/>
              <a:t>READ</a:t>
            </a:r>
            <a:r>
              <a:rPr lang="zh-CN" altLang="en-US" smtClean="0"/>
              <a:t>，类似的，也是按照数据类型中元素的顺序按类型读入</a:t>
            </a:r>
            <a:endParaRPr lang="en-US" altLang="zh-CN" smtClean="0"/>
          </a:p>
          <a:p>
            <a:pPr lvl="1"/>
            <a:r>
              <a:rPr lang="en-US" altLang="zh-CN" smtClean="0"/>
              <a:t>READ(*,*) tom</a:t>
            </a:r>
          </a:p>
          <a:p>
            <a:endParaRPr lang="en-US" altLang="zh-CN" smtClean="0"/>
          </a:p>
          <a:p>
            <a:r>
              <a:rPr lang="zh-CN" altLang="en-US" smtClean="0"/>
              <a:t>当然，任何时候，都可以对此数据类型的变量进行单个元素的读写操作</a:t>
            </a:r>
            <a:endParaRPr lang="en-US" altLang="zh-CN" smtClean="0"/>
          </a:p>
          <a:p>
            <a:r>
              <a:rPr lang="zh-CN" altLang="en-US" smtClean="0"/>
              <a:t>例：</a:t>
            </a:r>
            <a:endParaRPr lang="en-US" altLang="zh-CN" smtClean="0"/>
          </a:p>
          <a:p>
            <a:pPr lvl="1"/>
            <a:r>
              <a:rPr lang="en-US" altLang="zh-CN" smtClean="0"/>
              <a:t>READ(*,*) tom%name</a:t>
            </a:r>
          </a:p>
          <a:p>
            <a:pPr lvl="1"/>
            <a:r>
              <a:rPr lang="en-US" altLang="zh-CN" smtClean="0"/>
              <a:t>WRITE(*,*) tom%id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在模块中声明派生数据类型</a:t>
            </a:r>
            <a:endParaRPr lang="zh-CN" altLang="en-US"/>
          </a:p>
        </p:txBody>
      </p:sp>
      <p:sp>
        <p:nvSpPr>
          <p:cNvPr id="3" name="内容占位符 2"/>
          <p:cNvSpPr>
            <a:spLocks noGrp="1"/>
          </p:cNvSpPr>
          <p:nvPr>
            <p:ph idx="1"/>
          </p:nvPr>
        </p:nvSpPr>
        <p:spPr/>
        <p:txBody>
          <a:bodyPr/>
          <a:lstStyle/>
          <a:p>
            <a:r>
              <a:rPr lang="zh-CN" altLang="en-US" smtClean="0"/>
              <a:t>问题的提出：</a:t>
            </a:r>
            <a:endParaRPr lang="en-US" altLang="zh-CN" smtClean="0"/>
          </a:p>
          <a:p>
            <a:r>
              <a:rPr lang="zh-CN" altLang="en-US" smtClean="0"/>
              <a:t>如果我们希望在程序中使用某种派生数据类型</a:t>
            </a:r>
            <a:endParaRPr lang="en-US" altLang="zh-CN" smtClean="0"/>
          </a:p>
          <a:p>
            <a:r>
              <a:rPr lang="zh-CN" altLang="en-US" smtClean="0"/>
              <a:t>那么就不得不在任何使用该类型的过程中重复书写该类型的定义形式</a:t>
            </a:r>
            <a:endParaRPr lang="en-US" altLang="zh-CN" smtClean="0"/>
          </a:p>
          <a:p>
            <a:endParaRPr lang="en-US" altLang="zh-CN" smtClean="0"/>
          </a:p>
          <a:p>
            <a:r>
              <a:rPr lang="zh-CN" altLang="en-US" smtClean="0"/>
              <a:t>为了解决这个问题，通常将一个程序中所有的派生数据类型定义在一个模块中，然后在需要使用的地方</a:t>
            </a:r>
            <a:r>
              <a:rPr lang="en-US" altLang="zh-CN" smtClean="0"/>
              <a:t>use</a:t>
            </a:r>
            <a:r>
              <a:rPr lang="zh-CN" altLang="en-US" smtClean="0"/>
              <a:t>这个模块</a:t>
            </a:r>
            <a:endParaRPr lang="zh-CN"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过程中使用派生数据作为参数</a:t>
            </a:r>
            <a:endParaRPr lang="zh-CN" altLang="en-US"/>
          </a:p>
        </p:txBody>
      </p:sp>
      <p:sp>
        <p:nvSpPr>
          <p:cNvPr id="3" name="内容占位符 2"/>
          <p:cNvSpPr>
            <a:spLocks noGrp="1"/>
          </p:cNvSpPr>
          <p:nvPr>
            <p:ph idx="1"/>
          </p:nvPr>
        </p:nvSpPr>
        <p:spPr/>
        <p:txBody>
          <a:bodyPr/>
          <a:lstStyle/>
          <a:p>
            <a:r>
              <a:rPr lang="zh-CN" altLang="en-US" smtClean="0"/>
              <a:t>形式参数往往很多</a:t>
            </a:r>
            <a:endParaRPr lang="en-US" altLang="zh-CN" smtClean="0"/>
          </a:p>
          <a:p>
            <a:pPr lvl="1"/>
            <a:r>
              <a:rPr lang="zh-CN" altLang="en-US" smtClean="0"/>
              <a:t>阅读困难</a:t>
            </a:r>
            <a:endParaRPr lang="en-US" altLang="zh-CN" smtClean="0"/>
          </a:p>
          <a:p>
            <a:pPr lvl="1"/>
            <a:r>
              <a:rPr lang="zh-CN" altLang="en-US" smtClean="0"/>
              <a:t>容易写错</a:t>
            </a:r>
            <a:endParaRPr lang="en-US" altLang="zh-CN" smtClean="0"/>
          </a:p>
          <a:p>
            <a:r>
              <a:rPr lang="zh-CN" altLang="en-US" smtClean="0"/>
              <a:t>可以将有内在联系的形参写成一个派生数据类型</a:t>
            </a:r>
            <a:endParaRPr lang="en-US" altLang="zh-CN" smtClean="0"/>
          </a:p>
          <a:p>
            <a:pPr lvl="1"/>
            <a:r>
              <a:rPr lang="zh-CN" altLang="en-US" smtClean="0"/>
              <a:t>可参考课本</a:t>
            </a:r>
            <a:r>
              <a:rPr lang="en-US" altLang="zh-CN" smtClean="0"/>
              <a:t>P207</a:t>
            </a:r>
            <a:r>
              <a:rPr lang="zh-CN" altLang="en-US" smtClean="0"/>
              <a:t>的例程</a:t>
            </a: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向量的处理</a:t>
            </a:r>
            <a:endParaRPr lang="zh-CN" altLang="en-US"/>
          </a:p>
        </p:txBody>
      </p:sp>
      <p:sp>
        <p:nvSpPr>
          <p:cNvPr id="3" name="内容占位符 2"/>
          <p:cNvSpPr>
            <a:spLocks noGrp="1"/>
          </p:cNvSpPr>
          <p:nvPr>
            <p:ph idx="1"/>
          </p:nvPr>
        </p:nvSpPr>
        <p:spPr/>
        <p:txBody>
          <a:bodyPr/>
          <a:lstStyle/>
          <a:p>
            <a:r>
              <a:rPr lang="zh-CN" altLang="en-US" smtClean="0"/>
              <a:t>在学习数组时，我们用长度为</a:t>
            </a:r>
            <a:r>
              <a:rPr lang="en-US" altLang="zh-CN" smtClean="0"/>
              <a:t>n</a:t>
            </a:r>
            <a:r>
              <a:rPr lang="zh-CN" altLang="en-US" smtClean="0"/>
              <a:t>的一维数组表示一个</a:t>
            </a:r>
            <a:r>
              <a:rPr lang="en-US" altLang="zh-CN" smtClean="0"/>
              <a:t>n</a:t>
            </a:r>
            <a:r>
              <a:rPr lang="zh-CN" altLang="en-US" smtClean="0"/>
              <a:t>维向量</a:t>
            </a:r>
            <a:endParaRPr lang="en-US" altLang="zh-CN" smtClean="0"/>
          </a:p>
          <a:p>
            <a:r>
              <a:rPr lang="zh-CN" altLang="en-US" smtClean="0"/>
              <a:t>这个一维</a:t>
            </a:r>
            <a:r>
              <a:rPr lang="en-US" altLang="zh-CN" smtClean="0"/>
              <a:t>n</a:t>
            </a:r>
            <a:r>
              <a:rPr lang="zh-CN" altLang="en-US" smtClean="0"/>
              <a:t>长的数组可以理解成一个有</a:t>
            </a:r>
            <a:r>
              <a:rPr lang="en-US" altLang="zh-CN" smtClean="0"/>
              <a:t>n</a:t>
            </a:r>
            <a:r>
              <a:rPr lang="zh-CN" altLang="en-US" smtClean="0"/>
              <a:t>个相同元素的派生数据类型</a:t>
            </a:r>
            <a:endParaRPr lang="en-US" altLang="zh-CN" smtClean="0"/>
          </a:p>
          <a:p>
            <a:endParaRPr lang="en-US" altLang="zh-CN" smtClean="0"/>
          </a:p>
          <a:p>
            <a:r>
              <a:rPr lang="zh-CN" altLang="en-US" smtClean="0"/>
              <a:t>用数组的处理方法是有一定的局限性的，如果向量的每个维度不是同一类型，就不适合了</a:t>
            </a:r>
            <a:endParaRPr lang="en-US" altLang="zh-CN" smtClean="0"/>
          </a:p>
          <a:p>
            <a:endParaRPr lang="en-US" altLang="zh-CN" smtClean="0"/>
          </a:p>
          <a:p>
            <a:r>
              <a:rPr lang="zh-CN" altLang="en-US" smtClean="0"/>
              <a:t>下面我们从简单的二维向量的处理开始学习如何在模块中声明派生数据类型以及使用它</a:t>
            </a:r>
            <a:endParaRPr lang="zh-CN"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zh-CN" altLang="en-US" smtClean="0"/>
              <a:t>问题：创建一个包含二维向量数据类型的模块以及两个完成向量加减法的函数</a:t>
            </a:r>
            <a:endParaRPr lang="en-US" altLang="zh-CN" smtClean="0"/>
          </a:p>
          <a:p>
            <a:endParaRPr lang="en-US" altLang="zh-CN" smtClean="0"/>
          </a:p>
          <a:p>
            <a:r>
              <a:rPr lang="zh-CN" altLang="en-US" smtClean="0"/>
              <a:t>第一步：</a:t>
            </a:r>
            <a:endParaRPr lang="en-US" altLang="zh-CN" smtClean="0"/>
          </a:p>
          <a:p>
            <a:r>
              <a:rPr lang="zh-CN" altLang="en-US" smtClean="0"/>
              <a:t>创建一个容纳二维向量的派生数据类型：</a:t>
            </a:r>
            <a:endParaRPr lang="en-US" altLang="zh-CN" smtClean="0"/>
          </a:p>
          <a:p>
            <a:pPr lvl="1"/>
            <a:r>
              <a:rPr lang="en-US" altLang="zh-CN" smtClean="0"/>
              <a:t>TYPE :: vector</a:t>
            </a:r>
          </a:p>
          <a:p>
            <a:pPr lvl="1"/>
            <a:r>
              <a:rPr lang="en-US" altLang="zh-CN" smtClean="0"/>
              <a:t>	REAL :: x</a:t>
            </a:r>
          </a:p>
          <a:p>
            <a:pPr lvl="1"/>
            <a:r>
              <a:rPr lang="en-US" altLang="zh-CN" smtClean="0"/>
              <a:t>	REAL :: y</a:t>
            </a:r>
          </a:p>
          <a:p>
            <a:pPr lvl="1"/>
            <a:r>
              <a:rPr lang="en-US" altLang="zh-CN" smtClean="0"/>
              <a:t>END TYPE vector</a:t>
            </a:r>
            <a:endParaRPr lang="zh-CN"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zh-CN" altLang="en-US" smtClean="0"/>
              <a:t>定义两个函数</a:t>
            </a:r>
            <a:r>
              <a:rPr lang="en-US" altLang="zh-CN" smtClean="0"/>
              <a:t>vector_add</a:t>
            </a:r>
            <a:r>
              <a:rPr lang="zh-CN" altLang="en-US" smtClean="0"/>
              <a:t>和</a:t>
            </a:r>
            <a:r>
              <a:rPr lang="en-US" altLang="zh-CN" smtClean="0"/>
              <a:t>vector_sub</a:t>
            </a:r>
            <a:r>
              <a:rPr lang="zh-CN" altLang="en-US" smtClean="0"/>
              <a:t>，分别完成加法和减法</a:t>
            </a:r>
            <a:endParaRPr lang="en-US" altLang="zh-CN" smtClean="0"/>
          </a:p>
          <a:p>
            <a:r>
              <a:rPr lang="zh-CN" altLang="en-US" smtClean="0"/>
              <a:t>这两个函数的返回值应该也是</a:t>
            </a:r>
            <a:r>
              <a:rPr lang="en-US" altLang="zh-CN" smtClean="0"/>
              <a:t>vector</a:t>
            </a:r>
          </a:p>
          <a:p>
            <a:r>
              <a:rPr lang="zh-CN" altLang="en-US" smtClean="0"/>
              <a:t>所以我们可以这样写代码：</a:t>
            </a:r>
            <a:endParaRPr lang="en-US" altLang="zh-CN" smtClean="0"/>
          </a:p>
          <a:p>
            <a:pPr lvl="1"/>
            <a:r>
              <a:rPr lang="en-US" altLang="zh-CN" smtClean="0"/>
              <a:t>TYPE(vector) FUNCTION vector_add(v1,v2)</a:t>
            </a:r>
          </a:p>
          <a:p>
            <a:pPr lvl="1"/>
            <a:r>
              <a:rPr lang="en-US" altLang="zh-CN" smtClean="0"/>
              <a:t>    IMPLICIT </a:t>
            </a:r>
            <a:r>
              <a:rPr lang="en-US" altLang="zh-CN" smtClean="0"/>
              <a:t>NONE</a:t>
            </a:r>
          </a:p>
          <a:p>
            <a:pPr lvl="1"/>
            <a:r>
              <a:rPr lang="en-US" altLang="zh-CN" smtClean="0"/>
              <a:t>    TYPE(vector</a:t>
            </a:r>
            <a:r>
              <a:rPr lang="en-US" altLang="zh-CN" smtClean="0"/>
              <a:t>),INTENT(IN) :: v1,v2</a:t>
            </a:r>
          </a:p>
          <a:p>
            <a:pPr lvl="1"/>
            <a:r>
              <a:rPr lang="en-US" altLang="zh-CN" smtClean="0"/>
              <a:t>    vector_add%x=v1%x+v2%x</a:t>
            </a:r>
            <a:endParaRPr lang="en-US" altLang="zh-CN" smtClean="0"/>
          </a:p>
          <a:p>
            <a:pPr lvl="1"/>
            <a:r>
              <a:rPr lang="en-US" altLang="zh-CN" smtClean="0"/>
              <a:t>    vector_add%y=v1%y+v2%y</a:t>
            </a:r>
            <a:endParaRPr lang="en-US" altLang="zh-CN" smtClean="0"/>
          </a:p>
          <a:p>
            <a:pPr lvl="1"/>
            <a:r>
              <a:rPr lang="en-US" altLang="zh-CN" smtClean="0"/>
              <a:t>END FUNCTION vector_add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smtClean="0"/>
              <a:t>INTERFACE</a:t>
            </a:r>
            <a:endParaRPr lang="zh-CN" altLang="en-US"/>
          </a:p>
        </p:txBody>
      </p:sp>
      <p:sp>
        <p:nvSpPr>
          <p:cNvPr id="3" name="内容占位符 2"/>
          <p:cNvSpPr>
            <a:spLocks noGrp="1"/>
          </p:cNvSpPr>
          <p:nvPr>
            <p:ph idx="1"/>
          </p:nvPr>
        </p:nvSpPr>
        <p:spPr/>
        <p:txBody>
          <a:bodyPr/>
          <a:lstStyle/>
          <a:p>
            <a:r>
              <a:rPr lang="zh-CN" altLang="en-US" smtClean="0"/>
              <a:t>接口是一个程序块</a:t>
            </a:r>
            <a:endParaRPr lang="en-US" altLang="zh-CN" smtClean="0"/>
          </a:p>
          <a:p>
            <a:pPr lvl="1"/>
            <a:r>
              <a:rPr lang="zh-CN" altLang="en-US" smtClean="0"/>
              <a:t>说明所要调用函数的参数类型及返回值</a:t>
            </a:r>
            <a:endParaRPr lang="en-US" altLang="zh-CN" smtClean="0"/>
          </a:p>
          <a:p>
            <a:pPr lvl="1"/>
            <a:r>
              <a:rPr lang="zh-CN" altLang="en-US" smtClean="0"/>
              <a:t>一般，</a:t>
            </a:r>
            <a:r>
              <a:rPr lang="zh-CN" altLang="en-US" smtClean="0">
                <a:solidFill>
                  <a:srgbClr val="FF0000"/>
                </a:solidFill>
              </a:rPr>
              <a:t>使用函数不需要特别写它们的接口</a:t>
            </a:r>
            <a:endParaRPr lang="en-US" altLang="zh-CN" smtClean="0">
              <a:solidFill>
                <a:srgbClr val="FF0000"/>
              </a:solidFill>
            </a:endParaRPr>
          </a:p>
          <a:p>
            <a:r>
              <a:rPr lang="zh-CN" altLang="en-US" smtClean="0"/>
              <a:t>但是，以下例外</a:t>
            </a:r>
            <a:endParaRPr lang="en-US" altLang="zh-CN" smtClean="0"/>
          </a:p>
          <a:p>
            <a:pPr lvl="1"/>
            <a:r>
              <a:rPr lang="zh-CN" altLang="en-US" smtClean="0"/>
              <a:t>过程不在模块中，并且有以下特性</a:t>
            </a:r>
            <a:endParaRPr lang="en-US" altLang="zh-CN" smtClean="0"/>
          </a:p>
          <a:p>
            <a:pPr lvl="2"/>
            <a:r>
              <a:rPr lang="zh-CN" altLang="en-US" smtClean="0"/>
              <a:t>函数</a:t>
            </a:r>
            <a:r>
              <a:rPr lang="zh-CN" altLang="en-US" smtClean="0"/>
              <a:t>返回值</a:t>
            </a:r>
            <a:r>
              <a:rPr lang="zh-CN" altLang="en-US" smtClean="0"/>
              <a:t>为</a:t>
            </a:r>
            <a:r>
              <a:rPr lang="zh-CN" altLang="en-US" smtClean="0"/>
              <a:t>数组</a:t>
            </a:r>
            <a:endParaRPr lang="en-US" altLang="zh-CN" smtClean="0"/>
          </a:p>
          <a:p>
            <a:pPr lvl="2"/>
            <a:r>
              <a:rPr lang="zh-CN" altLang="en-US" smtClean="0"/>
              <a:t>指定</a:t>
            </a:r>
            <a:r>
              <a:rPr lang="zh-CN" altLang="en-US" smtClean="0"/>
              <a:t>参数位置来</a:t>
            </a:r>
            <a:r>
              <a:rPr lang="zh-CN" altLang="en-US" smtClean="0"/>
              <a:t>传递</a:t>
            </a:r>
            <a:r>
              <a:rPr lang="zh-CN" altLang="en-US" smtClean="0"/>
              <a:t>参数</a:t>
            </a:r>
            <a:endParaRPr lang="en-US" altLang="zh-CN" smtClean="0"/>
          </a:p>
          <a:p>
            <a:pPr lvl="2"/>
            <a:r>
              <a:rPr lang="zh-CN" altLang="en-US" smtClean="0"/>
              <a:t>所</a:t>
            </a:r>
            <a:r>
              <a:rPr lang="zh-CN" altLang="en-US" smtClean="0"/>
              <a:t>调用的过程参数</a:t>
            </a:r>
            <a:r>
              <a:rPr lang="zh-CN" altLang="en-US" smtClean="0"/>
              <a:t>不</a:t>
            </a:r>
            <a:r>
              <a:rPr lang="zh-CN" altLang="en-US" smtClean="0"/>
              <a:t>固定</a:t>
            </a:r>
            <a:endParaRPr lang="en-US" altLang="zh-CN" smtClean="0"/>
          </a:p>
          <a:p>
            <a:pPr lvl="2"/>
            <a:r>
              <a:rPr lang="zh-CN" altLang="en-US" smtClean="0"/>
              <a:t>输入</a:t>
            </a:r>
            <a:r>
              <a:rPr lang="zh-CN" altLang="en-US" smtClean="0"/>
              <a:t>指针</a:t>
            </a:r>
            <a:r>
              <a:rPr lang="zh-CN" altLang="en-US" smtClean="0"/>
              <a:t>参数</a:t>
            </a:r>
            <a:r>
              <a:rPr lang="zh-CN" altLang="en-US" smtClean="0"/>
              <a:t>时</a:t>
            </a:r>
            <a:endParaRPr lang="en-US" altLang="zh-CN" smtClean="0"/>
          </a:p>
          <a:p>
            <a:pPr lvl="2"/>
            <a:r>
              <a:rPr lang="zh-CN" altLang="en-US" smtClean="0"/>
              <a:t>函数</a:t>
            </a:r>
            <a:r>
              <a:rPr lang="zh-CN" altLang="en-US" smtClean="0"/>
              <a:t>返回值为指针时</a:t>
            </a:r>
          </a:p>
          <a:p>
            <a:pPr lvl="2"/>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en-US" altLang="zh-CN" smtClean="0"/>
              <a:t>TYPE(vector) FUNCTION vector_sub(v1,v2)</a:t>
            </a:r>
          </a:p>
          <a:p>
            <a:r>
              <a:rPr lang="en-US" altLang="zh-CN" smtClean="0"/>
              <a:t>    IMPLICIT </a:t>
            </a:r>
            <a:r>
              <a:rPr lang="en-US" altLang="zh-CN" smtClean="0"/>
              <a:t>NONE</a:t>
            </a:r>
          </a:p>
          <a:p>
            <a:r>
              <a:rPr lang="en-US" altLang="zh-CN" smtClean="0"/>
              <a:t>    TYPE(vector</a:t>
            </a:r>
            <a:r>
              <a:rPr lang="en-US" altLang="zh-CN" smtClean="0"/>
              <a:t>),INTENT(IN) :: v1,v2</a:t>
            </a:r>
          </a:p>
          <a:p>
            <a:r>
              <a:rPr lang="en-US" altLang="zh-CN" smtClean="0"/>
              <a:t>    vector_sub%x=v1%x-v2%x</a:t>
            </a:r>
            <a:endParaRPr lang="en-US" altLang="zh-CN" smtClean="0"/>
          </a:p>
          <a:p>
            <a:r>
              <a:rPr lang="en-US" altLang="zh-CN" smtClean="0"/>
              <a:t>    vector_sub%y=v1%y-v2%y</a:t>
            </a:r>
            <a:endParaRPr lang="en-US" altLang="zh-CN" smtClean="0"/>
          </a:p>
          <a:p>
            <a:r>
              <a:rPr lang="en-US" altLang="zh-CN" smtClean="0"/>
              <a:t>END FUNCTION vector_sub</a:t>
            </a:r>
          </a:p>
          <a:p>
            <a:endParaRPr lang="en-US" altLang="zh-CN" smtClean="0"/>
          </a:p>
          <a:p>
            <a:r>
              <a:rPr lang="zh-CN" altLang="en-US" smtClean="0"/>
              <a:t>现在把这前面写的代码放在一个模块中</a:t>
            </a:r>
            <a:endParaRPr lang="en-US" altLang="zh-CN" smtClean="0"/>
          </a:p>
          <a:p>
            <a:endParaRPr lang="zh-CN"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normAutofit fontScale="92500" lnSpcReduction="20000"/>
          </a:bodyPr>
          <a:lstStyle/>
          <a:p>
            <a:r>
              <a:rPr lang="en-US" altLang="zh-CN" smtClean="0"/>
              <a:t>MODULE vector_module</a:t>
            </a:r>
          </a:p>
          <a:p>
            <a:r>
              <a:rPr lang="en-US" altLang="zh-CN" smtClean="0"/>
              <a:t>IMPLICIT NONE</a:t>
            </a:r>
          </a:p>
          <a:p>
            <a:r>
              <a:rPr lang="en-US" altLang="zh-CN" smtClean="0">
                <a:solidFill>
                  <a:srgbClr val="FF0000"/>
                </a:solidFill>
              </a:rPr>
              <a:t>TYPE :: vector</a:t>
            </a:r>
          </a:p>
          <a:p>
            <a:r>
              <a:rPr lang="en-US" altLang="zh-CN" smtClean="0">
                <a:solidFill>
                  <a:srgbClr val="FF0000"/>
                </a:solidFill>
              </a:rPr>
              <a:t>...</a:t>
            </a:r>
          </a:p>
          <a:p>
            <a:r>
              <a:rPr lang="en-US" altLang="zh-CN" smtClean="0">
                <a:solidFill>
                  <a:srgbClr val="FF0000"/>
                </a:solidFill>
              </a:rPr>
              <a:t>END TYPE vector</a:t>
            </a:r>
          </a:p>
          <a:p>
            <a:r>
              <a:rPr lang="en-US" altLang="zh-CN" smtClean="0"/>
              <a:t>CONTAINS</a:t>
            </a:r>
          </a:p>
          <a:p>
            <a:r>
              <a:rPr lang="en-US" altLang="zh-CN" smtClean="0"/>
              <a:t>	</a:t>
            </a:r>
            <a:r>
              <a:rPr lang="en-US" altLang="zh-CN" smtClean="0">
                <a:solidFill>
                  <a:srgbClr val="004ADE"/>
                </a:solidFill>
              </a:rPr>
              <a:t>TYPE(vector) FUNCTION vector_add(v1,v2)</a:t>
            </a:r>
          </a:p>
          <a:p>
            <a:r>
              <a:rPr lang="en-US" altLang="zh-CN" smtClean="0">
                <a:solidFill>
                  <a:srgbClr val="004ADE"/>
                </a:solidFill>
              </a:rPr>
              <a:t>	...</a:t>
            </a:r>
          </a:p>
          <a:p>
            <a:r>
              <a:rPr lang="en-US" altLang="zh-CN" smtClean="0">
                <a:solidFill>
                  <a:srgbClr val="004ADE"/>
                </a:solidFill>
              </a:rPr>
              <a:t>	END FUNCTION vector_add</a:t>
            </a:r>
          </a:p>
          <a:p>
            <a:r>
              <a:rPr lang="en-US" altLang="zh-CN" smtClean="0"/>
              <a:t>	</a:t>
            </a:r>
            <a:r>
              <a:rPr lang="en-US" altLang="zh-CN" smtClean="0">
                <a:solidFill>
                  <a:srgbClr val="FF3399"/>
                </a:solidFill>
              </a:rPr>
              <a:t>TYPE(vector) FUNCTION vector_sub(v1,v2)</a:t>
            </a:r>
          </a:p>
          <a:p>
            <a:r>
              <a:rPr lang="en-US" altLang="zh-CN" smtClean="0">
                <a:solidFill>
                  <a:srgbClr val="FF3399"/>
                </a:solidFill>
              </a:rPr>
              <a:t>	...</a:t>
            </a:r>
          </a:p>
          <a:p>
            <a:r>
              <a:rPr lang="en-US" altLang="zh-CN" smtClean="0">
                <a:solidFill>
                  <a:srgbClr val="FF3399"/>
                </a:solidFill>
              </a:rPr>
              <a:t>	END FUNCTION vector_sub</a:t>
            </a:r>
          </a:p>
          <a:p>
            <a:r>
              <a:rPr lang="en-US" altLang="zh-CN" smtClean="0"/>
              <a:t>END MODULE vector_module</a:t>
            </a:r>
          </a:p>
          <a:p>
            <a:endParaRPr lang="zh-CN"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测试程序</a:t>
            </a:r>
            <a:endParaRPr lang="zh-CN" altLang="en-US"/>
          </a:p>
        </p:txBody>
      </p:sp>
      <p:sp>
        <p:nvSpPr>
          <p:cNvPr id="3" name="内容占位符 2"/>
          <p:cNvSpPr>
            <a:spLocks noGrp="1"/>
          </p:cNvSpPr>
          <p:nvPr>
            <p:ph idx="1"/>
          </p:nvPr>
        </p:nvSpPr>
        <p:spPr>
          <a:xfrm>
            <a:off x="0" y="1196752"/>
            <a:ext cx="9144000" cy="5256584"/>
          </a:xfrm>
        </p:spPr>
        <p:txBody>
          <a:bodyPr>
            <a:normAutofit fontScale="85000" lnSpcReduction="10000"/>
          </a:bodyPr>
          <a:lstStyle/>
          <a:p>
            <a:r>
              <a:rPr lang="en-US" altLang="zh-CN" smtClean="0"/>
              <a:t>PROGRAM test</a:t>
            </a:r>
          </a:p>
          <a:p>
            <a:r>
              <a:rPr lang="en-US" altLang="zh-CN" smtClean="0"/>
              <a:t>use module_vector</a:t>
            </a:r>
          </a:p>
          <a:p>
            <a:r>
              <a:rPr lang="en-US" altLang="zh-CN" smtClean="0"/>
              <a:t>IMPLICIT NONE</a:t>
            </a:r>
          </a:p>
          <a:p>
            <a:r>
              <a:rPr lang="en-US" altLang="zh-CN" smtClean="0"/>
              <a:t>TYPE(vector) :: v1,v2</a:t>
            </a:r>
          </a:p>
          <a:p>
            <a:r>
              <a:rPr lang="en-US" altLang="zh-CN" smtClean="0"/>
              <a:t>WRITE (*,*) 'Enter the first vector (x,y):'</a:t>
            </a:r>
          </a:p>
          <a:p>
            <a:r>
              <a:rPr lang="en-US" altLang="zh-CN" smtClean="0"/>
              <a:t>READ (*,*) v1%x,v1%y</a:t>
            </a:r>
          </a:p>
          <a:p>
            <a:r>
              <a:rPr lang="en-US" altLang="zh-CN" smtClean="0"/>
              <a:t>WRITE (*,*) 'Enter the second vector (x,y):'</a:t>
            </a:r>
          </a:p>
          <a:p>
            <a:r>
              <a:rPr lang="en-US" altLang="zh-CN" smtClean="0"/>
              <a:t>READ (*,*) v2%x,v2%y</a:t>
            </a:r>
          </a:p>
          <a:p>
            <a:r>
              <a:rPr lang="en-US" altLang="zh-CN" smtClean="0"/>
              <a:t>WRITE (*,100) vector_add(v1,v2)</a:t>
            </a:r>
          </a:p>
          <a:p>
            <a:r>
              <a:rPr lang="en-US" altLang="zh-CN" smtClean="0"/>
              <a:t>100 FORMAT (1X,'The sum of the points is (',F8.2,',',F8.2,')')</a:t>
            </a:r>
          </a:p>
          <a:p>
            <a:r>
              <a:rPr lang="en-US" altLang="zh-CN" smtClean="0"/>
              <a:t>WRITE (*,110) vector_sub(v1,v2)</a:t>
            </a:r>
          </a:p>
          <a:p>
            <a:r>
              <a:rPr lang="en-US" altLang="zh-CN" smtClean="0"/>
              <a:t>110 FORMAT (1X,'The difference of the points is (',F8.2,',',F8.2,')')</a:t>
            </a:r>
          </a:p>
          <a:p>
            <a:r>
              <a:rPr lang="en-US" altLang="zh-CN" smtClean="0"/>
              <a:t>END PROGRAM test_vector</a:t>
            </a:r>
          </a:p>
          <a:p>
            <a:endParaRPr lang="en-US" altLang="zh-CN" smtClean="0"/>
          </a:p>
          <a:p>
            <a:endParaRPr lang="zh-CN"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zh-CN" altLang="en-US" smtClean="0"/>
              <a:t>问题：</a:t>
            </a:r>
            <a:endParaRPr lang="en-US" altLang="zh-CN" smtClean="0"/>
          </a:p>
          <a:p>
            <a:r>
              <a:rPr lang="zh-CN" altLang="en-US" smtClean="0"/>
              <a:t>编写函数计算平面上两点间的距离</a:t>
            </a:r>
            <a:endParaRPr lang="en-US" altLang="zh-CN" smtClean="0"/>
          </a:p>
          <a:p>
            <a:endParaRPr lang="en-US" altLang="zh-CN" smtClean="0"/>
          </a:p>
          <a:p>
            <a:endParaRPr lang="zh-CN"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t>应用举例</a:t>
            </a:r>
            <a:endParaRPr lang="zh-CN" altLang="en-US" dirty="0"/>
          </a:p>
        </p:txBody>
      </p:sp>
      <p:sp>
        <p:nvSpPr>
          <p:cNvPr id="3" name="内容占位符 2"/>
          <p:cNvSpPr>
            <a:spLocks noGrp="1"/>
          </p:cNvSpPr>
          <p:nvPr>
            <p:ph idx="1"/>
          </p:nvPr>
        </p:nvSpPr>
        <p:spPr/>
        <p:txBody>
          <a:bodyPr/>
          <a:lstStyle/>
          <a:p>
            <a:r>
              <a:rPr lang="zh-CN" altLang="en-US" dirty="0" smtClean="0"/>
              <a:t>问题：</a:t>
            </a:r>
            <a:endParaRPr lang="en-US" altLang="zh-CN" dirty="0" smtClean="0"/>
          </a:p>
          <a:p>
            <a:r>
              <a:rPr lang="zh-CN" altLang="en-US" dirty="0" smtClean="0"/>
              <a:t>在物理研究中，我们在研究质点运动时，通过间隔一个固定时间测量质点在空间的坐标，得到一系列的数据</a:t>
            </a:r>
            <a:endParaRPr lang="en-US" altLang="zh-CN" dirty="0" smtClean="0"/>
          </a:p>
          <a:p>
            <a:r>
              <a:rPr lang="zh-CN" altLang="en-US" dirty="0" smtClean="0"/>
              <a:t>编写程序，通过对这些数据进行计算，得到质点在某个时间点运动的速度和加速度</a:t>
            </a:r>
            <a:endParaRPr lang="zh-CN" alt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zh-CN" altLang="en-US" dirty="0" smtClean="0"/>
              <a:t>问题分析：</a:t>
            </a:r>
            <a:endParaRPr lang="en-US" altLang="zh-CN" dirty="0" smtClean="0"/>
          </a:p>
          <a:p>
            <a:r>
              <a:rPr lang="zh-CN" altLang="en-US" dirty="0" smtClean="0"/>
              <a:t>每条测量数据是由时间和三维坐标组成</a:t>
            </a:r>
            <a:endParaRPr lang="en-US" altLang="zh-CN" dirty="0" smtClean="0"/>
          </a:p>
          <a:p>
            <a:r>
              <a:rPr lang="zh-CN" altLang="en-US" dirty="0" smtClean="0"/>
              <a:t>可以用</a:t>
            </a:r>
            <a:r>
              <a:rPr lang="en-US" altLang="zh-CN" dirty="0" err="1" smtClean="0"/>
              <a:t>t,x,y,z</a:t>
            </a:r>
            <a:r>
              <a:rPr lang="en-US" altLang="zh-CN" dirty="0" smtClean="0"/>
              <a:t> </a:t>
            </a:r>
            <a:r>
              <a:rPr lang="zh-CN" altLang="en-US" dirty="0" smtClean="0"/>
              <a:t>表示</a:t>
            </a:r>
            <a:endParaRPr lang="en-US" altLang="zh-CN" dirty="0" smtClean="0"/>
          </a:p>
          <a:p>
            <a:r>
              <a:rPr lang="zh-CN" altLang="en-US" dirty="0" smtClean="0"/>
              <a:t>我们可以写成一个自定义的数据类型</a:t>
            </a:r>
            <a:endParaRPr lang="en-US" altLang="zh-CN" dirty="0" smtClean="0"/>
          </a:p>
          <a:p>
            <a:r>
              <a:rPr lang="en-US" altLang="zh-CN" dirty="0" smtClean="0"/>
              <a:t>TYPE :: </a:t>
            </a:r>
            <a:r>
              <a:rPr lang="en-US" altLang="zh-CN" dirty="0" err="1" smtClean="0"/>
              <a:t>pos_t</a:t>
            </a:r>
            <a:endParaRPr lang="en-US" altLang="zh-CN" dirty="0" smtClean="0"/>
          </a:p>
          <a:p>
            <a:r>
              <a:rPr lang="en-US" altLang="zh-CN" dirty="0" smtClean="0"/>
              <a:t>	REAL :: time</a:t>
            </a:r>
          </a:p>
          <a:p>
            <a:r>
              <a:rPr lang="en-US" altLang="zh-CN" dirty="0" smtClean="0"/>
              <a:t>	REAL :: x</a:t>
            </a:r>
          </a:p>
          <a:p>
            <a:r>
              <a:rPr lang="en-US" altLang="zh-CN" dirty="0" smtClean="0"/>
              <a:t>	REAL :: y</a:t>
            </a:r>
          </a:p>
          <a:p>
            <a:r>
              <a:rPr lang="en-US" altLang="zh-CN" dirty="0" smtClean="0"/>
              <a:t>	REAL :: z</a:t>
            </a:r>
          </a:p>
          <a:p>
            <a:r>
              <a:rPr lang="en-US" altLang="zh-CN" dirty="0" smtClean="0"/>
              <a:t>END TYPE </a:t>
            </a:r>
            <a:r>
              <a:rPr lang="en-US" altLang="zh-CN" dirty="0" err="1" smtClean="0"/>
              <a:t>pos_t</a:t>
            </a:r>
            <a:endParaRPr lang="zh-CN" alt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en-US" altLang="zh-CN" dirty="0" smtClean="0"/>
              <a:t>N</a:t>
            </a:r>
            <a:r>
              <a:rPr lang="zh-CN" altLang="en-US" dirty="0" smtClean="0"/>
              <a:t>组测量数据可以放置在一个数组内：</a:t>
            </a:r>
            <a:endParaRPr lang="en-US" altLang="zh-CN" dirty="0" smtClean="0"/>
          </a:p>
          <a:p>
            <a:r>
              <a:rPr lang="en-US" altLang="zh-CN" dirty="0" smtClean="0"/>
              <a:t>TYPE(</a:t>
            </a:r>
            <a:r>
              <a:rPr lang="en-US" altLang="zh-CN" dirty="0" err="1" smtClean="0"/>
              <a:t>pos_t</a:t>
            </a:r>
            <a:r>
              <a:rPr lang="en-US" altLang="zh-CN" dirty="0" smtClean="0"/>
              <a:t>) :: measure(N)</a:t>
            </a:r>
          </a:p>
          <a:p>
            <a:endParaRPr lang="en-US" altLang="zh-CN" dirty="0" smtClean="0"/>
          </a:p>
          <a:p>
            <a:r>
              <a:rPr lang="zh-CN" altLang="en-US" dirty="0" smtClean="0"/>
              <a:t>假设测量的时间间隔是</a:t>
            </a:r>
            <a:r>
              <a:rPr lang="en-US" altLang="zh-CN" dirty="0" smtClean="0"/>
              <a:t>0.1</a:t>
            </a:r>
            <a:r>
              <a:rPr lang="zh-CN" altLang="en-US" dirty="0" smtClean="0"/>
              <a:t>秒</a:t>
            </a:r>
            <a:endParaRPr lang="en-US" altLang="zh-CN" dirty="0" smtClean="0"/>
          </a:p>
          <a:p>
            <a:endParaRPr lang="zh-CN" alt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zh-CN" altLang="en-US" dirty="0" smtClean="0"/>
              <a:t>采用的计算模型：</a:t>
            </a:r>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zh-CN" altLang="en-US" dirty="0" smtClean="0"/>
              <a:t>式中，</a:t>
            </a:r>
            <a:r>
              <a:rPr lang="en-US" altLang="zh-CN" dirty="0" smtClean="0"/>
              <a:t>h</a:t>
            </a:r>
            <a:r>
              <a:rPr lang="zh-CN" altLang="en-US" dirty="0" smtClean="0"/>
              <a:t>是每组数据之间的时间间隔</a:t>
            </a:r>
            <a:endParaRPr lang="en-US" altLang="zh-CN" dirty="0" smtClean="0"/>
          </a:p>
          <a:p>
            <a:r>
              <a:rPr lang="en-US" altLang="zh-CN" smtClean="0"/>
              <a:t>                                        </a:t>
            </a:r>
            <a:r>
              <a:rPr lang="en-US" altLang="zh-CN" smtClean="0"/>
              <a:t> </a:t>
            </a:r>
            <a:r>
              <a:rPr lang="zh-CN" altLang="en-US" dirty="0" smtClean="0"/>
              <a:t>是相邻的几组测量数据</a:t>
            </a:r>
            <a:endParaRPr lang="en-US" altLang="zh-CN" dirty="0" smtClean="0"/>
          </a:p>
          <a:p>
            <a:endParaRPr lang="zh-CN" altLang="en-US" dirty="0"/>
          </a:p>
        </p:txBody>
      </p:sp>
      <p:graphicFrame>
        <p:nvGraphicFramePr>
          <p:cNvPr id="4" name="对象 3"/>
          <p:cNvGraphicFramePr>
            <a:graphicFrameLocks noChangeAspect="1"/>
          </p:cNvGraphicFramePr>
          <p:nvPr/>
        </p:nvGraphicFramePr>
        <p:xfrm>
          <a:off x="1187624" y="1700808"/>
          <a:ext cx="4379396" cy="1296144"/>
        </p:xfrm>
        <a:graphic>
          <a:graphicData uri="http://schemas.openxmlformats.org/presentationml/2006/ole">
            <p:oleObj spid="_x0000_s77826" name="Equation" r:id="rId3" imgW="2831388" imgH="837787" progId="Equation.DSMT4">
              <p:embed/>
            </p:oleObj>
          </a:graphicData>
        </a:graphic>
      </p:graphicFrame>
      <p:graphicFrame>
        <p:nvGraphicFramePr>
          <p:cNvPr id="5" name="对象 4"/>
          <p:cNvGraphicFramePr>
            <a:graphicFrameLocks noChangeAspect="1"/>
          </p:cNvGraphicFramePr>
          <p:nvPr/>
        </p:nvGraphicFramePr>
        <p:xfrm>
          <a:off x="1403648" y="4149080"/>
          <a:ext cx="3104345" cy="576064"/>
        </p:xfrm>
        <a:graphic>
          <a:graphicData uri="http://schemas.openxmlformats.org/presentationml/2006/ole">
            <p:oleObj spid="_x0000_s77827" name="Equation" r:id="rId4" imgW="1231135" imgH="228600" progId="Equation.DSMT4">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r>
              <a:rPr lang="en-US" altLang="zh-CN" dirty="0" smtClean="0"/>
              <a:t>MODULE example1</a:t>
            </a:r>
          </a:p>
          <a:p>
            <a:r>
              <a:rPr lang="en-US" altLang="zh-CN" dirty="0" smtClean="0"/>
              <a:t>	IMPLICIT NONE</a:t>
            </a:r>
          </a:p>
          <a:p>
            <a:r>
              <a:rPr lang="en-US" altLang="zh-CN" dirty="0" smtClean="0"/>
              <a:t>	 TYPE :: </a:t>
            </a:r>
            <a:r>
              <a:rPr lang="en-US" altLang="zh-CN" dirty="0" err="1" smtClean="0"/>
              <a:t>pos_t</a:t>
            </a:r>
            <a:endParaRPr lang="en-US" altLang="zh-CN" dirty="0" smtClean="0"/>
          </a:p>
          <a:p>
            <a:r>
              <a:rPr lang="en-US" altLang="zh-CN" dirty="0" smtClean="0"/>
              <a:t>		REAL :: time</a:t>
            </a:r>
          </a:p>
          <a:p>
            <a:r>
              <a:rPr lang="en-US" altLang="zh-CN" dirty="0" smtClean="0"/>
              <a:t>		REAL :: x</a:t>
            </a:r>
          </a:p>
          <a:p>
            <a:r>
              <a:rPr lang="en-US" altLang="zh-CN" dirty="0" smtClean="0"/>
              <a:t>		REAL :: y</a:t>
            </a:r>
          </a:p>
          <a:p>
            <a:r>
              <a:rPr lang="en-US" altLang="zh-CN" dirty="0" smtClean="0"/>
              <a:t>		REAL :: z</a:t>
            </a:r>
          </a:p>
          <a:p>
            <a:r>
              <a:rPr lang="en-US" altLang="zh-CN" dirty="0" smtClean="0"/>
              <a:t>	END TYPE </a:t>
            </a:r>
            <a:r>
              <a:rPr lang="en-US" altLang="zh-CN" dirty="0" err="1" smtClean="0"/>
              <a:t>pos_t</a:t>
            </a:r>
            <a:endParaRPr lang="en-US" altLang="zh-CN" dirty="0" smtClean="0"/>
          </a:p>
          <a:p>
            <a:r>
              <a:rPr lang="en-US" altLang="zh-CN" dirty="0" smtClean="0"/>
              <a:t>CONTAINS</a:t>
            </a:r>
          </a:p>
          <a:p>
            <a:r>
              <a:rPr lang="en-US" altLang="zh-CN" dirty="0" smtClean="0"/>
              <a:t>	</a:t>
            </a:r>
            <a:endParaRPr lang="zh-CN" alt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normAutofit lnSpcReduction="10000"/>
          </a:bodyPr>
          <a:lstStyle/>
          <a:p>
            <a:r>
              <a:rPr lang="en-US" altLang="zh-CN" dirty="0" smtClean="0"/>
              <a:t>SUBROUTINE </a:t>
            </a:r>
            <a:r>
              <a:rPr lang="en-US" altLang="zh-CN" dirty="0" err="1" smtClean="0"/>
              <a:t>velocity_acceleration</a:t>
            </a:r>
            <a:r>
              <a:rPr lang="en-US" altLang="zh-CN" dirty="0" smtClean="0"/>
              <a:t>(</a:t>
            </a:r>
            <a:r>
              <a:rPr lang="en-US" altLang="zh-CN" dirty="0" err="1" smtClean="0"/>
              <a:t>m,n,k</a:t>
            </a:r>
            <a:r>
              <a:rPr lang="en-US" altLang="zh-CN" dirty="0" smtClean="0"/>
              <a:t>)</a:t>
            </a:r>
          </a:p>
          <a:p>
            <a:r>
              <a:rPr lang="en-US" altLang="zh-CN" dirty="0" smtClean="0"/>
              <a:t>IMPLICIT NONE</a:t>
            </a:r>
          </a:p>
          <a:p>
            <a:r>
              <a:rPr lang="en-US" altLang="zh-CN" dirty="0" smtClean="0"/>
              <a:t>INTEGER </a:t>
            </a:r>
            <a:r>
              <a:rPr lang="en-US" altLang="zh-CN" dirty="0" err="1" smtClean="0"/>
              <a:t>n,k</a:t>
            </a:r>
            <a:endParaRPr lang="en-US" altLang="zh-CN" dirty="0" smtClean="0"/>
          </a:p>
          <a:p>
            <a:r>
              <a:rPr lang="en-US" altLang="zh-CN" dirty="0" smtClean="0"/>
              <a:t>TYPE(</a:t>
            </a:r>
            <a:r>
              <a:rPr lang="en-US" altLang="zh-CN" dirty="0" err="1" smtClean="0"/>
              <a:t>pos_t</a:t>
            </a:r>
            <a:r>
              <a:rPr lang="en-US" altLang="zh-CN" dirty="0" smtClean="0"/>
              <a:t>) :: m(n)</a:t>
            </a:r>
          </a:p>
          <a:p>
            <a:r>
              <a:rPr lang="en-US" altLang="zh-CN" dirty="0" smtClean="0"/>
              <a:t>INTEGER </a:t>
            </a:r>
            <a:r>
              <a:rPr lang="en-US" altLang="zh-CN" dirty="0" err="1" smtClean="0"/>
              <a:t>i</a:t>
            </a:r>
            <a:endParaRPr lang="en-US" altLang="zh-CN" dirty="0" smtClean="0"/>
          </a:p>
          <a:p>
            <a:r>
              <a:rPr lang="en-US" altLang="zh-CN" dirty="0" smtClean="0"/>
              <a:t>REAL :: </a:t>
            </a:r>
            <a:r>
              <a:rPr lang="en-US" altLang="zh-CN" dirty="0" err="1" smtClean="0"/>
              <a:t>vx,vy,vz,ax,ay,az</a:t>
            </a:r>
            <a:endParaRPr lang="en-US" altLang="zh-CN" dirty="0" smtClean="0"/>
          </a:p>
          <a:p>
            <a:endParaRPr lang="en-US" altLang="zh-CN" dirty="0" smtClean="0"/>
          </a:p>
          <a:p>
            <a:r>
              <a:rPr lang="en-US" altLang="zh-CN" dirty="0" smtClean="0"/>
              <a:t>IF (k&lt;3.OR.k&gt;n-3) THEN</a:t>
            </a:r>
          </a:p>
          <a:p>
            <a:r>
              <a:rPr lang="en-US" altLang="zh-CN" dirty="0" smtClean="0"/>
              <a:t>	WRITE(*,*) ‘Can’t calculate this point!’</a:t>
            </a:r>
          </a:p>
          <a:p>
            <a:r>
              <a:rPr lang="en-US" altLang="zh-CN" dirty="0" smtClean="0"/>
              <a:t>	RETURN</a:t>
            </a:r>
          </a:p>
          <a:p>
            <a:r>
              <a:rPr lang="en-US" altLang="zh-CN" dirty="0" smtClean="0"/>
              <a:t>END IF     </a:t>
            </a:r>
          </a:p>
          <a:p>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接口的书写方式</a:t>
            </a:r>
            <a:endParaRPr lang="zh-CN" altLang="en-US"/>
          </a:p>
        </p:txBody>
      </p:sp>
      <p:sp>
        <p:nvSpPr>
          <p:cNvPr id="3" name="内容占位符 2"/>
          <p:cNvSpPr>
            <a:spLocks noGrp="1"/>
          </p:cNvSpPr>
          <p:nvPr>
            <p:ph idx="1"/>
          </p:nvPr>
        </p:nvSpPr>
        <p:spPr/>
        <p:txBody>
          <a:bodyPr>
            <a:normAutofit lnSpcReduction="10000"/>
          </a:bodyPr>
          <a:lstStyle/>
          <a:p>
            <a:r>
              <a:rPr lang="zh-CN" altLang="en-US" smtClean="0"/>
              <a:t>接口块书写的位置在调用者的声明部分</a:t>
            </a:r>
            <a:endParaRPr lang="en-US" altLang="zh-CN" smtClean="0"/>
          </a:p>
          <a:p>
            <a:pPr lvl="1"/>
            <a:r>
              <a:rPr lang="en-US" altLang="zh-CN" smtClean="0"/>
              <a:t>INTERFACE</a:t>
            </a:r>
          </a:p>
          <a:p>
            <a:pPr lvl="1"/>
            <a:r>
              <a:rPr lang="en-US" altLang="zh-CN" smtClean="0"/>
              <a:t>	</a:t>
            </a:r>
            <a:r>
              <a:rPr lang="en-US" altLang="zh-CN" smtClean="0">
                <a:solidFill>
                  <a:srgbClr val="FF0000"/>
                </a:solidFill>
              </a:rPr>
              <a:t>FUNCTION func_name</a:t>
            </a:r>
          </a:p>
          <a:p>
            <a:pPr lvl="1"/>
            <a:r>
              <a:rPr lang="en-US" altLang="zh-CN" smtClean="0">
                <a:solidFill>
                  <a:srgbClr val="FF0000"/>
                </a:solidFill>
              </a:rPr>
              <a:t>		IMPLICIT NONE</a:t>
            </a:r>
          </a:p>
          <a:p>
            <a:pPr lvl="1"/>
            <a:r>
              <a:rPr lang="en-US" altLang="zh-CN" smtClean="0">
                <a:solidFill>
                  <a:srgbClr val="FF0000"/>
                </a:solidFill>
              </a:rPr>
              <a:t>		</a:t>
            </a:r>
            <a:r>
              <a:rPr lang="zh-CN" altLang="en-US" smtClean="0">
                <a:solidFill>
                  <a:srgbClr val="FF0000"/>
                </a:solidFill>
              </a:rPr>
              <a:t>形式参数和返回值的类型</a:t>
            </a:r>
            <a:endParaRPr lang="en-US" altLang="zh-CN" smtClean="0">
              <a:solidFill>
                <a:srgbClr val="FF0000"/>
              </a:solidFill>
            </a:endParaRPr>
          </a:p>
          <a:p>
            <a:pPr lvl="1"/>
            <a:r>
              <a:rPr lang="en-US" altLang="zh-CN" smtClean="0">
                <a:solidFill>
                  <a:srgbClr val="FF0000"/>
                </a:solidFill>
              </a:rPr>
              <a:t>	END FUNCTION func_name</a:t>
            </a:r>
          </a:p>
          <a:p>
            <a:pPr lvl="1"/>
            <a:r>
              <a:rPr lang="en-US" altLang="zh-CN" smtClean="0"/>
              <a:t>	</a:t>
            </a:r>
            <a:r>
              <a:rPr lang="en-US" altLang="zh-CN" smtClean="0">
                <a:solidFill>
                  <a:srgbClr val="7030A0"/>
                </a:solidFill>
              </a:rPr>
              <a:t>SUBROUTINE sub_name</a:t>
            </a:r>
          </a:p>
          <a:p>
            <a:pPr lvl="1"/>
            <a:r>
              <a:rPr lang="en-US" altLang="zh-CN" smtClean="0">
                <a:solidFill>
                  <a:srgbClr val="7030A0"/>
                </a:solidFill>
              </a:rPr>
              <a:t>		IMPLICIT NONE</a:t>
            </a:r>
          </a:p>
          <a:p>
            <a:pPr lvl="1"/>
            <a:r>
              <a:rPr lang="en-US" altLang="zh-CN" smtClean="0">
                <a:solidFill>
                  <a:srgbClr val="7030A0"/>
                </a:solidFill>
              </a:rPr>
              <a:t>		</a:t>
            </a:r>
            <a:r>
              <a:rPr lang="zh-CN" altLang="en-US" smtClean="0">
                <a:solidFill>
                  <a:srgbClr val="7030A0"/>
                </a:solidFill>
              </a:rPr>
              <a:t>形式参数的类型</a:t>
            </a:r>
            <a:endParaRPr lang="en-US" altLang="zh-CN" smtClean="0">
              <a:solidFill>
                <a:srgbClr val="7030A0"/>
              </a:solidFill>
            </a:endParaRPr>
          </a:p>
          <a:p>
            <a:pPr lvl="1"/>
            <a:r>
              <a:rPr lang="en-US" altLang="zh-CN" smtClean="0">
                <a:solidFill>
                  <a:srgbClr val="7030A0"/>
                </a:solidFill>
              </a:rPr>
              <a:t>	END SUBROUTINE</a:t>
            </a:r>
          </a:p>
          <a:p>
            <a:pPr lvl="1"/>
            <a:r>
              <a:rPr lang="en-US" altLang="zh-CN" smtClean="0"/>
              <a:t>END </a:t>
            </a:r>
            <a:r>
              <a:rPr lang="en-US" altLang="zh-CN" smtClean="0"/>
              <a:t>INTERFACE</a:t>
            </a:r>
          </a:p>
          <a:p>
            <a:r>
              <a:rPr lang="zh-CN" altLang="en-US" smtClean="0">
                <a:solidFill>
                  <a:srgbClr val="FF0000"/>
                </a:solidFill>
              </a:rPr>
              <a:t>对于需要书写接口的函数，任何调用它的过程都需要书写接口</a:t>
            </a:r>
            <a:endParaRPr lang="en-US" altLang="zh-CN" smtClean="0">
              <a:solidFill>
                <a:srgbClr val="FF0000"/>
              </a:solidFill>
            </a:endParaRPr>
          </a:p>
          <a:p>
            <a:pPr lvl="1"/>
            <a:endParaRPr lang="zh-CN" alt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a:xfrm>
            <a:off x="144016" y="1169368"/>
            <a:ext cx="8964488" cy="5688632"/>
          </a:xfrm>
        </p:spPr>
        <p:txBody>
          <a:bodyPr>
            <a:normAutofit fontScale="77500" lnSpcReduction="20000"/>
          </a:bodyPr>
          <a:lstStyle/>
          <a:p>
            <a:r>
              <a:rPr lang="en-US" altLang="zh-CN" dirty="0" err="1" smtClean="0"/>
              <a:t>vx</a:t>
            </a:r>
            <a:r>
              <a:rPr lang="en-US" altLang="zh-CN" dirty="0" smtClean="0"/>
              <a:t>=m(k-2)%x-8*m(k-1)%x+8*m(k+1)%x-m(k+2)%x</a:t>
            </a:r>
          </a:p>
          <a:p>
            <a:r>
              <a:rPr lang="en-US" altLang="zh-CN" dirty="0" err="1" smtClean="0"/>
              <a:t>vx</a:t>
            </a:r>
            <a:r>
              <a:rPr lang="en-US" altLang="zh-CN" dirty="0" smtClean="0"/>
              <a:t>=</a:t>
            </a:r>
            <a:r>
              <a:rPr lang="en-US" altLang="zh-CN" dirty="0" err="1" smtClean="0"/>
              <a:t>vx</a:t>
            </a:r>
            <a:r>
              <a:rPr lang="en-US" altLang="zh-CN" dirty="0" smtClean="0"/>
              <a:t>/12/0.1</a:t>
            </a:r>
          </a:p>
          <a:p>
            <a:r>
              <a:rPr lang="en-US" altLang="zh-CN" dirty="0" err="1" smtClean="0"/>
              <a:t>vy</a:t>
            </a:r>
            <a:r>
              <a:rPr lang="en-US" altLang="zh-CN" dirty="0" smtClean="0"/>
              <a:t>=m(k-2)%y-8*m(k-1)%y+8*m(k+1)%y-m(k+2)%y</a:t>
            </a:r>
          </a:p>
          <a:p>
            <a:r>
              <a:rPr lang="en-US" altLang="zh-CN" dirty="0" err="1" smtClean="0"/>
              <a:t>vy</a:t>
            </a:r>
            <a:r>
              <a:rPr lang="en-US" altLang="zh-CN" dirty="0" smtClean="0"/>
              <a:t>=</a:t>
            </a:r>
            <a:r>
              <a:rPr lang="en-US" altLang="zh-CN" dirty="0" err="1" smtClean="0"/>
              <a:t>vy</a:t>
            </a:r>
            <a:r>
              <a:rPr lang="en-US" altLang="zh-CN" dirty="0" smtClean="0"/>
              <a:t>/12/0.1</a:t>
            </a:r>
          </a:p>
          <a:p>
            <a:r>
              <a:rPr lang="en-US" altLang="zh-CN" dirty="0" err="1" smtClean="0"/>
              <a:t>vz</a:t>
            </a:r>
            <a:r>
              <a:rPr lang="en-US" altLang="zh-CN" dirty="0" smtClean="0"/>
              <a:t>=m(k-2)%z-8*m(k-1)%z+8*m(k+1)%z-m(k+2)%z</a:t>
            </a:r>
          </a:p>
          <a:p>
            <a:r>
              <a:rPr lang="en-US" altLang="zh-CN" dirty="0" err="1" smtClean="0"/>
              <a:t>vz</a:t>
            </a:r>
            <a:r>
              <a:rPr lang="en-US" altLang="zh-CN" dirty="0" smtClean="0"/>
              <a:t>=</a:t>
            </a:r>
            <a:r>
              <a:rPr lang="en-US" altLang="zh-CN" dirty="0" err="1" smtClean="0"/>
              <a:t>vz</a:t>
            </a:r>
            <a:r>
              <a:rPr lang="en-US" altLang="zh-CN" dirty="0" smtClean="0"/>
              <a:t>/12/0.1</a:t>
            </a:r>
          </a:p>
          <a:p>
            <a:r>
              <a:rPr lang="en-US" altLang="zh-CN" dirty="0" smtClean="0"/>
              <a:t>ax=11*m(k-1)%x-20*m(k)%x+6*m(k+1)%x+4*m(k+2)%x-m(k+3)%x</a:t>
            </a:r>
          </a:p>
          <a:p>
            <a:r>
              <a:rPr lang="en-US" altLang="zh-CN" dirty="0" smtClean="0"/>
              <a:t>ax=ax/12/0.01</a:t>
            </a:r>
          </a:p>
          <a:p>
            <a:r>
              <a:rPr lang="en-US" altLang="zh-CN" dirty="0" smtClean="0"/>
              <a:t>ay=11*m(k-1)%y-20*m(k)%y+6*m(k+1)%y+4*m(k+2)%y-m(k+3)%y</a:t>
            </a:r>
          </a:p>
          <a:p>
            <a:r>
              <a:rPr lang="en-US" altLang="zh-CN" dirty="0" smtClean="0"/>
              <a:t>ay=ay/12/0.01</a:t>
            </a:r>
          </a:p>
          <a:p>
            <a:r>
              <a:rPr lang="en-US" altLang="zh-CN" dirty="0" err="1" smtClean="0"/>
              <a:t>az</a:t>
            </a:r>
            <a:r>
              <a:rPr lang="en-US" altLang="zh-CN" dirty="0" smtClean="0"/>
              <a:t>=11*m(k-1)%z-20*m(k)%z+6*m(k+1)%z+4*m(k+2)%z-m(k+3)%z</a:t>
            </a:r>
          </a:p>
          <a:p>
            <a:r>
              <a:rPr lang="en-US" altLang="zh-CN" dirty="0" err="1" smtClean="0"/>
              <a:t>az</a:t>
            </a:r>
            <a:r>
              <a:rPr lang="en-US" altLang="zh-CN" dirty="0" smtClean="0"/>
              <a:t>=</a:t>
            </a:r>
            <a:r>
              <a:rPr lang="en-US" altLang="zh-CN" dirty="0" err="1" smtClean="0"/>
              <a:t>az</a:t>
            </a:r>
            <a:r>
              <a:rPr lang="en-US" altLang="zh-CN" dirty="0" smtClean="0"/>
              <a:t>/12/0.01</a:t>
            </a:r>
          </a:p>
          <a:p>
            <a:r>
              <a:rPr lang="en-US" altLang="zh-CN" dirty="0" smtClean="0"/>
              <a:t>WRITE (*,’(3F16.8)’) </a:t>
            </a:r>
            <a:r>
              <a:rPr lang="en-US" altLang="zh-CN" dirty="0" err="1" smtClean="0"/>
              <a:t>vx,vy,vz</a:t>
            </a:r>
            <a:endParaRPr lang="en-US" altLang="zh-CN" dirty="0" smtClean="0"/>
          </a:p>
          <a:p>
            <a:r>
              <a:rPr lang="en-US" altLang="zh-CN" dirty="0" smtClean="0"/>
              <a:t>WRITE (*,’(3F16.8)’) </a:t>
            </a:r>
            <a:r>
              <a:rPr lang="en-US" altLang="zh-CN" dirty="0" err="1" smtClean="0"/>
              <a:t>ax,ay,az</a:t>
            </a:r>
            <a:endParaRPr lang="en-US" altLang="zh-CN" dirty="0" smtClean="0"/>
          </a:p>
          <a:p>
            <a:r>
              <a:rPr lang="en-US" altLang="zh-CN" dirty="0" smtClean="0"/>
              <a:t>END SUBROUTINE </a:t>
            </a:r>
          </a:p>
          <a:p>
            <a:r>
              <a:rPr lang="en-US" altLang="zh-CN" dirty="0" smtClean="0"/>
              <a:t>END MODULE</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例：</a:t>
            </a:r>
            <a:r>
              <a:rPr lang="en-US" altLang="zh-CN" smtClean="0"/>
              <a:t>P189-EX0825.F90</a:t>
            </a:r>
            <a:endParaRPr lang="zh-CN" altLang="en-US"/>
          </a:p>
        </p:txBody>
      </p:sp>
      <p:sp>
        <p:nvSpPr>
          <p:cNvPr id="3" name="内容占位符 2"/>
          <p:cNvSpPr>
            <a:spLocks noGrp="1"/>
          </p:cNvSpPr>
          <p:nvPr>
            <p:ph idx="1"/>
          </p:nvPr>
        </p:nvSpPr>
        <p:spPr/>
        <p:txBody>
          <a:bodyPr>
            <a:normAutofit fontScale="92500" lnSpcReduction="20000"/>
          </a:bodyPr>
          <a:lstStyle/>
          <a:p>
            <a:pPr>
              <a:buNone/>
            </a:pPr>
            <a:r>
              <a:rPr lang="en-US" altLang="zh-CN" smtClean="0"/>
              <a:t>Program ex0825</a:t>
            </a:r>
          </a:p>
          <a:p>
            <a:pPr>
              <a:buNone/>
            </a:pPr>
            <a:r>
              <a:rPr lang="en-US" altLang="zh-CN" smtClean="0"/>
              <a:t>implicit none</a:t>
            </a:r>
          </a:p>
          <a:p>
            <a:pPr>
              <a:buNone/>
            </a:pPr>
            <a:r>
              <a:rPr lang="en-US" altLang="zh-CN" smtClean="0">
                <a:solidFill>
                  <a:srgbClr val="FF0000"/>
                </a:solidFill>
              </a:rPr>
              <a:t>interface</a:t>
            </a:r>
            <a:endParaRPr lang="en-US" altLang="zh-CN" smtClean="0">
              <a:solidFill>
                <a:srgbClr val="FF0000"/>
              </a:solidFill>
            </a:endParaRPr>
          </a:p>
          <a:p>
            <a:pPr>
              <a:buNone/>
            </a:pPr>
            <a:r>
              <a:rPr lang="en-US" altLang="zh-CN" smtClean="0">
                <a:solidFill>
                  <a:srgbClr val="FF0000"/>
                </a:solidFill>
              </a:rPr>
              <a:t>      </a:t>
            </a:r>
            <a:r>
              <a:rPr lang="en-US" altLang="zh-CN" smtClean="0">
                <a:solidFill>
                  <a:srgbClr val="FF0000"/>
                </a:solidFill>
              </a:rPr>
              <a:t>function random10(lbound,ubound)</a:t>
            </a:r>
          </a:p>
          <a:p>
            <a:pPr>
              <a:buNone/>
            </a:pPr>
            <a:r>
              <a:rPr lang="en-US" altLang="zh-CN" smtClean="0">
                <a:solidFill>
                  <a:srgbClr val="FF0000"/>
                </a:solidFill>
              </a:rPr>
              <a:t>      </a:t>
            </a:r>
            <a:r>
              <a:rPr lang="en-US" altLang="zh-CN" smtClean="0">
                <a:solidFill>
                  <a:srgbClr val="FF0000"/>
                </a:solidFill>
              </a:rPr>
              <a:t>implicit none</a:t>
            </a:r>
          </a:p>
          <a:p>
            <a:pPr>
              <a:buNone/>
            </a:pPr>
            <a:r>
              <a:rPr lang="en-US" altLang="zh-CN" smtClean="0">
                <a:solidFill>
                  <a:srgbClr val="FF0000"/>
                </a:solidFill>
              </a:rPr>
              <a:t>      </a:t>
            </a:r>
            <a:r>
              <a:rPr lang="en-US" altLang="zh-CN" smtClean="0">
                <a:solidFill>
                  <a:srgbClr val="FF0000"/>
                </a:solidFill>
              </a:rPr>
              <a:t>real </a:t>
            </a:r>
            <a:r>
              <a:rPr lang="en-US" altLang="zh-CN" smtClean="0">
                <a:solidFill>
                  <a:srgbClr val="FF0000"/>
                </a:solidFill>
              </a:rPr>
              <a:t>:: </a:t>
            </a:r>
            <a:r>
              <a:rPr lang="en-US" altLang="zh-CN" smtClean="0">
                <a:solidFill>
                  <a:srgbClr val="FF0000"/>
                </a:solidFill>
              </a:rPr>
              <a:t>lbound,ubound</a:t>
            </a:r>
            <a:r>
              <a:rPr lang="en-US" altLang="zh-CN" smtClean="0">
                <a:solidFill>
                  <a:srgbClr val="FF0000"/>
                </a:solidFill>
              </a:rPr>
              <a:t>,</a:t>
            </a:r>
            <a:r>
              <a:rPr lang="en-US" altLang="zh-CN" smtClean="0">
                <a:solidFill>
                  <a:srgbClr val="FF0000"/>
                </a:solidFill>
              </a:rPr>
              <a:t>random10(10</a:t>
            </a:r>
            <a:r>
              <a:rPr lang="en-US" altLang="zh-CN" smtClean="0">
                <a:solidFill>
                  <a:srgbClr val="FF0000"/>
                </a:solidFill>
              </a:rPr>
              <a:t>)</a:t>
            </a:r>
          </a:p>
          <a:p>
            <a:pPr>
              <a:buNone/>
            </a:pPr>
            <a:r>
              <a:rPr lang="en-US" altLang="zh-CN" smtClean="0">
                <a:solidFill>
                  <a:srgbClr val="FF0000"/>
                </a:solidFill>
              </a:rPr>
              <a:t>      </a:t>
            </a:r>
            <a:r>
              <a:rPr lang="en-US" altLang="zh-CN" smtClean="0">
                <a:solidFill>
                  <a:srgbClr val="FF0000"/>
                </a:solidFill>
              </a:rPr>
              <a:t>end function</a:t>
            </a:r>
          </a:p>
          <a:p>
            <a:pPr>
              <a:buNone/>
            </a:pPr>
            <a:r>
              <a:rPr lang="en-US" altLang="zh-CN" smtClean="0">
                <a:solidFill>
                  <a:srgbClr val="FF0000"/>
                </a:solidFill>
              </a:rPr>
              <a:t>end </a:t>
            </a:r>
            <a:r>
              <a:rPr lang="en-US" altLang="zh-CN" smtClean="0">
                <a:solidFill>
                  <a:srgbClr val="FF0000"/>
                </a:solidFill>
              </a:rPr>
              <a:t>interface</a:t>
            </a:r>
          </a:p>
          <a:p>
            <a:pPr>
              <a:buNone/>
            </a:pPr>
            <a:r>
              <a:rPr lang="en-US" altLang="zh-CN" smtClean="0"/>
              <a:t>real </a:t>
            </a:r>
            <a:r>
              <a:rPr lang="en-US" altLang="zh-CN" smtClean="0"/>
              <a:t>:: a(10)</a:t>
            </a:r>
          </a:p>
          <a:p>
            <a:pPr>
              <a:buNone/>
            </a:pPr>
            <a:r>
              <a:rPr lang="en-US" altLang="zh-CN" smtClean="0"/>
              <a:t>call random_seed</a:t>
            </a:r>
            <a:r>
              <a:rPr lang="en-US" altLang="zh-CN" smtClean="0"/>
              <a:t>()</a:t>
            </a:r>
          </a:p>
          <a:p>
            <a:pPr>
              <a:buNone/>
            </a:pPr>
            <a:r>
              <a:rPr lang="en-US" altLang="zh-CN" smtClean="0"/>
              <a:t>a </a:t>
            </a:r>
            <a:r>
              <a:rPr lang="en-US" altLang="zh-CN" smtClean="0"/>
              <a:t>= random10(1.0,10.0)</a:t>
            </a:r>
          </a:p>
          <a:p>
            <a:pPr>
              <a:buNone/>
            </a:pPr>
            <a:r>
              <a:rPr lang="en-US" altLang="zh-CN" smtClean="0"/>
              <a:t>write</a:t>
            </a:r>
            <a:r>
              <a:rPr lang="en-US" altLang="zh-CN" smtClean="0"/>
              <a:t>(*,*) a</a:t>
            </a:r>
          </a:p>
          <a:p>
            <a:pPr>
              <a:buNone/>
            </a:pPr>
            <a:r>
              <a:rPr lang="en-US" altLang="zh-CN" smtClean="0"/>
              <a:t>end program</a:t>
            </a:r>
            <a:endParaRPr lang="en-US" altLang="zh-CN" smtClean="0"/>
          </a:p>
          <a:p>
            <a:pPr>
              <a:buNone/>
            </a:pPr>
            <a:endParaRPr lang="zh-CN" altLang="en-US"/>
          </a:p>
        </p:txBody>
      </p:sp>
      <p:sp>
        <p:nvSpPr>
          <p:cNvPr id="4" name="TextBox 3"/>
          <p:cNvSpPr txBox="1"/>
          <p:nvPr/>
        </p:nvSpPr>
        <p:spPr>
          <a:xfrm>
            <a:off x="5076056" y="4077072"/>
            <a:ext cx="3384376" cy="923330"/>
          </a:xfrm>
          <a:prstGeom prst="rect">
            <a:avLst/>
          </a:prstGeom>
          <a:noFill/>
        </p:spPr>
        <p:txBody>
          <a:bodyPr wrap="square" rtlCol="0">
            <a:spAutoFit/>
          </a:bodyPr>
          <a:lstStyle/>
          <a:p>
            <a:r>
              <a:rPr lang="zh-CN" altLang="en-US" smtClean="0">
                <a:solidFill>
                  <a:srgbClr val="FF0000"/>
                </a:solidFill>
              </a:rPr>
              <a:t>由于已经声明了接口，</a:t>
            </a:r>
            <a:r>
              <a:rPr lang="en-US" altLang="zh-CN" smtClean="0">
                <a:solidFill>
                  <a:srgbClr val="FF0000"/>
                </a:solidFill>
              </a:rPr>
              <a:t>program</a:t>
            </a:r>
            <a:r>
              <a:rPr lang="zh-CN" altLang="en-US" smtClean="0">
                <a:solidFill>
                  <a:srgbClr val="FF0000"/>
                </a:solidFill>
              </a:rPr>
              <a:t>里面不需要声明</a:t>
            </a:r>
            <a:r>
              <a:rPr lang="en-US" altLang="zh-CN" smtClean="0">
                <a:solidFill>
                  <a:srgbClr val="FF0000"/>
                </a:solidFill>
              </a:rPr>
              <a:t>random10</a:t>
            </a:r>
            <a:r>
              <a:rPr lang="zh-CN" altLang="en-US" smtClean="0">
                <a:solidFill>
                  <a:srgbClr val="FF0000"/>
                </a:solidFill>
              </a:rPr>
              <a:t>为外部过程</a:t>
            </a:r>
            <a:endParaRPr lang="zh-CN" altLang="en-US">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1"/>
          </p:nvPr>
        </p:nvSpPr>
        <p:spPr/>
        <p:txBody>
          <a:bodyPr/>
          <a:lstStyle/>
          <a:p>
            <a:pPr>
              <a:buNone/>
            </a:pPr>
            <a:r>
              <a:rPr lang="en-US" altLang="zh-CN" smtClean="0"/>
              <a:t>function random10(lbound,ubound)</a:t>
            </a:r>
          </a:p>
          <a:p>
            <a:pPr>
              <a:buNone/>
            </a:pPr>
            <a:r>
              <a:rPr lang="en-US" altLang="zh-CN" smtClean="0"/>
              <a:t>implicit none</a:t>
            </a:r>
          </a:p>
          <a:p>
            <a:pPr>
              <a:buNone/>
            </a:pPr>
            <a:r>
              <a:rPr lang="en-US" altLang="zh-CN" smtClean="0"/>
              <a:t>real::lbound,ubound,len,random10(10),t</a:t>
            </a:r>
          </a:p>
          <a:p>
            <a:pPr>
              <a:buNone/>
            </a:pPr>
            <a:r>
              <a:rPr lang="en-US" altLang="zh-CN" smtClean="0"/>
              <a:t>integer :: i</a:t>
            </a:r>
          </a:p>
          <a:p>
            <a:pPr>
              <a:buNone/>
            </a:pPr>
            <a:r>
              <a:rPr lang="en-US" altLang="zh-CN" smtClean="0"/>
              <a:t>len = ubound-lbound</a:t>
            </a:r>
          </a:p>
          <a:p>
            <a:pPr>
              <a:buNone/>
            </a:pPr>
            <a:r>
              <a:rPr lang="en-US" altLang="zh-CN" smtClean="0"/>
              <a:t>do i=1,10</a:t>
            </a:r>
          </a:p>
          <a:p>
            <a:pPr>
              <a:buNone/>
            </a:pPr>
            <a:r>
              <a:rPr lang="en-US" altLang="zh-CN" smtClean="0"/>
              <a:t>        call random_number(t)</a:t>
            </a:r>
          </a:p>
          <a:p>
            <a:pPr>
              <a:buNone/>
            </a:pPr>
            <a:r>
              <a:rPr lang="en-US" altLang="zh-CN" smtClean="0"/>
              <a:t>        random10(i)=lbound+len*t</a:t>
            </a:r>
          </a:p>
          <a:p>
            <a:pPr>
              <a:buNone/>
            </a:pPr>
            <a:r>
              <a:rPr lang="en-US" altLang="zh-CN" smtClean="0"/>
              <a:t>end do</a:t>
            </a:r>
          </a:p>
          <a:p>
            <a:pPr>
              <a:buNone/>
            </a:pPr>
            <a:r>
              <a:rPr lang="en-US" altLang="zh-CN" smtClean="0"/>
              <a:t>end function</a:t>
            </a:r>
            <a:endParaRPr lang="en-US" altLang="zh-CN" smtClean="0"/>
          </a:p>
          <a:p>
            <a:pPr>
              <a:buNone/>
            </a:pP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何时使用接口块</a:t>
            </a:r>
            <a:endParaRPr lang="zh-CN" altLang="en-US"/>
          </a:p>
        </p:txBody>
      </p:sp>
      <p:sp>
        <p:nvSpPr>
          <p:cNvPr id="3" name="内容占位符 2"/>
          <p:cNvSpPr>
            <a:spLocks noGrp="1"/>
          </p:cNvSpPr>
          <p:nvPr>
            <p:ph idx="1"/>
          </p:nvPr>
        </p:nvSpPr>
        <p:spPr/>
        <p:txBody>
          <a:bodyPr/>
          <a:lstStyle/>
          <a:p>
            <a:r>
              <a:rPr lang="zh-CN" altLang="en-US" smtClean="0"/>
              <a:t>将过程书写在模块中，可以避免书写接口</a:t>
            </a:r>
            <a:endParaRPr lang="en-US" altLang="zh-CN" smtClean="0"/>
          </a:p>
          <a:p>
            <a:endParaRPr lang="en-US" altLang="zh-CN" smtClean="0"/>
          </a:p>
          <a:p>
            <a:r>
              <a:rPr lang="zh-CN" altLang="en-US" smtClean="0"/>
              <a:t>接口</a:t>
            </a:r>
            <a:r>
              <a:rPr lang="zh-CN" altLang="en-US" smtClean="0"/>
              <a:t>块的应用范围</a:t>
            </a:r>
            <a:endParaRPr lang="en-US" altLang="zh-CN" smtClean="0"/>
          </a:p>
          <a:p>
            <a:pPr lvl="1"/>
            <a:r>
              <a:rPr lang="en-US" altLang="zh-CN" smtClean="0"/>
              <a:t>Fortran90</a:t>
            </a:r>
            <a:r>
              <a:rPr lang="zh-CN" altLang="en-US" smtClean="0"/>
              <a:t>以前版本的代码</a:t>
            </a:r>
            <a:endParaRPr lang="en-US" altLang="zh-CN" smtClean="0"/>
          </a:p>
          <a:p>
            <a:pPr lvl="1"/>
            <a:r>
              <a:rPr lang="zh-CN" altLang="en-US" smtClean="0"/>
              <a:t>其它语言书写的外部函数</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随机数的生成与应用</a:t>
            </a:r>
            <a:endParaRPr lang="zh-CN" altLang="en-US"/>
          </a:p>
        </p:txBody>
      </p:sp>
      <p:sp>
        <p:nvSpPr>
          <p:cNvPr id="3" name="内容占位符 2"/>
          <p:cNvSpPr>
            <a:spLocks noGrp="1"/>
          </p:cNvSpPr>
          <p:nvPr>
            <p:ph idx="1"/>
          </p:nvPr>
        </p:nvSpPr>
        <p:spPr/>
        <p:txBody>
          <a:bodyPr/>
          <a:lstStyle/>
          <a:p>
            <a:r>
              <a:rPr lang="zh-CN" altLang="en-US" smtClean="0"/>
              <a:t>例程</a:t>
            </a:r>
            <a:r>
              <a:rPr lang="en-US" altLang="zh-CN" smtClean="0"/>
              <a:t>ex0825.f90</a:t>
            </a:r>
            <a:r>
              <a:rPr lang="zh-CN" altLang="en-US" smtClean="0"/>
              <a:t>多</a:t>
            </a:r>
            <a:r>
              <a:rPr lang="zh-CN" altLang="en-US" smtClean="0"/>
              <a:t>次运行程序产生的随机数是一样的</a:t>
            </a:r>
            <a:endParaRPr lang="en-US" altLang="zh-CN" smtClean="0"/>
          </a:p>
          <a:p>
            <a:endParaRPr lang="en-US" altLang="zh-CN" smtClean="0"/>
          </a:p>
          <a:p>
            <a:r>
              <a:rPr lang="zh-CN" altLang="en-US" smtClean="0"/>
              <a:t>如何产生更“随机”的数</a:t>
            </a:r>
            <a:endParaRPr lang="en-US" altLang="zh-CN" smtClean="0"/>
          </a:p>
          <a:p>
            <a:pPr lvl="1"/>
            <a:r>
              <a:rPr lang="zh-CN" altLang="en-US" smtClean="0"/>
              <a:t>从系统时间得到一个随机种子</a:t>
            </a:r>
            <a:endParaRPr lang="en-US" altLang="zh-CN" smtClean="0"/>
          </a:p>
          <a:p>
            <a:pPr lvl="1"/>
            <a:r>
              <a:rPr lang="zh-CN" altLang="en-US" smtClean="0"/>
              <a:t>每次运行的时间不确定，种子也就不确定</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mtClean="0"/>
              <a:t>初始化种子的子程序</a:t>
            </a:r>
            <a:endParaRPr lang="zh-CN" altLang="en-US"/>
          </a:p>
        </p:txBody>
      </p:sp>
      <p:sp>
        <p:nvSpPr>
          <p:cNvPr id="3" name="内容占位符 2"/>
          <p:cNvSpPr>
            <a:spLocks noGrp="1"/>
          </p:cNvSpPr>
          <p:nvPr>
            <p:ph idx="1"/>
          </p:nvPr>
        </p:nvSpPr>
        <p:spPr/>
        <p:txBody>
          <a:bodyPr/>
          <a:lstStyle/>
          <a:p>
            <a:r>
              <a:rPr lang="en-US" altLang="zh-CN" smtClean="0"/>
              <a:t>SUBROUTINE init_random_seed()</a:t>
            </a:r>
          </a:p>
          <a:p>
            <a:r>
              <a:rPr lang="en-US" altLang="zh-CN" smtClean="0"/>
              <a:t>   INTEGER :: i, n, clock</a:t>
            </a:r>
          </a:p>
          <a:p>
            <a:r>
              <a:rPr lang="en-US" altLang="zh-CN" smtClean="0"/>
              <a:t>   INTEGER, ALLOCATABLE :: seed(:)</a:t>
            </a:r>
          </a:p>
          <a:p>
            <a:r>
              <a:rPr lang="en-US" altLang="zh-CN" smtClean="0"/>
              <a:t>   CALL RANDOM_SEED(size = n)</a:t>
            </a:r>
          </a:p>
          <a:p>
            <a:r>
              <a:rPr lang="en-US" altLang="zh-CN" smtClean="0"/>
              <a:t>   ALLOCATE(seed(n))</a:t>
            </a:r>
          </a:p>
          <a:p>
            <a:r>
              <a:rPr lang="en-US" altLang="zh-CN" smtClean="0"/>
              <a:t>   CALL SYSTEM_CLOCK(COUNT=clock)</a:t>
            </a:r>
          </a:p>
          <a:p>
            <a:r>
              <a:rPr lang="en-US" altLang="zh-CN" smtClean="0"/>
              <a:t>   seed = clock + 37 * (/ (i - 1, i = 1, n) /)</a:t>
            </a:r>
          </a:p>
          <a:p>
            <a:r>
              <a:rPr lang="en-US" altLang="zh-CN" smtClean="0"/>
              <a:t>   CALL RANDOM_SEED(put = seed)</a:t>
            </a:r>
          </a:p>
          <a:p>
            <a:r>
              <a:rPr lang="en-US" altLang="zh-CN" smtClean="0"/>
              <a:t>   DEALLOCATE(seed)</a:t>
            </a:r>
          </a:p>
          <a:p>
            <a:r>
              <a:rPr lang="en-US" altLang="zh-CN" smtClean="0"/>
              <a:t>END SUBROUTINE init_random_seed</a:t>
            </a:r>
          </a:p>
          <a:p>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solidFill>
            <a:schemeClr val="tx1"/>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5201</TotalTime>
  <Words>1719</Words>
  <Application>Microsoft Office PowerPoint</Application>
  <PresentationFormat>全屏显示(4:3)</PresentationFormat>
  <Paragraphs>363</Paragraphs>
  <Slides>40</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40</vt:i4>
      </vt:variant>
    </vt:vector>
  </HeadingPairs>
  <TitlesOfParts>
    <vt:vector size="42" baseType="lpstr">
      <vt:lpstr>Office 主题</vt:lpstr>
      <vt:lpstr>Equation</vt:lpstr>
      <vt:lpstr>第十二讲</vt:lpstr>
      <vt:lpstr>本讲内容</vt:lpstr>
      <vt:lpstr>INTERFACE</vt:lpstr>
      <vt:lpstr>接口的书写方式</vt:lpstr>
      <vt:lpstr>例：P189-EX0825.F90</vt:lpstr>
      <vt:lpstr>幻灯片 6</vt:lpstr>
      <vt:lpstr>何时使用接口块</vt:lpstr>
      <vt:lpstr>随机数的生成与应用</vt:lpstr>
      <vt:lpstr>初始化种子的子程序</vt:lpstr>
      <vt:lpstr>修改过的ex0825主程序</vt:lpstr>
      <vt:lpstr>利用随机数计算π值</vt:lpstr>
      <vt:lpstr>可选参数—不定个数的参数传递</vt:lpstr>
      <vt:lpstr>例</vt:lpstr>
      <vt:lpstr>幻灯片 14</vt:lpstr>
      <vt:lpstr>改变参数传递的位置</vt:lpstr>
      <vt:lpstr>幻灯片 16</vt:lpstr>
      <vt:lpstr>派生数组类型</vt:lpstr>
      <vt:lpstr>幻灯片 18</vt:lpstr>
      <vt:lpstr>定义</vt:lpstr>
      <vt:lpstr>声明变量</vt:lpstr>
      <vt:lpstr>声明有名常量</vt:lpstr>
      <vt:lpstr>使用</vt:lpstr>
      <vt:lpstr>输入与输出</vt:lpstr>
      <vt:lpstr>幻灯片 24</vt:lpstr>
      <vt:lpstr>在模块中声明派生数据类型</vt:lpstr>
      <vt:lpstr>过程中使用派生数据作为参数</vt:lpstr>
      <vt:lpstr>向量的处理</vt:lpstr>
      <vt:lpstr>幻灯片 28</vt:lpstr>
      <vt:lpstr>幻灯片 29</vt:lpstr>
      <vt:lpstr>幻灯片 30</vt:lpstr>
      <vt:lpstr>幻灯片 31</vt:lpstr>
      <vt:lpstr>测试程序</vt:lpstr>
      <vt:lpstr>幻灯片 33</vt:lpstr>
      <vt:lpstr>应用举例</vt:lpstr>
      <vt:lpstr>幻灯片 35</vt:lpstr>
      <vt:lpstr>幻灯片 36</vt:lpstr>
      <vt:lpstr>幻灯片 37</vt:lpstr>
      <vt:lpstr>幻灯片 38</vt:lpstr>
      <vt:lpstr>幻灯片 39</vt:lpstr>
      <vt:lpstr>幻灯片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Windows 用户</cp:lastModifiedBy>
  <cp:revision>378</cp:revision>
  <dcterms:created xsi:type="dcterms:W3CDTF">2015-09-08T00:49:48Z</dcterms:created>
  <dcterms:modified xsi:type="dcterms:W3CDTF">2016-05-18T07:20:48Z</dcterms:modified>
</cp:coreProperties>
</file>