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744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第十六讲 课程总结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第十六讲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课程总结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二、文件、输入与输出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文件的打开与关闭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需要掌握的子句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UNIT</a:t>
            </a:r>
          </a:p>
          <a:p>
            <a:pPr lvl="2"/>
            <a:r>
              <a:rPr lang="en-US" altLang="zh-CN" dirty="0" smtClean="0"/>
              <a:t>FILE</a:t>
            </a:r>
          </a:p>
          <a:p>
            <a:pPr lvl="2"/>
            <a:r>
              <a:rPr lang="en-US" altLang="zh-CN" dirty="0" smtClean="0"/>
              <a:t>STATUS</a:t>
            </a:r>
          </a:p>
          <a:p>
            <a:pPr lvl="2"/>
            <a:r>
              <a:rPr lang="en-US" altLang="zh-CN" dirty="0" smtClean="0"/>
              <a:t>ACTION</a:t>
            </a:r>
          </a:p>
          <a:p>
            <a:pPr lvl="2"/>
            <a:r>
              <a:rPr lang="en-US" altLang="zh-CN" dirty="0" smtClean="0"/>
              <a:t>IOSTAT  </a:t>
            </a:r>
            <a:r>
              <a:rPr lang="zh-CN" altLang="en-US" dirty="0" smtClean="0"/>
              <a:t>成功执行的返回值是</a:t>
            </a:r>
            <a:r>
              <a:rPr lang="en-US" altLang="zh-CN" dirty="0" smtClean="0"/>
              <a:t>0</a:t>
            </a:r>
          </a:p>
          <a:p>
            <a:pPr lvl="2"/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文件的分类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顺序文件与直接访问文件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文件特点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缺省开启顺序文件，直接访问文件的打开方式 </a:t>
            </a:r>
            <a:r>
              <a:rPr lang="en-US" altLang="zh-CN" dirty="0" smtClean="0"/>
              <a:t>ACCESS=‘DIRECT’</a:t>
            </a:r>
            <a:r>
              <a:rPr lang="zh-CN" altLang="en-US" dirty="0" smtClean="0"/>
              <a:t>，如果是直接访问一个格式文件，还需要添加</a:t>
            </a:r>
            <a:r>
              <a:rPr lang="en-US" altLang="zh-CN" dirty="0" smtClean="0"/>
              <a:t>FORM=‘FORMATTED’</a:t>
            </a:r>
            <a:r>
              <a:rPr lang="zh-CN" altLang="en-US" dirty="0" smtClean="0"/>
              <a:t>子句，原因在于直接访问文件缺省开启的是非格式文件</a:t>
            </a:r>
            <a:endParaRPr lang="en-US" altLang="zh-CN" dirty="0" smtClean="0"/>
          </a:p>
          <a:p>
            <a:r>
              <a:rPr lang="zh-CN" altLang="en-US" dirty="0" smtClean="0"/>
              <a:t>格式文件与非格式文件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文件特点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缺省开启格式文件，非格式文件的打开方式 </a:t>
            </a:r>
            <a:r>
              <a:rPr lang="en-US" altLang="zh-CN" dirty="0" smtClean="0"/>
              <a:t>FORM=‘UNFORMATTED’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顺序文件的定位方式</a:t>
            </a:r>
            <a:endParaRPr lang="en-US" altLang="zh-CN" dirty="0" smtClean="0"/>
          </a:p>
          <a:p>
            <a:pPr lvl="1"/>
            <a:r>
              <a:rPr lang="en-US" altLang="zh-CN" b="1" dirty="0" smtClean="0"/>
              <a:t>BACKSPACE</a:t>
            </a:r>
          </a:p>
          <a:p>
            <a:pPr lvl="1"/>
            <a:r>
              <a:rPr lang="en-US" altLang="zh-CN" b="1" dirty="0" smtClean="0"/>
              <a:t>REWIND</a:t>
            </a:r>
          </a:p>
          <a:p>
            <a:pPr lvl="1"/>
            <a:r>
              <a:rPr lang="zh-CN" altLang="en-US" dirty="0" smtClean="0"/>
              <a:t>在打开文件的时候定位，加子句</a:t>
            </a:r>
            <a:r>
              <a:rPr lang="en-US" altLang="zh-CN" dirty="0" smtClean="0"/>
              <a:t>POSITION</a:t>
            </a:r>
          </a:p>
          <a:p>
            <a:pPr lvl="2"/>
            <a:r>
              <a:rPr lang="en-US" altLang="zh-CN" sz="2400" dirty="0" smtClean="0">
                <a:solidFill>
                  <a:srgbClr val="004ADE"/>
                </a:solidFill>
              </a:rPr>
              <a:t>POSITION=‘REWIND</a:t>
            </a:r>
            <a:r>
              <a:rPr lang="en-US" altLang="zh-CN" dirty="0" smtClean="0"/>
              <a:t>’      </a:t>
            </a:r>
            <a:r>
              <a:rPr lang="zh-CN" altLang="en-US" sz="2400" dirty="0" smtClean="0">
                <a:solidFill>
                  <a:srgbClr val="004ADE"/>
                </a:solidFill>
              </a:rPr>
              <a:t>文件指针指向第一条记录</a:t>
            </a:r>
            <a:endParaRPr lang="en-US" altLang="zh-CN" sz="2400" dirty="0" smtClean="0">
              <a:solidFill>
                <a:srgbClr val="004ADE"/>
              </a:solidFill>
            </a:endParaRPr>
          </a:p>
          <a:p>
            <a:pPr lvl="2"/>
            <a:r>
              <a:rPr lang="en-US" altLang="zh-CN" dirty="0" smtClean="0"/>
              <a:t>POSITION=‘APPEND’       </a:t>
            </a:r>
            <a:r>
              <a:rPr lang="zh-CN" altLang="en-US" dirty="0" smtClean="0"/>
              <a:t>文件指针指向最后一条记录</a:t>
            </a:r>
            <a:endParaRPr lang="en-US" altLang="zh-CN" dirty="0" smtClean="0"/>
          </a:p>
          <a:p>
            <a:pPr lvl="2"/>
            <a:endParaRPr lang="en-US" altLang="zh-CN" b="1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直接访问文件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对文件记录的限定以及</a:t>
            </a:r>
            <a:r>
              <a:rPr lang="en-US" altLang="zh-CN" dirty="0" smtClean="0"/>
              <a:t>RECL</a:t>
            </a:r>
            <a:r>
              <a:rPr lang="zh-CN" altLang="en-US" dirty="0" smtClean="0"/>
              <a:t>子句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INQUIRE</a:t>
            </a:r>
            <a:r>
              <a:rPr lang="zh-CN" altLang="en-US" dirty="0" smtClean="0"/>
              <a:t>语句获取</a:t>
            </a:r>
            <a:r>
              <a:rPr lang="en-US" altLang="zh-CN" dirty="0" smtClean="0"/>
              <a:t>RECL</a:t>
            </a:r>
            <a:r>
              <a:rPr lang="zh-CN" altLang="en-US" dirty="0" smtClean="0"/>
              <a:t>长度的方法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在直接访问文件中使用</a:t>
            </a:r>
            <a:r>
              <a:rPr lang="en-US" altLang="zh-CN" dirty="0" smtClean="0"/>
              <a:t>READ</a:t>
            </a:r>
            <a:r>
              <a:rPr lang="zh-CN" altLang="en-US" dirty="0" smtClean="0"/>
              <a:t>与</a:t>
            </a:r>
            <a:r>
              <a:rPr lang="en-US" altLang="zh-CN" dirty="0" smtClean="0"/>
              <a:t>WRITE</a:t>
            </a:r>
          </a:p>
          <a:p>
            <a:pPr lvl="2"/>
            <a:r>
              <a:rPr lang="zh-CN" altLang="en-US" dirty="0" smtClean="0"/>
              <a:t>增加的子句</a:t>
            </a:r>
            <a:r>
              <a:rPr lang="en-US" altLang="zh-CN" dirty="0" smtClean="0"/>
              <a:t>REC</a:t>
            </a:r>
          </a:p>
          <a:p>
            <a:pPr lvl="2"/>
            <a:r>
              <a:rPr lang="zh-CN" altLang="en-US" dirty="0" smtClean="0"/>
              <a:t>在直接访问文件中读取的便利性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READ</a:t>
            </a:r>
            <a:r>
              <a:rPr lang="zh-CN" altLang="en-US" dirty="0" smtClean="0"/>
              <a:t>与</a:t>
            </a:r>
            <a:r>
              <a:rPr lang="en-US" altLang="zh-CN" dirty="0" smtClean="0"/>
              <a:t>WRITE</a:t>
            </a:r>
          </a:p>
          <a:p>
            <a:pPr lvl="1"/>
            <a:r>
              <a:rPr lang="zh-CN" altLang="en-US" dirty="0" smtClean="0"/>
              <a:t>基本用法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读取文件的</a:t>
            </a:r>
            <a:r>
              <a:rPr lang="en-US" altLang="zh-CN" dirty="0" smtClean="0"/>
              <a:t>IOSTAT</a:t>
            </a:r>
            <a:r>
              <a:rPr lang="zh-CN" altLang="en-US" dirty="0" smtClean="0"/>
              <a:t>子句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成功为</a:t>
            </a:r>
            <a:r>
              <a:rPr lang="en-US" altLang="zh-CN" dirty="0" smtClean="0"/>
              <a:t>0</a:t>
            </a:r>
          </a:p>
          <a:p>
            <a:pPr lvl="2"/>
            <a:r>
              <a:rPr lang="zh-CN" altLang="en-US" dirty="0" smtClean="0"/>
              <a:t>错误为正数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文件尾为负数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每个</a:t>
            </a:r>
            <a:r>
              <a:rPr lang="en-US" altLang="zh-CN" dirty="0" smtClean="0"/>
              <a:t>READ</a:t>
            </a:r>
            <a:r>
              <a:rPr lang="zh-CN" altLang="en-US" dirty="0" smtClean="0"/>
              <a:t>或</a:t>
            </a:r>
            <a:r>
              <a:rPr lang="en-US" altLang="zh-CN" dirty="0" smtClean="0"/>
              <a:t>WRITE</a:t>
            </a:r>
            <a:r>
              <a:rPr lang="zh-CN" altLang="en-US" dirty="0" smtClean="0"/>
              <a:t>都会从新的一行开始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如果存在</a:t>
            </a:r>
            <a:r>
              <a:rPr lang="en-US" altLang="zh-CN" dirty="0" smtClean="0"/>
              <a:t>ADVANCE=‘NO’</a:t>
            </a:r>
            <a:r>
              <a:rPr lang="zh-CN" altLang="en-US" dirty="0" smtClean="0"/>
              <a:t>则不会换行</a:t>
            </a:r>
            <a:endParaRPr lang="en-US" altLang="zh-CN" dirty="0" smtClean="0"/>
          </a:p>
          <a:p>
            <a:r>
              <a:rPr lang="zh-CN" altLang="en-US" dirty="0" smtClean="0"/>
              <a:t>有名</a:t>
            </a:r>
            <a:r>
              <a:rPr lang="en-US" altLang="zh-CN" dirty="0" smtClean="0"/>
              <a:t>I/O</a:t>
            </a:r>
            <a:r>
              <a:rPr lang="zh-CN" altLang="en-US" dirty="0" smtClean="0"/>
              <a:t>列表</a:t>
            </a:r>
            <a:r>
              <a:rPr lang="en-US" altLang="zh-CN" dirty="0" smtClean="0"/>
              <a:t>-NAMELIST</a:t>
            </a:r>
          </a:p>
          <a:p>
            <a:pPr lvl="1"/>
            <a:r>
              <a:rPr lang="en-US" altLang="zh-CN" dirty="0" smtClean="0"/>
              <a:t>READ</a:t>
            </a:r>
            <a:r>
              <a:rPr lang="zh-CN" altLang="en-US" dirty="0" smtClean="0"/>
              <a:t>、</a:t>
            </a:r>
            <a:r>
              <a:rPr lang="en-US" altLang="zh-CN" dirty="0" smtClean="0"/>
              <a:t>WRITE</a:t>
            </a:r>
            <a:r>
              <a:rPr lang="zh-CN" altLang="en-US" dirty="0" smtClean="0"/>
              <a:t>与</a:t>
            </a:r>
            <a:r>
              <a:rPr lang="en-US" altLang="zh-CN" dirty="0" smtClean="0"/>
              <a:t>NAMELIST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FORMAT</a:t>
            </a:r>
            <a:r>
              <a:rPr lang="zh-CN" altLang="en-US" dirty="0" smtClean="0"/>
              <a:t>的应用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带语句标号的</a:t>
            </a:r>
            <a:r>
              <a:rPr lang="en-US" altLang="zh-CN" dirty="0" smtClean="0"/>
              <a:t>FORMAT</a:t>
            </a:r>
          </a:p>
          <a:p>
            <a:pPr lvl="1"/>
            <a:r>
              <a:rPr lang="zh-CN" altLang="en-US" dirty="0" smtClean="0"/>
              <a:t>直接作为参数写入的</a:t>
            </a:r>
            <a:r>
              <a:rPr lang="en-US" altLang="zh-CN" dirty="0" smtClean="0"/>
              <a:t>FORMAT</a:t>
            </a:r>
          </a:p>
          <a:p>
            <a:pPr lvl="1"/>
            <a:r>
              <a:rPr lang="en-US" altLang="zh-CN" dirty="0" smtClean="0"/>
              <a:t>I</a:t>
            </a:r>
            <a:r>
              <a:rPr lang="zh-CN" altLang="en-US" dirty="0" smtClean="0"/>
              <a:t>格式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</a:t>
            </a:r>
            <a:r>
              <a:rPr lang="zh-CN" altLang="en-US" dirty="0" smtClean="0"/>
              <a:t>格式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F</a:t>
            </a:r>
            <a:r>
              <a:rPr lang="zh-CN" altLang="en-US" dirty="0" smtClean="0"/>
              <a:t>格式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E</a:t>
            </a:r>
            <a:r>
              <a:rPr lang="zh-CN" altLang="en-US" dirty="0" smtClean="0"/>
              <a:t>格式与</a:t>
            </a:r>
            <a:r>
              <a:rPr lang="en-US" altLang="zh-CN" dirty="0" smtClean="0"/>
              <a:t>ES</a:t>
            </a:r>
            <a:r>
              <a:rPr lang="zh-CN" altLang="en-US" dirty="0" smtClean="0"/>
              <a:t>格式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X</a:t>
            </a:r>
            <a:r>
              <a:rPr lang="zh-CN" altLang="en-US" dirty="0" smtClean="0"/>
              <a:t>，</a:t>
            </a:r>
            <a:r>
              <a:rPr lang="en-US" altLang="zh-CN" dirty="0" smtClean="0"/>
              <a:t>/</a:t>
            </a:r>
            <a:r>
              <a:rPr lang="zh-CN" altLang="en-US" dirty="0" smtClean="0"/>
              <a:t>的应用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格式描述符的重复执行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三、数组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数组的声明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可变的上界与下界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可分配数组的声明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ALLOCATABLE</a:t>
            </a:r>
          </a:p>
          <a:p>
            <a:pPr lvl="2"/>
            <a:r>
              <a:rPr lang="en-US" altLang="zh-CN" dirty="0" smtClean="0"/>
              <a:t>ALLOCATE</a:t>
            </a:r>
          </a:p>
          <a:p>
            <a:pPr lvl="2"/>
            <a:r>
              <a:rPr lang="en-US" altLang="zh-CN" dirty="0" smtClean="0"/>
              <a:t>DEALLOCATE</a:t>
            </a:r>
          </a:p>
          <a:p>
            <a:r>
              <a:rPr lang="zh-CN" altLang="en-US" dirty="0" smtClean="0"/>
              <a:t>初始化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直接用赋值语句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声明的时候初始化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多维数组与</a:t>
            </a:r>
            <a:r>
              <a:rPr lang="en-US" altLang="zh-CN" dirty="0" smtClean="0"/>
              <a:t>RESHAPE</a:t>
            </a:r>
          </a:p>
          <a:p>
            <a:pPr lvl="1"/>
            <a:r>
              <a:rPr lang="zh-CN" altLang="en-US" dirty="0" smtClean="0"/>
              <a:t>用</a:t>
            </a:r>
            <a:r>
              <a:rPr lang="en-US" altLang="zh-CN" dirty="0" smtClean="0"/>
              <a:t>READ</a:t>
            </a:r>
            <a:r>
              <a:rPr lang="zh-CN" altLang="en-US" dirty="0" smtClean="0"/>
              <a:t>从输入设备读取</a:t>
            </a:r>
            <a:endParaRPr lang="en-US" altLang="zh-CN" dirty="0" smtClean="0"/>
          </a:p>
          <a:p>
            <a:r>
              <a:rPr lang="zh-CN" altLang="en-US" dirty="0" smtClean="0"/>
              <a:t>多维数组的存储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按列优先</a:t>
            </a: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隐式</a:t>
            </a:r>
            <a:r>
              <a:rPr lang="en-US" altLang="zh-CN" dirty="0" smtClean="0"/>
              <a:t>DO</a:t>
            </a:r>
            <a:r>
              <a:rPr lang="zh-CN" altLang="en-US" dirty="0" smtClean="0"/>
              <a:t>循环的用法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见课本</a:t>
            </a:r>
            <a:r>
              <a:rPr lang="en-US" altLang="zh-CN" dirty="0" smtClean="0"/>
              <a:t>P130</a:t>
            </a:r>
          </a:p>
          <a:p>
            <a:r>
              <a:rPr lang="zh-CN" altLang="en-US" dirty="0" smtClean="0"/>
              <a:t>对整个数组操作</a:t>
            </a:r>
            <a:endParaRPr lang="en-US" altLang="zh-CN" dirty="0" smtClean="0"/>
          </a:p>
          <a:p>
            <a:r>
              <a:rPr lang="zh-CN" altLang="en-US" dirty="0" smtClean="0"/>
              <a:t>对部分数组操作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下标三元组的方法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WHERE</a:t>
            </a:r>
          </a:p>
          <a:p>
            <a:pPr lvl="1"/>
            <a:r>
              <a:rPr lang="en-US" altLang="zh-CN" dirty="0" smtClean="0"/>
              <a:t>FORALL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与数组相关的内置函数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查询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ALLOCATED(ARRAY)</a:t>
            </a:r>
          </a:p>
          <a:p>
            <a:pPr lvl="1"/>
            <a:r>
              <a:rPr lang="en-US" altLang="zh-CN" dirty="0" smtClean="0"/>
              <a:t>LBOUND(ARRAY,DIM)</a:t>
            </a:r>
          </a:p>
          <a:p>
            <a:pPr lvl="1"/>
            <a:r>
              <a:rPr lang="en-US" altLang="zh-CN" dirty="0" smtClean="0"/>
              <a:t>SHAPE(SOURCE)</a:t>
            </a:r>
          </a:p>
          <a:p>
            <a:pPr lvl="1"/>
            <a:r>
              <a:rPr lang="en-US" altLang="zh-CN" dirty="0" smtClean="0"/>
              <a:t>SIZE(ARRAY,DIM)</a:t>
            </a:r>
          </a:p>
          <a:p>
            <a:pPr lvl="1"/>
            <a:r>
              <a:rPr lang="en-US" altLang="zh-CN" dirty="0" smtClean="0"/>
              <a:t>UBOUND(ARRAY,DIM)</a:t>
            </a:r>
          </a:p>
          <a:p>
            <a:r>
              <a:rPr lang="zh-CN" altLang="en-US" dirty="0" smtClean="0"/>
              <a:t>变换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RESHAPE(SOURCE,SHAPE)</a:t>
            </a:r>
          </a:p>
          <a:p>
            <a:pPr lvl="1"/>
            <a:r>
              <a:rPr lang="en-US" altLang="zh-CN" dirty="0" smtClean="0"/>
              <a:t>MATMUL(MATRIX_A,MATRIX_B)</a:t>
            </a:r>
          </a:p>
          <a:p>
            <a:pPr lvl="1"/>
            <a:r>
              <a:rPr lang="en-US" altLang="zh-CN" dirty="0" smtClean="0"/>
              <a:t>TRANSPOSE(MATRIX)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逻辑数组</a:t>
            </a:r>
            <a:r>
              <a:rPr lang="en-US" altLang="zh-CN" dirty="0" smtClean="0"/>
              <a:t>MASK</a:t>
            </a:r>
            <a:r>
              <a:rPr lang="zh-CN" altLang="en-US" dirty="0" smtClean="0"/>
              <a:t>与</a:t>
            </a:r>
            <a:r>
              <a:rPr lang="en-US" altLang="zh-CN" dirty="0" err="1" smtClean="0"/>
              <a:t>mask_expr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ALL(MASK)</a:t>
            </a:r>
          </a:p>
          <a:p>
            <a:pPr lvl="1"/>
            <a:r>
              <a:rPr lang="en-US" altLang="zh-CN" dirty="0" smtClean="0"/>
              <a:t>ANY(MASK)</a:t>
            </a:r>
          </a:p>
          <a:p>
            <a:pPr lvl="1"/>
            <a:r>
              <a:rPr lang="en-US" altLang="zh-CN" dirty="0" smtClean="0"/>
              <a:t>COUNT(MASK)</a:t>
            </a:r>
          </a:p>
          <a:p>
            <a:pPr lvl="1"/>
            <a:r>
              <a:rPr lang="en-US" altLang="zh-CN" dirty="0" smtClean="0"/>
              <a:t>MAXLOC(ARRAY,MASK)</a:t>
            </a:r>
          </a:p>
          <a:p>
            <a:pPr lvl="1"/>
            <a:r>
              <a:rPr lang="en-US" altLang="zh-CN" dirty="0" smtClean="0"/>
              <a:t>MAXVAL(ARRAY,MASK)</a:t>
            </a:r>
          </a:p>
          <a:p>
            <a:pPr lvl="1"/>
            <a:r>
              <a:rPr lang="en-US" altLang="zh-CN" dirty="0" smtClean="0"/>
              <a:t>MINLOC(ARRAY,MASK)</a:t>
            </a:r>
          </a:p>
          <a:p>
            <a:pPr lvl="1"/>
            <a:r>
              <a:rPr lang="en-US" altLang="zh-CN" dirty="0" smtClean="0"/>
              <a:t>MINVAL(ARRAY,MASK)</a:t>
            </a:r>
          </a:p>
          <a:p>
            <a:pPr lvl="1"/>
            <a:r>
              <a:rPr lang="en-US" altLang="zh-CN" dirty="0" smtClean="0"/>
              <a:t>SUM (ARRAY,MASK)</a:t>
            </a:r>
          </a:p>
          <a:p>
            <a:pPr lvl="1"/>
            <a:endParaRPr lang="zh-CN" altLang="en-US" dirty="0" smtClean="0"/>
          </a:p>
          <a:p>
            <a:pPr lvl="1"/>
            <a:endParaRPr lang="zh-CN" altLang="en-US" dirty="0" smtClean="0"/>
          </a:p>
          <a:p>
            <a:pPr lvl="1"/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考核内容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基础知识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选择题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填空题</a:t>
            </a:r>
            <a:endParaRPr lang="en-US" altLang="zh-CN" dirty="0" smtClean="0"/>
          </a:p>
          <a:p>
            <a:r>
              <a:rPr lang="zh-CN" altLang="en-US" smtClean="0"/>
              <a:t>程序阅读的</a:t>
            </a:r>
            <a:r>
              <a:rPr lang="zh-CN" altLang="en-US" dirty="0" smtClean="0"/>
              <a:t>能力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选择题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填空题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判断与修改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简答题</a:t>
            </a:r>
            <a:endParaRPr lang="en-US" altLang="zh-CN" dirty="0" smtClean="0"/>
          </a:p>
          <a:p>
            <a:r>
              <a:rPr lang="zh-CN" altLang="en-US" dirty="0" smtClean="0"/>
              <a:t>书写程序的能力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程序设计题</a:t>
            </a:r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四、指针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指针的声明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POINTER</a:t>
            </a:r>
          </a:p>
          <a:p>
            <a:r>
              <a:rPr lang="zh-CN" altLang="en-US" dirty="0" smtClean="0"/>
              <a:t>目标变量的声明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TARGET</a:t>
            </a:r>
          </a:p>
          <a:p>
            <a:r>
              <a:rPr lang="zh-CN" altLang="en-US" dirty="0" smtClean="0"/>
              <a:t>指针与变量关联</a:t>
            </a:r>
            <a:endParaRPr lang="en-US" altLang="zh-CN" dirty="0" smtClean="0"/>
          </a:p>
          <a:p>
            <a:pPr lvl="1"/>
            <a:r>
              <a:rPr lang="zh-CN" altLang="en-US" dirty="0" smtClean="0">
                <a:solidFill>
                  <a:srgbClr val="FF0000"/>
                </a:solidFill>
              </a:rPr>
              <a:t>运算符</a:t>
            </a:r>
            <a:r>
              <a:rPr lang="en-US" altLang="zh-CN" dirty="0" smtClean="0">
                <a:solidFill>
                  <a:srgbClr val="FF0000"/>
                </a:solidFill>
              </a:rPr>
              <a:t>=&gt;</a:t>
            </a:r>
            <a:r>
              <a:rPr lang="zh-CN" altLang="en-US" dirty="0" smtClean="0">
                <a:solidFill>
                  <a:srgbClr val="FF0000"/>
                </a:solidFill>
              </a:rPr>
              <a:t>与</a:t>
            </a:r>
            <a:r>
              <a:rPr lang="en-US" altLang="zh-CN" dirty="0" smtClean="0">
                <a:solidFill>
                  <a:srgbClr val="FF0000"/>
                </a:solidFill>
              </a:rPr>
              <a:t>=</a:t>
            </a:r>
            <a:r>
              <a:rPr lang="zh-CN" altLang="en-US" dirty="0" smtClean="0">
                <a:solidFill>
                  <a:srgbClr val="FF0000"/>
                </a:solidFill>
              </a:rPr>
              <a:t>在指针运算中的区别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/>
              <a:t>NULLIFY()</a:t>
            </a:r>
            <a:r>
              <a:rPr lang="zh-CN" altLang="en-US" dirty="0" smtClean="0"/>
              <a:t>与</a:t>
            </a:r>
            <a:r>
              <a:rPr lang="en-US" altLang="zh-CN" dirty="0" smtClean="0"/>
              <a:t>NULL()</a:t>
            </a:r>
          </a:p>
          <a:p>
            <a:r>
              <a:rPr lang="zh-CN" altLang="en-US" dirty="0" smtClean="0">
                <a:solidFill>
                  <a:srgbClr val="FF0000"/>
                </a:solidFill>
              </a:rPr>
              <a:t>指向数组的指针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dirty="0" smtClean="0"/>
              <a:t>声明方式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关联方法</a:t>
            </a:r>
            <a:endParaRPr lang="zh-CN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五、过程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子程序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书写格式与调用方式</a:t>
            </a:r>
            <a:endParaRPr lang="en-US" altLang="zh-CN" dirty="0" smtClean="0"/>
          </a:p>
          <a:p>
            <a:r>
              <a:rPr lang="zh-CN" altLang="en-US" dirty="0" smtClean="0"/>
              <a:t>函数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书写格式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返回值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调用者声明与调用方式</a:t>
            </a:r>
            <a:endParaRPr lang="en-US" altLang="zh-CN" dirty="0" smtClean="0"/>
          </a:p>
          <a:p>
            <a:r>
              <a:rPr lang="zh-CN" altLang="en-US" dirty="0" smtClean="0"/>
              <a:t>变量的作用范围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局部变量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数据共享</a:t>
            </a:r>
            <a:endParaRPr lang="en-US" altLang="zh-CN" dirty="0" smtClean="0"/>
          </a:p>
          <a:p>
            <a:pPr lvl="2"/>
            <a:r>
              <a:rPr lang="zh-CN" altLang="en-US" smtClean="0"/>
              <a:t>模块</a:t>
            </a:r>
            <a:r>
              <a:rPr lang="zh-CN" altLang="en-US" dirty="0" smtClean="0"/>
              <a:t>共享数据</a:t>
            </a:r>
            <a:endParaRPr lang="en-US" altLang="zh-CN" dirty="0" smtClean="0"/>
          </a:p>
          <a:p>
            <a:r>
              <a:rPr lang="zh-CN" altLang="en-US" dirty="0" smtClean="0"/>
              <a:t>自定义函数作为参数</a:t>
            </a:r>
            <a:endParaRPr lang="en-US" altLang="zh-CN" dirty="0" smtClean="0"/>
          </a:p>
          <a:p>
            <a:r>
              <a:rPr lang="zh-CN" altLang="en-US" dirty="0" smtClean="0"/>
              <a:t>数组作为参数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六、模块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模块的书写方式</a:t>
            </a:r>
            <a:endParaRPr lang="en-US" altLang="zh-CN" dirty="0" smtClean="0"/>
          </a:p>
          <a:p>
            <a:r>
              <a:rPr lang="zh-CN" altLang="en-US" dirty="0" smtClean="0"/>
              <a:t>使用模块</a:t>
            </a:r>
            <a:endParaRPr lang="en-US" altLang="zh-CN" dirty="0" smtClean="0"/>
          </a:p>
          <a:p>
            <a:r>
              <a:rPr lang="zh-CN" altLang="en-US" dirty="0" smtClean="0"/>
              <a:t>用模块共享数据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SAVE</a:t>
            </a:r>
          </a:p>
          <a:p>
            <a:r>
              <a:rPr lang="zh-CN" altLang="en-US" dirty="0" smtClean="0"/>
              <a:t>将过程写在模块中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CONTAINS</a:t>
            </a:r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七、控制语句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IF</a:t>
            </a:r>
            <a:r>
              <a:rPr lang="zh-CN" altLang="en-US" dirty="0" smtClean="0"/>
              <a:t>语句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各种形式</a:t>
            </a:r>
            <a:endParaRPr lang="en-US" altLang="zh-CN" dirty="0" smtClean="0"/>
          </a:p>
          <a:p>
            <a:r>
              <a:rPr lang="en-US" altLang="zh-CN" dirty="0" smtClean="0"/>
              <a:t>SELECT CASE</a:t>
            </a:r>
            <a:r>
              <a:rPr lang="zh-CN" altLang="en-US" dirty="0" smtClean="0"/>
              <a:t>语句</a:t>
            </a:r>
            <a:endParaRPr lang="en-US" altLang="zh-CN" dirty="0" smtClean="0"/>
          </a:p>
          <a:p>
            <a:r>
              <a:rPr lang="en-US" altLang="zh-CN" dirty="0" smtClean="0"/>
              <a:t>DO</a:t>
            </a:r>
            <a:r>
              <a:rPr lang="zh-CN" altLang="en-US" dirty="0" smtClean="0"/>
              <a:t>循环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DO</a:t>
            </a:r>
          </a:p>
          <a:p>
            <a:pPr lvl="1"/>
            <a:r>
              <a:rPr lang="en-US" altLang="zh-CN" dirty="0" smtClean="0"/>
              <a:t>...</a:t>
            </a:r>
          </a:p>
          <a:p>
            <a:pPr lvl="1"/>
            <a:r>
              <a:rPr lang="en-US" altLang="zh-CN" dirty="0" smtClean="0"/>
              <a:t>IF(LOGICAL_EXPR) </a:t>
            </a:r>
            <a:r>
              <a:rPr lang="en-US" altLang="zh-CN" dirty="0" smtClean="0">
                <a:solidFill>
                  <a:srgbClr val="FF0000"/>
                </a:solidFill>
              </a:rPr>
              <a:t>EXIT</a:t>
            </a:r>
          </a:p>
          <a:p>
            <a:pPr lvl="1"/>
            <a:r>
              <a:rPr lang="en-US" altLang="zh-CN" dirty="0" smtClean="0"/>
              <a:t>...</a:t>
            </a:r>
          </a:p>
          <a:p>
            <a:pPr lvl="1"/>
            <a:r>
              <a:rPr lang="en-US" altLang="zh-CN" dirty="0" smtClean="0"/>
              <a:t>END DO</a:t>
            </a:r>
          </a:p>
          <a:p>
            <a:endParaRPr lang="en-US" altLang="zh-CN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DO WHILE</a:t>
            </a:r>
            <a:r>
              <a:rPr lang="zh-CN" altLang="en-US" dirty="0" smtClean="0"/>
              <a:t>循环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DO WHILE(LOGICAL_EXPR)</a:t>
            </a:r>
          </a:p>
          <a:p>
            <a:pPr lvl="1"/>
            <a:r>
              <a:rPr lang="en-US" altLang="zh-CN" dirty="0" smtClean="0"/>
              <a:t>...</a:t>
            </a:r>
          </a:p>
          <a:p>
            <a:pPr lvl="1"/>
            <a:r>
              <a:rPr lang="en-US" altLang="zh-CN" dirty="0" smtClean="0"/>
              <a:t>END DO</a:t>
            </a:r>
          </a:p>
          <a:p>
            <a:r>
              <a:rPr lang="zh-CN" altLang="en-US" dirty="0" smtClean="0"/>
              <a:t>计数循环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DO index=</a:t>
            </a:r>
            <a:r>
              <a:rPr lang="en-US" altLang="zh-CN" dirty="0" err="1" smtClean="0"/>
              <a:t>istart,iend,incr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...</a:t>
            </a:r>
          </a:p>
          <a:p>
            <a:pPr lvl="1"/>
            <a:r>
              <a:rPr lang="en-US" altLang="zh-CN" dirty="0" smtClean="0"/>
              <a:t>END DO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CYCLE</a:t>
            </a:r>
            <a:r>
              <a:rPr lang="zh-CN" altLang="en-US" dirty="0" smtClean="0"/>
              <a:t>语句</a:t>
            </a:r>
            <a:endParaRPr lang="en-US" altLang="zh-CN" dirty="0" smtClean="0"/>
          </a:p>
          <a:p>
            <a:r>
              <a:rPr lang="zh-CN" altLang="en-US" dirty="0" smtClean="0"/>
              <a:t>在嵌套循环中出现的</a:t>
            </a:r>
            <a:r>
              <a:rPr lang="en-US" altLang="zh-CN" dirty="0" smtClean="0"/>
              <a:t>CYCLE</a:t>
            </a:r>
            <a:r>
              <a:rPr lang="zh-CN" altLang="en-US" dirty="0" smtClean="0"/>
              <a:t>与</a:t>
            </a:r>
            <a:r>
              <a:rPr lang="en-US" altLang="zh-CN" dirty="0" smtClean="0"/>
              <a:t>EXIT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一、基础知识部分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程序的格式</a:t>
            </a:r>
            <a:endParaRPr lang="en-US" altLang="zh-CN" dirty="0" smtClean="0"/>
          </a:p>
          <a:p>
            <a:pPr lvl="1"/>
            <a:r>
              <a:rPr lang="en-US" altLang="zh-CN" smtClean="0"/>
              <a:t>Fortran90</a:t>
            </a:r>
            <a:r>
              <a:rPr lang="zh-CN" altLang="en-US" dirty="0" smtClean="0"/>
              <a:t>的格式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注释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续行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代码区域宽度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数据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数据类型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基础数据类型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整数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浮点数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复数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字符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逻辑判断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KIND</a:t>
            </a:r>
            <a:r>
              <a:rPr lang="zh-CN" altLang="en-US" dirty="0" smtClean="0"/>
              <a:t>的使用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内置的</a:t>
            </a:r>
            <a:r>
              <a:rPr lang="en-US" altLang="zh-CN" dirty="0" smtClean="0"/>
              <a:t>KIND</a:t>
            </a:r>
            <a:r>
              <a:rPr lang="zh-CN" altLang="en-US" dirty="0" smtClean="0"/>
              <a:t>函数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数据的精度问题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自定义数据类型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IMPLICIT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r>
              <a:rPr lang="zh-CN" altLang="en-US" dirty="0" smtClean="0"/>
              <a:t>隐式声明与</a:t>
            </a:r>
            <a:r>
              <a:rPr lang="en-US" altLang="zh-CN" dirty="0" smtClean="0"/>
              <a:t>IMPLICIT</a:t>
            </a:r>
          </a:p>
          <a:p>
            <a:pPr lvl="1"/>
            <a:r>
              <a:rPr lang="zh-CN" altLang="en-US" dirty="0" smtClean="0"/>
              <a:t>未经声明的变量采用隐式声明：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第一个字母为</a:t>
            </a:r>
            <a:r>
              <a:rPr lang="en-US" altLang="zh-CN" dirty="0" smtClean="0"/>
              <a:t>I,J,K,L,M,N</a:t>
            </a:r>
            <a:r>
              <a:rPr lang="zh-CN" altLang="en-US" dirty="0" smtClean="0"/>
              <a:t>的变量会视为整数类型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其它变量视为浮点数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IMPLICIT NONE</a:t>
            </a:r>
            <a:r>
              <a:rPr lang="zh-CN" altLang="en-US" dirty="0" smtClean="0"/>
              <a:t>关掉隐式声明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当然也可以用</a:t>
            </a:r>
            <a:r>
              <a:rPr lang="en-US" altLang="zh-CN" dirty="0" smtClean="0"/>
              <a:t>IMPLICIT</a:t>
            </a:r>
            <a:r>
              <a:rPr lang="zh-CN" altLang="en-US" dirty="0" smtClean="0"/>
              <a:t>修改隐式类型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IMPLICIT REAL(I-L)  I</a:t>
            </a:r>
            <a:r>
              <a:rPr lang="zh-CN" altLang="en-US" dirty="0" smtClean="0"/>
              <a:t>到</a:t>
            </a:r>
            <a:r>
              <a:rPr lang="en-US" altLang="zh-CN" dirty="0" smtClean="0"/>
              <a:t>L</a:t>
            </a:r>
            <a:r>
              <a:rPr lang="zh-CN" altLang="en-US" dirty="0" smtClean="0"/>
              <a:t>开头的未声明变量都视为浮点数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算术运算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算术运算符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+ - </a:t>
            </a:r>
            <a:r>
              <a:rPr lang="zh-CN" altLang="en-US" dirty="0" smtClean="0"/>
              <a:t>* </a:t>
            </a:r>
            <a:r>
              <a:rPr lang="en-US" altLang="zh-CN" dirty="0" smtClean="0"/>
              <a:t>/ **</a:t>
            </a:r>
          </a:p>
          <a:p>
            <a:r>
              <a:rPr lang="zh-CN" altLang="en-US" dirty="0" smtClean="0"/>
              <a:t>运算中要注意的地方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整数相除，结果仍然是整数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参与运算的两个操作数分别为实数与整数时，将整数转换为实数参与运算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采用内置函数将数的类型转换，方便参与运算</a:t>
            </a:r>
            <a:endParaRPr lang="en-US" altLang="zh-CN" dirty="0" smtClean="0"/>
          </a:p>
          <a:p>
            <a:pPr lvl="2">
              <a:buNone/>
            </a:pPr>
            <a:endParaRPr lang="en-US" altLang="zh-CN" dirty="0" smtClean="0"/>
          </a:p>
          <a:p>
            <a:pPr lvl="1"/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00034" y="4663440"/>
          <a:ext cx="8429683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790"/>
                <a:gridCol w="1477368"/>
                <a:gridCol w="1477368"/>
                <a:gridCol w="3476157"/>
              </a:tblGrid>
              <a:tr h="347027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函数名和参数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参数类型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结果类型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返回值</a:t>
                      </a:r>
                      <a:endParaRPr lang="zh-CN" altLang="en-US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INT(X)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INTEGER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r>
                        <a:rPr lang="zh-CN" altLang="en-US" dirty="0" smtClean="0"/>
                        <a:t>的整数部分（</a:t>
                      </a:r>
                      <a:r>
                        <a:rPr lang="en-US" altLang="zh-CN" dirty="0" smtClean="0"/>
                        <a:t>x</a:t>
                      </a:r>
                      <a:r>
                        <a:rPr lang="zh-CN" altLang="en-US" dirty="0" smtClean="0"/>
                        <a:t>被截尾）</a:t>
                      </a:r>
                      <a:endParaRPr lang="en-US" altLang="zh-CN" dirty="0" smtClean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NINT(X)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INTEGER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最接近</a:t>
                      </a:r>
                      <a:r>
                        <a:rPr lang="en-US" altLang="zh-CN" dirty="0" smtClean="0"/>
                        <a:t>x</a:t>
                      </a:r>
                      <a:r>
                        <a:rPr lang="zh-CN" altLang="en-US" dirty="0" smtClean="0"/>
                        <a:t>的整数（</a:t>
                      </a:r>
                      <a:r>
                        <a:rPr lang="en-US" altLang="zh-CN" dirty="0" smtClean="0"/>
                        <a:t>x</a:t>
                      </a:r>
                      <a:r>
                        <a:rPr lang="zh-CN" altLang="en-US" dirty="0" smtClean="0"/>
                        <a:t>被四舍五入）</a:t>
                      </a:r>
                      <a:endParaRPr lang="zh-CN" altLang="en-US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CEILING(X)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INTEGER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大于或等于</a:t>
                      </a:r>
                      <a:r>
                        <a:rPr lang="en-US" altLang="zh-CN" dirty="0" smtClean="0"/>
                        <a:t>x</a:t>
                      </a:r>
                      <a:r>
                        <a:rPr lang="zh-CN" altLang="en-US" dirty="0" smtClean="0"/>
                        <a:t>的最小整数</a:t>
                      </a:r>
                      <a:endParaRPr lang="zh-CN" altLang="en-US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FLOOR(X)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INTEGER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小于或等于</a:t>
                      </a:r>
                      <a:r>
                        <a:rPr lang="en-US" altLang="zh-CN" dirty="0" smtClean="0"/>
                        <a:t>x</a:t>
                      </a:r>
                      <a:r>
                        <a:rPr lang="zh-CN" altLang="en-US" dirty="0" smtClean="0"/>
                        <a:t>的最大整数</a:t>
                      </a:r>
                      <a:endParaRPr lang="zh-CN" altLang="en-US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REAL(I)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INTEGER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REAL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整数转换为实数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常用的内置函数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42910" y="1000108"/>
          <a:ext cx="820891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782"/>
                <a:gridCol w="950506"/>
                <a:gridCol w="1224136"/>
                <a:gridCol w="1152128"/>
                <a:gridCol w="3240358"/>
              </a:tblGrid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函数名和参数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函数值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参数类型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结果类型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说明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SQRT(X)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√</a:t>
                      </a:r>
                      <a:r>
                        <a:rPr lang="en-US" altLang="zh-CN" sz="1600" dirty="0" smtClean="0"/>
                        <a:t>x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求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≥</a:t>
                      </a:r>
                      <a:r>
                        <a:rPr lang="en-US" altLang="zh-CN" sz="1600" dirty="0" smtClean="0"/>
                        <a:t>0</a:t>
                      </a:r>
                      <a:r>
                        <a:rPr lang="zh-CN" altLang="en-US" sz="1600" dirty="0" smtClean="0"/>
                        <a:t>的平方根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ABS(X)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求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的绝对值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ACHAR(I)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CHAR(1)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返回字符</a:t>
                      </a:r>
                      <a:r>
                        <a:rPr lang="en-US" altLang="zh-CN" sz="1600" dirty="0" smtClean="0"/>
                        <a:t>I</a:t>
                      </a:r>
                      <a:r>
                        <a:rPr lang="zh-CN" altLang="en-US" sz="1600" dirty="0" smtClean="0"/>
                        <a:t>在</a:t>
                      </a:r>
                      <a:r>
                        <a:rPr lang="en-US" altLang="zh-CN" sz="1600" dirty="0" smtClean="0"/>
                        <a:t>ASCII</a:t>
                      </a:r>
                      <a:r>
                        <a:rPr lang="zh-CN" altLang="en-US" sz="1600" dirty="0" smtClean="0"/>
                        <a:t>表上对应值</a:t>
                      </a:r>
                      <a:endParaRPr lang="zh-CN" altLang="en-US" sz="1600" dirty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SIN(X)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sin(x)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的正弦值（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单位是弧度）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COS(X)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cos</a:t>
                      </a:r>
                      <a:r>
                        <a:rPr lang="en-US" altLang="zh-CN" sz="1600" dirty="0" smtClean="0"/>
                        <a:t>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的余弦值（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单位是弧度）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TAN(X)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tan(x)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的正切值（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单位是弧度）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EXP(X)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e</a:t>
                      </a:r>
                      <a:r>
                        <a:rPr lang="en-US" altLang="zh-CN" sz="1600" baseline="30000" dirty="0" smtClean="0"/>
                        <a:t>x</a:t>
                      </a:r>
                      <a:endParaRPr lang="zh-CN" alt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e</a:t>
                      </a:r>
                      <a:r>
                        <a:rPr lang="zh-CN" altLang="en-US" sz="1600" dirty="0" smtClean="0"/>
                        <a:t>的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次幂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LOG(X)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/>
                        <a:t>log</a:t>
                      </a:r>
                      <a:r>
                        <a:rPr lang="en-US" altLang="zh-CN" sz="1600" baseline="-25000" dirty="0" smtClean="0"/>
                        <a:t>e</a:t>
                      </a:r>
                      <a:r>
                        <a:rPr lang="en-US" altLang="zh-CN" sz="1600" baseline="0" dirty="0" smtClean="0"/>
                        <a:t>x</a:t>
                      </a:r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的自然对数，</a:t>
                      </a:r>
                      <a:r>
                        <a:rPr lang="en-US" altLang="zh-CN" sz="1600" dirty="0" smtClean="0"/>
                        <a:t>x&gt;0</a:t>
                      </a:r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LOG10(X)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/>
                        <a:t>log</a:t>
                      </a:r>
                      <a:r>
                        <a:rPr lang="en-US" altLang="zh-CN" sz="1600" baseline="-25000" dirty="0" smtClean="0"/>
                        <a:t>10</a:t>
                      </a:r>
                      <a:r>
                        <a:rPr lang="en-US" altLang="zh-CN" sz="1600" baseline="0" dirty="0" smtClean="0"/>
                        <a:t>x</a:t>
                      </a:r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以</a:t>
                      </a:r>
                      <a:r>
                        <a:rPr lang="en-US" altLang="zh-CN" sz="1600" dirty="0" smtClean="0"/>
                        <a:t>10</a:t>
                      </a:r>
                      <a:r>
                        <a:rPr lang="zh-CN" altLang="en-US" sz="1600" dirty="0" smtClean="0"/>
                        <a:t>为底的对数，</a:t>
                      </a:r>
                      <a:r>
                        <a:rPr lang="en-US" altLang="zh-CN" sz="1600" dirty="0" smtClean="0"/>
                        <a:t>x&gt;0</a:t>
                      </a:r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IACHAR(C)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CHAR(1)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返回字符</a:t>
                      </a:r>
                      <a:r>
                        <a:rPr lang="en-US" altLang="zh-CN" sz="1600" dirty="0" smtClean="0"/>
                        <a:t>C</a:t>
                      </a:r>
                      <a:r>
                        <a:rPr lang="zh-CN" altLang="en-US" sz="1600" dirty="0" smtClean="0"/>
                        <a:t>在</a:t>
                      </a:r>
                      <a:r>
                        <a:rPr lang="en-US" altLang="zh-CN" sz="1600" dirty="0" smtClean="0"/>
                        <a:t>ASCII</a:t>
                      </a:r>
                      <a:r>
                        <a:rPr lang="zh-CN" altLang="en-US" sz="1600" dirty="0" smtClean="0"/>
                        <a:t>表上的位置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MOD(A,B)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/>
                        <a:t>模函数的余数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MAX(A,B)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a,b</a:t>
                      </a:r>
                      <a:r>
                        <a:rPr lang="zh-CN" altLang="en-US" sz="1600" dirty="0" smtClean="0"/>
                        <a:t>中的最大值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MIN(A,B)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R/I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 smtClean="0"/>
                        <a:t>a,b</a:t>
                      </a:r>
                      <a:r>
                        <a:rPr lang="zh-CN" altLang="en-US" sz="1600" dirty="0" smtClean="0"/>
                        <a:t>的最小值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ASIN(X)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aseline="0" dirty="0" smtClean="0"/>
                        <a:t>sin</a:t>
                      </a:r>
                      <a:r>
                        <a:rPr lang="en-US" altLang="zh-CN" sz="1600" baseline="30000" dirty="0" smtClean="0"/>
                        <a:t>-1</a:t>
                      </a:r>
                      <a:r>
                        <a:rPr lang="en-US" altLang="zh-CN" sz="1600" baseline="0" dirty="0" smtClean="0"/>
                        <a:t>(x)</a:t>
                      </a:r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的反正弦，</a:t>
                      </a:r>
                      <a:r>
                        <a:rPr lang="en-US" altLang="zh-CN" sz="1600" dirty="0" smtClean="0"/>
                        <a:t>-1</a:t>
                      </a:r>
                      <a:r>
                        <a:rPr lang="zh-CN" altLang="en-US" sz="1600" dirty="0" smtClean="0"/>
                        <a:t>≤</a:t>
                      </a:r>
                      <a:r>
                        <a:rPr lang="en-US" altLang="zh-CN" sz="1600" dirty="0" smtClean="0"/>
                        <a:t>x</a:t>
                      </a:r>
                      <a:r>
                        <a:rPr lang="zh-CN" altLang="en-US" sz="1600" dirty="0" smtClean="0"/>
                        <a:t>≤</a:t>
                      </a:r>
                      <a:r>
                        <a:rPr lang="en-US" altLang="zh-CN" sz="1600" dirty="0" smtClean="0"/>
                        <a:t>1(</a:t>
                      </a:r>
                      <a:r>
                        <a:rPr lang="zh-CN" altLang="en-US" sz="1600" dirty="0" smtClean="0"/>
                        <a:t>结果是弧度）</a:t>
                      </a:r>
                      <a:endParaRPr lang="en-US" altLang="zh-CN" sz="1600" dirty="0" smtClean="0"/>
                    </a:p>
                  </a:txBody>
                  <a:tcPr/>
                </a:tc>
              </a:tr>
              <a:tr h="31374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ACOS(X)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16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逻辑运算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逻辑运算符与组合逻辑运算符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571604" y="164305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新形式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旧形式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含义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==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.EQ.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等于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/=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.NE.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不等于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&gt;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.GT.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大于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&gt;=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.GE.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大于或等于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&lt;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.LT.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小于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&lt;=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.LE.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小于或等于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14348" y="4357694"/>
          <a:ext cx="799288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4906"/>
                <a:gridCol w="1793879"/>
                <a:gridCol w="4374103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运算符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功能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定义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l1.AND.l2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逻辑与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与</a:t>
                      </a:r>
                      <a:r>
                        <a:rPr lang="en-US" altLang="zh-CN" dirty="0" smtClean="0"/>
                        <a:t>l2</a:t>
                      </a:r>
                      <a:r>
                        <a:rPr lang="zh-CN" altLang="en-US" dirty="0" smtClean="0"/>
                        <a:t>同时为真，结果为真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l1.OR.l2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逻辑或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与</a:t>
                      </a:r>
                      <a:r>
                        <a:rPr lang="en-US" altLang="zh-CN" dirty="0" smtClean="0"/>
                        <a:t>l2</a:t>
                      </a:r>
                      <a:r>
                        <a:rPr lang="zh-CN" altLang="en-US" dirty="0" smtClean="0"/>
                        <a:t>至少一个为真，结果才为真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l1.EQV.l2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逻辑等值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与</a:t>
                      </a:r>
                      <a:r>
                        <a:rPr lang="en-US" altLang="zh-CN" dirty="0" smtClean="0"/>
                        <a:t>l2</a:t>
                      </a:r>
                      <a:r>
                        <a:rPr lang="zh-CN" altLang="en-US" dirty="0" smtClean="0"/>
                        <a:t>相等（同真同假），结果为真</a:t>
                      </a:r>
                      <a:endParaRPr lang="en-US" altLang="zh-CN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l1.NEQV.l2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逻辑非等值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与</a:t>
                      </a:r>
                      <a:r>
                        <a:rPr lang="en-US" altLang="zh-CN" dirty="0" smtClean="0"/>
                        <a:t>l2</a:t>
                      </a:r>
                      <a:r>
                        <a:rPr lang="zh-CN" altLang="en-US" dirty="0" smtClean="0"/>
                        <a:t>不等（一真一假），结果为真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.NOT.l1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逻辑非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为假则结果真，</a:t>
                      </a:r>
                      <a:r>
                        <a:rPr lang="en-US" altLang="zh-CN" dirty="0" smtClean="0"/>
                        <a:t>l1</a:t>
                      </a:r>
                      <a:r>
                        <a:rPr lang="zh-CN" altLang="en-US" dirty="0" smtClean="0"/>
                        <a:t>为真则结果假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运算符的计算顺序：</a:t>
            </a:r>
            <a:endParaRPr lang="en-US" altLang="zh-CN" dirty="0" smtClean="0"/>
          </a:p>
          <a:p>
            <a:endParaRPr lang="en-US" altLang="zh-CN" dirty="0" smtClean="0"/>
          </a:p>
          <a:p>
            <a:pPr>
              <a:buFont typeface="+mj-lt"/>
              <a:buAutoNum type="arabicPeriod"/>
            </a:pPr>
            <a:r>
              <a:rPr lang="zh-CN" altLang="en-US" dirty="0" smtClean="0"/>
              <a:t>先运算所有的算术运算符</a:t>
            </a:r>
            <a:endParaRPr lang="en-US" altLang="zh-CN" dirty="0" smtClean="0"/>
          </a:p>
          <a:p>
            <a:pPr>
              <a:buFont typeface="+mj-lt"/>
              <a:buAutoNum type="arabicPeriod"/>
            </a:pPr>
            <a:r>
              <a:rPr lang="zh-CN" altLang="en-US" dirty="0" smtClean="0"/>
              <a:t>从左至右运算所有的关系运算符</a:t>
            </a:r>
            <a:endParaRPr lang="en-US" altLang="zh-CN" dirty="0" smtClean="0"/>
          </a:p>
          <a:p>
            <a:pPr>
              <a:buFont typeface="+mj-lt"/>
              <a:buAutoNum type="arabicPeriod"/>
            </a:pPr>
            <a:r>
              <a:rPr lang="zh-CN" altLang="en-US" dirty="0" smtClean="0"/>
              <a:t>最后运算逻辑运算符</a:t>
            </a:r>
            <a:endParaRPr lang="en-US" altLang="zh-CN" dirty="0" smtClean="0"/>
          </a:p>
          <a:p>
            <a:pPr marL="971550" lvl="1" indent="-514350">
              <a:buFont typeface="+mj-ea"/>
              <a:buAutoNum type="circleNumDbPlain"/>
            </a:pPr>
            <a:r>
              <a:rPr lang="zh-CN" altLang="en-US" sz="3200" dirty="0" smtClean="0"/>
              <a:t>所有的</a:t>
            </a:r>
            <a:r>
              <a:rPr lang="en-US" altLang="zh-CN" sz="3200" dirty="0" smtClean="0"/>
              <a:t>.NOT.</a:t>
            </a:r>
            <a:r>
              <a:rPr lang="zh-CN" altLang="en-US" sz="3200" dirty="0" smtClean="0"/>
              <a:t>运算符运算</a:t>
            </a:r>
            <a:endParaRPr lang="en-US" altLang="zh-CN" sz="3200" dirty="0" smtClean="0"/>
          </a:p>
          <a:p>
            <a:pPr marL="971550" lvl="1" indent="-514350">
              <a:buFont typeface="+mj-ea"/>
              <a:buAutoNum type="circleNumDbPlain"/>
            </a:pPr>
            <a:r>
              <a:rPr lang="zh-CN" altLang="en-US" sz="3200" dirty="0" smtClean="0"/>
              <a:t>所有的</a:t>
            </a:r>
            <a:r>
              <a:rPr lang="en-US" altLang="zh-CN" sz="3200" dirty="0" smtClean="0"/>
              <a:t>.AND.</a:t>
            </a:r>
            <a:r>
              <a:rPr lang="zh-CN" altLang="en-US" sz="3200" dirty="0" smtClean="0"/>
              <a:t>从左至右计算</a:t>
            </a:r>
            <a:endParaRPr lang="en-US" altLang="zh-CN" sz="3200" dirty="0" smtClean="0"/>
          </a:p>
          <a:p>
            <a:pPr marL="971550" lvl="1" indent="-514350">
              <a:buFont typeface="+mj-ea"/>
              <a:buAutoNum type="circleNumDbPlain"/>
            </a:pPr>
            <a:r>
              <a:rPr lang="zh-CN" altLang="en-US" sz="3200" dirty="0" smtClean="0"/>
              <a:t>所有的</a:t>
            </a:r>
            <a:r>
              <a:rPr lang="en-US" altLang="zh-CN" sz="3200" dirty="0" smtClean="0"/>
              <a:t>.OR.</a:t>
            </a:r>
            <a:r>
              <a:rPr lang="zh-CN" altLang="en-US" sz="3200" dirty="0" smtClean="0"/>
              <a:t>从左至右计算</a:t>
            </a:r>
            <a:endParaRPr lang="en-US" altLang="zh-CN" sz="3200" dirty="0" smtClean="0"/>
          </a:p>
          <a:p>
            <a:pPr marL="971550" lvl="1" indent="-514350">
              <a:buFont typeface="+mj-ea"/>
              <a:buAutoNum type="circleNumDbPlain"/>
            </a:pPr>
            <a:r>
              <a:rPr lang="zh-CN" altLang="en-US" sz="3200" dirty="0" smtClean="0"/>
              <a:t>所有的</a:t>
            </a:r>
            <a:r>
              <a:rPr lang="en-US" altLang="zh-CN" sz="3200" dirty="0" smtClean="0"/>
              <a:t>.EQV.</a:t>
            </a:r>
            <a:r>
              <a:rPr lang="zh-CN" altLang="en-US" sz="3200" dirty="0" smtClean="0"/>
              <a:t>和</a:t>
            </a:r>
            <a:r>
              <a:rPr lang="en-US" altLang="zh-CN" sz="3200" dirty="0" smtClean="0"/>
              <a:t>.NEQV.</a:t>
            </a:r>
            <a:r>
              <a:rPr lang="zh-CN" altLang="en-US" sz="3200" dirty="0" smtClean="0"/>
              <a:t>从左至右计算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6225</TotalTime>
  <Words>1151</Words>
  <Application>Microsoft Office PowerPoint</Application>
  <PresentationFormat>全屏显示(4:3)</PresentationFormat>
  <Paragraphs>330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第十六讲</vt:lpstr>
      <vt:lpstr>考核内容</vt:lpstr>
      <vt:lpstr>一、基础知识部分</vt:lpstr>
      <vt:lpstr>数据</vt:lpstr>
      <vt:lpstr>IMPLICIT</vt:lpstr>
      <vt:lpstr>算术运算</vt:lpstr>
      <vt:lpstr>常用的内置函数</vt:lpstr>
      <vt:lpstr>逻辑运算</vt:lpstr>
      <vt:lpstr>幻灯片 9</vt:lpstr>
      <vt:lpstr>二、文件、输入与输出</vt:lpstr>
      <vt:lpstr>文件的分类</vt:lpstr>
      <vt:lpstr>幻灯片 12</vt:lpstr>
      <vt:lpstr>幻灯片 13</vt:lpstr>
      <vt:lpstr>幻灯片 14</vt:lpstr>
      <vt:lpstr>幻灯片 15</vt:lpstr>
      <vt:lpstr>三、数组</vt:lpstr>
      <vt:lpstr>幻灯片 17</vt:lpstr>
      <vt:lpstr>与数组相关的内置函数</vt:lpstr>
      <vt:lpstr>幻灯片 19</vt:lpstr>
      <vt:lpstr>四、指针</vt:lpstr>
      <vt:lpstr>五、过程</vt:lpstr>
      <vt:lpstr>六、模块</vt:lpstr>
      <vt:lpstr>七、控制语句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479</cp:revision>
  <dcterms:created xsi:type="dcterms:W3CDTF">2015-09-08T00:49:48Z</dcterms:created>
  <dcterms:modified xsi:type="dcterms:W3CDTF">2016-06-22T03:09:14Z</dcterms:modified>
</cp:coreProperties>
</file>