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604" y="-1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第三讲 格式化输出、</a:t>
            </a:r>
            <a:r>
              <a:rPr lang="en-US" altLang="zh-CN" sz="1200" smtClean="0">
                <a:latin typeface="微软雅黑" pitchFamily="34" charset="-122"/>
                <a:ea typeface="微软雅黑" pitchFamily="34" charset="-122"/>
              </a:rPr>
              <a:t>KIND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详解</a:t>
            </a: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</a:t>
            </a:r>
            <a:r>
              <a:rPr lang="zh-CN" altLang="en-US" smtClean="0"/>
              <a:t>三</a:t>
            </a:r>
            <a:r>
              <a:rPr lang="zh-CN" altLang="en-US" smtClean="0"/>
              <a:t>讲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格式化输出</a:t>
            </a:r>
            <a:endParaRPr lang="en-US" altLang="zh-CN" smtClean="0"/>
          </a:p>
          <a:p>
            <a:r>
              <a:rPr lang="en-US" altLang="zh-CN" smtClean="0"/>
              <a:t>KIND</a:t>
            </a:r>
            <a:r>
              <a:rPr lang="zh-CN" altLang="en-US" smtClean="0"/>
              <a:t>详解</a:t>
            </a:r>
            <a:endParaRPr lang="en-US" altLang="zh-CN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E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浮点数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b="1" smtClean="0">
                <a:solidFill>
                  <a:srgbClr val="FF0000"/>
                </a:solidFill>
              </a:rPr>
              <a:t>rEw.d</a:t>
            </a:r>
            <a:endParaRPr lang="zh-CN" altLang="en-US" b="1" smtClean="0">
              <a:solidFill>
                <a:srgbClr val="FF0000"/>
              </a:solidFill>
            </a:endParaRPr>
          </a:p>
          <a:p>
            <a:pPr lvl="1"/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和科学记数法不同，</a:t>
            </a:r>
            <a:r>
              <a:rPr lang="en-US" altLang="zh-CN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E</a:t>
            </a:r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描述法把实数规范到</a:t>
            </a:r>
            <a:r>
              <a:rPr lang="en-US" altLang="zh-CN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0.1~1.0</a:t>
            </a:r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之间的一个数乘以</a:t>
            </a:r>
            <a:r>
              <a:rPr lang="en-US" altLang="zh-CN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10</a:t>
            </a:r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的</a:t>
            </a:r>
            <a:r>
              <a:rPr lang="zh-CN" altLang="en-US" smtClean="0">
                <a:solidFill>
                  <a:srgbClr val="FF0000"/>
                </a:solidFill>
                <a:latin typeface="隶书" pitchFamily="49" charset="-122"/>
                <a:ea typeface="隶书" pitchFamily="49" charset="-122"/>
              </a:rPr>
              <a:t>幂</a:t>
            </a:r>
            <a:endParaRPr lang="en-US" altLang="zh-CN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pPr lvl="1"/>
            <a:r>
              <a:rPr lang="zh-CN" altLang="en-US" smtClean="0"/>
              <a:t>比如阿伏伽德罗常数用科学记数法为：</a:t>
            </a:r>
            <a:r>
              <a:rPr lang="en-US" altLang="zh-CN" smtClean="0"/>
              <a:t>6.02x10</a:t>
            </a:r>
            <a:r>
              <a:rPr lang="en-US" altLang="zh-CN" baseline="30000" smtClean="0"/>
              <a:t>23</a:t>
            </a:r>
          </a:p>
          <a:p>
            <a:pPr lvl="1"/>
            <a:r>
              <a:rPr lang="en-US" altLang="zh-CN" smtClean="0"/>
              <a:t>E</a:t>
            </a:r>
            <a:r>
              <a:rPr lang="zh-CN" altLang="en-US" smtClean="0"/>
              <a:t>表示是</a:t>
            </a:r>
            <a:r>
              <a:rPr lang="en-US" altLang="zh-CN" smtClean="0"/>
              <a:t>0.602x10</a:t>
            </a:r>
            <a:r>
              <a:rPr lang="en-US" altLang="zh-CN" baseline="30000" smtClean="0"/>
              <a:t>24</a:t>
            </a:r>
            <a:r>
              <a:rPr lang="zh-CN" altLang="en-US" smtClean="0"/>
              <a:t>，显示在计算机上</a:t>
            </a:r>
            <a:r>
              <a:rPr lang="zh-CN" altLang="en-US" smtClean="0"/>
              <a:t>是</a:t>
            </a:r>
            <a:r>
              <a:rPr lang="en-US" altLang="zh-CN" smtClean="0"/>
              <a:t>0.602E+24</a:t>
            </a:r>
          </a:p>
          <a:p>
            <a:r>
              <a:rPr lang="zh-CN" altLang="en-US" smtClean="0"/>
              <a:t>如果数据的有效位数是</a:t>
            </a:r>
            <a:r>
              <a:rPr lang="en-US" altLang="zh-CN" smtClean="0"/>
              <a:t>7</a:t>
            </a:r>
            <a:r>
              <a:rPr lang="zh-CN" altLang="en-US" smtClean="0"/>
              <a:t>，用</a:t>
            </a:r>
            <a:r>
              <a:rPr lang="en-US" altLang="zh-CN" smtClean="0"/>
              <a:t>E</a:t>
            </a:r>
            <a:r>
              <a:rPr lang="zh-CN" altLang="en-US" smtClean="0"/>
              <a:t>表示的时候，</a:t>
            </a:r>
            <a:r>
              <a:rPr lang="en-US" altLang="zh-CN" smtClean="0"/>
              <a:t>w</a:t>
            </a:r>
            <a:r>
              <a:rPr lang="zh-CN" altLang="en-US" smtClean="0"/>
              <a:t>和</a:t>
            </a:r>
            <a:r>
              <a:rPr lang="en-US" altLang="zh-CN" smtClean="0"/>
              <a:t>d</a:t>
            </a:r>
            <a:r>
              <a:rPr lang="zh-CN" altLang="en-US" smtClean="0"/>
              <a:t>分别要取多少呢？</a:t>
            </a:r>
            <a:endParaRPr lang="en-US" altLang="zh-CN" smtClean="0"/>
          </a:p>
          <a:p>
            <a:pPr lvl="1"/>
            <a:r>
              <a:rPr lang="en-US" altLang="zh-CN" smtClean="0"/>
              <a:t>w</a:t>
            </a:r>
            <a:r>
              <a:rPr lang="zh-CN" altLang="en-US" smtClean="0"/>
              <a:t>至少</a:t>
            </a:r>
            <a:r>
              <a:rPr lang="zh-CN" altLang="en-US" smtClean="0"/>
              <a:t>要</a:t>
            </a:r>
            <a:r>
              <a:rPr lang="en-US" altLang="zh-CN" smtClean="0"/>
              <a:t>14</a:t>
            </a:r>
            <a:r>
              <a:rPr lang="zh-CN" altLang="en-US" smtClean="0"/>
              <a:t>个：</a:t>
            </a:r>
            <a:r>
              <a:rPr lang="en-US" altLang="zh-CN" smtClean="0"/>
              <a:t>1</a:t>
            </a:r>
            <a:r>
              <a:rPr lang="zh-CN" altLang="en-US" smtClean="0"/>
              <a:t>个字符用来表示尾数的符号，</a:t>
            </a:r>
            <a:r>
              <a:rPr lang="en-US" altLang="zh-CN" smtClean="0"/>
              <a:t>2</a:t>
            </a:r>
            <a:r>
              <a:rPr lang="zh-CN" altLang="en-US" smtClean="0"/>
              <a:t>个字符用于表示</a:t>
            </a:r>
            <a:r>
              <a:rPr lang="en-US" altLang="zh-CN" smtClean="0"/>
              <a:t>0</a:t>
            </a:r>
            <a:r>
              <a:rPr lang="zh-CN" altLang="en-US" smtClean="0"/>
              <a:t>和小数点，</a:t>
            </a:r>
            <a:r>
              <a:rPr lang="en-US" altLang="zh-CN" smtClean="0"/>
              <a:t>7</a:t>
            </a:r>
            <a:r>
              <a:rPr lang="zh-CN" altLang="en-US" smtClean="0"/>
              <a:t>个字符表示实际的尾数，</a:t>
            </a:r>
            <a:r>
              <a:rPr lang="en-US" altLang="zh-CN" smtClean="0"/>
              <a:t>1</a:t>
            </a:r>
            <a:r>
              <a:rPr lang="zh-CN" altLang="en-US" smtClean="0"/>
              <a:t>个字符表示</a:t>
            </a:r>
            <a:r>
              <a:rPr lang="en-US" altLang="zh-CN" smtClean="0"/>
              <a:t>E</a:t>
            </a:r>
            <a:r>
              <a:rPr lang="zh-CN" altLang="en-US" smtClean="0"/>
              <a:t>，</a:t>
            </a:r>
            <a:r>
              <a:rPr lang="en-US" altLang="zh-CN" smtClean="0"/>
              <a:t>1</a:t>
            </a:r>
            <a:r>
              <a:rPr lang="zh-CN" altLang="en-US" smtClean="0"/>
              <a:t>个字符表示指数的符号，</a:t>
            </a:r>
            <a:r>
              <a:rPr lang="en-US" altLang="zh-CN" smtClean="0"/>
              <a:t>2</a:t>
            </a:r>
            <a:r>
              <a:rPr lang="zh-CN" altLang="en-US" smtClean="0"/>
              <a:t>个字符用于表示指数自身</a:t>
            </a:r>
            <a:endParaRPr lang="en-US" altLang="zh-CN" smtClean="0"/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±0.dddddddE ±ee</a:t>
            </a:r>
          </a:p>
          <a:p>
            <a:endParaRPr lang="en-US" altLang="zh-CN" smtClean="0"/>
          </a:p>
          <a:p>
            <a:r>
              <a:rPr lang="zh-CN" altLang="en-US" smtClean="0"/>
              <a:t>所以，用</a:t>
            </a:r>
            <a:r>
              <a:rPr lang="en-US" altLang="zh-CN" smtClean="0"/>
              <a:t>E</a:t>
            </a:r>
            <a:r>
              <a:rPr lang="zh-CN" altLang="en-US" smtClean="0"/>
              <a:t>表示的时候，要特别注意表示域的宽度问题，一般至少满足如下表达式：</a:t>
            </a:r>
            <a:endParaRPr lang="en-US" altLang="zh-CN" smtClean="0"/>
          </a:p>
          <a:p>
            <a:pPr lvl="1"/>
            <a:r>
              <a:rPr lang="en-US" altLang="zh-CN" smtClean="0"/>
              <a:t>		w</a:t>
            </a:r>
            <a:r>
              <a:rPr lang="zh-CN" altLang="en-US" smtClean="0"/>
              <a:t>≥</a:t>
            </a:r>
            <a:r>
              <a:rPr lang="en-US" altLang="zh-CN" smtClean="0"/>
              <a:t>d+7</a:t>
            </a:r>
            <a:endParaRPr lang="zh-CN" altLang="en-US" smtClean="0">
              <a:solidFill>
                <a:srgbClr val="FF0000"/>
              </a:solidFill>
              <a:latin typeface="隶书" pitchFamily="49" charset="-122"/>
              <a:ea typeface="隶书" pitchFamily="49" charset="-122"/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ES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浮点数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rESw.d</a:t>
            </a:r>
            <a:endParaRPr lang="zh-CN" altLang="en-US" smtClean="0"/>
          </a:p>
          <a:p>
            <a:pPr lvl="1"/>
            <a:r>
              <a:rPr lang="en-US" altLang="zh-CN" smtClean="0"/>
              <a:t>ES</a:t>
            </a:r>
            <a:r>
              <a:rPr lang="zh-CN" altLang="en-US" smtClean="0"/>
              <a:t>描述和</a:t>
            </a:r>
            <a:r>
              <a:rPr lang="en-US" altLang="zh-CN" smtClean="0"/>
              <a:t>E</a:t>
            </a:r>
            <a:r>
              <a:rPr lang="zh-CN" altLang="en-US" smtClean="0"/>
              <a:t>描述的区别在于尾数的选取不同，</a:t>
            </a:r>
            <a:r>
              <a:rPr lang="en-US" altLang="zh-CN" smtClean="0"/>
              <a:t>ES</a:t>
            </a:r>
            <a:r>
              <a:rPr lang="zh-CN" altLang="en-US" smtClean="0"/>
              <a:t>描述是用的科学记数法，尾数选取范围是</a:t>
            </a:r>
            <a:r>
              <a:rPr lang="en-US" altLang="zh-CN" smtClean="0"/>
              <a:t>1.0~10.0</a:t>
            </a:r>
            <a:r>
              <a:rPr lang="zh-CN" altLang="en-US" smtClean="0"/>
              <a:t>，这种表示方式更适合科研和工程人员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ES</a:t>
            </a:r>
            <a:r>
              <a:rPr lang="zh-CN" altLang="en-US" smtClean="0">
                <a:solidFill>
                  <a:srgbClr val="FF0000"/>
                </a:solidFill>
              </a:rPr>
              <a:t>表示：</a:t>
            </a:r>
            <a:r>
              <a:rPr lang="en-US" altLang="zh-CN" smtClean="0">
                <a:solidFill>
                  <a:srgbClr val="FF0000"/>
                </a:solidFill>
              </a:rPr>
              <a:t>±d.dddddddE ±ee</a:t>
            </a:r>
          </a:p>
          <a:p>
            <a:pPr lvl="1"/>
            <a:r>
              <a:rPr lang="zh-CN" altLang="en-US" smtClean="0"/>
              <a:t>可以</a:t>
            </a:r>
            <a:r>
              <a:rPr lang="zh-CN" altLang="en-US" smtClean="0"/>
              <a:t>看出，同样宽度下，</a:t>
            </a:r>
            <a:r>
              <a:rPr lang="en-US" altLang="zh-CN" smtClean="0"/>
              <a:t>ES</a:t>
            </a:r>
            <a:r>
              <a:rPr lang="zh-CN" altLang="en-US" smtClean="0"/>
              <a:t>可以比</a:t>
            </a:r>
            <a:r>
              <a:rPr lang="en-US" altLang="zh-CN" smtClean="0"/>
              <a:t>E</a:t>
            </a:r>
            <a:r>
              <a:rPr lang="zh-CN" altLang="en-US" smtClean="0"/>
              <a:t>多一个有效位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A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字符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rA  </a:t>
            </a:r>
            <a:r>
              <a:rPr lang="zh-CN" altLang="en-US" smtClean="0"/>
              <a:t>或 </a:t>
            </a:r>
            <a:r>
              <a:rPr lang="en-US" altLang="zh-CN" smtClean="0"/>
              <a:t>rAw</a:t>
            </a:r>
            <a:endParaRPr lang="zh-CN" altLang="en-US" smtClean="0"/>
          </a:p>
          <a:p>
            <a:pPr lvl="1"/>
            <a:r>
              <a:rPr lang="en-US" altLang="zh-CN" smtClean="0"/>
              <a:t>rA              </a:t>
            </a:r>
            <a:r>
              <a:rPr lang="zh-CN" altLang="en-US" smtClean="0"/>
              <a:t>使用宽度与被显示字符</a:t>
            </a:r>
            <a:r>
              <a:rPr lang="zh-CN" altLang="en-US" smtClean="0"/>
              <a:t>数</a:t>
            </a:r>
            <a:r>
              <a:rPr lang="zh-CN" altLang="en-US" smtClean="0"/>
              <a:t>相同</a:t>
            </a:r>
            <a:endParaRPr lang="en-US" altLang="zh-CN" smtClean="0"/>
          </a:p>
          <a:p>
            <a:pPr lvl="1"/>
            <a:r>
              <a:rPr lang="en-US" altLang="zh-CN" smtClean="0"/>
              <a:t>rAw           </a:t>
            </a:r>
          </a:p>
          <a:p>
            <a:pPr lvl="2"/>
            <a:r>
              <a:rPr lang="zh-CN" altLang="en-US" smtClean="0"/>
              <a:t>使用</a:t>
            </a:r>
            <a:r>
              <a:rPr lang="en-US" altLang="zh-CN" smtClean="0"/>
              <a:t>w</a:t>
            </a:r>
            <a:r>
              <a:rPr lang="zh-CN" altLang="en-US" smtClean="0"/>
              <a:t>个宽度显示字符，</a:t>
            </a:r>
            <a:r>
              <a:rPr lang="en-US" altLang="zh-CN" smtClean="0"/>
              <a:t>w</a:t>
            </a:r>
            <a:r>
              <a:rPr lang="zh-CN" altLang="en-US" smtClean="0"/>
              <a:t>超出字符个数时</a:t>
            </a:r>
            <a:r>
              <a:rPr lang="zh-CN" altLang="en-US" smtClean="0"/>
              <a:t>，</a:t>
            </a:r>
            <a:r>
              <a:rPr lang="zh-CN" altLang="en-US" smtClean="0"/>
              <a:t>右对齐</a:t>
            </a:r>
            <a:endParaRPr lang="en-US" altLang="zh-CN" smtClean="0"/>
          </a:p>
          <a:p>
            <a:pPr lvl="2"/>
            <a:r>
              <a:rPr lang="en-US" altLang="zh-CN" smtClean="0"/>
              <a:t>w</a:t>
            </a:r>
            <a:r>
              <a:rPr lang="zh-CN" altLang="en-US" smtClean="0"/>
              <a:t>不足时，只显示字符的前</a:t>
            </a:r>
            <a:r>
              <a:rPr lang="en-US" altLang="zh-CN" smtClean="0"/>
              <a:t>w</a:t>
            </a:r>
            <a:r>
              <a:rPr lang="zh-CN" altLang="en-US" smtClean="0"/>
              <a:t>个</a:t>
            </a:r>
            <a:endParaRPr lang="en-US" altLang="zh-CN" smtClean="0"/>
          </a:p>
          <a:p>
            <a:r>
              <a:rPr lang="en-US" altLang="zh-CN" smtClean="0">
                <a:solidFill>
                  <a:srgbClr val="00B050"/>
                </a:solidFill>
              </a:rPr>
              <a:t>CHARACTER (len=17) :: string = 'This is a string.'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WRITE (*,100) string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WRITE (*,101) string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WRITE (*,102) string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100 FORMAT (' ',A)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101 FORMAT (' ',A20)</a:t>
            </a:r>
          </a:p>
          <a:p>
            <a:r>
              <a:rPr lang="en-US" altLang="zh-CN" smtClean="0">
                <a:solidFill>
                  <a:srgbClr val="00B050"/>
                </a:solidFill>
              </a:rPr>
              <a:t>102 FORMAT (' ',A6)</a:t>
            </a:r>
            <a:endParaRPr lang="zh-CN" altLang="en-US" smtClean="0"/>
          </a:p>
          <a:p>
            <a:endParaRPr lang="zh-CN" altLang="en-US"/>
          </a:p>
        </p:txBody>
      </p:sp>
      <p:pic>
        <p:nvPicPr>
          <p:cNvPr id="4" name="Picture 1" descr="C:\Users\Administrator\AppData\Roaming\Tencent\Users\6524055\QQ\WinTemp\RichOle\3C%X$X_1Q_}TWKVC5DGC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941168"/>
            <a:ext cx="3880280" cy="1296144"/>
          </a:xfrm>
          <a:prstGeom prst="rect">
            <a:avLst/>
          </a:prstGeom>
          <a:noFill/>
        </p:spPr>
      </p:pic>
      <p:sp>
        <p:nvSpPr>
          <p:cNvPr id="5" name="右箭头 4"/>
          <p:cNvSpPr/>
          <p:nvPr/>
        </p:nvSpPr>
        <p:spPr>
          <a:xfrm>
            <a:off x="4139952" y="5589240"/>
            <a:ext cx="93610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3923928" y="5157192"/>
            <a:ext cx="115212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4139952" y="6093296"/>
            <a:ext cx="93610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X</a:t>
            </a:r>
            <a:r>
              <a:rPr lang="zh-CN" altLang="en-US" smtClean="0"/>
              <a:t>和</a:t>
            </a:r>
            <a:r>
              <a:rPr lang="en-US" altLang="zh-CN" smtClean="0"/>
              <a:t>T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水平定位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nX</a:t>
            </a:r>
            <a:endParaRPr lang="zh-CN" altLang="en-US" smtClean="0"/>
          </a:p>
          <a:p>
            <a:pPr lvl="1"/>
            <a:r>
              <a:rPr lang="zh-CN" altLang="en-US" smtClean="0"/>
              <a:t>插入</a:t>
            </a:r>
            <a:r>
              <a:rPr lang="en-US" altLang="zh-CN" smtClean="0"/>
              <a:t>n</a:t>
            </a:r>
            <a:r>
              <a:rPr lang="zh-CN" altLang="en-US" smtClean="0"/>
              <a:t>个空格</a:t>
            </a:r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en-US" altLang="zh-CN" smtClean="0"/>
              <a:t>Tc</a:t>
            </a:r>
            <a:endParaRPr lang="zh-CN" altLang="en-US" smtClean="0"/>
          </a:p>
          <a:p>
            <a:pPr lvl="1"/>
            <a:r>
              <a:rPr lang="zh-CN" altLang="en-US" smtClean="0"/>
              <a:t>直接跳转到本行第</a:t>
            </a:r>
            <a:r>
              <a:rPr lang="en-US" altLang="zh-CN" smtClean="0"/>
              <a:t>c</a:t>
            </a:r>
            <a:r>
              <a:rPr lang="zh-CN" altLang="en-US" smtClean="0"/>
              <a:t>列</a:t>
            </a:r>
          </a:p>
          <a:p>
            <a:pPr lvl="1"/>
            <a:r>
              <a:rPr lang="zh-CN" altLang="en-US" smtClean="0"/>
              <a:t>注意不要让打印域交叠了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/ ----</a:t>
            </a:r>
            <a:r>
              <a:rPr lang="zh-CN" altLang="en-US" smtClean="0"/>
              <a:t>换行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每个</a:t>
            </a:r>
            <a:r>
              <a:rPr lang="en-US" altLang="zh-CN" smtClean="0"/>
              <a:t>/</a:t>
            </a:r>
            <a:r>
              <a:rPr lang="zh-CN" altLang="en-US" smtClean="0"/>
              <a:t>换一行，</a:t>
            </a:r>
            <a:r>
              <a:rPr lang="en-US" altLang="zh-CN" smtClean="0"/>
              <a:t>/</a:t>
            </a:r>
            <a:r>
              <a:rPr lang="zh-CN" altLang="en-US" smtClean="0"/>
              <a:t>可以连续使用，表示连续换多行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格式化输出举例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mtClean="0"/>
              <a:t>ex0305</a:t>
            </a:r>
          </a:p>
          <a:p>
            <a:r>
              <a:rPr lang="en-US" altLang="zh-CN" smtClean="0"/>
              <a:t>REAL,PARAMETER </a:t>
            </a:r>
            <a:r>
              <a:rPr lang="en-US" altLang="zh-CN" smtClean="0"/>
              <a:t>:: PI=3.141593</a:t>
            </a:r>
          </a:p>
          <a:p>
            <a:r>
              <a:rPr lang="en-US" altLang="zh-CN" smtClean="0"/>
              <a:t>INTEGER :: angle</a:t>
            </a:r>
          </a:p>
          <a:p>
            <a:r>
              <a:rPr lang="en-US" altLang="zh-CN" smtClean="0"/>
              <a:t>REAL :: radian</a:t>
            </a:r>
          </a:p>
          <a:p>
            <a:r>
              <a:rPr lang="en-US" altLang="zh-CN" smtClean="0"/>
              <a:t>WRITE (*,10) 'angle','radian','sin(angle)','cos(angle)'</a:t>
            </a:r>
          </a:p>
          <a:p>
            <a:r>
              <a:rPr lang="en-US" altLang="zh-CN" smtClean="0"/>
              <a:t>10 FORMAT (</a:t>
            </a:r>
            <a:r>
              <a:rPr lang="en-US" altLang="zh-CN" smtClean="0"/>
              <a:t>T5</a:t>
            </a:r>
            <a:r>
              <a:rPr lang="en-US" altLang="zh-CN" smtClean="0"/>
              <a:t>'|','-----|----------|----------|-------&amp;</a:t>
            </a:r>
          </a:p>
          <a:p>
            <a:r>
              <a:rPr lang="en-US" altLang="zh-CN" smtClean="0"/>
              <a:t>&amp;---|’,/,</a:t>
            </a:r>
            <a:r>
              <a:rPr lang="en-US" altLang="zh-CN" smtClean="0"/>
              <a:t>T5,'|',A5,'|',3(A10,'|') &amp;</a:t>
            </a:r>
          </a:p>
          <a:p>
            <a:r>
              <a:rPr lang="en-US" altLang="zh-CN" smtClean="0"/>
              <a:t>	&amp;,/,T5,'|','-----|----------|----------|----------|') </a:t>
            </a:r>
          </a:p>
          <a:p>
            <a:r>
              <a:rPr lang="en-US" altLang="zh-CN" smtClean="0"/>
              <a:t>DO angle=1,10</a:t>
            </a:r>
          </a:p>
          <a:p>
            <a:r>
              <a:rPr lang="en-US" altLang="zh-CN" smtClean="0"/>
              <a:t>     radian=angle*PI/180.</a:t>
            </a:r>
          </a:p>
          <a:p>
            <a:r>
              <a:rPr lang="en-US" altLang="zh-CN" smtClean="0"/>
              <a:t>     WRITE (*,100) angle,radian,sin(radian),cos(radian)</a:t>
            </a:r>
          </a:p>
          <a:p>
            <a:r>
              <a:rPr lang="en-US" altLang="zh-CN" smtClean="0"/>
              <a:t>     100 FORMAT (T5,'|',I3,'  |',3(F5.2</a:t>
            </a:r>
            <a:r>
              <a:rPr lang="en-US" altLang="zh-CN" smtClean="0"/>
              <a:t>,'     </a:t>
            </a:r>
            <a:r>
              <a:rPr lang="en-US" altLang="zh-CN" smtClean="0"/>
              <a:t>|'),/,T5,'|',&amp;</a:t>
            </a:r>
          </a:p>
          <a:p>
            <a:r>
              <a:rPr lang="en-US" altLang="zh-CN" smtClean="0"/>
              <a:t>&amp;</a:t>
            </a:r>
            <a:r>
              <a:rPr lang="en-US" altLang="zh-CN" smtClean="0"/>
              <a:t>'-----|----------|----------|----------|')</a:t>
            </a:r>
            <a:endParaRPr lang="en-US" altLang="zh-CN" smtClean="0"/>
          </a:p>
          <a:p>
            <a:r>
              <a:rPr lang="en-US" altLang="zh-CN" smtClean="0"/>
              <a:t>END DO</a:t>
            </a:r>
            <a:endParaRPr lang="zh-CN" altLang="en-US" smtClean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1" descr="C:\Users\Administrator\AppData\Roaming\Tencent\Users\6524055\QQ\WinTemp\RichOle\$41MP{4{A$[WF7XEHE35J0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4896544" cy="5170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KIND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KIND</a:t>
            </a:r>
            <a:r>
              <a:rPr lang="zh-CN" altLang="en-US" smtClean="0"/>
              <a:t>用来在声明数据时，指定数据的精度</a:t>
            </a:r>
            <a:endParaRPr lang="en-US" altLang="zh-CN" smtClean="0"/>
          </a:p>
          <a:p>
            <a:r>
              <a:rPr lang="zh-CN" altLang="en-US" smtClean="0"/>
              <a:t>通常的编译器</a:t>
            </a:r>
            <a:endParaRPr lang="en-US" altLang="zh-CN" smtClean="0"/>
          </a:p>
          <a:p>
            <a:pPr lvl="1"/>
            <a:r>
              <a:rPr lang="en-US" altLang="zh-CN" smtClean="0"/>
              <a:t>KIND=4</a:t>
            </a:r>
            <a:r>
              <a:rPr lang="zh-CN" altLang="en-US" smtClean="0"/>
              <a:t>表示用</a:t>
            </a:r>
            <a:r>
              <a:rPr lang="en-US" altLang="zh-CN" smtClean="0"/>
              <a:t>32</a:t>
            </a:r>
            <a:r>
              <a:rPr lang="zh-CN" altLang="en-US" smtClean="0"/>
              <a:t>个</a:t>
            </a:r>
            <a:r>
              <a:rPr lang="en-US" altLang="zh-CN" smtClean="0"/>
              <a:t>2</a:t>
            </a:r>
            <a:r>
              <a:rPr lang="zh-CN" altLang="en-US" smtClean="0"/>
              <a:t>进制位来存储一个数</a:t>
            </a:r>
            <a:endParaRPr lang="en-US" altLang="zh-CN" smtClean="0"/>
          </a:p>
          <a:p>
            <a:pPr lvl="1"/>
            <a:r>
              <a:rPr lang="en-US" altLang="zh-CN" smtClean="0"/>
              <a:t>KIND=8</a:t>
            </a:r>
            <a:r>
              <a:rPr lang="zh-CN" altLang="en-US" smtClean="0"/>
              <a:t>表示用</a:t>
            </a:r>
            <a:r>
              <a:rPr lang="en-US" altLang="zh-CN" smtClean="0"/>
              <a:t>64</a:t>
            </a:r>
            <a:r>
              <a:rPr lang="zh-CN" altLang="en-US" smtClean="0"/>
              <a:t>个</a:t>
            </a:r>
            <a:r>
              <a:rPr lang="en-US" altLang="zh-CN" smtClean="0"/>
              <a:t>2</a:t>
            </a:r>
            <a:r>
              <a:rPr lang="zh-CN" altLang="en-US" smtClean="0"/>
              <a:t>进制位来存储一个数</a:t>
            </a:r>
            <a:endParaRPr lang="en-US" altLang="zh-CN" smtClean="0"/>
          </a:p>
          <a:p>
            <a:pPr lvl="1"/>
            <a:r>
              <a:rPr lang="zh-CN" altLang="en-US" smtClean="0"/>
              <a:t>但不是所有的编译器都如此</a:t>
            </a:r>
            <a:endParaRPr lang="en-US" altLang="zh-CN" smtClean="0"/>
          </a:p>
          <a:p>
            <a:r>
              <a:rPr lang="zh-CN" altLang="en-US" smtClean="0"/>
              <a:t>由于</a:t>
            </a:r>
            <a:r>
              <a:rPr lang="en-US" altLang="zh-CN" smtClean="0"/>
              <a:t>KIND</a:t>
            </a:r>
            <a:r>
              <a:rPr lang="zh-CN" altLang="en-US" smtClean="0"/>
              <a:t>的不统一，程序在不同的编译器下面临移植的问题</a:t>
            </a:r>
            <a:endParaRPr lang="en-US" altLang="zh-CN" smtClean="0"/>
          </a:p>
          <a:p>
            <a:r>
              <a:rPr lang="en-US" altLang="zh-CN" smtClean="0"/>
              <a:t>Fortran</a:t>
            </a:r>
            <a:r>
              <a:rPr lang="zh-CN" altLang="en-US" smtClean="0"/>
              <a:t>为解决这一问题提供了两个函数</a:t>
            </a:r>
            <a:endParaRPr lang="en-US" altLang="zh-CN" smtClean="0"/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SELECTED_INT_KIND(range)</a:t>
            </a:r>
            <a:endParaRPr lang="zh-CN" altLang="en-US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SELECTED_REAL_KIND(p,r)</a:t>
            </a:r>
          </a:p>
          <a:p>
            <a:pPr lvl="2"/>
            <a:r>
              <a:rPr lang="en-US" altLang="zh-CN" smtClean="0"/>
              <a:t>p</a:t>
            </a:r>
            <a:r>
              <a:rPr lang="zh-CN" altLang="en-US" smtClean="0"/>
              <a:t>是有效位数，</a:t>
            </a:r>
            <a:r>
              <a:rPr lang="en-US" altLang="zh-CN" smtClean="0"/>
              <a:t>r</a:t>
            </a:r>
            <a:r>
              <a:rPr lang="zh-CN" altLang="en-US" smtClean="0"/>
              <a:t>是表示范围</a:t>
            </a:r>
            <a:endParaRPr lang="zh-CN" altLang="en-US" smtClean="0">
              <a:solidFill>
                <a:srgbClr val="FF0000"/>
              </a:solidFill>
            </a:endParaRPr>
          </a:p>
          <a:p>
            <a:pPr lvl="1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KIND(</a:t>
            </a:r>
            <a:r>
              <a:rPr lang="zh-CN" altLang="en-US" smtClean="0"/>
              <a:t>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smtClean="0">
                <a:solidFill>
                  <a:srgbClr val="0070C0"/>
                </a:solidFill>
              </a:rPr>
              <a:t>INTEGER,PARAMETER :: SHORT_REAL=SELECTED_REAL_KIND(6,35)</a:t>
            </a:r>
          </a:p>
          <a:p>
            <a:r>
              <a:rPr lang="en-US" altLang="zh-CN" sz="2000" smtClean="0">
                <a:solidFill>
                  <a:srgbClr val="0070C0"/>
                </a:solidFill>
              </a:rPr>
              <a:t>INTEGER,PARAMETER :: LONG_REAL=SELECTED_REAL_KIND(14,250)</a:t>
            </a:r>
          </a:p>
          <a:p>
            <a:r>
              <a:rPr lang="en-US" altLang="zh-CN" sz="2000" smtClean="0">
                <a:solidFill>
                  <a:srgbClr val="0070C0"/>
                </a:solidFill>
              </a:rPr>
              <a:t>REAL (KIND=SHORT_REAL) :: var1</a:t>
            </a:r>
          </a:p>
          <a:p>
            <a:r>
              <a:rPr lang="en-US" altLang="zh-CN" sz="2000" smtClean="0">
                <a:solidFill>
                  <a:srgbClr val="0070C0"/>
                </a:solidFill>
              </a:rPr>
              <a:t>REAL (KIND=LONG_REAL) </a:t>
            </a:r>
            <a:r>
              <a:rPr lang="en-US" altLang="zh-CN" sz="2000" smtClean="0">
                <a:solidFill>
                  <a:srgbClr val="0070C0"/>
                </a:solidFill>
              </a:rPr>
              <a:t>:: </a:t>
            </a:r>
            <a:r>
              <a:rPr lang="en-US" altLang="zh-CN" sz="2000" smtClean="0">
                <a:solidFill>
                  <a:srgbClr val="0070C0"/>
                </a:solidFill>
              </a:rPr>
              <a:t>var2</a:t>
            </a: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endParaRPr lang="en-US" altLang="zh-CN" sz="2000" smtClean="0">
              <a:solidFill>
                <a:srgbClr val="0070C0"/>
              </a:solidFill>
            </a:endParaRPr>
          </a:p>
          <a:p>
            <a:r>
              <a:rPr lang="zh-CN" altLang="en-US" sz="2000" smtClean="0"/>
              <a:t>也许在某台机器上，</a:t>
            </a:r>
            <a:r>
              <a:rPr lang="en-US" altLang="zh-CN" sz="2000" smtClean="0"/>
              <a:t>SHORT_REAL</a:t>
            </a:r>
            <a:r>
              <a:rPr lang="zh-CN" altLang="en-US" sz="2000" smtClean="0"/>
              <a:t>的值为</a:t>
            </a:r>
            <a:r>
              <a:rPr lang="en-US" altLang="zh-CN" sz="2000" smtClean="0"/>
              <a:t>1</a:t>
            </a:r>
            <a:r>
              <a:rPr lang="zh-CN" altLang="en-US" sz="2000" smtClean="0"/>
              <a:t>，在另外一台为</a:t>
            </a:r>
            <a:r>
              <a:rPr lang="en-US" altLang="zh-CN" sz="2000" smtClean="0"/>
              <a:t>4</a:t>
            </a:r>
            <a:r>
              <a:rPr lang="zh-CN" altLang="en-US" sz="2000" smtClean="0"/>
              <a:t>，但这都无关紧要了，我们只要确定它所指定的数据类别可以达到我们的表示要求即可</a:t>
            </a:r>
          </a:p>
          <a:p>
            <a:pPr>
              <a:buNone/>
            </a:pPr>
            <a:endParaRPr lang="zh-CN" altLang="en-US" sz="2000" smtClean="0">
              <a:solidFill>
                <a:srgbClr val="0070C0"/>
              </a:solidFill>
            </a:endParaRPr>
          </a:p>
          <a:p>
            <a:endParaRPr lang="zh-CN" altLang="en-US"/>
          </a:p>
        </p:txBody>
      </p:sp>
      <p:pic>
        <p:nvPicPr>
          <p:cNvPr id="4" name="Picture 1" descr="C:\Users\Administrator\AppData\Roaming\Tencent\Users\6524055\QQ\WinTemp\RichOle\LUMS6OVPT~KEXW1@NJZ5O%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3777334" cy="64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格式化输出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WRITE (*,*)</a:t>
            </a:r>
            <a:r>
              <a:rPr lang="zh-CN" altLang="en-US" smtClean="0"/>
              <a:t> 是自由格式输出，也称表控输出</a:t>
            </a:r>
          </a:p>
          <a:p>
            <a:r>
              <a:rPr lang="en-US" altLang="zh-CN" smtClean="0"/>
              <a:t>ex0301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INTEGER :: i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DO i=1,10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WRITE (*,*) 'sin(',i,')=',sin(3.141593*i/180)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END DO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WRITE (*,*) '---------1---------2---------3---------4'</a:t>
            </a:r>
            <a:endParaRPr lang="zh-CN" altLang="en-US" smtClean="0">
              <a:solidFill>
                <a:srgbClr val="0070C0"/>
              </a:solidFill>
            </a:endParaRPr>
          </a:p>
          <a:p>
            <a:r>
              <a:rPr lang="zh-CN" altLang="en-US" sz="2000" smtClean="0">
                <a:solidFill>
                  <a:srgbClr val="FF0000"/>
                </a:solidFill>
              </a:rPr>
              <a:t>输出的数据不直观也不美观</a:t>
            </a:r>
            <a:endParaRPr lang="en-US" altLang="zh-CN" sz="2000" smtClean="0">
              <a:solidFill>
                <a:srgbClr val="FF0000"/>
              </a:solidFill>
            </a:endParaRPr>
          </a:p>
          <a:p>
            <a:r>
              <a:rPr lang="zh-CN" altLang="en-US" sz="2000" smtClean="0">
                <a:solidFill>
                  <a:srgbClr val="FF0000"/>
                </a:solidFill>
              </a:rPr>
              <a:t>所以我们要采用格式输出</a:t>
            </a:r>
          </a:p>
          <a:p>
            <a:endParaRPr lang="zh-CN" altLang="en-US"/>
          </a:p>
        </p:txBody>
      </p:sp>
      <p:pic>
        <p:nvPicPr>
          <p:cNvPr id="4" name="Picture 1" descr="C:\Users\Administrator\AppData\Roaming\Tencent\Users\6524055\QQ\WinTemp\RichOle\U]9@6]Q6E%(W%8DS@]1~F5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365104"/>
            <a:ext cx="4149616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格式化输出（续）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ex0302</a:t>
            </a:r>
          </a:p>
          <a:p>
            <a:pPr lvl="1"/>
            <a:r>
              <a:rPr lang="en-US" altLang="zh-CN" smtClean="0"/>
              <a:t>INTEGER :: i</a:t>
            </a:r>
          </a:p>
          <a:p>
            <a:pPr lvl="1"/>
            <a:r>
              <a:rPr lang="en-US" altLang="zh-CN" smtClean="0"/>
              <a:t>DO i=1,10</a:t>
            </a:r>
          </a:p>
          <a:p>
            <a:pPr lvl="1"/>
            <a:r>
              <a:rPr lang="en-US" altLang="zh-CN" smtClean="0"/>
              <a:t>WRITE (*</a:t>
            </a:r>
            <a:r>
              <a:rPr lang="en-US" altLang="zh-CN" smtClean="0">
                <a:solidFill>
                  <a:srgbClr val="FF0000"/>
                </a:solidFill>
              </a:rPr>
              <a:t>,'(10X,A4,I2,A2,F8.6)'</a:t>
            </a:r>
            <a:r>
              <a:rPr lang="en-US" altLang="zh-CN" smtClean="0"/>
              <a:t>) 'sin(',i,')=',sin(3.141593*i/180)</a:t>
            </a:r>
          </a:p>
          <a:p>
            <a:pPr lvl="1"/>
            <a:r>
              <a:rPr lang="en-US" altLang="zh-CN" smtClean="0"/>
              <a:t>END DO</a:t>
            </a:r>
          </a:p>
          <a:p>
            <a:pPr lvl="1"/>
            <a:r>
              <a:rPr lang="en-US" altLang="zh-CN" smtClean="0"/>
              <a:t>WRITE (*,*) '---------1---------2---------3---------4'</a:t>
            </a:r>
            <a:endParaRPr lang="zh-CN" altLang="en-US" smtClean="0"/>
          </a:p>
          <a:p>
            <a:endParaRPr lang="zh-CN" altLang="en-US"/>
          </a:p>
        </p:txBody>
      </p:sp>
      <p:pic>
        <p:nvPicPr>
          <p:cNvPr id="4" name="Picture 1" descr="C:\Users\Administrator\AppData\Roaming\Tencent\Users\6524055\QQ\WinTemp\RichOle\~7PJ(SKS{TGVHNI(I~KO(V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365104"/>
            <a:ext cx="4494100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格式化输出（续）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F0000"/>
                </a:solidFill>
              </a:rPr>
              <a:t>'(10X,A4,I2,A2,F8.6) ‘</a:t>
            </a:r>
          </a:p>
          <a:p>
            <a:r>
              <a:rPr lang="zh-CN" altLang="en-US" smtClean="0"/>
              <a:t>单引号内的部分称为</a:t>
            </a:r>
            <a:r>
              <a:rPr lang="zh-CN" altLang="en-US" smtClean="0">
                <a:solidFill>
                  <a:srgbClr val="FF0000"/>
                </a:solidFill>
              </a:rPr>
              <a:t>格式</a:t>
            </a:r>
            <a:r>
              <a:rPr lang="zh-CN" altLang="en-US" smtClean="0">
                <a:solidFill>
                  <a:srgbClr val="FF0000"/>
                </a:solidFill>
              </a:rPr>
              <a:t>描述符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zh-CN" altLang="en-US" smtClean="0"/>
              <a:t>格式</a:t>
            </a:r>
            <a:r>
              <a:rPr lang="zh-CN" altLang="en-US" smtClean="0"/>
              <a:t>描述符</a:t>
            </a:r>
            <a:r>
              <a:rPr lang="zh-CN" altLang="en-US" smtClean="0"/>
              <a:t>包含</a:t>
            </a:r>
            <a:r>
              <a:rPr lang="zh-CN" altLang="en-US" smtClean="0"/>
              <a:t>：</a:t>
            </a:r>
            <a:endParaRPr lang="en-US" altLang="zh-CN" smtClean="0"/>
          </a:p>
          <a:p>
            <a:pPr lvl="1"/>
            <a:r>
              <a:rPr lang="zh-CN" altLang="en-US" smtClean="0"/>
              <a:t>字符串 </a:t>
            </a:r>
            <a:r>
              <a:rPr lang="zh-CN" altLang="en-US" smtClean="0"/>
              <a:t>例如：</a:t>
            </a:r>
            <a:r>
              <a:rPr lang="en-US" altLang="zh-CN" smtClean="0"/>
              <a:t>’(10X</a:t>
            </a:r>
            <a:r>
              <a:rPr lang="en-US" altLang="zh-CN" smtClean="0">
                <a:solidFill>
                  <a:srgbClr val="FF0000"/>
                </a:solidFill>
              </a:rPr>
              <a:t>,‘Example’,</a:t>
            </a:r>
            <a:r>
              <a:rPr lang="en-US" altLang="zh-CN" smtClean="0"/>
              <a:t>A4</a:t>
            </a:r>
            <a:r>
              <a:rPr lang="en-US" altLang="zh-CN" smtClean="0"/>
              <a:t>)’</a:t>
            </a:r>
          </a:p>
          <a:p>
            <a:pPr lvl="1"/>
            <a:r>
              <a:rPr lang="zh-CN" altLang="en-US" smtClean="0"/>
              <a:t>控制符   </a:t>
            </a:r>
            <a:r>
              <a:rPr lang="en-US" altLang="zh-CN" smtClean="0"/>
              <a:t>10X</a:t>
            </a:r>
          </a:p>
          <a:p>
            <a:pPr lvl="1"/>
            <a:r>
              <a:rPr lang="zh-CN" altLang="en-US" smtClean="0"/>
              <a:t>占</a:t>
            </a:r>
            <a:r>
              <a:rPr lang="zh-CN" altLang="en-US" smtClean="0"/>
              <a:t>位符    </a:t>
            </a:r>
            <a:r>
              <a:rPr lang="en-US" altLang="zh-CN" smtClean="0"/>
              <a:t>A4   I2  </a:t>
            </a:r>
            <a:r>
              <a:rPr lang="en-US" altLang="zh-CN" smtClean="0"/>
              <a:t>A2  </a:t>
            </a:r>
            <a:r>
              <a:rPr lang="en-US" altLang="zh-CN" smtClean="0"/>
              <a:t>F8.6</a:t>
            </a:r>
          </a:p>
          <a:p>
            <a:pPr lvl="2"/>
            <a:r>
              <a:rPr lang="en-US" altLang="zh-CN" smtClean="0"/>
              <a:t>A4-</a:t>
            </a:r>
            <a:r>
              <a:rPr lang="en-US" altLang="zh-CN" smtClean="0"/>
              <a:t>------</a:t>
            </a:r>
            <a:r>
              <a:rPr lang="en-US" altLang="zh-CN" smtClean="0"/>
              <a:t>'sin</a:t>
            </a:r>
            <a:r>
              <a:rPr lang="en-US" altLang="zh-CN" smtClean="0"/>
              <a:t>(‘</a:t>
            </a:r>
          </a:p>
          <a:p>
            <a:pPr lvl="2"/>
            <a:r>
              <a:rPr lang="en-US" altLang="zh-CN" smtClean="0"/>
              <a:t>I2-</a:t>
            </a:r>
            <a:r>
              <a:rPr lang="en-US" altLang="zh-CN" smtClean="0"/>
              <a:t>--------</a:t>
            </a:r>
            <a:r>
              <a:rPr lang="en-US" altLang="zh-CN" smtClean="0"/>
              <a:t>i</a:t>
            </a:r>
          </a:p>
          <a:p>
            <a:pPr lvl="2"/>
            <a:r>
              <a:rPr lang="en-US" altLang="zh-CN" smtClean="0"/>
              <a:t>A2--------')=‘</a:t>
            </a:r>
          </a:p>
          <a:p>
            <a:pPr lvl="2"/>
            <a:r>
              <a:rPr lang="en-US" altLang="zh-CN" smtClean="0"/>
              <a:t>F8.6-</a:t>
            </a:r>
            <a:r>
              <a:rPr lang="en-US" altLang="zh-CN" smtClean="0"/>
              <a:t>------sin(3.141593*i/180)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格式化输出（续）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格式描述符也可以写成单独的语句</a:t>
            </a:r>
            <a:endParaRPr lang="en-US" altLang="zh-CN" smtClean="0"/>
          </a:p>
          <a:p>
            <a:pPr lvl="1"/>
            <a:r>
              <a:rPr lang="en-US" altLang="zh-CN" sz="2000" smtClean="0"/>
              <a:t>WRITE (*</a:t>
            </a:r>
            <a:r>
              <a:rPr lang="en-US" altLang="zh-CN" sz="2000" smtClean="0">
                <a:solidFill>
                  <a:srgbClr val="FF0000"/>
                </a:solidFill>
              </a:rPr>
              <a:t>,'(10X,A4,I2,A2,F8.6)'</a:t>
            </a:r>
            <a:r>
              <a:rPr lang="en-US" altLang="zh-CN" sz="2000" smtClean="0"/>
              <a:t>) 'sin(',i,')=',sin(3.141593*i/180)</a:t>
            </a:r>
          </a:p>
          <a:p>
            <a:r>
              <a:rPr lang="zh-CN" altLang="en-US" smtClean="0">
                <a:solidFill>
                  <a:srgbClr val="0070C0"/>
                </a:solidFill>
              </a:rPr>
              <a:t>可以改写成：</a:t>
            </a:r>
            <a:endParaRPr lang="en-US" altLang="zh-CN" smtClean="0">
              <a:solidFill>
                <a:srgbClr val="0070C0"/>
              </a:solidFill>
            </a:endParaRP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WRITE (*,100) 'sin(',i,')=',sin(3.141593*i/180)</a:t>
            </a:r>
          </a:p>
          <a:p>
            <a:pPr lvl="1"/>
            <a:r>
              <a:rPr lang="en-US" altLang="zh-CN" smtClean="0">
                <a:solidFill>
                  <a:srgbClr val="0070C0"/>
                </a:solidFill>
              </a:rPr>
              <a:t>100 FORMAT</a:t>
            </a:r>
            <a:r>
              <a:rPr lang="en-US" altLang="zh-CN" smtClean="0"/>
              <a:t> </a:t>
            </a:r>
            <a:r>
              <a:rPr lang="en-US" altLang="zh-CN" smtClean="0">
                <a:solidFill>
                  <a:srgbClr val="FF0000"/>
                </a:solidFill>
              </a:rPr>
              <a:t>(</a:t>
            </a:r>
            <a:r>
              <a:rPr lang="en-US" altLang="zh-CN" smtClean="0">
                <a:solidFill>
                  <a:srgbClr val="FF0000"/>
                </a:solidFill>
              </a:rPr>
              <a:t>10X,A4,I2,A2,F8.6</a:t>
            </a:r>
            <a:r>
              <a:rPr lang="en-US" altLang="zh-CN" smtClean="0">
                <a:solidFill>
                  <a:srgbClr val="FF0000"/>
                </a:solidFill>
              </a:rPr>
              <a:t>)</a:t>
            </a:r>
          </a:p>
          <a:p>
            <a:r>
              <a:rPr lang="zh-CN" altLang="en-US" smtClean="0"/>
              <a:t>这里</a:t>
            </a:r>
            <a:r>
              <a:rPr lang="en-US" altLang="zh-CN" smtClean="0"/>
              <a:t>100</a:t>
            </a:r>
            <a:r>
              <a:rPr lang="zh-CN" altLang="en-US" smtClean="0"/>
              <a:t>是语句标号</a:t>
            </a:r>
            <a:endParaRPr lang="en-US" altLang="zh-CN" smtClean="0"/>
          </a:p>
          <a:p>
            <a:pPr lvl="1"/>
            <a:r>
              <a:rPr lang="zh-CN" altLang="en-US" smtClean="0"/>
              <a:t>可以设置为其它整数</a:t>
            </a:r>
            <a:endParaRPr lang="en-US" altLang="zh-CN" smtClean="0"/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同一程序不可以有重复的标号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zh-CN" altLang="en-US" smtClean="0"/>
              <a:t>一条</a:t>
            </a:r>
            <a:r>
              <a:rPr lang="en-US" altLang="zh-CN" smtClean="0"/>
              <a:t>FORMAT</a:t>
            </a:r>
            <a:r>
              <a:rPr lang="zh-CN" altLang="en-US" smtClean="0"/>
              <a:t>语句可以给多个</a:t>
            </a:r>
            <a:r>
              <a:rPr lang="en-US" altLang="zh-CN" smtClean="0"/>
              <a:t>WRITE</a:t>
            </a:r>
            <a:r>
              <a:rPr lang="zh-CN" altLang="en-US" smtClean="0"/>
              <a:t>语句使用</a:t>
            </a:r>
          </a:p>
          <a:p>
            <a:endParaRPr lang="en-US" altLang="zh-CN" smtClean="0">
              <a:solidFill>
                <a:srgbClr val="0070C0"/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I 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整数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latin typeface="Gungsuh" pitchFamily="18" charset="-127"/>
                <a:ea typeface="Gungsuh" pitchFamily="18" charset="-127"/>
              </a:rPr>
              <a:t>I</a:t>
            </a:r>
            <a:r>
              <a:rPr lang="zh-CN" altLang="en-US" smtClean="0"/>
              <a:t>描述符用来描述整数数据的显示格式</a:t>
            </a:r>
            <a:r>
              <a:rPr lang="en-US" altLang="zh-CN" smtClean="0"/>
              <a:t>,</a:t>
            </a:r>
            <a:r>
              <a:rPr lang="zh-CN" altLang="en-US" smtClean="0"/>
              <a:t>形式为：</a:t>
            </a:r>
          </a:p>
          <a:p>
            <a:r>
              <a:rPr lang="en-US" altLang="zh-CN" smtClean="0">
                <a:latin typeface="Gungsuh" pitchFamily="18" charset="-127"/>
                <a:ea typeface="Gungsuh" pitchFamily="18" charset="-127"/>
              </a:rPr>
              <a:t>rIw         </a:t>
            </a:r>
            <a:r>
              <a:rPr lang="zh-CN" altLang="en-US" smtClean="0">
                <a:latin typeface="Gungsuh" pitchFamily="18" charset="-127"/>
                <a:ea typeface="Gungsuh" pitchFamily="18" charset="-127"/>
              </a:rPr>
              <a:t>或   </a:t>
            </a:r>
            <a:r>
              <a:rPr lang="en-US" altLang="zh-CN" smtClean="0">
                <a:latin typeface="Gungsuh" pitchFamily="18" charset="-127"/>
                <a:ea typeface="Gungsuh" pitchFamily="18" charset="-127"/>
              </a:rPr>
              <a:t>rIw.m</a:t>
            </a:r>
            <a:endParaRPr lang="zh-CN" altLang="en-US" smtClean="0"/>
          </a:p>
          <a:p>
            <a:endParaRPr lang="en-US" altLang="zh-CN" smtClean="0"/>
          </a:p>
          <a:p>
            <a:r>
              <a:rPr lang="en-US" altLang="zh-CN" smtClean="0"/>
              <a:t>r   </a:t>
            </a:r>
            <a:r>
              <a:rPr lang="zh-CN" altLang="en-US" smtClean="0"/>
              <a:t>重复计数</a:t>
            </a:r>
            <a:r>
              <a:rPr lang="en-US" altLang="zh-CN" smtClean="0"/>
              <a:t>-----</a:t>
            </a:r>
            <a:r>
              <a:rPr lang="zh-CN" altLang="en-US" smtClean="0"/>
              <a:t>表示这个格式重复的次数</a:t>
            </a:r>
            <a:endParaRPr lang="en-US" altLang="zh-CN" smtClean="0"/>
          </a:p>
          <a:p>
            <a:r>
              <a:rPr lang="en-US" altLang="zh-CN" smtClean="0"/>
              <a:t>w  </a:t>
            </a:r>
            <a:r>
              <a:rPr lang="zh-CN" altLang="en-US" smtClean="0"/>
              <a:t>域宽</a:t>
            </a:r>
            <a:r>
              <a:rPr lang="en-US" altLang="zh-CN" smtClean="0"/>
              <a:t>-----</a:t>
            </a:r>
            <a:r>
              <a:rPr lang="zh-CN" altLang="en-US" smtClean="0"/>
              <a:t>输出使用的字符数</a:t>
            </a:r>
            <a:endParaRPr lang="en-US" altLang="zh-CN" smtClean="0"/>
          </a:p>
          <a:p>
            <a:r>
              <a:rPr lang="en-US" altLang="zh-CN" smtClean="0"/>
              <a:t>m  </a:t>
            </a:r>
            <a:r>
              <a:rPr lang="zh-CN" altLang="en-US" smtClean="0"/>
              <a:t>要显示的最小位数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I </a:t>
            </a:r>
            <a:r>
              <a:rPr lang="zh-CN" altLang="en-US" smtClean="0"/>
              <a:t>描述符（续）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ex0303</a:t>
            </a:r>
            <a:endParaRPr lang="nn-NO" altLang="zh-CN" smtClean="0"/>
          </a:p>
          <a:p>
            <a:pPr lvl="1"/>
            <a:r>
              <a:rPr lang="nn-NO" altLang="zh-CN" sz="2000" smtClean="0"/>
              <a:t>INTEGER </a:t>
            </a:r>
            <a:r>
              <a:rPr lang="nn-NO" altLang="zh-CN" sz="2000" smtClean="0"/>
              <a:t>:: i=-12,j=4,k=-12345</a:t>
            </a:r>
          </a:p>
          <a:p>
            <a:pPr lvl="1"/>
            <a:r>
              <a:rPr lang="nn-NO" altLang="zh-CN" sz="2000" smtClean="0"/>
              <a:t>WRITE (*,'(</a:t>
            </a:r>
            <a:r>
              <a:rPr lang="nn-NO" altLang="zh-CN" sz="200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2I5,I6,I10</a:t>
            </a:r>
            <a:r>
              <a:rPr lang="nn-NO" altLang="zh-CN" sz="2000" smtClean="0"/>
              <a:t>)') i,i+12,j,k</a:t>
            </a:r>
          </a:p>
          <a:p>
            <a:pPr lvl="1"/>
            <a:r>
              <a:rPr lang="nn-NO" altLang="zh-CN" sz="2000" smtClean="0"/>
              <a:t>WRITE (*,'(</a:t>
            </a:r>
            <a:r>
              <a:rPr lang="nn-NO" altLang="zh-CN" sz="2000" smtClean="0">
                <a:solidFill>
                  <a:srgbClr val="00B050"/>
                </a:solidFill>
                <a:latin typeface="Gungsuh" pitchFamily="18" charset="-127"/>
                <a:ea typeface="Gungsuh" pitchFamily="18" charset="-127"/>
              </a:rPr>
              <a:t>2I5.0,I6,I10.8</a:t>
            </a:r>
            <a:r>
              <a:rPr lang="nn-NO" altLang="zh-CN" sz="2000" smtClean="0"/>
              <a:t>)') i,i+12,j,k</a:t>
            </a:r>
          </a:p>
          <a:p>
            <a:pPr lvl="1"/>
            <a:r>
              <a:rPr lang="nn-NO" altLang="zh-CN" sz="2000" smtClean="0"/>
              <a:t>WRITE (*,'(</a:t>
            </a:r>
            <a:r>
              <a:rPr lang="nn-NO" altLang="zh-CN" sz="200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2I5.3,I6,I5</a:t>
            </a:r>
            <a:r>
              <a:rPr lang="nn-NO" altLang="zh-CN" sz="2000" smtClean="0"/>
              <a:t>)') i,i+12,j,k</a:t>
            </a:r>
          </a:p>
          <a:p>
            <a:pPr lvl="1"/>
            <a:r>
              <a:rPr lang="nn-NO" altLang="zh-CN" sz="2000" smtClean="0"/>
              <a:t>WRITE (*, '(T1,A40)') '---------1---------2---------3-</a:t>
            </a:r>
            <a:r>
              <a:rPr lang="nn-NO" altLang="zh-CN" sz="2000" smtClean="0"/>
              <a:t>--------</a:t>
            </a:r>
            <a:r>
              <a:rPr lang="nn-NO" altLang="zh-CN" sz="2000" smtClean="0"/>
              <a:t>4’</a:t>
            </a:r>
          </a:p>
          <a:p>
            <a:endParaRPr lang="nn-NO" altLang="zh-CN" smtClean="0"/>
          </a:p>
          <a:p>
            <a:pPr>
              <a:buFont typeface="Wingdings" pitchFamily="2" charset="2"/>
              <a:buChar char="Ø"/>
            </a:pPr>
            <a:endParaRPr lang="en-US" altLang="zh-CN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FF0000"/>
                </a:solidFill>
              </a:rPr>
              <a:t>整数</a:t>
            </a:r>
            <a:r>
              <a:rPr lang="zh-CN" altLang="en-US" smtClean="0">
                <a:solidFill>
                  <a:srgbClr val="FF0000"/>
                </a:solidFill>
              </a:rPr>
              <a:t>数值在其域内右对齐</a:t>
            </a:r>
            <a:endParaRPr lang="en-US" altLang="zh-CN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FF0000"/>
                </a:solidFill>
              </a:rPr>
              <a:t>如果整数太大，用*显示</a:t>
            </a:r>
            <a:endParaRPr lang="en-US" altLang="zh-CN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FF0000"/>
                </a:solidFill>
              </a:rPr>
              <a:t>如果</a:t>
            </a:r>
            <a:r>
              <a:rPr lang="en-US" altLang="zh-CN" smtClean="0">
                <a:solidFill>
                  <a:srgbClr val="FF0000"/>
                </a:solidFill>
              </a:rPr>
              <a:t>m</a:t>
            </a:r>
            <a:r>
              <a:rPr lang="zh-CN" altLang="en-US" smtClean="0">
                <a:solidFill>
                  <a:srgbClr val="FF0000"/>
                </a:solidFill>
              </a:rPr>
              <a:t>值超过整数位数，就在左侧用</a:t>
            </a:r>
            <a:r>
              <a:rPr lang="en-US" altLang="zh-CN" smtClean="0">
                <a:solidFill>
                  <a:srgbClr val="FF0000"/>
                </a:solidFill>
              </a:rPr>
              <a:t>0</a:t>
            </a:r>
            <a:r>
              <a:rPr lang="zh-CN" altLang="en-US" smtClean="0">
                <a:solidFill>
                  <a:srgbClr val="FF0000"/>
                </a:solidFill>
              </a:rPr>
              <a:t>补满</a:t>
            </a:r>
          </a:p>
          <a:p>
            <a:endParaRPr lang="zh-CN" altLang="en-US" smtClean="0"/>
          </a:p>
          <a:p>
            <a:endParaRPr lang="en-US" altLang="zh-CN" smtClean="0">
              <a:solidFill>
                <a:srgbClr val="FFFF00"/>
              </a:solidFill>
            </a:endParaRPr>
          </a:p>
          <a:p>
            <a:endParaRPr lang="zh-CN" altLang="en-US"/>
          </a:p>
        </p:txBody>
      </p:sp>
      <p:pic>
        <p:nvPicPr>
          <p:cNvPr id="4" name="Picture 2" descr="C:\Users\Administrator\AppData\Roaming\Tencent\Users\6524055\QQ\WinTemp\RichOle\9}_5QTC2RYG)GO`U]2MW26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4431354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I </a:t>
            </a:r>
            <a:r>
              <a:rPr lang="zh-CN" altLang="en-US" smtClean="0"/>
              <a:t>描述符（续）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上一个例子也可以写成这样，结果是一样的</a:t>
            </a:r>
          </a:p>
          <a:p>
            <a:r>
              <a:rPr lang="en-US" altLang="zh-CN" smtClean="0"/>
              <a:t>ex0304</a:t>
            </a:r>
          </a:p>
          <a:p>
            <a:pPr lvl="1"/>
            <a:r>
              <a:rPr lang="nn-NO" altLang="zh-CN" sz="2000" smtClean="0"/>
              <a:t>INTEGER :: i=-12,j=4,k=-12345</a:t>
            </a:r>
          </a:p>
          <a:p>
            <a:pPr lvl="1"/>
            <a:r>
              <a:rPr lang="nn-NO" altLang="zh-CN" sz="2000" smtClean="0"/>
              <a:t>WRITE (*,100) i,i+12,j,k</a:t>
            </a:r>
          </a:p>
          <a:p>
            <a:pPr lvl="1"/>
            <a:r>
              <a:rPr lang="nn-NO" altLang="zh-CN" sz="2000" smtClean="0"/>
              <a:t>WRITE (*,101) i,i+12,j,k</a:t>
            </a:r>
          </a:p>
          <a:p>
            <a:pPr lvl="1"/>
            <a:r>
              <a:rPr lang="nn-NO" altLang="zh-CN" sz="2000" smtClean="0"/>
              <a:t>WRITE (*,102) i,i+12,j,k</a:t>
            </a:r>
          </a:p>
          <a:p>
            <a:pPr lvl="1"/>
            <a:r>
              <a:rPr lang="nn-NO" altLang="zh-CN" sz="2000" smtClean="0"/>
              <a:t>100 </a:t>
            </a:r>
            <a:r>
              <a:rPr lang="en-US" altLang="zh-CN" sz="2000" smtClean="0"/>
              <a:t>FORMAT (</a:t>
            </a:r>
            <a:r>
              <a:rPr lang="nn-NO" altLang="zh-CN" sz="200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2I5,I6,I10</a:t>
            </a:r>
            <a:r>
              <a:rPr lang="nn-NO" altLang="zh-CN" sz="2000" smtClean="0"/>
              <a:t>)</a:t>
            </a:r>
          </a:p>
          <a:p>
            <a:pPr lvl="1"/>
            <a:r>
              <a:rPr lang="nn-NO" altLang="zh-CN" sz="2000" smtClean="0"/>
              <a:t>101 </a:t>
            </a:r>
            <a:r>
              <a:rPr lang="en-US" altLang="zh-CN" sz="2000" smtClean="0"/>
              <a:t>FORMAT (</a:t>
            </a:r>
            <a:r>
              <a:rPr lang="nn-NO" altLang="zh-CN" sz="2000" smtClean="0">
                <a:solidFill>
                  <a:srgbClr val="00B050"/>
                </a:solidFill>
                <a:latin typeface="Gungsuh" pitchFamily="18" charset="-127"/>
                <a:ea typeface="Gungsuh" pitchFamily="18" charset="-127"/>
              </a:rPr>
              <a:t>2I5.0,I6,I10.8</a:t>
            </a:r>
            <a:r>
              <a:rPr lang="nn-NO" altLang="zh-CN" sz="2000" smtClean="0"/>
              <a:t>)</a:t>
            </a:r>
          </a:p>
          <a:p>
            <a:pPr lvl="1"/>
            <a:r>
              <a:rPr lang="nn-NO" altLang="zh-CN" sz="2000" smtClean="0"/>
              <a:t>102 </a:t>
            </a:r>
            <a:r>
              <a:rPr lang="en-US" altLang="zh-CN" sz="2000" smtClean="0"/>
              <a:t>FORMAT (</a:t>
            </a:r>
            <a:r>
              <a:rPr lang="nn-NO" altLang="zh-CN" sz="2000" smtClean="0">
                <a:solidFill>
                  <a:srgbClr val="7030A0"/>
                </a:solidFill>
                <a:latin typeface="Gungsuh" pitchFamily="18" charset="-127"/>
                <a:ea typeface="Gungsuh" pitchFamily="18" charset="-127"/>
              </a:rPr>
              <a:t>2I5.3,I6,I5</a:t>
            </a:r>
            <a:r>
              <a:rPr lang="nn-NO" altLang="zh-CN" sz="2000" smtClean="0"/>
              <a:t>)</a:t>
            </a:r>
          </a:p>
          <a:p>
            <a:pPr lvl="1"/>
            <a:r>
              <a:rPr lang="nn-NO" altLang="zh-CN" sz="2000" smtClean="0"/>
              <a:t>WRITE (*, '(T1,A40)') '---------1---------2---------3---------4'</a:t>
            </a:r>
            <a:endParaRPr lang="zh-CN" altLang="en-US" sz="2000" smtClean="0"/>
          </a:p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F</a:t>
            </a:r>
            <a:r>
              <a:rPr lang="zh-CN" altLang="en-US" smtClean="0"/>
              <a:t>描述符</a:t>
            </a:r>
            <a:r>
              <a:rPr lang="en-US" altLang="zh-CN" smtClean="0"/>
              <a:t>----</a:t>
            </a:r>
            <a:r>
              <a:rPr lang="zh-CN" altLang="en-US" smtClean="0"/>
              <a:t>浮点数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rFw.d</a:t>
            </a:r>
            <a:endParaRPr lang="zh-CN" altLang="en-US" smtClean="0"/>
          </a:p>
          <a:p>
            <a:pPr lvl="1"/>
            <a:r>
              <a:rPr lang="en-US" altLang="zh-CN" smtClean="0"/>
              <a:t>r    </a:t>
            </a:r>
            <a:r>
              <a:rPr lang="zh-CN" altLang="en-US" smtClean="0"/>
              <a:t>重复次数</a:t>
            </a:r>
            <a:endParaRPr lang="en-US" altLang="zh-CN" smtClean="0"/>
          </a:p>
          <a:p>
            <a:pPr lvl="1"/>
            <a:r>
              <a:rPr lang="en-US" altLang="zh-CN" smtClean="0"/>
              <a:t>w  </a:t>
            </a:r>
            <a:r>
              <a:rPr lang="zh-CN" altLang="en-US" smtClean="0"/>
              <a:t>域</a:t>
            </a:r>
            <a:r>
              <a:rPr lang="zh-CN" altLang="en-US" smtClean="0"/>
              <a:t>宽</a:t>
            </a:r>
            <a:r>
              <a:rPr lang="en-US" altLang="zh-CN" smtClean="0"/>
              <a:t>-----</a:t>
            </a:r>
            <a:r>
              <a:rPr lang="zh-CN" altLang="en-US" smtClean="0"/>
              <a:t>输出使用的字符数</a:t>
            </a:r>
            <a:endParaRPr lang="en-US" altLang="zh-CN" smtClean="0"/>
          </a:p>
          <a:p>
            <a:pPr lvl="1"/>
            <a:r>
              <a:rPr lang="en-US" altLang="zh-CN" smtClean="0"/>
              <a:t>d   </a:t>
            </a:r>
            <a:r>
              <a:rPr lang="zh-CN" altLang="en-US" smtClean="0"/>
              <a:t>小数点</a:t>
            </a:r>
            <a:r>
              <a:rPr lang="zh-CN" altLang="en-US" smtClean="0"/>
              <a:t>右边</a:t>
            </a:r>
            <a:r>
              <a:rPr lang="zh-CN" altLang="en-US" smtClean="0"/>
              <a:t>的</a:t>
            </a:r>
            <a:r>
              <a:rPr lang="zh-CN" altLang="en-US" smtClean="0"/>
              <a:t>位数</a:t>
            </a:r>
            <a:endParaRPr lang="en-US" altLang="zh-CN" smtClean="0"/>
          </a:p>
          <a:p>
            <a:r>
              <a:rPr lang="zh-CN" altLang="en-US" smtClean="0"/>
              <a:t>实数</a:t>
            </a:r>
            <a:r>
              <a:rPr lang="zh-CN" altLang="en-US" smtClean="0"/>
              <a:t>在其显示域</a:t>
            </a:r>
            <a:r>
              <a:rPr lang="zh-CN" altLang="en-US" smtClean="0"/>
              <a:t>内</a:t>
            </a:r>
            <a:r>
              <a:rPr lang="zh-CN" altLang="en-US" smtClean="0"/>
              <a:t>右对齐</a:t>
            </a:r>
            <a:endParaRPr lang="en-US" altLang="zh-CN" smtClean="0"/>
          </a:p>
          <a:p>
            <a:r>
              <a:rPr lang="zh-CN" altLang="en-US" smtClean="0"/>
              <a:t>如果</a:t>
            </a:r>
            <a:r>
              <a:rPr lang="en-US" altLang="zh-CN" smtClean="0"/>
              <a:t>d</a:t>
            </a:r>
            <a:r>
              <a:rPr lang="zh-CN" altLang="en-US" smtClean="0"/>
              <a:t>值小于数据的小数位数，那么显示前会</a:t>
            </a:r>
            <a:r>
              <a:rPr lang="zh-CN" altLang="en-US" smtClean="0"/>
              <a:t>被</a:t>
            </a:r>
            <a:r>
              <a:rPr lang="zh-CN" altLang="en-US" smtClean="0"/>
              <a:t>四舍五入</a:t>
            </a:r>
            <a:endParaRPr lang="en-US" altLang="zh-CN" smtClean="0"/>
          </a:p>
          <a:p>
            <a:r>
              <a:rPr lang="zh-CN" altLang="en-US" smtClean="0"/>
              <a:t>如果</a:t>
            </a:r>
            <a:r>
              <a:rPr lang="en-US" altLang="zh-CN" smtClean="0"/>
              <a:t>d</a:t>
            </a:r>
            <a:r>
              <a:rPr lang="zh-CN" altLang="en-US" smtClean="0"/>
              <a:t>值超出数据的小数位数，那么在小数最后补齐足够</a:t>
            </a:r>
            <a:r>
              <a:rPr lang="zh-CN" altLang="en-US" smtClean="0"/>
              <a:t>的</a:t>
            </a:r>
            <a:r>
              <a:rPr lang="en-US" altLang="zh-CN" smtClean="0"/>
              <a:t>0</a:t>
            </a:r>
          </a:p>
          <a:p>
            <a:r>
              <a:rPr lang="zh-CN" altLang="en-US" smtClean="0"/>
              <a:t>如果</a:t>
            </a:r>
            <a:r>
              <a:rPr lang="zh-CN" altLang="en-US" smtClean="0"/>
              <a:t>实数太大，给定的域放不下，那么用*填充</a:t>
            </a:r>
          </a:p>
          <a:p>
            <a:r>
              <a:rPr lang="en-US" altLang="zh-CN" smtClean="0"/>
              <a:t>12.345678     </a:t>
            </a:r>
            <a:r>
              <a:rPr lang="zh-CN" altLang="en-US" smtClean="0"/>
              <a:t>用下面的格式会输出什么</a:t>
            </a:r>
            <a:r>
              <a:rPr lang="en-US" altLang="zh-CN" smtClean="0"/>
              <a:t>?</a:t>
            </a:r>
          </a:p>
          <a:p>
            <a:r>
              <a:rPr lang="en-US" altLang="zh-CN" smtClean="0"/>
              <a:t>F10.8	F12.8  	F5.3</a:t>
            </a:r>
            <a:r>
              <a:rPr lang="en-US" altLang="zh-CN" smtClean="0"/>
              <a:t>	</a:t>
            </a:r>
            <a:r>
              <a:rPr lang="en-US" altLang="zh-CN" smtClean="0"/>
              <a:t>F5.2</a:t>
            </a:r>
            <a:endParaRPr lang="zh-CN" altLang="en-US" smtClean="0"/>
          </a:p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1034</Words>
  <Application>Microsoft Office PowerPoint</Application>
  <PresentationFormat>全屏显示(4:3)</PresentationFormat>
  <Paragraphs>158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第三讲</vt:lpstr>
      <vt:lpstr>格式化输出</vt:lpstr>
      <vt:lpstr>格式化输出（续）</vt:lpstr>
      <vt:lpstr>格式化输出（续）</vt:lpstr>
      <vt:lpstr>格式化输出（续）</vt:lpstr>
      <vt:lpstr>I 描述符----整数</vt:lpstr>
      <vt:lpstr>I 描述符（续）</vt:lpstr>
      <vt:lpstr>I 描述符（续）</vt:lpstr>
      <vt:lpstr>F描述符----浮点数</vt:lpstr>
      <vt:lpstr>E描述符----浮点数</vt:lpstr>
      <vt:lpstr>ES描述符----浮点数</vt:lpstr>
      <vt:lpstr>A描述符----字符</vt:lpstr>
      <vt:lpstr>X和T描述符----水平定位</vt:lpstr>
      <vt:lpstr>/ ----换行</vt:lpstr>
      <vt:lpstr>格式化输出举例</vt:lpstr>
      <vt:lpstr>幻灯片 16</vt:lpstr>
      <vt:lpstr>KIND</vt:lpstr>
      <vt:lpstr>KIND(续）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322</cp:revision>
  <dcterms:created xsi:type="dcterms:W3CDTF">2015-09-08T00:49:48Z</dcterms:created>
  <dcterms:modified xsi:type="dcterms:W3CDTF">2016-03-09T08:04:42Z</dcterms:modified>
</cp:coreProperties>
</file>