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2" r:id="rId19"/>
    <p:sldId id="283" r:id="rId20"/>
    <p:sldId id="284" r:id="rId21"/>
    <p:sldId id="285" r:id="rId22"/>
    <p:sldId id="286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780" y="-11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6923112" cy="576064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616624"/>
          </a:xfrm>
        </p:spPr>
        <p:txBody>
          <a:bodyPr/>
          <a:lstStyle>
            <a:lvl1pPr>
              <a:buFontTx/>
              <a:buBlip>
                <a:blip r:embed="rId2"/>
              </a:buBlip>
              <a:defRPr sz="2800" baseline="0">
                <a:latin typeface="Microsoft New Tai Lue" pitchFamily="34" charset="0"/>
                <a:ea typeface="微软雅黑" pitchFamily="34" charset="-122"/>
              </a:defRPr>
            </a:lvl1pPr>
            <a:lvl2pPr>
              <a:buFontTx/>
              <a:buBlip>
                <a:blip r:embed="rId3"/>
              </a:buBlip>
              <a:defRPr sz="2400" baseline="0">
                <a:latin typeface="Microsoft New Tai Lue" pitchFamily="34" charset="0"/>
                <a:ea typeface="微软雅黑" pitchFamily="34" charset="-122"/>
              </a:defRPr>
            </a:lvl2pPr>
            <a:lvl3pPr>
              <a:buFontTx/>
              <a:buBlip>
                <a:blip r:embed="rId4"/>
              </a:buBlip>
              <a:defRPr sz="2000" baseline="0">
                <a:latin typeface="Microsoft New Tai Lue" pitchFamily="34" charset="0"/>
                <a:ea typeface="微软雅黑" pitchFamily="34" charset="-122"/>
              </a:defRPr>
            </a:lvl3pPr>
            <a:lvl4pPr>
              <a:defRPr sz="1800" baseline="0">
                <a:latin typeface="Microsoft New Tai Lue" pitchFamily="34" charset="0"/>
                <a:ea typeface="微软雅黑" pitchFamily="34" charset="-122"/>
              </a:defRPr>
            </a:lvl4pPr>
            <a:lvl5pPr>
              <a:defRPr sz="1600" baseline="0">
                <a:latin typeface="Microsoft New Tai Lue" pitchFamily="34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67544" y="105273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467544" y="44624"/>
            <a:ext cx="4392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latin typeface="微软雅黑" pitchFamily="34" charset="-122"/>
                <a:ea typeface="微软雅黑" pitchFamily="34" charset="-122"/>
              </a:rPr>
              <a:t>第十一讲 </a:t>
            </a:r>
            <a:r>
              <a:rPr lang="zh-CN" altLang="en-US" sz="1200" smtClean="0">
                <a:latin typeface="微软雅黑" pitchFamily="34" charset="-122"/>
                <a:ea typeface="微软雅黑" pitchFamily="34" charset="-122"/>
              </a:rPr>
              <a:t>函数</a:t>
            </a:r>
            <a:r>
              <a:rPr lang="zh-CN" altLang="en-US" sz="1200" smtClean="0">
                <a:latin typeface="微软雅黑" pitchFamily="34" charset="-122"/>
                <a:ea typeface="微软雅黑" pitchFamily="34" charset="-122"/>
              </a:rPr>
              <a:t>（二）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67544" y="33265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598700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01608" y="6492875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第十一讲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mtClean="0"/>
              <a:t>过程</a:t>
            </a:r>
            <a:r>
              <a:rPr lang="zh-CN" altLang="en-US" smtClean="0"/>
              <a:t>（二）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539552" y="1124744"/>
            <a:ext cx="8229600" cy="57606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应用模块过程与常规写法的区别？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611560" y="2276872"/>
            <a:ext cx="8229600" cy="93610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dirty="0" smtClean="0"/>
              <a:t>如果一个函数写在模块中，那么模块的其它过程不需要声明这个函数就可以直接调用它</a:t>
            </a:r>
            <a:endParaRPr lang="zh-CN" altLang="en-US" dirty="0"/>
          </a:p>
        </p:txBody>
      </p:sp>
      <p:sp>
        <p:nvSpPr>
          <p:cNvPr id="6" name="内容占位符 4"/>
          <p:cNvSpPr txBox="1">
            <a:spLocks/>
          </p:cNvSpPr>
          <p:nvPr/>
        </p:nvSpPr>
        <p:spPr>
          <a:xfrm>
            <a:off x="611560" y="3645024"/>
            <a:ext cx="8229600" cy="93610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" pitchFamily="2" charset="2"/>
              <a:buChar char="u"/>
              <a:tabLst/>
              <a:defRPr/>
            </a:pPr>
            <a:r>
              <a:rPr lang="zh-CN" altLang="en-US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如果某个过程调用了某个模块，那么在这个过程中，也可以不需要声明就直接使用模块中的函数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过程调用过程的总结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648072"/>
          </a:xfrm>
        </p:spPr>
        <p:txBody>
          <a:bodyPr>
            <a:normAutofit fontScale="92500"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过程作为另外一个过程的参数调用以及非参数调用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467544" y="1844824"/>
            <a:ext cx="8229600" cy="345638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上一讲的例子：（不声明模块的情况）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  <a:p>
            <a:r>
              <a:rPr lang="en-US" altLang="zh-CN" sz="2800" dirty="0" smtClean="0"/>
              <a:t>FUNCTION func1(x)</a:t>
            </a:r>
          </a:p>
          <a:p>
            <a:r>
              <a:rPr lang="en-US" altLang="zh-CN" sz="2800" dirty="0" smtClean="0"/>
              <a:t>REAL(KIND=8) :: func1,x</a:t>
            </a:r>
          </a:p>
          <a:p>
            <a:r>
              <a:rPr lang="en-US" altLang="zh-CN" sz="2800" dirty="0" smtClean="0"/>
              <a:t>func1=x**2+dsin(x)</a:t>
            </a:r>
          </a:p>
          <a:p>
            <a:r>
              <a:rPr lang="en-US" altLang="zh-CN" sz="2800" dirty="0" smtClean="0"/>
              <a:t>END FUNCTION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1043608" y="980728"/>
            <a:ext cx="5760640" cy="525658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pt-BR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SUBROUTINE solve(func,s,a,b,n)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pt-BR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IMPLICIT NONE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pt-BR" altLang="zh-CN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REAL(KIND=8),EXTERNAL :: func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pt-BR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REAL(KIND=8) :: s,a,b,h,t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pt-BR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INTEGER :: n,k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pt-BR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s=0d0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pt-BR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h=(b-a)/n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pt-BR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s=func(a)+func(b)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pt-BR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do k=1,n-1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pt-BR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t=a+k*h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pt-BR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s=s+2d0*func(t)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pt-BR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END DO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pt-BR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s=s*h/2d0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pt-BR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END SUBROUTINE solve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</p:txBody>
      </p:sp>
      <p:sp>
        <p:nvSpPr>
          <p:cNvPr id="5" name="矩形标注 4"/>
          <p:cNvSpPr/>
          <p:nvPr/>
        </p:nvSpPr>
        <p:spPr>
          <a:xfrm>
            <a:off x="5292080" y="2852936"/>
            <a:ext cx="3240360" cy="2016224"/>
          </a:xfrm>
          <a:prstGeom prst="wedgeRectCallout">
            <a:avLst>
              <a:gd name="adj1" fmla="val -65130"/>
              <a:gd name="adj2" fmla="val -904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FF0000"/>
                </a:solidFill>
              </a:rPr>
              <a:t>参数调用：形式参数必须声明是一个外部函数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PROGRAM </a:t>
            </a:r>
            <a:r>
              <a:rPr lang="en-US" altLang="zh-CN" dirty="0" err="1" smtClean="0"/>
              <a:t>test_sub</a:t>
            </a:r>
            <a:endParaRPr lang="en-US" altLang="zh-CN" dirty="0" smtClean="0"/>
          </a:p>
          <a:p>
            <a:r>
              <a:rPr lang="en-US" altLang="zh-CN" dirty="0" smtClean="0"/>
              <a:t>IMPLICIT NONE</a:t>
            </a:r>
          </a:p>
          <a:p>
            <a:r>
              <a:rPr lang="en-US" altLang="zh-CN" u="sng" dirty="0" smtClean="0">
                <a:solidFill>
                  <a:srgbClr val="FF0000"/>
                </a:solidFill>
              </a:rPr>
              <a:t>REAL(KIND=8),EXTERNAL :: func1</a:t>
            </a:r>
          </a:p>
          <a:p>
            <a:r>
              <a:rPr lang="en-US" altLang="zh-CN" dirty="0" smtClean="0"/>
              <a:t>REAL(KIND=8) :: result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call solve(func1,result,-2d0,2d0,20000)</a:t>
            </a:r>
          </a:p>
          <a:p>
            <a:r>
              <a:rPr lang="en-US" altLang="zh-CN" dirty="0" smtClean="0"/>
              <a:t>WRITE (*,*) result</a:t>
            </a:r>
          </a:p>
          <a:p>
            <a:r>
              <a:rPr lang="en-US" altLang="zh-CN" dirty="0" smtClean="0"/>
              <a:t>end program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矩形标注 3"/>
          <p:cNvSpPr/>
          <p:nvPr/>
        </p:nvSpPr>
        <p:spPr>
          <a:xfrm>
            <a:off x="5004048" y="3789040"/>
            <a:ext cx="3528392" cy="2016224"/>
          </a:xfrm>
          <a:prstGeom prst="wedgeRectCallout">
            <a:avLst>
              <a:gd name="adj1" fmla="val -47083"/>
              <a:gd name="adj2" fmla="val -1131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FF0000"/>
                </a:solidFill>
              </a:rPr>
              <a:t>过程调用函数</a:t>
            </a:r>
            <a:r>
              <a:rPr lang="en-US" altLang="zh-CN" sz="2800" dirty="0" smtClean="0">
                <a:solidFill>
                  <a:srgbClr val="FF0000"/>
                </a:solidFill>
              </a:rPr>
              <a:t>func1</a:t>
            </a:r>
            <a:r>
              <a:rPr lang="zh-CN" altLang="en-US" sz="2800" dirty="0" smtClean="0">
                <a:solidFill>
                  <a:srgbClr val="FF0000"/>
                </a:solidFill>
              </a:rPr>
              <a:t>必须要先声明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采用模块的情况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MODULE </a:t>
            </a:r>
            <a:r>
              <a:rPr lang="en-US" altLang="zh-CN" dirty="0" err="1" smtClean="0">
                <a:solidFill>
                  <a:srgbClr val="FF0000"/>
                </a:solidFill>
              </a:rPr>
              <a:t>myfunction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>
                <a:solidFill>
                  <a:srgbClr val="FF0000"/>
                </a:solidFill>
              </a:rPr>
              <a:t>CONTAINS</a:t>
            </a:r>
          </a:p>
          <a:p>
            <a:r>
              <a:rPr lang="en-US" altLang="zh-CN" dirty="0" smtClean="0"/>
              <a:t>	FUNCTION func1(x)</a:t>
            </a:r>
          </a:p>
          <a:p>
            <a:r>
              <a:rPr lang="en-US" altLang="zh-CN" dirty="0" smtClean="0"/>
              <a:t>	REAL(KIND=8) :: func1,x</a:t>
            </a:r>
          </a:p>
          <a:p>
            <a:r>
              <a:rPr lang="en-US" altLang="zh-CN" dirty="0" smtClean="0"/>
              <a:t>	func1=x**2+dsin(x)</a:t>
            </a:r>
          </a:p>
          <a:p>
            <a:r>
              <a:rPr lang="en-US" altLang="zh-CN" dirty="0" smtClean="0"/>
              <a:t>	END FUNCTION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SUBROUTINE solve(</a:t>
            </a:r>
            <a:r>
              <a:rPr lang="en-US" altLang="zh-CN" dirty="0" err="1" smtClean="0"/>
              <a:t>func,s,a,b,n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	IMPLICIT NONE</a:t>
            </a:r>
          </a:p>
          <a:p>
            <a:r>
              <a:rPr lang="en-US" altLang="zh-CN" dirty="0" smtClean="0"/>
              <a:t>	</a:t>
            </a:r>
            <a:r>
              <a:rPr lang="en-US" altLang="zh-CN" dirty="0" smtClean="0">
                <a:solidFill>
                  <a:srgbClr val="FF0000"/>
                </a:solidFill>
              </a:rPr>
              <a:t>REAL(KIND=8),EXTERNAL :: </a:t>
            </a:r>
            <a:r>
              <a:rPr lang="en-US" altLang="zh-CN" dirty="0" err="1" smtClean="0">
                <a:solidFill>
                  <a:srgbClr val="FF0000"/>
                </a:solidFill>
              </a:rPr>
              <a:t>func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	REAL(KIND=8) :: </a:t>
            </a:r>
            <a:r>
              <a:rPr lang="en-US" altLang="zh-CN" dirty="0" err="1" smtClean="0"/>
              <a:t>s,a,b,h,t</a:t>
            </a:r>
            <a:endParaRPr lang="en-US" altLang="zh-CN" dirty="0" smtClean="0"/>
          </a:p>
          <a:p>
            <a:r>
              <a:rPr lang="en-US" altLang="zh-CN" dirty="0" smtClean="0"/>
              <a:t>	INTEGER :: </a:t>
            </a:r>
            <a:r>
              <a:rPr lang="en-US" altLang="zh-CN" dirty="0" err="1" smtClean="0"/>
              <a:t>n,k</a:t>
            </a:r>
            <a:endParaRPr lang="en-US" altLang="zh-CN" dirty="0" smtClean="0"/>
          </a:p>
          <a:p>
            <a:r>
              <a:rPr lang="en-US" altLang="zh-CN" dirty="0" smtClean="0"/>
              <a:t>	s=0d0</a:t>
            </a:r>
          </a:p>
          <a:p>
            <a:r>
              <a:rPr lang="en-US" altLang="zh-CN" dirty="0" smtClean="0"/>
              <a:t>	h=(b-a)/n</a:t>
            </a:r>
          </a:p>
          <a:p>
            <a:r>
              <a:rPr lang="en-US" altLang="zh-CN" dirty="0" smtClean="0"/>
              <a:t>	s=</a:t>
            </a:r>
            <a:r>
              <a:rPr lang="en-US" altLang="zh-CN" dirty="0" err="1" smtClean="0"/>
              <a:t>func</a:t>
            </a:r>
            <a:r>
              <a:rPr lang="en-US" altLang="zh-CN" dirty="0" smtClean="0"/>
              <a:t>(a)+</a:t>
            </a:r>
            <a:r>
              <a:rPr lang="en-US" altLang="zh-CN" dirty="0" err="1" smtClean="0"/>
              <a:t>func</a:t>
            </a:r>
            <a:r>
              <a:rPr lang="en-US" altLang="zh-CN" dirty="0" smtClean="0"/>
              <a:t>(b)</a:t>
            </a:r>
          </a:p>
          <a:p>
            <a:r>
              <a:rPr lang="en-US" altLang="zh-CN" dirty="0" smtClean="0"/>
              <a:t>	do k=1,n-1</a:t>
            </a:r>
          </a:p>
          <a:p>
            <a:r>
              <a:rPr lang="en-US" altLang="zh-CN" dirty="0" smtClean="0"/>
              <a:t>	t=</a:t>
            </a:r>
            <a:r>
              <a:rPr lang="en-US" altLang="zh-CN" dirty="0" err="1" smtClean="0"/>
              <a:t>a+k</a:t>
            </a:r>
            <a:r>
              <a:rPr lang="en-US" altLang="zh-CN" dirty="0" smtClean="0"/>
              <a:t>*h</a:t>
            </a:r>
          </a:p>
          <a:p>
            <a:r>
              <a:rPr lang="en-US" altLang="zh-CN" dirty="0" smtClean="0"/>
              <a:t>	s=s+2d0*</a:t>
            </a:r>
            <a:r>
              <a:rPr lang="en-US" altLang="zh-CN" dirty="0" err="1" smtClean="0"/>
              <a:t>func</a:t>
            </a:r>
            <a:r>
              <a:rPr lang="en-US" altLang="zh-CN" dirty="0" smtClean="0"/>
              <a:t>(t)</a:t>
            </a:r>
          </a:p>
          <a:p>
            <a:r>
              <a:rPr lang="en-US" altLang="zh-CN" dirty="0" smtClean="0"/>
              <a:t>	END DO</a:t>
            </a:r>
          </a:p>
          <a:p>
            <a:r>
              <a:rPr lang="en-US" altLang="zh-CN" dirty="0" smtClean="0"/>
              <a:t>	s=s*h/2d0</a:t>
            </a:r>
          </a:p>
          <a:p>
            <a:r>
              <a:rPr lang="en-US" altLang="zh-CN" dirty="0" smtClean="0"/>
              <a:t>	END SUBROUTINE solve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END MODULE </a:t>
            </a:r>
            <a:r>
              <a:rPr lang="en-US" altLang="zh-CN" dirty="0" err="1" smtClean="0">
                <a:solidFill>
                  <a:srgbClr val="FF0000"/>
                </a:solidFill>
              </a:rPr>
              <a:t>myfunction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矩形标注 3"/>
          <p:cNvSpPr/>
          <p:nvPr/>
        </p:nvSpPr>
        <p:spPr>
          <a:xfrm>
            <a:off x="4355976" y="2852936"/>
            <a:ext cx="3816424" cy="2232248"/>
          </a:xfrm>
          <a:prstGeom prst="wedgeRectCallout">
            <a:avLst>
              <a:gd name="adj1" fmla="val -39835"/>
              <a:gd name="adj2" fmla="val -8722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FF0000"/>
                </a:solidFill>
              </a:rPr>
              <a:t>形参如果是过程，仍然要用声明语句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PROGRAM </a:t>
            </a:r>
            <a:r>
              <a:rPr lang="en-US" altLang="zh-CN" dirty="0" err="1" smtClean="0"/>
              <a:t>test_sub</a:t>
            </a:r>
            <a:endParaRPr lang="en-US" altLang="zh-CN" dirty="0" smtClean="0"/>
          </a:p>
          <a:p>
            <a:r>
              <a:rPr lang="en-US" altLang="zh-CN" dirty="0" smtClean="0">
                <a:solidFill>
                  <a:srgbClr val="FF0000"/>
                </a:solidFill>
              </a:rPr>
              <a:t>USE </a:t>
            </a:r>
            <a:r>
              <a:rPr lang="en-US" altLang="zh-CN" dirty="0" err="1" smtClean="0">
                <a:solidFill>
                  <a:srgbClr val="FF0000"/>
                </a:solidFill>
              </a:rPr>
              <a:t>myfunction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IMPLICIT NONE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!REAL(KIND=8),EXTERNAL :: func1</a:t>
            </a:r>
          </a:p>
          <a:p>
            <a:r>
              <a:rPr lang="en-US" altLang="zh-CN" dirty="0" smtClean="0"/>
              <a:t>REAL(KIND=8) :: result</a:t>
            </a:r>
          </a:p>
          <a:p>
            <a:r>
              <a:rPr lang="en-US" altLang="zh-CN" dirty="0" smtClean="0"/>
              <a:t>call solve(func1,result,-2d0,2d0,20000)</a:t>
            </a:r>
          </a:p>
          <a:p>
            <a:r>
              <a:rPr lang="en-US" altLang="zh-CN" dirty="0" smtClean="0"/>
              <a:t>WRITE (*,*) result</a:t>
            </a:r>
          </a:p>
          <a:p>
            <a:r>
              <a:rPr lang="en-US" altLang="zh-CN" dirty="0" smtClean="0"/>
              <a:t>END PROGRAM </a:t>
            </a:r>
            <a:r>
              <a:rPr lang="en-US" altLang="zh-CN" dirty="0" err="1" smtClean="0"/>
              <a:t>test_sub</a:t>
            </a:r>
            <a:endParaRPr lang="zh-CN" altLang="en-US" dirty="0"/>
          </a:p>
        </p:txBody>
      </p:sp>
      <p:sp>
        <p:nvSpPr>
          <p:cNvPr id="4" name="矩形标注 3"/>
          <p:cNvSpPr/>
          <p:nvPr/>
        </p:nvSpPr>
        <p:spPr>
          <a:xfrm>
            <a:off x="4932040" y="4221088"/>
            <a:ext cx="3600400" cy="1944216"/>
          </a:xfrm>
          <a:prstGeom prst="wedgeRectCallout">
            <a:avLst>
              <a:gd name="adj1" fmla="val -23022"/>
              <a:gd name="adj2" fmla="val -10940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FF0000"/>
                </a:solidFill>
              </a:rPr>
              <a:t>这条语句被注释掉了，</a:t>
            </a:r>
            <a:r>
              <a:rPr lang="en-US" altLang="zh-CN" sz="2800" dirty="0" smtClean="0">
                <a:solidFill>
                  <a:srgbClr val="FF0000"/>
                </a:solidFill>
              </a:rPr>
              <a:t>func1</a:t>
            </a:r>
            <a:r>
              <a:rPr lang="zh-CN" altLang="en-US" sz="2800" dirty="0" smtClean="0">
                <a:solidFill>
                  <a:srgbClr val="FF0000"/>
                </a:solidFill>
              </a:rPr>
              <a:t>在模块里面声明，主程序</a:t>
            </a:r>
            <a:r>
              <a:rPr lang="en-US" altLang="zh-CN" sz="2800" dirty="0" smtClean="0">
                <a:solidFill>
                  <a:srgbClr val="FF0000"/>
                </a:solidFill>
              </a:rPr>
              <a:t>use</a:t>
            </a:r>
            <a:r>
              <a:rPr lang="zh-CN" altLang="en-US" sz="2800" dirty="0" smtClean="0">
                <a:solidFill>
                  <a:srgbClr val="FF0000"/>
                </a:solidFill>
              </a:rPr>
              <a:t>模块后，不需要再声明外部过程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1700808"/>
            <a:ext cx="8229600" cy="2088232"/>
          </a:xfrm>
        </p:spPr>
        <p:txBody>
          <a:bodyPr/>
          <a:lstStyle/>
          <a:p>
            <a:r>
              <a:rPr lang="zh-CN" altLang="en-US" dirty="0" smtClean="0"/>
              <a:t>显见的是我们可以将同一类的过程组织到一起，以便我们更好地编写、调试程序</a:t>
            </a:r>
            <a:endParaRPr lang="en-US" altLang="zh-CN" dirty="0" smtClean="0"/>
          </a:p>
          <a:p>
            <a:r>
              <a:rPr lang="zh-CN" altLang="en-US" dirty="0" smtClean="0"/>
              <a:t>程序的模块化使得程序的编写、移植、升级变得更容易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467544" y="1124744"/>
            <a:ext cx="8229600" cy="57606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50000"/>
              <a:buFont typeface="Wingdings 2"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为什么要采用模块过程？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11.2 </a:t>
            </a:r>
            <a:r>
              <a:rPr lang="zh-CN" altLang="en-US" smtClean="0"/>
              <a:t>内部过程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过程的三种形式：</a:t>
            </a:r>
            <a:endParaRPr lang="en-US" altLang="zh-CN" smtClean="0"/>
          </a:p>
          <a:p>
            <a:pPr>
              <a:buFont typeface="Wingdings" pitchFamily="2" charset="2"/>
              <a:buChar char="Ø"/>
            </a:pPr>
            <a:r>
              <a:rPr lang="zh-CN" altLang="en-US" smtClean="0"/>
              <a:t>外部过程</a:t>
            </a:r>
            <a:endParaRPr lang="en-US" altLang="zh-CN" smtClean="0"/>
          </a:p>
          <a:p>
            <a:pPr>
              <a:buFont typeface="Wingdings" pitchFamily="2" charset="2"/>
              <a:buChar char="Ø"/>
            </a:pPr>
            <a:r>
              <a:rPr lang="zh-CN" altLang="en-US" smtClean="0"/>
              <a:t>模块过程</a:t>
            </a:r>
            <a:endParaRPr lang="en-US" altLang="zh-CN" smtClean="0"/>
          </a:p>
          <a:p>
            <a:pPr>
              <a:buFont typeface="Wingdings" pitchFamily="2" charset="2"/>
              <a:buChar char="Ø"/>
            </a:pPr>
            <a:r>
              <a:rPr lang="zh-CN" altLang="en-US" smtClean="0"/>
              <a:t>内部过程</a:t>
            </a:r>
            <a:endParaRPr lang="en-US" altLang="zh-CN" smtClean="0"/>
          </a:p>
          <a:p>
            <a:endParaRPr lang="en-US" altLang="zh-CN" smtClean="0"/>
          </a:p>
          <a:p>
            <a:r>
              <a:rPr lang="zh-CN" altLang="en-US" smtClean="0"/>
              <a:t>内部</a:t>
            </a:r>
            <a:r>
              <a:rPr lang="zh-CN" altLang="en-US" smtClean="0"/>
              <a:t>过程是完全包含在另一个被称为宿主程序单元</a:t>
            </a:r>
            <a:r>
              <a:rPr lang="en-US" altLang="zh-CN" smtClean="0"/>
              <a:t>(host program unit)</a:t>
            </a:r>
            <a:r>
              <a:rPr lang="zh-CN" altLang="en-US" smtClean="0"/>
              <a:t>或就叫宿主</a:t>
            </a:r>
            <a:r>
              <a:rPr lang="en-US" altLang="zh-CN" smtClean="0"/>
              <a:t>(host)</a:t>
            </a:r>
            <a:r>
              <a:rPr lang="zh-CN" altLang="en-US" smtClean="0"/>
              <a:t>的程序单元中的过程</a:t>
            </a:r>
            <a:endParaRPr lang="en-US" altLang="zh-CN" smtClean="0"/>
          </a:p>
          <a:p>
            <a:r>
              <a:rPr lang="zh-CN" altLang="en-US" smtClean="0"/>
              <a:t>部</a:t>
            </a:r>
            <a:r>
              <a:rPr lang="zh-CN" altLang="en-US" smtClean="0"/>
              <a:t>过程和宿主一起编译，</a:t>
            </a:r>
            <a:r>
              <a:rPr lang="zh-CN" altLang="en-US" smtClean="0">
                <a:solidFill>
                  <a:srgbClr val="FF0000"/>
                </a:solidFill>
              </a:rPr>
              <a:t>只能在宿主中调用它</a:t>
            </a:r>
            <a:endParaRPr lang="en-US" altLang="zh-CN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11.2 </a:t>
            </a:r>
            <a:r>
              <a:rPr lang="zh-CN" altLang="en-US" smtClean="0"/>
              <a:t>内部过程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为什么要使用内部过程？</a:t>
            </a:r>
            <a:endParaRPr lang="en-US" altLang="zh-CN" smtClean="0"/>
          </a:p>
          <a:p>
            <a:endParaRPr lang="en-US" altLang="zh-CN" smtClean="0"/>
          </a:p>
          <a:p>
            <a:r>
              <a:rPr lang="zh-CN" altLang="en-US" smtClean="0"/>
              <a:t>在处理问题的某些功能模块中，有一些低级操作可能要重复执行，经定义内部过程来完成这些操作，可以简化这些低级操作。</a:t>
            </a:r>
            <a:endParaRPr lang="en-US" altLang="zh-CN" smtClean="0"/>
          </a:p>
          <a:p>
            <a:endParaRPr lang="en-US" altLang="zh-CN" smtClean="0"/>
          </a:p>
          <a:p>
            <a:r>
              <a:rPr lang="zh-CN" altLang="en-US" smtClean="0"/>
              <a:t>为什么不用外部过程来实现呢？</a:t>
            </a:r>
            <a:endParaRPr lang="en-US" altLang="zh-CN" smtClean="0"/>
          </a:p>
          <a:p>
            <a:endParaRPr lang="en-US" altLang="zh-CN" smtClean="0"/>
          </a:p>
          <a:p>
            <a:r>
              <a:rPr lang="zh-CN" altLang="en-US" smtClean="0"/>
              <a:t>将重复操作限制在宿主内部，可以让程序结构更清晰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回顾</a:t>
            </a:r>
            <a:r>
              <a:rPr lang="zh-CN" altLang="en-US" smtClean="0"/>
              <a:t>上一</a:t>
            </a:r>
            <a:r>
              <a:rPr lang="zh-CN" altLang="en-US" smtClean="0"/>
              <a:t>讲</a:t>
            </a:r>
            <a:r>
              <a:rPr lang="zh-CN" altLang="en-US" dirty="0" smtClean="0"/>
              <a:t>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子程序的使用</a:t>
            </a:r>
            <a:endParaRPr lang="en-US" altLang="zh-CN" dirty="0" smtClean="0"/>
          </a:p>
          <a:p>
            <a:r>
              <a:rPr lang="en-US" altLang="zh-CN" dirty="0" smtClean="0"/>
              <a:t>SUBROUTINE </a:t>
            </a:r>
            <a:r>
              <a:rPr lang="en-US" altLang="zh-CN" dirty="0" err="1" smtClean="0"/>
              <a:t>subroutine_name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argument_list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      ...</a:t>
            </a:r>
          </a:p>
          <a:p>
            <a:r>
              <a:rPr lang="en-US" altLang="zh-CN" dirty="0" smtClean="0"/>
              <a:t>	    (</a:t>
            </a:r>
            <a:r>
              <a:rPr lang="zh-CN" altLang="en-US" dirty="0" smtClean="0"/>
              <a:t>声明部分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	  …</a:t>
            </a:r>
          </a:p>
          <a:p>
            <a:r>
              <a:rPr lang="en-US" altLang="zh-CN" dirty="0" smtClean="0"/>
              <a:t>	    (</a:t>
            </a:r>
            <a:r>
              <a:rPr lang="zh-CN" altLang="en-US" dirty="0" smtClean="0"/>
              <a:t>执行部分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      …</a:t>
            </a:r>
          </a:p>
          <a:p>
            <a:r>
              <a:rPr lang="en-US" altLang="zh-CN" dirty="0" smtClean="0"/>
              <a:t>      RETURN</a:t>
            </a:r>
          </a:p>
          <a:p>
            <a:r>
              <a:rPr lang="en-US" altLang="zh-CN" dirty="0" smtClean="0"/>
              <a:t>END SUBROUTINE [name]</a:t>
            </a:r>
            <a:endParaRPr lang="zh-CN" altLang="en-US" dirty="0" smtClean="0"/>
          </a:p>
          <a:p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11.2 </a:t>
            </a:r>
            <a:r>
              <a:rPr lang="zh-CN" altLang="en-US" smtClean="0"/>
              <a:t>内部过程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mtClean="0"/>
              <a:t>如何定义内部</a:t>
            </a:r>
            <a:r>
              <a:rPr lang="zh-CN" altLang="en-US" smtClean="0"/>
              <a:t>过程</a:t>
            </a:r>
            <a:endParaRPr lang="en-US" altLang="zh-CN" smtClean="0"/>
          </a:p>
          <a:p>
            <a:pPr lvl="1"/>
            <a:r>
              <a:rPr lang="zh-CN" altLang="en-US" smtClean="0"/>
              <a:t>内部</a:t>
            </a:r>
            <a:r>
              <a:rPr lang="zh-CN" altLang="en-US" smtClean="0"/>
              <a:t>过程用</a:t>
            </a:r>
            <a:r>
              <a:rPr lang="en-US" altLang="zh-CN" smtClean="0"/>
              <a:t>CONTAINS</a:t>
            </a:r>
            <a:r>
              <a:rPr lang="zh-CN" altLang="en-US" smtClean="0"/>
              <a:t>语句来</a:t>
            </a:r>
            <a:r>
              <a:rPr lang="zh-CN" altLang="en-US" smtClean="0"/>
              <a:t>引入</a:t>
            </a:r>
            <a:endParaRPr lang="en-US" altLang="zh-CN" smtClean="0"/>
          </a:p>
          <a:p>
            <a:pPr lvl="1"/>
            <a:r>
              <a:rPr lang="zh-CN" altLang="en-US" smtClean="0">
                <a:solidFill>
                  <a:srgbClr val="FF0000"/>
                </a:solidFill>
              </a:rPr>
              <a:t>必须</a:t>
            </a:r>
            <a:r>
              <a:rPr lang="zh-CN" altLang="en-US" smtClean="0">
                <a:solidFill>
                  <a:srgbClr val="FF0000"/>
                </a:solidFill>
              </a:rPr>
              <a:t>跟在宿主过程中的所有执行语句之后</a:t>
            </a:r>
            <a:endParaRPr lang="en-US" altLang="zh-CN" smtClean="0">
              <a:solidFill>
                <a:srgbClr val="FF0000"/>
              </a:solidFill>
            </a:endParaRPr>
          </a:p>
          <a:p>
            <a:r>
              <a:rPr lang="en-US" altLang="zh-CN" smtClean="0"/>
              <a:t>PROGRAM main</a:t>
            </a:r>
          </a:p>
          <a:p>
            <a:r>
              <a:rPr lang="en-US" altLang="zh-CN" smtClean="0"/>
              <a:t>.....</a:t>
            </a:r>
          </a:p>
          <a:p>
            <a:r>
              <a:rPr lang="en-US" altLang="zh-CN" smtClean="0"/>
              <a:t>.....</a:t>
            </a:r>
          </a:p>
          <a:p>
            <a:r>
              <a:rPr lang="en-US" altLang="zh-CN" smtClean="0"/>
              <a:t>CONTAINS</a:t>
            </a:r>
          </a:p>
          <a:p>
            <a:r>
              <a:rPr lang="en-US" altLang="zh-CN" smtClean="0"/>
              <a:t>	SUBROUTINE localsub1(var1,var2)</a:t>
            </a:r>
          </a:p>
          <a:p>
            <a:r>
              <a:rPr lang="en-US" altLang="zh-CN" smtClean="0"/>
              <a:t>		...</a:t>
            </a:r>
          </a:p>
          <a:p>
            <a:r>
              <a:rPr lang="en-US" altLang="zh-CN" smtClean="0"/>
              <a:t>	END SUBROUTINE localsub1</a:t>
            </a:r>
          </a:p>
          <a:p>
            <a:r>
              <a:rPr lang="en-US" altLang="zh-CN" smtClean="0"/>
              <a:t>END PROGRAM main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EXAMPLE 11.1</a:t>
            </a:r>
            <a:endParaRPr lang="en-US" altLang="zh-CN" dirty="0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smtClean="0"/>
              <a:t>PROGRAM test_internal</a:t>
            </a:r>
          </a:p>
          <a:p>
            <a:r>
              <a:rPr lang="en-US" altLang="zh-CN" smtClean="0"/>
              <a:t>IMPLICIT NONE</a:t>
            </a:r>
          </a:p>
          <a:p>
            <a:r>
              <a:rPr lang="en-US" altLang="zh-CN" smtClean="0"/>
              <a:t>REAL,PARAMETER :: PI=3.141593</a:t>
            </a:r>
          </a:p>
          <a:p>
            <a:r>
              <a:rPr lang="en-US" altLang="zh-CN" smtClean="0"/>
              <a:t>REAL :: theta</a:t>
            </a:r>
          </a:p>
          <a:p>
            <a:r>
              <a:rPr lang="en-US" altLang="zh-CN" smtClean="0"/>
              <a:t>WRITE (*,*) 'ENTER desired angle in degrees:'</a:t>
            </a:r>
          </a:p>
          <a:p>
            <a:r>
              <a:rPr lang="en-US" altLang="zh-CN" smtClean="0"/>
              <a:t>READ (*,*) theta</a:t>
            </a:r>
          </a:p>
          <a:p>
            <a:r>
              <a:rPr lang="en-US" altLang="zh-CN" smtClean="0"/>
              <a:t>WRITE (*,'(A,F10.4)')'The secant is',secant(theta)</a:t>
            </a:r>
          </a:p>
          <a:p>
            <a:r>
              <a:rPr lang="en-US" altLang="zh-CN" smtClean="0">
                <a:solidFill>
                  <a:srgbClr val="FF0000"/>
                </a:solidFill>
              </a:rPr>
              <a:t>CONTAINS</a:t>
            </a:r>
          </a:p>
          <a:p>
            <a:r>
              <a:rPr lang="en-US" altLang="zh-CN" smtClean="0">
                <a:solidFill>
                  <a:srgbClr val="FF0000"/>
                </a:solidFill>
              </a:rPr>
              <a:t>	REAL,FUNCTION secant(angle_in_degrees)</a:t>
            </a:r>
          </a:p>
          <a:p>
            <a:r>
              <a:rPr lang="en-US" altLang="zh-CN" smtClean="0">
                <a:solidFill>
                  <a:srgbClr val="FF0000"/>
                </a:solidFill>
              </a:rPr>
              <a:t>	REAL :: angle_in_degrees</a:t>
            </a:r>
          </a:p>
          <a:p>
            <a:r>
              <a:rPr lang="en-US" altLang="zh-CN" smtClean="0">
                <a:solidFill>
                  <a:srgbClr val="FF0000"/>
                </a:solidFill>
              </a:rPr>
              <a:t>	secant = 1./cos(angle_in_degrees*</a:t>
            </a:r>
            <a:r>
              <a:rPr lang="en-US" altLang="zh-CN" smtClean="0">
                <a:solidFill>
                  <a:srgbClr val="002060"/>
                </a:solidFill>
              </a:rPr>
              <a:t>PI</a:t>
            </a:r>
            <a:r>
              <a:rPr lang="en-US" altLang="zh-CN" smtClean="0">
                <a:solidFill>
                  <a:srgbClr val="FF0000"/>
                </a:solidFill>
              </a:rPr>
              <a:t>/180.)</a:t>
            </a:r>
          </a:p>
          <a:p>
            <a:r>
              <a:rPr lang="en-US" altLang="zh-CN" smtClean="0">
                <a:solidFill>
                  <a:srgbClr val="FF0000"/>
                </a:solidFill>
              </a:rPr>
              <a:t>	END FUNCTION secant</a:t>
            </a:r>
          </a:p>
          <a:p>
            <a:r>
              <a:rPr lang="en-US" altLang="zh-CN" smtClean="0"/>
              <a:t>END PROGRAM test_internal</a:t>
            </a:r>
            <a:endParaRPr lang="zh-CN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11.2 </a:t>
            </a:r>
            <a:r>
              <a:rPr lang="zh-CN" altLang="en-US" smtClean="0"/>
              <a:t>内部过程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mtClean="0"/>
              <a:t>内部过程与外部过程的</a:t>
            </a:r>
            <a:r>
              <a:rPr lang="zh-CN" altLang="en-US" smtClean="0"/>
              <a:t>区别</a:t>
            </a:r>
            <a:endParaRPr lang="en-US" altLang="zh-CN" smtClean="0"/>
          </a:p>
          <a:p>
            <a:pPr lvl="1"/>
            <a:r>
              <a:rPr lang="zh-CN" altLang="en-US" smtClean="0"/>
              <a:t>内部</a:t>
            </a:r>
            <a:r>
              <a:rPr lang="zh-CN" altLang="en-US" smtClean="0"/>
              <a:t>过程只能被宿主过程调用，程序中的其它过程不能访问</a:t>
            </a:r>
            <a:r>
              <a:rPr lang="zh-CN" altLang="en-US" smtClean="0"/>
              <a:t>它</a:t>
            </a:r>
            <a:endParaRPr lang="en-US" altLang="zh-CN" smtClean="0"/>
          </a:p>
          <a:p>
            <a:pPr lvl="1"/>
            <a:r>
              <a:rPr lang="zh-CN" altLang="en-US" smtClean="0"/>
              <a:t>内部</a:t>
            </a:r>
            <a:r>
              <a:rPr lang="zh-CN" altLang="en-US" smtClean="0"/>
              <a:t>过程的名字不能作为命令行参数传递给其它</a:t>
            </a:r>
            <a:r>
              <a:rPr lang="zh-CN" altLang="en-US" smtClean="0"/>
              <a:t>过程</a:t>
            </a:r>
            <a:endParaRPr lang="en-US" altLang="zh-CN" smtClean="0"/>
          </a:p>
          <a:p>
            <a:pPr lvl="1"/>
            <a:r>
              <a:rPr lang="zh-CN" altLang="en-US" smtClean="0">
                <a:solidFill>
                  <a:srgbClr val="FF0000"/>
                </a:solidFill>
              </a:rPr>
              <a:t>内部</a:t>
            </a:r>
            <a:r>
              <a:rPr lang="zh-CN" altLang="en-US" smtClean="0">
                <a:solidFill>
                  <a:srgbClr val="FF0000"/>
                </a:solidFill>
              </a:rPr>
              <a:t>过程通过宿主关联继承宿主的所有数据实体</a:t>
            </a:r>
            <a:endParaRPr lang="en-US" altLang="zh-CN" smtClean="0">
              <a:solidFill>
                <a:srgbClr val="FF0000"/>
              </a:solidFill>
            </a:endParaRPr>
          </a:p>
          <a:p>
            <a:r>
              <a:rPr lang="zh-CN" altLang="en-US" smtClean="0"/>
              <a:t>关于</a:t>
            </a:r>
            <a:r>
              <a:rPr lang="zh-CN" altLang="en-US" smtClean="0"/>
              <a:t>第三点：内部过程可以使用宿主的所有参数和变量，在内部过程中不使用</a:t>
            </a:r>
            <a:r>
              <a:rPr lang="en-US" altLang="zh-CN" smtClean="0"/>
              <a:t>IMPLICIT NONE</a:t>
            </a:r>
            <a:r>
              <a:rPr lang="zh-CN" altLang="en-US" smtClean="0"/>
              <a:t>，在例</a:t>
            </a:r>
            <a:r>
              <a:rPr lang="en-US" altLang="zh-CN" smtClean="0"/>
              <a:t>11.1</a:t>
            </a:r>
            <a:r>
              <a:rPr lang="zh-CN" altLang="en-US" smtClean="0"/>
              <a:t>中</a:t>
            </a:r>
            <a:r>
              <a:rPr lang="zh-CN" altLang="en-US" smtClean="0"/>
              <a:t>，</a:t>
            </a:r>
            <a:r>
              <a:rPr lang="en-US" altLang="zh-CN" smtClean="0"/>
              <a:t>PI</a:t>
            </a:r>
            <a:r>
              <a:rPr lang="zh-CN" altLang="en-US" smtClean="0"/>
              <a:t>在宿主中定义，在</a:t>
            </a:r>
            <a:r>
              <a:rPr lang="en-US" altLang="zh-CN" smtClean="0"/>
              <a:t>secant</a:t>
            </a:r>
            <a:r>
              <a:rPr lang="zh-CN" altLang="en-US" smtClean="0"/>
              <a:t>中直接使用</a:t>
            </a:r>
            <a:endParaRPr lang="en-US" altLang="zh-CN" smtClean="0"/>
          </a:p>
          <a:p>
            <a:pPr lvl="1"/>
            <a:r>
              <a:rPr lang="zh-CN" altLang="en-US" smtClean="0"/>
              <a:t>不过</a:t>
            </a:r>
            <a:r>
              <a:rPr lang="zh-CN" altLang="en-US" smtClean="0"/>
              <a:t>，</a:t>
            </a:r>
            <a:r>
              <a:rPr lang="zh-CN" altLang="en-US" u="sng" smtClean="0"/>
              <a:t>如果内部过程中定义了与宿主同名的数据的话，内部过程不会访问宿主中的同名数据，内部过程</a:t>
            </a:r>
            <a:r>
              <a:rPr lang="zh-CN" altLang="en-US" u="sng" smtClean="0"/>
              <a:t>对同名数据</a:t>
            </a:r>
            <a:r>
              <a:rPr lang="zh-CN" altLang="en-US" u="sng" smtClean="0"/>
              <a:t>的操作不会影响到宿主的数据</a:t>
            </a:r>
            <a:endParaRPr lang="zh-CN" altLang="en-US" u="sng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11.3 </a:t>
            </a:r>
            <a:r>
              <a:rPr lang="zh-CN" altLang="en-US" dirty="0" smtClean="0"/>
              <a:t>递归过程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普通的</a:t>
            </a:r>
            <a:r>
              <a:rPr lang="en-US" altLang="zh-CN" smtClean="0"/>
              <a:t>Fortran</a:t>
            </a:r>
            <a:r>
              <a:rPr lang="zh-CN" altLang="en-US" smtClean="0"/>
              <a:t>过程是不能自己调用自己的</a:t>
            </a:r>
            <a:endParaRPr lang="en-US" altLang="zh-CN" smtClean="0"/>
          </a:p>
          <a:p>
            <a:endParaRPr lang="en-US" altLang="zh-CN" smtClean="0"/>
          </a:p>
          <a:p>
            <a:r>
              <a:rPr lang="zh-CN" altLang="en-US" smtClean="0"/>
              <a:t>可以通过声明过程为递归的，来达到过程自己调用自己的目的</a:t>
            </a:r>
            <a:endParaRPr lang="en-US" altLang="zh-CN" smtClean="0"/>
          </a:p>
          <a:p>
            <a:endParaRPr lang="en-US" altLang="zh-CN" smtClean="0"/>
          </a:p>
          <a:p>
            <a:r>
              <a:rPr lang="zh-CN" altLang="en-US" smtClean="0"/>
              <a:t>声明递归过程的关键字是</a:t>
            </a:r>
            <a:r>
              <a:rPr lang="en-US" altLang="zh-CN" smtClean="0"/>
              <a:t>RECURSIVE</a:t>
            </a:r>
          </a:p>
          <a:p>
            <a:r>
              <a:rPr lang="zh-CN" altLang="en-US" smtClean="0"/>
              <a:t>形式为：</a:t>
            </a:r>
            <a:endParaRPr lang="en-US" altLang="zh-CN" smtClean="0"/>
          </a:p>
          <a:p>
            <a:r>
              <a:rPr lang="en-US" altLang="zh-CN" smtClean="0"/>
              <a:t>RECURSIVE SUBROUTINE sub()</a:t>
            </a:r>
          </a:p>
          <a:p>
            <a:r>
              <a:rPr lang="en-US" altLang="zh-CN" smtClean="0"/>
              <a:t>RECURSIVE FUNCTION f()</a:t>
            </a:r>
            <a:endParaRPr lang="zh-CN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阶乘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最典型的递归莫过于阶乘的定义：</a:t>
            </a:r>
            <a:endParaRPr lang="en-US" altLang="zh-CN" smtClean="0"/>
          </a:p>
          <a:p>
            <a:endParaRPr lang="en-US" altLang="zh-CN" smtClean="0"/>
          </a:p>
          <a:p>
            <a:endParaRPr lang="en-US" altLang="zh-CN" smtClean="0"/>
          </a:p>
          <a:p>
            <a:endParaRPr lang="en-US" altLang="zh-CN" smtClean="0"/>
          </a:p>
          <a:p>
            <a:r>
              <a:rPr lang="zh-CN" altLang="en-US" smtClean="0"/>
              <a:t>在程序实现时，用递归调用来实现，用计算</a:t>
            </a:r>
            <a:r>
              <a:rPr lang="en-US" altLang="zh-CN" smtClean="0"/>
              <a:t>N</a:t>
            </a:r>
            <a:r>
              <a:rPr lang="zh-CN" altLang="en-US" smtClean="0"/>
              <a:t>！的过程调用自己来计算</a:t>
            </a:r>
            <a:r>
              <a:rPr lang="en-US" altLang="zh-CN" smtClean="0"/>
              <a:t>(N-1)!,</a:t>
            </a:r>
            <a:r>
              <a:rPr lang="zh-CN" altLang="en-US" smtClean="0"/>
              <a:t>用计算</a:t>
            </a:r>
            <a:r>
              <a:rPr lang="en-US" altLang="zh-CN" smtClean="0"/>
              <a:t>(N-1)!</a:t>
            </a:r>
            <a:r>
              <a:rPr lang="zh-CN" altLang="en-US" smtClean="0"/>
              <a:t>的过程又调用自己来计算</a:t>
            </a:r>
            <a:r>
              <a:rPr lang="en-US" altLang="zh-CN" smtClean="0"/>
              <a:t>(N-2)!</a:t>
            </a:r>
            <a:r>
              <a:rPr lang="zh-CN" altLang="en-US" smtClean="0"/>
              <a:t>，依次类推，知道最后调用的过程是计算</a:t>
            </a:r>
            <a:r>
              <a:rPr lang="en-US" altLang="zh-CN" smtClean="0"/>
              <a:t>0!</a:t>
            </a:r>
          </a:p>
          <a:p>
            <a:endParaRPr lang="zh-CN" altLang="en-US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2071670" y="1643050"/>
          <a:ext cx="2641222" cy="785818"/>
        </p:xfrm>
        <a:graphic>
          <a:graphicData uri="http://schemas.openxmlformats.org/presentationml/2006/ole">
            <p:oleObj spid="_x0000_s40962" name="公式" r:id="rId3" imgW="1536480" imgH="457200" progId="Equation.3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EXAMPLE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smtClean="0"/>
              <a:t>RECURSIVE SUBROUTINE factorial(n,result)</a:t>
            </a:r>
          </a:p>
          <a:p>
            <a:r>
              <a:rPr lang="en-US" altLang="zh-CN" smtClean="0"/>
              <a:t>IMPLICIT NONE</a:t>
            </a:r>
          </a:p>
          <a:p>
            <a:r>
              <a:rPr lang="en-US" altLang="zh-CN" smtClean="0"/>
              <a:t>INTEGER :: n,result</a:t>
            </a:r>
          </a:p>
          <a:p>
            <a:r>
              <a:rPr lang="en-US" altLang="zh-CN" smtClean="0"/>
              <a:t>INTEGER :: temp</a:t>
            </a:r>
          </a:p>
          <a:p>
            <a:r>
              <a:rPr lang="en-US" altLang="zh-CN" smtClean="0"/>
              <a:t>IF (n&gt;=1) THEN</a:t>
            </a:r>
          </a:p>
          <a:p>
            <a:r>
              <a:rPr lang="en-US" altLang="zh-CN" smtClean="0"/>
              <a:t>	CALL factorial(n-1,temp)</a:t>
            </a:r>
          </a:p>
          <a:p>
            <a:r>
              <a:rPr lang="en-US" altLang="zh-CN" smtClean="0"/>
              <a:t>	result=n*temp</a:t>
            </a:r>
          </a:p>
          <a:p>
            <a:r>
              <a:rPr lang="en-US" altLang="zh-CN" smtClean="0"/>
              <a:t>ELSE</a:t>
            </a:r>
          </a:p>
          <a:p>
            <a:r>
              <a:rPr lang="en-US" altLang="zh-CN" smtClean="0"/>
              <a:t>	result=1</a:t>
            </a:r>
          </a:p>
          <a:p>
            <a:r>
              <a:rPr lang="en-US" altLang="zh-CN" smtClean="0"/>
              <a:t>END IF</a:t>
            </a:r>
          </a:p>
          <a:p>
            <a:r>
              <a:rPr lang="en-US" altLang="zh-CN" smtClean="0"/>
              <a:t>END SUBROUTINE factorial</a:t>
            </a:r>
            <a:endParaRPr lang="zh-CN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递归函数的写法稍微复杂点，需要增加一个特定的形参，这个特定的形参由</a:t>
            </a:r>
            <a:r>
              <a:rPr lang="en-US" altLang="zh-CN" smtClean="0"/>
              <a:t>FUNCTION</a:t>
            </a:r>
            <a:r>
              <a:rPr lang="zh-CN" altLang="en-US" smtClean="0"/>
              <a:t>语句中的</a:t>
            </a:r>
            <a:r>
              <a:rPr lang="en-US" altLang="zh-CN" smtClean="0"/>
              <a:t>RESULT</a:t>
            </a:r>
            <a:r>
              <a:rPr lang="zh-CN" altLang="en-US" smtClean="0"/>
              <a:t>子句来制定</a:t>
            </a:r>
            <a:endParaRPr lang="en-US" altLang="zh-CN" smtClean="0"/>
          </a:p>
          <a:p>
            <a:endParaRPr lang="en-US" altLang="zh-CN" smtClean="0"/>
          </a:p>
          <a:p>
            <a:r>
              <a:rPr lang="zh-CN" altLang="en-US" smtClean="0"/>
              <a:t>当调用递归函数时，用函数的实际名字调用</a:t>
            </a:r>
            <a:endParaRPr lang="en-US" altLang="zh-CN" smtClean="0"/>
          </a:p>
          <a:p>
            <a:r>
              <a:rPr lang="zh-CN" altLang="en-US" smtClean="0">
                <a:solidFill>
                  <a:srgbClr val="FF0000"/>
                </a:solidFill>
              </a:rPr>
              <a:t>当想指定返回值时，使用特定的形参</a:t>
            </a:r>
            <a:endParaRPr lang="en-US" altLang="zh-CN" smtClean="0">
              <a:solidFill>
                <a:srgbClr val="FF0000"/>
              </a:solidFill>
            </a:endParaRPr>
          </a:p>
          <a:p>
            <a:endParaRPr lang="en-US" altLang="zh-CN" smtClean="0"/>
          </a:p>
          <a:p>
            <a:r>
              <a:rPr lang="zh-CN" altLang="en-US" smtClean="0"/>
              <a:t>在下一页的代码中，使用形参</a:t>
            </a:r>
            <a:r>
              <a:rPr lang="en-US" altLang="zh-CN" smtClean="0"/>
              <a:t>answer</a:t>
            </a:r>
            <a:r>
              <a:rPr lang="zh-CN" altLang="en-US" smtClean="0"/>
              <a:t>来接收程序的返回值</a:t>
            </a:r>
            <a:endParaRPr lang="zh-CN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写成递归函数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RECURSIVE INTEGER function fact(n) </a:t>
            </a:r>
            <a:r>
              <a:rPr lang="en-US" altLang="zh-CN" dirty="0" smtClean="0">
                <a:solidFill>
                  <a:srgbClr val="FF0000"/>
                </a:solidFill>
              </a:rPr>
              <a:t>RESULT(answer)</a:t>
            </a:r>
          </a:p>
          <a:p>
            <a:r>
              <a:rPr lang="en-US" altLang="zh-CN" dirty="0" smtClean="0"/>
              <a:t>IMPLICIT NONE</a:t>
            </a:r>
          </a:p>
          <a:p>
            <a:r>
              <a:rPr lang="en-US" altLang="zh-CN" dirty="0" smtClean="0"/>
              <a:t>INTEGER :: n</a:t>
            </a:r>
          </a:p>
          <a:p>
            <a:r>
              <a:rPr lang="en-US" altLang="zh-CN" dirty="0" smtClean="0"/>
              <a:t>IF (n&gt;=1) THEN</a:t>
            </a:r>
          </a:p>
          <a:p>
            <a:r>
              <a:rPr lang="en-US" altLang="zh-CN" dirty="0" smtClean="0"/>
              <a:t>	</a:t>
            </a:r>
            <a:r>
              <a:rPr lang="en-US" altLang="zh-CN" dirty="0" smtClean="0">
                <a:solidFill>
                  <a:srgbClr val="FF0000"/>
                </a:solidFill>
              </a:rPr>
              <a:t>answer</a:t>
            </a:r>
            <a:r>
              <a:rPr lang="en-US" altLang="zh-CN" dirty="0" smtClean="0"/>
              <a:t>=n*fact(n-1)</a:t>
            </a:r>
          </a:p>
          <a:p>
            <a:r>
              <a:rPr lang="en-US" altLang="zh-CN" dirty="0" smtClean="0"/>
              <a:t>ELSE</a:t>
            </a:r>
          </a:p>
          <a:p>
            <a:r>
              <a:rPr lang="en-US" altLang="zh-CN" dirty="0" smtClean="0"/>
              <a:t>	</a:t>
            </a:r>
            <a:r>
              <a:rPr lang="en-US" altLang="zh-CN" dirty="0" smtClean="0">
                <a:solidFill>
                  <a:srgbClr val="FF0000"/>
                </a:solidFill>
              </a:rPr>
              <a:t>answer</a:t>
            </a:r>
            <a:r>
              <a:rPr lang="en-US" altLang="zh-CN" dirty="0" smtClean="0"/>
              <a:t>=1</a:t>
            </a:r>
          </a:p>
          <a:p>
            <a:r>
              <a:rPr lang="en-US" altLang="zh-CN" dirty="0" smtClean="0"/>
              <a:t>END IF</a:t>
            </a:r>
          </a:p>
          <a:p>
            <a:r>
              <a:rPr lang="en-US" altLang="zh-CN" dirty="0" smtClean="0"/>
              <a:t>END FUNCTION fact</a:t>
            </a:r>
          </a:p>
          <a:p>
            <a:r>
              <a:rPr lang="en-US" altLang="zh-CN" dirty="0" smtClean="0"/>
              <a:t>PROGRAM main</a:t>
            </a:r>
          </a:p>
          <a:p>
            <a:r>
              <a:rPr lang="en-US" altLang="zh-CN" dirty="0" smtClean="0"/>
              <a:t>INTEGER ,EXTERNAL :: fact</a:t>
            </a:r>
          </a:p>
          <a:p>
            <a:r>
              <a:rPr lang="en-US" altLang="zh-CN" dirty="0" smtClean="0"/>
              <a:t>WRITE (*,*) fact(10)</a:t>
            </a:r>
          </a:p>
          <a:p>
            <a:r>
              <a:rPr lang="en-US" altLang="zh-CN" dirty="0" smtClean="0"/>
              <a:t>END program</a:t>
            </a:r>
            <a:endParaRPr lang="zh-CN" alt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关于递归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一般来说，递归程序的效率总是比非递归的要差</a:t>
            </a:r>
            <a:endParaRPr lang="en-US" altLang="zh-CN" smtClean="0"/>
          </a:p>
          <a:p>
            <a:endParaRPr lang="en-US" altLang="zh-CN" smtClean="0"/>
          </a:p>
          <a:p>
            <a:r>
              <a:rPr lang="zh-CN" altLang="en-US" smtClean="0"/>
              <a:t>递归的好处在于可以大幅度精简代码，并且让程序更容易阅读和理解</a:t>
            </a:r>
            <a:endParaRPr lang="en-US" altLang="zh-CN" smtClean="0"/>
          </a:p>
          <a:p>
            <a:endParaRPr lang="en-US" altLang="zh-CN" smtClean="0"/>
          </a:p>
          <a:p>
            <a:r>
              <a:rPr lang="zh-CN" altLang="en-US" smtClean="0"/>
              <a:t>递归在解决某些问题时，会在算法设计上更方便</a:t>
            </a:r>
            <a:endParaRPr lang="zh-CN" alt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递归举例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RECURSIVE SUBROUTINE </a:t>
            </a:r>
            <a:r>
              <a:rPr lang="en-US" altLang="zh-CN" dirty="0" err="1" smtClean="0"/>
              <a:t>hanoi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n,x,y,z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IMPLICIT NONE</a:t>
            </a:r>
          </a:p>
          <a:p>
            <a:r>
              <a:rPr lang="en-US" altLang="zh-CN" dirty="0" smtClean="0"/>
              <a:t>INTEGER :: </a:t>
            </a:r>
            <a:r>
              <a:rPr lang="en-US" altLang="zh-CN" dirty="0" err="1" smtClean="0"/>
              <a:t>n,step</a:t>
            </a:r>
            <a:r>
              <a:rPr lang="en-US" altLang="zh-CN" dirty="0" smtClean="0"/>
              <a:t>=1</a:t>
            </a:r>
          </a:p>
          <a:p>
            <a:r>
              <a:rPr lang="en-US" altLang="zh-CN" dirty="0" smtClean="0"/>
              <a:t>CHARACTER(</a:t>
            </a:r>
            <a:r>
              <a:rPr lang="en-US" altLang="zh-CN" dirty="0" err="1" smtClean="0"/>
              <a:t>len</a:t>
            </a:r>
            <a:r>
              <a:rPr lang="en-US" altLang="zh-CN" dirty="0" smtClean="0"/>
              <a:t>=1) :: </a:t>
            </a:r>
            <a:r>
              <a:rPr lang="en-US" altLang="zh-CN" dirty="0" err="1" smtClean="0"/>
              <a:t>x,y,z</a:t>
            </a:r>
            <a:endParaRPr lang="en-US" altLang="zh-CN" dirty="0" smtClean="0"/>
          </a:p>
          <a:p>
            <a:r>
              <a:rPr lang="en-US" altLang="zh-CN" dirty="0" smtClean="0"/>
              <a:t>IF (n==1) THEN</a:t>
            </a:r>
          </a:p>
          <a:p>
            <a:r>
              <a:rPr lang="en-US" altLang="zh-CN" dirty="0" smtClean="0"/>
              <a:t>	WRITE (*,*) '</a:t>
            </a:r>
            <a:r>
              <a:rPr lang="en-US" altLang="zh-CN" dirty="0" err="1" smtClean="0"/>
              <a:t>step',step,'Move',n</a:t>
            </a:r>
            <a:r>
              <a:rPr lang="en-US" altLang="zh-CN" dirty="0" smtClean="0"/>
              <a:t>,' from ',x,' to ',z</a:t>
            </a:r>
          </a:p>
          <a:p>
            <a:r>
              <a:rPr lang="en-US" altLang="zh-CN" dirty="0" smtClean="0"/>
              <a:t>	step=step+1</a:t>
            </a:r>
          </a:p>
          <a:p>
            <a:r>
              <a:rPr lang="en-US" altLang="zh-CN" dirty="0" smtClean="0"/>
              <a:t>ELSE </a:t>
            </a:r>
          </a:p>
          <a:p>
            <a:r>
              <a:rPr lang="en-US" altLang="zh-CN" dirty="0" smtClean="0"/>
              <a:t>	CALL </a:t>
            </a:r>
            <a:r>
              <a:rPr lang="en-US" altLang="zh-CN" dirty="0" err="1" smtClean="0"/>
              <a:t>hanoi</a:t>
            </a:r>
            <a:r>
              <a:rPr lang="en-US" altLang="zh-CN" dirty="0" smtClean="0"/>
              <a:t>(n-1,x,z,y)</a:t>
            </a:r>
          </a:p>
          <a:p>
            <a:r>
              <a:rPr lang="en-US" altLang="zh-CN" dirty="0" smtClean="0"/>
              <a:t>	WRITE (*,*) '</a:t>
            </a:r>
            <a:r>
              <a:rPr lang="en-US" altLang="zh-CN" dirty="0" err="1" smtClean="0"/>
              <a:t>step',step,'Move',n</a:t>
            </a:r>
            <a:r>
              <a:rPr lang="en-US" altLang="zh-CN" dirty="0" smtClean="0"/>
              <a:t>,' from ',x,' to ',z</a:t>
            </a:r>
          </a:p>
          <a:p>
            <a:r>
              <a:rPr lang="en-US" altLang="zh-CN" dirty="0" smtClean="0"/>
              <a:t>	step=step+1</a:t>
            </a:r>
          </a:p>
          <a:p>
            <a:r>
              <a:rPr lang="en-US" altLang="zh-CN" dirty="0" smtClean="0"/>
              <a:t>	CALL </a:t>
            </a:r>
            <a:r>
              <a:rPr lang="en-US" altLang="zh-CN" dirty="0" err="1" smtClean="0"/>
              <a:t>hanoi</a:t>
            </a:r>
            <a:r>
              <a:rPr lang="en-US" altLang="zh-CN" dirty="0" smtClean="0"/>
              <a:t>(n-1,y,x,z)</a:t>
            </a:r>
          </a:p>
          <a:p>
            <a:r>
              <a:rPr lang="en-US" altLang="zh-CN" dirty="0" smtClean="0"/>
              <a:t>END IF</a:t>
            </a:r>
          </a:p>
          <a:p>
            <a:r>
              <a:rPr lang="en-US" altLang="zh-CN" dirty="0" smtClean="0"/>
              <a:t>END SUBROUTINE </a:t>
            </a:r>
            <a:r>
              <a:rPr lang="en-US" altLang="zh-CN" dirty="0" err="1" smtClean="0"/>
              <a:t>hanoi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自定义函数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dirty="0" smtClean="0"/>
              <a:t>如果某个过程的结果是</a:t>
            </a:r>
            <a:r>
              <a:rPr lang="zh-CN" altLang="en-US" dirty="0" smtClean="0">
                <a:solidFill>
                  <a:srgbClr val="FF0000"/>
                </a:solidFill>
              </a:rPr>
              <a:t>单个的</a:t>
            </a:r>
            <a:r>
              <a:rPr lang="zh-CN" altLang="en-US" dirty="0" smtClean="0"/>
              <a:t>数值、逻辑值、字符串或数组，可以写成函数形式。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FUNCTION name(</a:t>
            </a:r>
            <a:r>
              <a:rPr lang="en-US" altLang="zh-CN" dirty="0" err="1" smtClean="0"/>
              <a:t>argument_list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    …</a:t>
            </a:r>
          </a:p>
          <a:p>
            <a:r>
              <a:rPr lang="en-US" altLang="zh-CN" dirty="0" smtClean="0"/>
              <a:t>    </a:t>
            </a:r>
            <a:r>
              <a:rPr lang="zh-CN" altLang="en-US" dirty="0" smtClean="0"/>
              <a:t>声明部分</a:t>
            </a:r>
            <a:endParaRPr lang="en-US" altLang="zh-CN" dirty="0" smtClean="0"/>
          </a:p>
          <a:p>
            <a:r>
              <a:rPr lang="en-US" altLang="zh-CN" dirty="0" smtClean="0"/>
              <a:t>    …</a:t>
            </a:r>
          </a:p>
          <a:p>
            <a:r>
              <a:rPr lang="en-US" altLang="zh-CN" dirty="0" smtClean="0"/>
              <a:t>    </a:t>
            </a:r>
            <a:r>
              <a:rPr lang="zh-CN" altLang="en-US" dirty="0" smtClean="0"/>
              <a:t>执行部分</a:t>
            </a:r>
            <a:endParaRPr lang="en-US" altLang="zh-CN" dirty="0" smtClean="0"/>
          </a:p>
          <a:p>
            <a:r>
              <a:rPr lang="en-US" altLang="zh-CN" dirty="0" smtClean="0"/>
              <a:t>    …</a:t>
            </a:r>
          </a:p>
          <a:p>
            <a:r>
              <a:rPr lang="en-US" altLang="zh-CN" dirty="0" smtClean="0"/>
              <a:t>    </a:t>
            </a:r>
            <a:r>
              <a:rPr lang="en-US" altLang="zh-CN" dirty="0" smtClean="0">
                <a:solidFill>
                  <a:srgbClr val="FF0000"/>
                </a:solidFill>
              </a:rPr>
              <a:t>name = </a:t>
            </a:r>
            <a:r>
              <a:rPr lang="en-US" altLang="zh-CN" dirty="0" err="1" smtClean="0">
                <a:solidFill>
                  <a:srgbClr val="FF0000"/>
                </a:solidFill>
              </a:rPr>
              <a:t>expr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    RETURN</a:t>
            </a:r>
          </a:p>
          <a:p>
            <a:r>
              <a:rPr lang="en-US" altLang="zh-CN" dirty="0" smtClean="0"/>
              <a:t>END FUNCTION [name]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PROGRAM </a:t>
            </a:r>
            <a:r>
              <a:rPr lang="en-US" altLang="zh-CN" dirty="0" err="1" smtClean="0"/>
              <a:t>solve_hanoi</a:t>
            </a:r>
            <a:endParaRPr lang="en-US" altLang="zh-CN" dirty="0" smtClean="0"/>
          </a:p>
          <a:p>
            <a:r>
              <a:rPr lang="en-US" altLang="zh-CN" dirty="0" smtClean="0"/>
              <a:t>IMPLICIT NONE</a:t>
            </a:r>
          </a:p>
          <a:p>
            <a:r>
              <a:rPr lang="en-US" altLang="zh-CN" dirty="0" smtClean="0"/>
              <a:t>CALL </a:t>
            </a:r>
            <a:r>
              <a:rPr lang="en-US" altLang="zh-CN" dirty="0" err="1" smtClean="0"/>
              <a:t>hanoi</a:t>
            </a:r>
            <a:r>
              <a:rPr lang="en-US" altLang="zh-CN" dirty="0" smtClean="0"/>
              <a:t>(3,'A','B','C')</a:t>
            </a:r>
          </a:p>
          <a:p>
            <a:r>
              <a:rPr lang="en-US" altLang="zh-CN" dirty="0" smtClean="0"/>
              <a:t>END PROGRAM </a:t>
            </a:r>
            <a:r>
              <a:rPr lang="en-US" altLang="zh-CN" dirty="0" err="1" smtClean="0"/>
              <a:t>solve_hanoi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28674" name="Picture 2" descr="C:\Users\Administrator\AppData\Roaming\Tencent\Users\6524055\QQ\WinTemp\RichOle\EGP32R5OPH68Y3VMFW7[~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573016"/>
            <a:ext cx="7307273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函数应用要注意的地方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函数的调用必须先声明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err="1" smtClean="0"/>
              <a:t>type,external</a:t>
            </a:r>
            <a:r>
              <a:rPr lang="en-US" altLang="zh-CN" dirty="0" smtClean="0"/>
              <a:t> :: </a:t>
            </a:r>
            <a:r>
              <a:rPr lang="en-US" altLang="zh-CN" dirty="0" err="1" smtClean="0"/>
              <a:t>function_name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以上声明</a:t>
            </a:r>
            <a:r>
              <a:rPr lang="en-US" altLang="zh-CN" dirty="0" err="1" smtClean="0"/>
              <a:t>function_name</a:t>
            </a:r>
            <a:r>
              <a:rPr lang="zh-CN" altLang="en-US" dirty="0" smtClean="0"/>
              <a:t>是一个外部函数</a:t>
            </a:r>
            <a:endParaRPr lang="en-US" altLang="zh-CN" dirty="0" smtClean="0"/>
          </a:p>
          <a:p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参数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形参与实参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>
                <a:solidFill>
                  <a:srgbClr val="FF0000"/>
                </a:solidFill>
              </a:rPr>
              <a:t>Fortran</a:t>
            </a:r>
            <a:r>
              <a:rPr lang="zh-CN" altLang="en-US" dirty="0" smtClean="0">
                <a:solidFill>
                  <a:srgbClr val="FF0000"/>
                </a:solidFill>
              </a:rPr>
              <a:t>参数传递的机制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>
                <a:solidFill>
                  <a:srgbClr val="FF0000"/>
                </a:solidFill>
              </a:rPr>
              <a:t>过程变量的局部性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/>
            <a:r>
              <a:rPr lang="zh-CN" altLang="en-US" smtClean="0">
                <a:solidFill>
                  <a:srgbClr val="FF0000"/>
                </a:solidFill>
              </a:rPr>
              <a:t>允许</a:t>
            </a:r>
            <a:r>
              <a:rPr lang="zh-CN" altLang="en-US" dirty="0" smtClean="0">
                <a:solidFill>
                  <a:srgbClr val="FF0000"/>
                </a:solidFill>
              </a:rPr>
              <a:t>不同过程使用同名变量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>
                <a:solidFill>
                  <a:srgbClr val="FF0000"/>
                </a:solidFill>
              </a:rPr>
              <a:t>数组和字符作为过程参数的特殊性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>
                <a:solidFill>
                  <a:srgbClr val="FF0000"/>
                </a:solidFill>
              </a:rPr>
              <a:t>过程作为其它过程的参数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>
                <a:solidFill>
                  <a:srgbClr val="FF0000"/>
                </a:solidFill>
              </a:rPr>
              <a:t>变量的</a:t>
            </a:r>
            <a:r>
              <a:rPr lang="en-US" altLang="zh-CN" dirty="0" smtClean="0">
                <a:solidFill>
                  <a:srgbClr val="FF0000"/>
                </a:solidFill>
              </a:rPr>
              <a:t>INTENT</a:t>
            </a:r>
            <a:r>
              <a:rPr lang="zh-CN" altLang="en-US" dirty="0" smtClean="0">
                <a:solidFill>
                  <a:srgbClr val="FF0000"/>
                </a:solidFill>
              </a:rPr>
              <a:t>属性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>
                <a:solidFill>
                  <a:srgbClr val="FF0000"/>
                </a:solidFill>
              </a:rPr>
              <a:t>突破变量的局部性，变量的全局共享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/>
            <a:r>
              <a:rPr lang="zh-CN" altLang="en-US" smtClean="0">
                <a:solidFill>
                  <a:srgbClr val="FF0000"/>
                </a:solidFill>
              </a:rPr>
              <a:t>模块化</a:t>
            </a:r>
            <a:r>
              <a:rPr lang="zh-CN" altLang="en-US" dirty="0" smtClean="0">
                <a:solidFill>
                  <a:srgbClr val="FF0000"/>
                </a:solidFill>
              </a:rPr>
              <a:t>数据共享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本</a:t>
            </a:r>
            <a:r>
              <a:rPr lang="zh-CN" altLang="en-US" smtClean="0"/>
              <a:t>讲</a:t>
            </a:r>
            <a:r>
              <a:rPr lang="zh-CN" altLang="en-US" dirty="0" smtClean="0"/>
              <a:t>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模块</a:t>
            </a:r>
            <a:r>
              <a:rPr lang="zh-CN" altLang="en-US" smtClean="0"/>
              <a:t>过程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smtClean="0"/>
              <a:t>内部过程</a:t>
            </a:r>
            <a:endParaRPr lang="en-US" altLang="zh-CN" smtClean="0"/>
          </a:p>
          <a:p>
            <a:endParaRPr lang="en-US" altLang="zh-CN" dirty="0" smtClean="0"/>
          </a:p>
          <a:p>
            <a:r>
              <a:rPr lang="zh-CN" altLang="en-US" dirty="0" smtClean="0"/>
              <a:t>递归过程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smtClean="0"/>
              <a:t>1</a:t>
            </a:r>
            <a:r>
              <a:rPr lang="en-US" altLang="zh-CN" dirty="0" smtClean="0"/>
              <a:t>1</a:t>
            </a:r>
            <a:r>
              <a:rPr lang="en-US" altLang="zh-CN" smtClean="0"/>
              <a:t>.1 </a:t>
            </a:r>
            <a:r>
              <a:rPr lang="zh-CN" altLang="en-US" dirty="0" smtClean="0"/>
              <a:t>模块过程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前面讲过模块化共享数据</a:t>
            </a:r>
            <a:endParaRPr lang="en-US" altLang="zh-CN" dirty="0" smtClean="0"/>
          </a:p>
          <a:p>
            <a:r>
              <a:rPr lang="en-US" altLang="zh-CN" dirty="0" smtClean="0">
                <a:solidFill>
                  <a:srgbClr val="FF0000"/>
                </a:solidFill>
              </a:rPr>
              <a:t>MODULE </a:t>
            </a:r>
            <a:r>
              <a:rPr lang="en-US" altLang="zh-CN" dirty="0" err="1" smtClean="0">
                <a:solidFill>
                  <a:srgbClr val="FF0000"/>
                </a:solidFill>
              </a:rPr>
              <a:t>shared_data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IMPLICIT NONE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SAVE</a:t>
            </a:r>
          </a:p>
          <a:p>
            <a:r>
              <a:rPr lang="en-US" altLang="zh-CN" dirty="0" smtClean="0"/>
              <a:t>INTEGER,PARAMETER :: DIM_SUM=100</a:t>
            </a:r>
          </a:p>
          <a:p>
            <a:r>
              <a:rPr lang="en-US" altLang="zh-CN" dirty="0" smtClean="0"/>
              <a:t>REAL,PARAMETER :: PI=3.14159,h=6.626E-34</a:t>
            </a:r>
          </a:p>
          <a:p>
            <a:r>
              <a:rPr lang="en-US" altLang="zh-CN" dirty="0" smtClean="0"/>
              <a:t>REAL :: </a:t>
            </a:r>
            <a:r>
              <a:rPr lang="en-US" altLang="zh-CN" dirty="0" err="1" smtClean="0"/>
              <a:t>input_data</a:t>
            </a:r>
            <a:r>
              <a:rPr lang="en-US" altLang="zh-CN" dirty="0" smtClean="0"/>
              <a:t>(DIM_NUM)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END MODULE</a:t>
            </a:r>
            <a:endParaRPr lang="zh-CN" altLang="en-US" dirty="0" smtClean="0">
              <a:solidFill>
                <a:srgbClr val="FF0000"/>
              </a:solidFill>
            </a:endParaRPr>
          </a:p>
          <a:p>
            <a:r>
              <a:rPr lang="zh-CN" altLang="en-US" dirty="0" smtClean="0"/>
              <a:t>当我们要使用时，在需要使用共享数据的过程的</a:t>
            </a:r>
            <a:r>
              <a:rPr lang="zh-CN" altLang="en-US" dirty="0" smtClean="0">
                <a:solidFill>
                  <a:srgbClr val="FF0000"/>
                </a:solidFill>
              </a:rPr>
              <a:t>所有声明语句的之前</a:t>
            </a:r>
            <a:r>
              <a:rPr lang="zh-CN" altLang="en-US" dirty="0" smtClean="0"/>
              <a:t>用</a:t>
            </a:r>
            <a:r>
              <a:rPr lang="en-US" altLang="zh-CN" dirty="0" smtClean="0"/>
              <a:t>use </a:t>
            </a:r>
            <a:r>
              <a:rPr lang="en-US" altLang="zh-CN" dirty="0" err="1" smtClean="0"/>
              <a:t>shared_data</a:t>
            </a:r>
            <a:r>
              <a:rPr lang="zh-CN" altLang="en-US" dirty="0" smtClean="0"/>
              <a:t>就可以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CN" altLang="en-US" dirty="0" smtClean="0"/>
              <a:t>模块也能包含完整的子程序和函数，这种结构叫模块过程</a:t>
            </a:r>
            <a:endParaRPr lang="en-US" altLang="zh-CN" dirty="0" smtClean="0"/>
          </a:p>
          <a:p>
            <a:r>
              <a:rPr lang="en-US" altLang="zh-CN" dirty="0" smtClean="0">
                <a:solidFill>
                  <a:srgbClr val="FF0000"/>
                </a:solidFill>
              </a:rPr>
              <a:t>MODULE </a:t>
            </a:r>
            <a:r>
              <a:rPr lang="en-US" altLang="zh-CN" dirty="0" err="1" smtClean="0">
                <a:solidFill>
                  <a:srgbClr val="FF0000"/>
                </a:solidFill>
              </a:rPr>
              <a:t>my_subs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IMPLICIT NONE</a:t>
            </a:r>
          </a:p>
          <a:p>
            <a:r>
              <a:rPr lang="en-US" altLang="zh-CN" dirty="0" smtClean="0"/>
              <a:t>(</a:t>
            </a:r>
            <a:r>
              <a:rPr lang="zh-CN" altLang="en-US" dirty="0" smtClean="0"/>
              <a:t>共享数据声明，如果有的话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CONTAINS</a:t>
            </a:r>
          </a:p>
          <a:p>
            <a:r>
              <a:rPr lang="en-US" altLang="zh-CN" dirty="0" smtClean="0"/>
              <a:t>	SUBROUTINE sub1(</a:t>
            </a:r>
            <a:r>
              <a:rPr lang="en-US" altLang="zh-CN" dirty="0" err="1" smtClean="0"/>
              <a:t>a,b,c,x,error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	IMPLICIT NONE</a:t>
            </a:r>
          </a:p>
          <a:p>
            <a:r>
              <a:rPr lang="en-US" altLang="zh-CN" dirty="0" smtClean="0"/>
              <a:t>	REAL,INTENT(IN) :: a(3)</a:t>
            </a:r>
          </a:p>
          <a:p>
            <a:r>
              <a:rPr lang="en-US" altLang="zh-CN" dirty="0" smtClean="0"/>
              <a:t>	REAL,INTENT(IN) :: </a:t>
            </a:r>
            <a:r>
              <a:rPr lang="en-US" altLang="zh-CN" dirty="0" err="1" smtClean="0"/>
              <a:t>b,c</a:t>
            </a:r>
            <a:endParaRPr lang="en-US" altLang="zh-CN" dirty="0" smtClean="0"/>
          </a:p>
          <a:p>
            <a:r>
              <a:rPr lang="en-US" altLang="zh-CN" dirty="0" smtClean="0"/>
              <a:t>	REAL,INTENT(OUT) :: x</a:t>
            </a:r>
          </a:p>
          <a:p>
            <a:r>
              <a:rPr lang="en-US" altLang="zh-CN" dirty="0" smtClean="0"/>
              <a:t>	LOGICAL,INTENT(OUT) :: error</a:t>
            </a:r>
          </a:p>
          <a:p>
            <a:r>
              <a:rPr lang="en-US" altLang="zh-CN" dirty="0" smtClean="0"/>
              <a:t> 	…</a:t>
            </a:r>
          </a:p>
          <a:p>
            <a:r>
              <a:rPr lang="en-US" altLang="zh-CN" dirty="0" smtClean="0"/>
              <a:t>	END SUBROUTINE sub1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END MODULE </a:t>
            </a:r>
            <a:r>
              <a:rPr lang="en-US" altLang="zh-CN" dirty="0" err="1" smtClean="0">
                <a:solidFill>
                  <a:srgbClr val="FF0000"/>
                </a:solidFill>
              </a:rPr>
              <a:t>my_subs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使用模块过程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PROGRAM </a:t>
            </a:r>
            <a:r>
              <a:rPr lang="en-US" altLang="zh-CN" dirty="0" err="1" smtClean="0"/>
              <a:t>main_prog</a:t>
            </a:r>
            <a:endParaRPr lang="en-US" altLang="zh-CN" dirty="0" smtClean="0"/>
          </a:p>
          <a:p>
            <a:r>
              <a:rPr lang="en-US" altLang="zh-CN" dirty="0" smtClean="0">
                <a:solidFill>
                  <a:srgbClr val="FF0000"/>
                </a:solidFill>
              </a:rPr>
              <a:t>USE </a:t>
            </a:r>
            <a:r>
              <a:rPr lang="en-US" altLang="zh-CN" dirty="0" err="1" smtClean="0">
                <a:solidFill>
                  <a:srgbClr val="FF0000"/>
                </a:solidFill>
              </a:rPr>
              <a:t>my_subs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IMPLICIT NONE</a:t>
            </a:r>
          </a:p>
          <a:p>
            <a:r>
              <a:rPr lang="en-US" altLang="zh-CN" dirty="0" smtClean="0"/>
              <a:t>…</a:t>
            </a:r>
          </a:p>
          <a:p>
            <a:r>
              <a:rPr lang="en-US" altLang="zh-CN" dirty="0" smtClean="0"/>
              <a:t>CALL my_sub1(</a:t>
            </a:r>
            <a:r>
              <a:rPr lang="en-US" altLang="zh-CN" dirty="0" err="1" smtClean="0"/>
              <a:t>a,b,c,x,error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…</a:t>
            </a:r>
          </a:p>
          <a:p>
            <a:r>
              <a:rPr lang="en-US" altLang="zh-CN" dirty="0" smtClean="0"/>
              <a:t>END PROGRAM </a:t>
            </a:r>
            <a:r>
              <a:rPr lang="en-US" altLang="zh-CN" dirty="0" err="1" smtClean="0"/>
              <a:t>main_prog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4865</TotalTime>
  <Words>1155</Words>
  <Application>Microsoft Office PowerPoint</Application>
  <PresentationFormat>全屏显示(4:3)</PresentationFormat>
  <Paragraphs>268</Paragraphs>
  <Slides>30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2" baseType="lpstr">
      <vt:lpstr>Office 主题</vt:lpstr>
      <vt:lpstr>公式</vt:lpstr>
      <vt:lpstr>第十一讲</vt:lpstr>
      <vt:lpstr>回顾上一讲内容</vt:lpstr>
      <vt:lpstr>自定义函数</vt:lpstr>
      <vt:lpstr>函数应用要注意的地方</vt:lpstr>
      <vt:lpstr>参数</vt:lpstr>
      <vt:lpstr>本讲内容</vt:lpstr>
      <vt:lpstr>11.1 模块过程</vt:lpstr>
      <vt:lpstr>幻灯片 8</vt:lpstr>
      <vt:lpstr>使用模块过程</vt:lpstr>
      <vt:lpstr>幻灯片 10</vt:lpstr>
      <vt:lpstr>过程调用过程的总结</vt:lpstr>
      <vt:lpstr>幻灯片 12</vt:lpstr>
      <vt:lpstr>幻灯片 13</vt:lpstr>
      <vt:lpstr>采用模块的情况</vt:lpstr>
      <vt:lpstr>幻灯片 15</vt:lpstr>
      <vt:lpstr>幻灯片 16</vt:lpstr>
      <vt:lpstr>幻灯片 17</vt:lpstr>
      <vt:lpstr>11.2 内部过程</vt:lpstr>
      <vt:lpstr>11.2 内部过程</vt:lpstr>
      <vt:lpstr>11.2 内部过程</vt:lpstr>
      <vt:lpstr>EXAMPLE 11.1</vt:lpstr>
      <vt:lpstr>11.2 内部过程</vt:lpstr>
      <vt:lpstr>11.3 递归过程</vt:lpstr>
      <vt:lpstr>阶乘</vt:lpstr>
      <vt:lpstr>EXAMPLE </vt:lpstr>
      <vt:lpstr>幻灯片 26</vt:lpstr>
      <vt:lpstr>写成递归函数</vt:lpstr>
      <vt:lpstr>关于递归</vt:lpstr>
      <vt:lpstr>递归举例</vt:lpstr>
      <vt:lpstr>幻灯片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Windows 用户</cp:lastModifiedBy>
  <cp:revision>360</cp:revision>
  <dcterms:created xsi:type="dcterms:W3CDTF">2015-09-08T00:49:48Z</dcterms:created>
  <dcterms:modified xsi:type="dcterms:W3CDTF">2016-05-11T07:12:56Z</dcterms:modified>
</cp:coreProperties>
</file>