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44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第七讲 </a:t>
            </a:r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数组</a:t>
            </a:r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（二）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第七讲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数组</a:t>
            </a:r>
            <a:r>
              <a:rPr lang="zh-CN" altLang="en-US" smtClean="0"/>
              <a:t>（二）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INTEGER :: a(5,10)</a:t>
            </a:r>
          </a:p>
          <a:p>
            <a:r>
              <a:rPr lang="zh-CN" altLang="en-US" dirty="0" smtClean="0"/>
              <a:t>以下部分数组的含义？</a:t>
            </a:r>
            <a:endParaRPr lang="en-US" altLang="zh-CN" dirty="0" smtClean="0"/>
          </a:p>
          <a:p>
            <a:r>
              <a:rPr lang="en-US" altLang="zh-CN" dirty="0" smtClean="0"/>
              <a:t>a(1:3:2,3:5:1)</a:t>
            </a:r>
          </a:p>
          <a:p>
            <a:r>
              <a:rPr lang="en-US" altLang="zh-CN" dirty="0" smtClean="0"/>
              <a:t>a(:,1)</a:t>
            </a:r>
          </a:p>
          <a:p>
            <a:r>
              <a:rPr lang="en-US" altLang="zh-CN" dirty="0" smtClean="0"/>
              <a:t>a(:,</a:t>
            </a:r>
            <a:r>
              <a:rPr lang="en-US" altLang="zh-CN" dirty="0" smtClean="0">
                <a:sym typeface="Wingdings" pitchFamily="2" charset="2"/>
              </a:rPr>
              <a:t>:)</a:t>
            </a:r>
          </a:p>
          <a:p>
            <a:r>
              <a:rPr lang="en-US" altLang="zh-CN" dirty="0" smtClean="0">
                <a:sym typeface="Wingdings" pitchFamily="2" charset="2"/>
              </a:rPr>
              <a:t>a(:5:2,9::)</a:t>
            </a:r>
          </a:p>
          <a:p>
            <a:r>
              <a:rPr lang="en-US" altLang="zh-CN" dirty="0" smtClean="0">
                <a:sym typeface="Wingdings" pitchFamily="2" charset="2"/>
              </a:rPr>
              <a:t>a(3,:)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444208" cy="490066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对</a:t>
            </a:r>
            <a:r>
              <a:rPr lang="zh-CN" altLang="en-US" dirty="0" smtClean="0"/>
              <a:t>数组使用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内置函数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三大内置函数：</a:t>
            </a:r>
            <a:endParaRPr lang="en-US" altLang="zh-CN" dirty="0" smtClean="0"/>
          </a:p>
          <a:p>
            <a:pPr>
              <a:buFont typeface="Wingdings" pitchFamily="2" charset="2"/>
              <a:buChar char="p"/>
            </a:pPr>
            <a:r>
              <a:rPr lang="zh-CN" altLang="en-US" dirty="0" smtClean="0">
                <a:solidFill>
                  <a:srgbClr val="FF0000"/>
                </a:solidFill>
              </a:rPr>
              <a:t>基本函数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p"/>
            </a:pPr>
            <a:r>
              <a:rPr lang="zh-CN" altLang="en-US" dirty="0" smtClean="0">
                <a:solidFill>
                  <a:srgbClr val="FF0000"/>
                </a:solidFill>
              </a:rPr>
              <a:t>查询函数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p"/>
            </a:pPr>
            <a:r>
              <a:rPr lang="zh-CN" altLang="en-US" dirty="0" smtClean="0">
                <a:solidFill>
                  <a:srgbClr val="FF0000"/>
                </a:solidFill>
              </a:rPr>
              <a:t>变换函数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基本</a:t>
            </a:r>
            <a:r>
              <a:rPr lang="zh-CN" altLang="en-US" dirty="0" smtClean="0"/>
              <a:t>内置函数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使用标量参数的函数，也可以用数组作为参数</a:t>
            </a:r>
            <a:endParaRPr lang="en-US" altLang="zh-CN" dirty="0" smtClean="0"/>
          </a:p>
          <a:p>
            <a:r>
              <a:rPr lang="zh-CN" altLang="en-US" dirty="0" smtClean="0"/>
              <a:t>使用标量作为参数时，函数返回值是标量</a:t>
            </a:r>
            <a:endParaRPr lang="en-US" altLang="zh-CN" dirty="0" smtClean="0"/>
          </a:p>
          <a:p>
            <a:r>
              <a:rPr lang="zh-CN" altLang="en-US" dirty="0" smtClean="0"/>
              <a:t>使用数组作为参数，函数返回相同结构的数组</a:t>
            </a:r>
            <a:endParaRPr lang="en-US" altLang="zh-CN" dirty="0" smtClean="0"/>
          </a:p>
          <a:p>
            <a:r>
              <a:rPr lang="en-US" altLang="zh-CN" dirty="0" smtClean="0"/>
              <a:t>ABS</a:t>
            </a:r>
          </a:p>
          <a:p>
            <a:r>
              <a:rPr lang="en-US" altLang="zh-CN" dirty="0" smtClean="0"/>
              <a:t>SIN</a:t>
            </a:r>
          </a:p>
          <a:p>
            <a:r>
              <a:rPr lang="en-US" altLang="zh-CN" dirty="0" smtClean="0"/>
              <a:t>COS</a:t>
            </a:r>
          </a:p>
          <a:p>
            <a:r>
              <a:rPr lang="en-US" altLang="zh-CN" dirty="0" smtClean="0"/>
              <a:t>TAN</a:t>
            </a:r>
          </a:p>
          <a:p>
            <a:r>
              <a:rPr lang="en-US" altLang="zh-CN" dirty="0" smtClean="0"/>
              <a:t>EXP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9792" y="2996952"/>
            <a:ext cx="50405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9025E"/>
                </a:solidFill>
                <a:latin typeface="Times New Roman" pitchFamily="18" charset="0"/>
                <a:cs typeface="Times New Roman" pitchFamily="18" charset="0"/>
              </a:rPr>
              <a:t>LOG</a:t>
            </a:r>
          </a:p>
          <a:p>
            <a:r>
              <a:rPr lang="en-US" altLang="zh-CN" sz="2800" b="1" dirty="0" smtClean="0">
                <a:solidFill>
                  <a:srgbClr val="09025E"/>
                </a:solidFill>
                <a:latin typeface="Times New Roman" pitchFamily="18" charset="0"/>
                <a:cs typeface="Times New Roman" pitchFamily="18" charset="0"/>
              </a:rPr>
              <a:t>LOG10</a:t>
            </a:r>
          </a:p>
          <a:p>
            <a:r>
              <a:rPr lang="en-US" altLang="zh-CN" sz="2800" b="1" dirty="0" smtClean="0">
                <a:solidFill>
                  <a:srgbClr val="09025E"/>
                </a:solidFill>
                <a:latin typeface="Times New Roman" pitchFamily="18" charset="0"/>
                <a:cs typeface="Times New Roman" pitchFamily="18" charset="0"/>
              </a:rPr>
              <a:t>MOD</a:t>
            </a:r>
          </a:p>
          <a:p>
            <a:r>
              <a:rPr lang="en-US" altLang="zh-CN" sz="2800" b="1" dirty="0" smtClean="0">
                <a:solidFill>
                  <a:srgbClr val="09025E"/>
                </a:solidFill>
                <a:latin typeface="Times New Roman" pitchFamily="18" charset="0"/>
                <a:cs typeface="Times New Roman" pitchFamily="18" charset="0"/>
              </a:rPr>
              <a:t>SQRT</a:t>
            </a:r>
            <a:endParaRPr lang="zh-CN" altLang="en-US" sz="2800" b="1" dirty="0" smtClean="0">
              <a:solidFill>
                <a:srgbClr val="09025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查询</a:t>
            </a:r>
            <a:r>
              <a:rPr lang="zh-CN" altLang="en-US" dirty="0" smtClean="0"/>
              <a:t>内置函数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用于查询对象的属性</a:t>
            </a:r>
            <a:endParaRPr lang="en-US" altLang="zh-CN" dirty="0" smtClean="0"/>
          </a:p>
          <a:p>
            <a:r>
              <a:rPr lang="zh-CN" altLang="en-US" dirty="0" smtClean="0"/>
              <a:t>部分常用的数组查询函数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ALLOCATED(ARRAY)</a:t>
            </a:r>
          </a:p>
          <a:p>
            <a:r>
              <a:rPr lang="en-US" altLang="zh-CN" dirty="0" smtClean="0"/>
              <a:t>LBOUND(ARRAY,DIM)</a:t>
            </a:r>
          </a:p>
          <a:p>
            <a:r>
              <a:rPr lang="en-US" altLang="zh-CN" dirty="0" smtClean="0"/>
              <a:t>SHAPE(SOURCE)</a:t>
            </a:r>
          </a:p>
          <a:p>
            <a:r>
              <a:rPr lang="en-US" altLang="zh-CN" dirty="0" smtClean="0"/>
              <a:t>SIZE(ARRAY,DIM)</a:t>
            </a:r>
          </a:p>
          <a:p>
            <a:r>
              <a:rPr lang="en-US" altLang="zh-CN" dirty="0" smtClean="0"/>
              <a:t>UBOUND(ARRAY,DIM)</a:t>
            </a:r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这些查询函数在将数组传递给过程时，非常有用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LBOUND(ARRAY,DIM)</a:t>
            </a:r>
          </a:p>
          <a:p>
            <a:pPr>
              <a:buFont typeface="Wingdings" pitchFamily="2" charset="2"/>
              <a:buChar char="p"/>
            </a:pPr>
            <a:r>
              <a:rPr lang="zh-CN" altLang="en-US" dirty="0" smtClean="0"/>
              <a:t>如果没有</a:t>
            </a:r>
            <a:r>
              <a:rPr lang="en-US" altLang="zh-CN" dirty="0" smtClean="0"/>
              <a:t>DIM</a:t>
            </a:r>
            <a:r>
              <a:rPr lang="zh-CN" altLang="en-US" dirty="0" smtClean="0"/>
              <a:t>，返回数组</a:t>
            </a:r>
            <a:r>
              <a:rPr lang="en-US" altLang="zh-CN" dirty="0" smtClean="0"/>
              <a:t>ARRAY</a:t>
            </a:r>
            <a:r>
              <a:rPr lang="zh-CN" altLang="en-US" dirty="0" smtClean="0"/>
              <a:t>的所有下界，这个返回值是一个一维数组</a:t>
            </a:r>
            <a:endParaRPr lang="en-US" altLang="zh-CN" dirty="0" smtClean="0"/>
          </a:p>
          <a:p>
            <a:pPr>
              <a:buFont typeface="Wingdings" pitchFamily="2" charset="2"/>
              <a:buChar char="p"/>
            </a:pPr>
            <a:r>
              <a:rPr lang="zh-CN" altLang="en-US" dirty="0" smtClean="0"/>
              <a:t>如果指定了</a:t>
            </a:r>
            <a:r>
              <a:rPr lang="en-US" altLang="zh-CN" dirty="0" smtClean="0"/>
              <a:t>DIM</a:t>
            </a:r>
            <a:r>
              <a:rPr lang="zh-CN" altLang="en-US" dirty="0" smtClean="0"/>
              <a:t>，返回一个标量，表示</a:t>
            </a:r>
            <a:r>
              <a:rPr lang="en-US" altLang="zh-CN" dirty="0" smtClean="0"/>
              <a:t>DIM</a:t>
            </a:r>
            <a:r>
              <a:rPr lang="zh-CN" altLang="en-US" dirty="0" smtClean="0"/>
              <a:t>这个维度的下界</a:t>
            </a:r>
            <a:endParaRPr lang="en-US" altLang="zh-CN" dirty="0" smtClean="0"/>
          </a:p>
          <a:p>
            <a:r>
              <a:rPr lang="en-US" altLang="zh-CN" dirty="0" smtClean="0"/>
              <a:t>INTEGER::a(3:5,3:6,0:7)</a:t>
            </a:r>
          </a:p>
          <a:p>
            <a:r>
              <a:rPr lang="en-US" altLang="zh-CN" dirty="0" smtClean="0"/>
              <a:t>LBOUND(a)</a:t>
            </a:r>
          </a:p>
          <a:p>
            <a:r>
              <a:rPr lang="en-US" altLang="zh-CN" dirty="0" smtClean="0"/>
              <a:t>LBOUND(a,1)</a:t>
            </a:r>
          </a:p>
          <a:p>
            <a:r>
              <a:rPr lang="en-US" altLang="zh-CN" dirty="0" smtClean="0"/>
              <a:t>LBOUND(a,3)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UBOUND</a:t>
            </a:r>
            <a:r>
              <a:rPr lang="zh-CN" altLang="en-US" dirty="0" smtClean="0">
                <a:solidFill>
                  <a:srgbClr val="FF0000"/>
                </a:solidFill>
              </a:rPr>
              <a:t>类似，只是表示上界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09025E"/>
                </a:solidFill>
              </a:rPr>
              <a:t>UBOUND(a,3)  </a:t>
            </a:r>
            <a:endParaRPr lang="zh-CN" altLang="en-US" dirty="0">
              <a:solidFill>
                <a:srgbClr val="09025E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SHAPE(SOURCE)</a:t>
            </a:r>
          </a:p>
          <a:p>
            <a:r>
              <a:rPr lang="zh-CN" altLang="en-US" dirty="0" smtClean="0"/>
              <a:t>返回数组</a:t>
            </a:r>
            <a:r>
              <a:rPr lang="en-US" altLang="zh-CN" dirty="0" smtClean="0"/>
              <a:t>SOURCE</a:t>
            </a:r>
            <a:r>
              <a:rPr lang="zh-CN" altLang="en-US" dirty="0" smtClean="0"/>
              <a:t>的结构</a:t>
            </a:r>
            <a:endParaRPr lang="en-US" altLang="zh-CN" dirty="0" smtClean="0"/>
          </a:p>
          <a:p>
            <a:r>
              <a:rPr lang="en-US" altLang="zh-CN" dirty="0" smtClean="0"/>
              <a:t>INTEGER :: a(-3:7,0:8)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SHAPE(a)               ?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SIZE(ARRAY,DIM)</a:t>
            </a:r>
          </a:p>
          <a:p>
            <a:r>
              <a:rPr lang="zh-CN" altLang="en-US" dirty="0" smtClean="0"/>
              <a:t>如果给出了维度，返回该维度的宽度</a:t>
            </a:r>
            <a:endParaRPr lang="en-US" altLang="zh-CN" dirty="0" smtClean="0"/>
          </a:p>
          <a:p>
            <a:r>
              <a:rPr lang="zh-CN" altLang="en-US" dirty="0" smtClean="0"/>
              <a:t>否则返回数组中元素的个数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INTEGER :: a(-3:7,0:8)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SIZE(a,1)                ?</a:t>
            </a:r>
          </a:p>
          <a:p>
            <a:r>
              <a:rPr lang="en-US" altLang="zh-CN" dirty="0" smtClean="0"/>
              <a:t>SIZE(a)                    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变换</a:t>
            </a:r>
            <a:r>
              <a:rPr lang="zh-CN" altLang="en-US" dirty="0" smtClean="0"/>
              <a:t>内置函数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p"/>
            </a:pPr>
            <a:r>
              <a:rPr lang="zh-CN" altLang="en-US" dirty="0" smtClean="0">
                <a:solidFill>
                  <a:srgbClr val="FF0000"/>
                </a:solidFill>
              </a:rPr>
              <a:t>有一个或多个数组作为参数的函数，变换内置函数操作整个数组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p"/>
            </a:pPr>
            <a:r>
              <a:rPr lang="zh-CN" altLang="en-US" dirty="0" smtClean="0">
                <a:solidFill>
                  <a:srgbClr val="FF0000"/>
                </a:solidFill>
              </a:rPr>
              <a:t>输出与输入参数可能没有相同的结构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p"/>
            </a:pP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002060"/>
                </a:solidFill>
              </a:rPr>
              <a:t>RESHAPE(SOURCE,SHAPE) </a:t>
            </a:r>
            <a:r>
              <a:rPr lang="zh-CN" altLang="en-US" dirty="0" smtClean="0">
                <a:solidFill>
                  <a:srgbClr val="002060"/>
                </a:solidFill>
              </a:rPr>
              <a:t>这个上次课讲过了</a:t>
            </a:r>
            <a:endParaRPr lang="en-US" altLang="zh-CN" dirty="0" smtClean="0">
              <a:solidFill>
                <a:srgbClr val="002060"/>
              </a:solidFill>
            </a:endParaRPr>
          </a:p>
          <a:p>
            <a:r>
              <a:rPr lang="zh-CN" altLang="en-US" dirty="0" smtClean="0">
                <a:solidFill>
                  <a:srgbClr val="002060"/>
                </a:solidFill>
              </a:rPr>
              <a:t>将</a:t>
            </a:r>
            <a:r>
              <a:rPr lang="en-US" altLang="zh-CN" dirty="0" smtClean="0">
                <a:solidFill>
                  <a:srgbClr val="002060"/>
                </a:solidFill>
              </a:rPr>
              <a:t>SOURCE</a:t>
            </a:r>
            <a:r>
              <a:rPr lang="zh-CN" altLang="en-US" dirty="0" smtClean="0">
                <a:solidFill>
                  <a:srgbClr val="002060"/>
                </a:solidFill>
              </a:rPr>
              <a:t>的元素按照</a:t>
            </a:r>
            <a:r>
              <a:rPr lang="en-US" altLang="zh-CN" dirty="0" smtClean="0">
                <a:solidFill>
                  <a:srgbClr val="002060"/>
                </a:solidFill>
              </a:rPr>
              <a:t>SHAPE</a:t>
            </a:r>
            <a:r>
              <a:rPr lang="zh-CN" altLang="en-US" dirty="0" smtClean="0">
                <a:solidFill>
                  <a:srgbClr val="002060"/>
                </a:solidFill>
              </a:rPr>
              <a:t>重新构建一个新的数组</a:t>
            </a:r>
            <a:endParaRPr lang="en-US" altLang="zh-CN" dirty="0" smtClean="0">
              <a:solidFill>
                <a:srgbClr val="002060"/>
              </a:solidFill>
            </a:endParaRPr>
          </a:p>
          <a:p>
            <a:r>
              <a:rPr lang="en-US" altLang="zh-CN" dirty="0" smtClean="0">
                <a:solidFill>
                  <a:srgbClr val="002060"/>
                </a:solidFill>
              </a:rPr>
              <a:t>RESHAPE((/1,2,3,4,5,6/),(/2,3/))  </a:t>
            </a:r>
          </a:p>
          <a:p>
            <a:r>
              <a:rPr lang="zh-CN" altLang="en-US" dirty="0" smtClean="0">
                <a:solidFill>
                  <a:srgbClr val="002060"/>
                </a:solidFill>
              </a:rPr>
              <a:t>将一维数组</a:t>
            </a:r>
            <a:r>
              <a:rPr lang="en-US" altLang="zh-CN" dirty="0" smtClean="0">
                <a:solidFill>
                  <a:srgbClr val="002060"/>
                </a:solidFill>
              </a:rPr>
              <a:t>(1,2,3,4,5,6)</a:t>
            </a:r>
            <a:r>
              <a:rPr lang="zh-CN" altLang="en-US" dirty="0" smtClean="0">
                <a:solidFill>
                  <a:srgbClr val="002060"/>
                </a:solidFill>
              </a:rPr>
              <a:t>构造为</a:t>
            </a:r>
            <a:r>
              <a:rPr lang="en-US" altLang="zh-CN" dirty="0" smtClean="0">
                <a:solidFill>
                  <a:srgbClr val="002060"/>
                </a:solidFill>
              </a:rPr>
              <a:t>2X3</a:t>
            </a:r>
            <a:r>
              <a:rPr lang="zh-CN" altLang="en-US" dirty="0" smtClean="0">
                <a:solidFill>
                  <a:srgbClr val="002060"/>
                </a:solidFill>
              </a:rPr>
              <a:t>的二维数组</a:t>
            </a:r>
            <a:endParaRPr lang="zh-CN" alt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DOT_PRODUCT(VECTOR_A,VECTOR_B)</a:t>
            </a:r>
          </a:p>
          <a:p>
            <a:r>
              <a:rPr lang="zh-CN" altLang="en-US" dirty="0" smtClean="0"/>
              <a:t>计算两个大小相等的向量的点积</a:t>
            </a:r>
            <a:endParaRPr lang="en-US" altLang="zh-CN" dirty="0" smtClean="0"/>
          </a:p>
          <a:p>
            <a:r>
              <a:rPr lang="zh-CN" altLang="en-US" dirty="0" smtClean="0"/>
              <a:t>参数是两个元素个数相等的一维数组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MATMUL(MATRIX_A,MATRIX_B)</a:t>
            </a:r>
          </a:p>
          <a:p>
            <a:r>
              <a:rPr lang="zh-CN" altLang="en-US" dirty="0" smtClean="0"/>
              <a:t>计算两个矩阵的叉积</a:t>
            </a:r>
            <a:endParaRPr lang="en-US" altLang="zh-CN" dirty="0" smtClean="0"/>
          </a:p>
          <a:p>
            <a:r>
              <a:rPr lang="zh-CN" altLang="en-US" dirty="0" smtClean="0"/>
              <a:t>参数必须是两个可以叉乘的矩阵</a:t>
            </a:r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掩码、逻辑数组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MASK </a:t>
            </a:r>
            <a:r>
              <a:rPr lang="zh-CN" altLang="en-US" dirty="0" smtClean="0"/>
              <a:t>与 </a:t>
            </a:r>
            <a:r>
              <a:rPr lang="en-US" altLang="zh-CN" dirty="0" err="1" smtClean="0"/>
              <a:t>mask_expr</a:t>
            </a:r>
            <a:endParaRPr lang="en-US" altLang="zh-CN" dirty="0" smtClean="0"/>
          </a:p>
          <a:p>
            <a:r>
              <a:rPr lang="zh-CN" altLang="en-US" dirty="0" smtClean="0"/>
              <a:t>在此后的学习中，经常会见到以上两个形式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MASK=</a:t>
            </a:r>
            <a:r>
              <a:rPr lang="en-US" altLang="zh-CN" dirty="0" err="1" smtClean="0"/>
              <a:t>mask_expr</a:t>
            </a:r>
            <a:endParaRPr lang="en-US" altLang="zh-CN" dirty="0" smtClean="0"/>
          </a:p>
          <a:p>
            <a:r>
              <a:rPr lang="en-US" altLang="zh-CN" dirty="0" err="1" smtClean="0"/>
              <a:t>mask_expr</a:t>
            </a:r>
            <a:r>
              <a:rPr lang="zh-CN" altLang="en-US" dirty="0" smtClean="0"/>
              <a:t>是说明掩码的逻辑数组</a:t>
            </a:r>
            <a:endParaRPr lang="en-US" altLang="zh-CN" dirty="0" smtClean="0"/>
          </a:p>
          <a:p>
            <a:r>
              <a:rPr lang="zh-CN" altLang="en-US" dirty="0" smtClean="0"/>
              <a:t>这个数组的所有元素都是逻辑值</a:t>
            </a:r>
            <a:endParaRPr lang="en-US" altLang="zh-CN" dirty="0" smtClean="0"/>
          </a:p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en-US" altLang="zh-CN" dirty="0" smtClean="0"/>
              <a:t>INTEGER :: a(5)=(/1,2,3,4,5/)</a:t>
            </a:r>
          </a:p>
          <a:p>
            <a:r>
              <a:rPr lang="en-US" altLang="zh-CN" dirty="0" smtClean="0"/>
              <a:t>LOGICAL :: b(5)</a:t>
            </a:r>
          </a:p>
          <a:p>
            <a:r>
              <a:rPr lang="en-US" altLang="zh-CN" dirty="0" smtClean="0"/>
              <a:t>b=a&gt;3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回</a:t>
            </a:r>
            <a:r>
              <a:rPr lang="zh-CN" altLang="en-US" smtClean="0"/>
              <a:t>顾第五讲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576064"/>
          </a:xfrm>
        </p:spPr>
        <p:txBody>
          <a:bodyPr/>
          <a:lstStyle/>
          <a:p>
            <a:pPr>
              <a:buNone/>
            </a:pPr>
            <a:r>
              <a:rPr lang="zh-CN" altLang="en-US" smtClean="0">
                <a:solidFill>
                  <a:srgbClr val="FF0000"/>
                </a:solidFill>
              </a:rPr>
              <a:t>数组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611560" y="1844824"/>
            <a:ext cx="8229600" cy="22271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定义、改变下标范围的定义</a:t>
            </a:r>
            <a:endParaRPr lang="en-US" altLang="zh-CN" sz="2800" b="1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三种初始化方法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数组的元素和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变量一样使用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数组在内存中是如何存储的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ALL(MASK) 	</a:t>
            </a:r>
          </a:p>
          <a:p>
            <a:pPr lvl="1"/>
            <a:r>
              <a:rPr lang="zh-CN" altLang="en-US" smtClean="0"/>
              <a:t>如果</a:t>
            </a:r>
            <a:r>
              <a:rPr lang="zh-CN" altLang="en-US" dirty="0" smtClean="0"/>
              <a:t>数组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中的所有元素值都为真，逻辑函数返回</a:t>
            </a:r>
            <a:r>
              <a:rPr lang="en-US" altLang="zh-CN" dirty="0" smtClean="0"/>
              <a:t>TRUE</a:t>
            </a:r>
          </a:p>
          <a:p>
            <a:r>
              <a:rPr lang="en-US" altLang="zh-CN" dirty="0" smtClean="0"/>
              <a:t>ANY(MASK)</a:t>
            </a:r>
          </a:p>
          <a:p>
            <a:pPr lvl="1"/>
            <a:r>
              <a:rPr lang="zh-CN" altLang="en-US" smtClean="0"/>
              <a:t>如果</a:t>
            </a:r>
            <a:r>
              <a:rPr lang="zh-CN" altLang="en-US" dirty="0" smtClean="0"/>
              <a:t>数组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的任意元素值为真，逻辑函数返回</a:t>
            </a:r>
            <a:r>
              <a:rPr lang="en-US" altLang="zh-CN" dirty="0" smtClean="0"/>
              <a:t>TRUE</a:t>
            </a:r>
          </a:p>
          <a:p>
            <a:r>
              <a:rPr lang="en-US" altLang="zh-CN" dirty="0" smtClean="0"/>
              <a:t>COUNT(MASK)</a:t>
            </a:r>
          </a:p>
          <a:p>
            <a:pPr lvl="1"/>
            <a:r>
              <a:rPr lang="zh-CN" altLang="en-US" smtClean="0"/>
              <a:t>返回</a:t>
            </a:r>
            <a:r>
              <a:rPr lang="zh-CN" altLang="en-US" dirty="0" smtClean="0"/>
              <a:t>数组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中为真元素的个数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MAXLOC(ARRAY,MASK)</a:t>
            </a:r>
          </a:p>
          <a:p>
            <a:pPr lvl="1"/>
            <a:r>
              <a:rPr lang="zh-CN" altLang="en-US" smtClean="0"/>
              <a:t>返回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为真对应的</a:t>
            </a:r>
            <a:r>
              <a:rPr lang="en-US" altLang="zh-CN" dirty="0" smtClean="0"/>
              <a:t>ARRAY</a:t>
            </a:r>
            <a:r>
              <a:rPr lang="zh-CN" altLang="en-US" dirty="0" smtClean="0"/>
              <a:t>中的元素的最大值的位置，结果是带有一个元素的一维数组，这个数组元素是</a:t>
            </a:r>
            <a:r>
              <a:rPr lang="en-US" altLang="zh-CN" dirty="0" smtClean="0"/>
              <a:t>ARRAY</a:t>
            </a:r>
            <a:r>
              <a:rPr lang="zh-CN" altLang="en-US" dirty="0" smtClean="0"/>
              <a:t>中的下标值，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是可选的</a:t>
            </a:r>
            <a:endParaRPr lang="en-US" altLang="zh-CN" dirty="0" smtClean="0"/>
          </a:p>
          <a:p>
            <a:r>
              <a:rPr lang="en-US" altLang="zh-CN" dirty="0" smtClean="0"/>
              <a:t>MAXVAL(ARRAY,MASK)</a:t>
            </a:r>
          </a:p>
          <a:p>
            <a:pPr lvl="1"/>
            <a:r>
              <a:rPr lang="zh-CN" altLang="en-US" smtClean="0"/>
              <a:t>返回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为真对应的</a:t>
            </a:r>
            <a:r>
              <a:rPr lang="en-US" altLang="zh-CN" dirty="0" smtClean="0"/>
              <a:t>ARRAY</a:t>
            </a:r>
            <a:r>
              <a:rPr lang="zh-CN" altLang="en-US" dirty="0" smtClean="0"/>
              <a:t>中的元素的最大值</a:t>
            </a:r>
            <a:endParaRPr lang="en-US" altLang="zh-CN" dirty="0" smtClean="0"/>
          </a:p>
          <a:p>
            <a:r>
              <a:rPr lang="en-US" altLang="zh-CN" dirty="0" smtClean="0"/>
              <a:t>MINLOC(ARRAY,MASK)</a:t>
            </a:r>
          </a:p>
          <a:p>
            <a:pPr lvl="1"/>
            <a:r>
              <a:rPr lang="zh-CN" altLang="en-US" smtClean="0"/>
              <a:t>参考</a:t>
            </a:r>
            <a:r>
              <a:rPr lang="en-US" altLang="zh-CN" dirty="0" smtClean="0"/>
              <a:t>MAXLOC</a:t>
            </a:r>
          </a:p>
          <a:p>
            <a:r>
              <a:rPr lang="en-US" altLang="zh-CN" dirty="0" smtClean="0"/>
              <a:t>MINVAL(ARRAY,MASK)</a:t>
            </a:r>
          </a:p>
          <a:p>
            <a:pPr lvl="1"/>
            <a:r>
              <a:rPr lang="zh-CN" altLang="en-US" smtClean="0"/>
              <a:t>参考</a:t>
            </a:r>
            <a:r>
              <a:rPr lang="en-US" altLang="zh-CN" dirty="0" smtClean="0"/>
              <a:t>MINVAL</a:t>
            </a:r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SUM (ARRAY,MASK)</a:t>
            </a:r>
          </a:p>
          <a:p>
            <a:pPr lvl="1"/>
            <a:r>
              <a:rPr lang="zh-CN" altLang="en-US" smtClean="0"/>
              <a:t>计算</a:t>
            </a:r>
            <a:r>
              <a:rPr lang="en-US" altLang="zh-CN" dirty="0" smtClean="0"/>
              <a:t>ARRAY</a:t>
            </a:r>
            <a:r>
              <a:rPr lang="zh-CN" altLang="en-US" dirty="0" smtClean="0"/>
              <a:t>中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为真的元素的和。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为可选的，如果不提供，计算数组中所有元素的和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TRANSPOSE(MATRIX)</a:t>
            </a:r>
          </a:p>
          <a:p>
            <a:pPr lvl="1"/>
            <a:r>
              <a:rPr lang="zh-CN" altLang="en-US" smtClean="0"/>
              <a:t>将</a:t>
            </a:r>
            <a:r>
              <a:rPr lang="en-US" altLang="zh-CN" dirty="0" smtClean="0"/>
              <a:t>MATRIX</a:t>
            </a:r>
            <a:r>
              <a:rPr lang="zh-CN" altLang="en-US" dirty="0" smtClean="0"/>
              <a:t>转置后返回</a:t>
            </a: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更多的变换函数可以参考教材的附录</a:t>
            </a:r>
            <a:r>
              <a:rPr lang="en-US" altLang="zh-CN" dirty="0" smtClean="0"/>
              <a:t>A</a:t>
            </a:r>
            <a:r>
              <a:rPr lang="zh-CN" altLang="en-US" dirty="0" smtClean="0"/>
              <a:t>的数组函数部分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这些函数都很有用，我们在以后的例程或习题会涉及到一部分，请诸位养成查阅这一附录的习惯</a:t>
            </a:r>
            <a:endParaRPr lang="zh-CN" alt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WHERE</a:t>
            </a:r>
            <a:r>
              <a:rPr lang="zh-CN" altLang="en-US" dirty="0" smtClean="0"/>
              <a:t>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前面了解了操作部分</a:t>
            </a:r>
            <a:r>
              <a:rPr lang="zh-CN" altLang="en-US" dirty="0" smtClean="0"/>
              <a:t>数组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INTEGER :: a(10)</a:t>
            </a:r>
          </a:p>
          <a:p>
            <a:pPr lvl="1"/>
            <a:r>
              <a:rPr lang="en-US" altLang="zh-CN" dirty="0" smtClean="0"/>
              <a:t>a(3:5)=3</a:t>
            </a:r>
          </a:p>
          <a:p>
            <a:pPr lvl="1"/>
            <a:r>
              <a:rPr lang="zh-CN" altLang="en-US" dirty="0" smtClean="0"/>
              <a:t>将</a:t>
            </a:r>
            <a:r>
              <a:rPr lang="en-US" altLang="zh-CN" dirty="0" smtClean="0"/>
              <a:t>a(3),a(4),a(5)</a:t>
            </a:r>
            <a:r>
              <a:rPr lang="zh-CN" altLang="en-US" dirty="0" smtClean="0"/>
              <a:t>赋值为</a:t>
            </a:r>
            <a:r>
              <a:rPr lang="en-US" altLang="zh-CN" dirty="0" smtClean="0"/>
              <a:t>3</a:t>
            </a:r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如果我们要对满足某个条件的所有元素进行操作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WHERE (a&lt;0)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	a=ABS(a)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END WHERE</a:t>
            </a:r>
          </a:p>
          <a:p>
            <a:pPr lvl="1"/>
            <a:r>
              <a:rPr lang="zh-CN" altLang="en-US" dirty="0" smtClean="0">
                <a:solidFill>
                  <a:srgbClr val="FF0000"/>
                </a:solidFill>
              </a:rPr>
              <a:t>将</a:t>
            </a:r>
            <a:r>
              <a:rPr lang="en-US" altLang="zh-CN" dirty="0" smtClean="0">
                <a:solidFill>
                  <a:srgbClr val="FF0000"/>
                </a:solidFill>
              </a:rPr>
              <a:t>a</a:t>
            </a:r>
            <a:r>
              <a:rPr lang="zh-CN" altLang="en-US" dirty="0" smtClean="0">
                <a:solidFill>
                  <a:srgbClr val="FF0000"/>
                </a:solidFill>
              </a:rPr>
              <a:t>中所有小于</a:t>
            </a:r>
            <a:r>
              <a:rPr lang="en-US" altLang="zh-CN" dirty="0" smtClean="0">
                <a:solidFill>
                  <a:srgbClr val="FF0000"/>
                </a:solidFill>
              </a:rPr>
              <a:t>0</a:t>
            </a:r>
            <a:r>
              <a:rPr lang="zh-CN" altLang="en-US" dirty="0" smtClean="0">
                <a:solidFill>
                  <a:srgbClr val="FF0000"/>
                </a:solidFill>
              </a:rPr>
              <a:t>的元素取绝对值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一般形式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[name:] WHERE (mask_expr1)</a:t>
            </a:r>
          </a:p>
          <a:p>
            <a:r>
              <a:rPr lang="en-US" altLang="zh-CN" dirty="0" smtClean="0"/>
              <a:t>	</a:t>
            </a:r>
            <a:r>
              <a:rPr lang="zh-CN" altLang="en-US" dirty="0" smtClean="0"/>
              <a:t>数组操作语句体</a:t>
            </a:r>
            <a:r>
              <a:rPr lang="en-US" altLang="zh-CN" dirty="0" smtClean="0"/>
              <a:t>1</a:t>
            </a:r>
          </a:p>
          <a:p>
            <a:r>
              <a:rPr lang="en-US" altLang="zh-CN" dirty="0" smtClean="0"/>
              <a:t>ELSEWHERE (mask_expr2)  [name]</a:t>
            </a:r>
          </a:p>
          <a:p>
            <a:r>
              <a:rPr lang="en-US" altLang="zh-CN" dirty="0" smtClean="0"/>
              <a:t>	</a:t>
            </a:r>
            <a:r>
              <a:rPr lang="zh-CN" altLang="en-US" dirty="0" smtClean="0"/>
              <a:t>数组操作语句体</a:t>
            </a:r>
            <a:r>
              <a:rPr lang="en-US" altLang="zh-CN" dirty="0" smtClean="0"/>
              <a:t>2</a:t>
            </a:r>
          </a:p>
          <a:p>
            <a:r>
              <a:rPr lang="en-US" altLang="zh-CN" dirty="0" smtClean="0"/>
              <a:t>ELSEWHERE   [name]</a:t>
            </a:r>
          </a:p>
          <a:p>
            <a:r>
              <a:rPr lang="en-US" altLang="zh-CN" dirty="0" smtClean="0"/>
              <a:t>	</a:t>
            </a:r>
            <a:r>
              <a:rPr lang="zh-CN" altLang="en-US" dirty="0" smtClean="0"/>
              <a:t>数组操作语句体</a:t>
            </a:r>
            <a:r>
              <a:rPr lang="en-US" altLang="zh-CN" dirty="0" smtClean="0"/>
              <a:t>3</a:t>
            </a:r>
          </a:p>
          <a:p>
            <a:r>
              <a:rPr lang="en-US" altLang="zh-CN" dirty="0" smtClean="0"/>
              <a:t>END WHERE   [name]</a:t>
            </a:r>
            <a:endParaRPr lang="zh-CN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说明：</a:t>
            </a:r>
            <a:endParaRPr lang="en-US" altLang="zh-CN" dirty="0" smtClean="0"/>
          </a:p>
          <a:p>
            <a:pPr>
              <a:buFont typeface="Wingdings" pitchFamily="2" charset="2"/>
              <a:buChar char="n"/>
            </a:pPr>
            <a:r>
              <a:rPr lang="en-US" altLang="zh-CN" dirty="0" smtClean="0">
                <a:solidFill>
                  <a:srgbClr val="FF0000"/>
                </a:solidFill>
              </a:rPr>
              <a:t>WHERE</a:t>
            </a:r>
            <a:r>
              <a:rPr lang="zh-CN" altLang="en-US" dirty="0" smtClean="0">
                <a:solidFill>
                  <a:srgbClr val="FF0000"/>
                </a:solidFill>
              </a:rPr>
              <a:t>结构中的每个</a:t>
            </a:r>
            <a:r>
              <a:rPr lang="en-US" altLang="zh-CN" dirty="0" err="1" smtClean="0">
                <a:solidFill>
                  <a:srgbClr val="FF0000"/>
                </a:solidFill>
              </a:rPr>
              <a:t>mask_expr</a:t>
            </a:r>
            <a:r>
              <a:rPr lang="zh-CN" altLang="en-US" dirty="0" smtClean="0">
                <a:solidFill>
                  <a:srgbClr val="FF0000"/>
                </a:solidFill>
              </a:rPr>
              <a:t>是一个逻辑数组，它应该确保和数组执行语句中处理的数组具有同样的结构。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dirty="0" smtClean="0">
                <a:solidFill>
                  <a:srgbClr val="FF0000"/>
                </a:solidFill>
              </a:rPr>
              <a:t>WHERE</a:t>
            </a:r>
            <a:r>
              <a:rPr lang="zh-CN" altLang="en-US" dirty="0" smtClean="0">
                <a:solidFill>
                  <a:srgbClr val="FF0000"/>
                </a:solidFill>
              </a:rPr>
              <a:t>结构使得语句体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中的操作或操作集用于</a:t>
            </a:r>
            <a:r>
              <a:rPr lang="en-US" altLang="zh-CN" dirty="0" smtClean="0">
                <a:solidFill>
                  <a:srgbClr val="FF0000"/>
                </a:solidFill>
              </a:rPr>
              <a:t>mask_expr1</a:t>
            </a:r>
            <a:r>
              <a:rPr lang="zh-CN" altLang="en-US" dirty="0" smtClean="0">
                <a:solidFill>
                  <a:srgbClr val="FF0000"/>
                </a:solidFill>
              </a:rPr>
              <a:t>为</a:t>
            </a:r>
            <a:r>
              <a:rPr lang="en-US" altLang="zh-CN" dirty="0" smtClean="0">
                <a:solidFill>
                  <a:srgbClr val="FF0000"/>
                </a:solidFill>
              </a:rPr>
              <a:t>TRUE</a:t>
            </a:r>
            <a:r>
              <a:rPr lang="zh-CN" altLang="en-US" dirty="0" smtClean="0">
                <a:solidFill>
                  <a:srgbClr val="FF0000"/>
                </a:solidFill>
              </a:rPr>
              <a:t>的所有数组元素上，语句体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中则作用于</a:t>
            </a:r>
            <a:r>
              <a:rPr lang="en-US" altLang="zh-CN" dirty="0" smtClean="0">
                <a:solidFill>
                  <a:srgbClr val="FF0000"/>
                </a:solidFill>
              </a:rPr>
              <a:t>mask_expr1</a:t>
            </a:r>
            <a:r>
              <a:rPr lang="zh-CN" altLang="en-US" dirty="0" smtClean="0">
                <a:solidFill>
                  <a:srgbClr val="FF0000"/>
                </a:solidFill>
              </a:rPr>
              <a:t>为</a:t>
            </a:r>
            <a:r>
              <a:rPr lang="en-US" altLang="zh-CN" dirty="0" smtClean="0">
                <a:solidFill>
                  <a:srgbClr val="FF0000"/>
                </a:solidFill>
              </a:rPr>
              <a:t>FALSE</a:t>
            </a:r>
            <a:r>
              <a:rPr lang="zh-CN" altLang="en-US" dirty="0" smtClean="0">
                <a:solidFill>
                  <a:srgbClr val="FF0000"/>
                </a:solidFill>
              </a:rPr>
              <a:t>而</a:t>
            </a:r>
            <a:r>
              <a:rPr lang="en-US" altLang="zh-CN" dirty="0" smtClean="0">
                <a:solidFill>
                  <a:srgbClr val="FF0000"/>
                </a:solidFill>
              </a:rPr>
              <a:t>mask_expr2</a:t>
            </a:r>
            <a:r>
              <a:rPr lang="zh-CN" altLang="en-US" dirty="0" smtClean="0">
                <a:solidFill>
                  <a:srgbClr val="FF0000"/>
                </a:solidFill>
              </a:rPr>
              <a:t>为</a:t>
            </a:r>
            <a:r>
              <a:rPr lang="en-US" altLang="zh-CN" dirty="0" smtClean="0">
                <a:solidFill>
                  <a:srgbClr val="FF0000"/>
                </a:solidFill>
              </a:rPr>
              <a:t>TRUE</a:t>
            </a:r>
            <a:r>
              <a:rPr lang="zh-CN" altLang="en-US" dirty="0" smtClean="0">
                <a:solidFill>
                  <a:srgbClr val="FF0000"/>
                </a:solidFill>
              </a:rPr>
              <a:t>的所有数组元素上，最后，语句体</a:t>
            </a:r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>
                <a:solidFill>
                  <a:srgbClr val="FF0000"/>
                </a:solidFill>
              </a:rPr>
              <a:t>作用于</a:t>
            </a:r>
            <a:r>
              <a:rPr lang="en-US" altLang="zh-CN" dirty="0" smtClean="0">
                <a:solidFill>
                  <a:srgbClr val="FF0000"/>
                </a:solidFill>
              </a:rPr>
              <a:t>mask_expr1</a:t>
            </a:r>
            <a:r>
              <a:rPr lang="zh-CN" altLang="en-US" dirty="0" smtClean="0">
                <a:solidFill>
                  <a:srgbClr val="FF0000"/>
                </a:solidFill>
              </a:rPr>
              <a:t>和</a:t>
            </a:r>
            <a:r>
              <a:rPr lang="en-US" altLang="zh-CN" dirty="0" smtClean="0">
                <a:solidFill>
                  <a:srgbClr val="FF0000"/>
                </a:solidFill>
              </a:rPr>
              <a:t>mask_expr2</a:t>
            </a:r>
            <a:r>
              <a:rPr lang="zh-CN" altLang="en-US" dirty="0" smtClean="0">
                <a:solidFill>
                  <a:srgbClr val="FF0000"/>
                </a:solidFill>
              </a:rPr>
              <a:t>均为</a:t>
            </a:r>
            <a:r>
              <a:rPr lang="en-US" altLang="zh-CN" dirty="0" smtClean="0">
                <a:solidFill>
                  <a:srgbClr val="FF0000"/>
                </a:solidFill>
              </a:rPr>
              <a:t>FALSE</a:t>
            </a:r>
            <a:r>
              <a:rPr lang="zh-CN" altLang="en-US" dirty="0" smtClean="0">
                <a:solidFill>
                  <a:srgbClr val="FF0000"/>
                </a:solidFill>
              </a:rPr>
              <a:t>的所有数组元素上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example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altLang="zh-CN" dirty="0" smtClean="0"/>
              <a:t>INTEGER :: info(9)</a:t>
            </a:r>
          </a:p>
          <a:p>
            <a:r>
              <a:rPr lang="en-US" altLang="zh-CN" dirty="0" smtClean="0"/>
              <a:t>info=(/1,-3,0,-5,-9,3,0,1,7/)</a:t>
            </a:r>
          </a:p>
          <a:p>
            <a:r>
              <a:rPr lang="en-US" altLang="zh-CN" dirty="0" smtClean="0"/>
              <a:t>WHERE (info&gt;0)</a:t>
            </a:r>
          </a:p>
          <a:p>
            <a:r>
              <a:rPr lang="en-US" altLang="zh-CN" dirty="0" smtClean="0"/>
              <a:t>	info=-info</a:t>
            </a:r>
          </a:p>
          <a:p>
            <a:r>
              <a:rPr lang="en-US" altLang="zh-CN" dirty="0" smtClean="0"/>
              <a:t>ELSEWHERE </a:t>
            </a:r>
          </a:p>
          <a:p>
            <a:r>
              <a:rPr lang="en-US" altLang="zh-CN" dirty="0" smtClean="0"/>
              <a:t>	info=-3*info</a:t>
            </a:r>
          </a:p>
          <a:p>
            <a:r>
              <a:rPr lang="en-US" altLang="zh-CN" dirty="0" smtClean="0"/>
              <a:t>END WHERE</a:t>
            </a:r>
          </a:p>
          <a:p>
            <a:r>
              <a:rPr lang="en-US" altLang="zh-CN" dirty="0" smtClean="0"/>
              <a:t>WRITE (*,*) info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单行</a:t>
            </a:r>
            <a:r>
              <a:rPr lang="en-US" altLang="zh-CN" dirty="0" smtClean="0">
                <a:solidFill>
                  <a:srgbClr val="FF0000"/>
                </a:solidFill>
              </a:rPr>
              <a:t>WHERE</a:t>
            </a:r>
            <a:r>
              <a:rPr lang="zh-CN" altLang="en-US" dirty="0" smtClean="0">
                <a:solidFill>
                  <a:srgbClr val="FF0000"/>
                </a:solidFill>
              </a:rPr>
              <a:t>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en-US" altLang="zh-CN" dirty="0" smtClean="0"/>
              <a:t>WHERE (</a:t>
            </a:r>
            <a:r>
              <a:rPr lang="en-US" altLang="zh-CN" dirty="0" err="1" smtClean="0"/>
              <a:t>mask_expr</a:t>
            </a:r>
            <a:r>
              <a:rPr lang="en-US" altLang="zh-CN" dirty="0" smtClean="0"/>
              <a:t>) Array Assignment Statement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WHERE(a&lt;0) a=-a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FORALL</a:t>
            </a:r>
            <a:r>
              <a:rPr lang="zh-CN" altLang="en-US" dirty="0" smtClean="0"/>
              <a:t>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196752"/>
            <a:ext cx="8100392" cy="5256584"/>
          </a:xfrm>
        </p:spPr>
        <p:txBody>
          <a:bodyPr/>
          <a:lstStyle/>
          <a:p>
            <a:r>
              <a:rPr lang="en-US" altLang="zh-CN" dirty="0" smtClean="0"/>
              <a:t>FORALL </a:t>
            </a:r>
            <a:r>
              <a:rPr lang="zh-CN" altLang="en-US" dirty="0" smtClean="0"/>
              <a:t>结构也可以对部分数组元素操作</a:t>
            </a:r>
            <a:endParaRPr lang="en-US" altLang="zh-CN" dirty="0" smtClean="0"/>
          </a:p>
          <a:p>
            <a:r>
              <a:rPr lang="zh-CN" altLang="en-US" dirty="0" smtClean="0"/>
              <a:t>被操作的元素通过</a:t>
            </a:r>
            <a:r>
              <a:rPr lang="zh-CN" altLang="en-US" dirty="0" smtClean="0">
                <a:solidFill>
                  <a:srgbClr val="FF0000"/>
                </a:solidFill>
              </a:rPr>
              <a:t>下标索引和逻辑条件</a:t>
            </a:r>
            <a:r>
              <a:rPr lang="zh-CN" altLang="en-US" dirty="0" smtClean="0"/>
              <a:t>进行选择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en-US" altLang="zh-CN" dirty="0" smtClean="0"/>
              <a:t>[name:]FORALL </a:t>
            </a:r>
            <a:r>
              <a:rPr lang="en-US" altLang="zh-CN" sz="2000" dirty="0" smtClean="0"/>
              <a:t>(in1=triplet1,[in2=triplet2,…,</a:t>
            </a:r>
            <a:r>
              <a:rPr lang="en-US" altLang="zh-CN" sz="2000" dirty="0" err="1" smtClean="0"/>
              <a:t>logical_expr</a:t>
            </a:r>
            <a:r>
              <a:rPr lang="en-US" altLang="zh-CN" sz="2000" dirty="0" smtClean="0"/>
              <a:t>])</a:t>
            </a:r>
          </a:p>
          <a:p>
            <a:pPr lvl="1"/>
            <a:r>
              <a:rPr lang="en-US" altLang="zh-CN" dirty="0" smtClean="0"/>
              <a:t>	statement 1</a:t>
            </a:r>
          </a:p>
          <a:p>
            <a:pPr lvl="1"/>
            <a:r>
              <a:rPr lang="en-US" altLang="zh-CN" dirty="0" smtClean="0"/>
              <a:t>	statement 2</a:t>
            </a:r>
          </a:p>
          <a:p>
            <a:pPr lvl="1"/>
            <a:r>
              <a:rPr lang="en-US" altLang="zh-CN" dirty="0" smtClean="0"/>
              <a:t>	…</a:t>
            </a:r>
          </a:p>
          <a:p>
            <a:pPr lvl="1"/>
            <a:r>
              <a:rPr lang="en-US" altLang="zh-CN" dirty="0" smtClean="0"/>
              <a:t>	statement n</a:t>
            </a:r>
          </a:p>
          <a:p>
            <a:pPr lvl="1"/>
            <a:r>
              <a:rPr lang="en-US" altLang="zh-CN" dirty="0" smtClean="0"/>
              <a:t>END FORALL   [name]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在数组初始化中，引入隐式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隐式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循环在</a:t>
            </a:r>
            <a:r>
              <a:rPr lang="en-US" altLang="zh-CN" dirty="0" smtClean="0"/>
              <a:t>IO</a:t>
            </a:r>
            <a:r>
              <a:rPr lang="zh-CN" altLang="en-US" dirty="0" smtClean="0"/>
              <a:t>语句中的应用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FORMAT</a:t>
            </a:r>
            <a:r>
              <a:rPr lang="zh-CN" altLang="en-US" dirty="0" smtClean="0"/>
              <a:t>进阶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每个</a:t>
            </a:r>
            <a:r>
              <a:rPr lang="en-US" altLang="zh-CN" dirty="0" smtClean="0"/>
              <a:t>triplet</a:t>
            </a:r>
            <a:r>
              <a:rPr lang="zh-CN" altLang="en-US" dirty="0" smtClean="0"/>
              <a:t>叫一个三元组，由下面形式构成</a:t>
            </a:r>
            <a:endParaRPr lang="en-US" altLang="zh-CN" dirty="0" smtClean="0"/>
          </a:p>
          <a:p>
            <a:r>
              <a:rPr lang="zh-CN" altLang="en-US" dirty="0" smtClean="0"/>
              <a:t>下标</a:t>
            </a:r>
            <a:r>
              <a:rPr lang="en-US" altLang="zh-CN" dirty="0" smtClean="0"/>
              <a:t>1:</a:t>
            </a:r>
            <a:r>
              <a:rPr lang="zh-CN" altLang="en-US" dirty="0" smtClean="0"/>
              <a:t>下标</a:t>
            </a:r>
            <a:r>
              <a:rPr lang="en-US" altLang="zh-CN" dirty="0" smtClean="0"/>
              <a:t>2:</a:t>
            </a:r>
            <a:r>
              <a:rPr lang="zh-CN" altLang="en-US" dirty="0" smtClean="0"/>
              <a:t>下标增量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REAL::work(10,10)</a:t>
            </a:r>
          </a:p>
          <a:p>
            <a:r>
              <a:rPr lang="en-US" altLang="zh-CN" dirty="0" smtClean="0"/>
              <a:t>FORALL 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=1:10,j=1:10,work(</a:t>
            </a:r>
            <a:r>
              <a:rPr lang="en-US" altLang="zh-CN" dirty="0" err="1" smtClean="0"/>
              <a:t>i,j</a:t>
            </a:r>
            <a:r>
              <a:rPr lang="en-US" altLang="zh-CN" dirty="0" smtClean="0"/>
              <a:t>)/=0.)</a:t>
            </a:r>
          </a:p>
          <a:p>
            <a:r>
              <a:rPr lang="en-US" altLang="zh-CN" dirty="0" smtClean="0"/>
              <a:t>	work(</a:t>
            </a:r>
            <a:r>
              <a:rPr lang="en-US" altLang="zh-CN" dirty="0" err="1" smtClean="0"/>
              <a:t>i,j</a:t>
            </a:r>
            <a:r>
              <a:rPr lang="en-US" altLang="zh-CN" dirty="0" smtClean="0"/>
              <a:t>)=1./work(</a:t>
            </a:r>
            <a:r>
              <a:rPr lang="en-US" altLang="zh-CN" dirty="0" err="1" smtClean="0"/>
              <a:t>i,j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END FORALL</a:t>
            </a:r>
            <a:endParaRPr lang="zh-CN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可变</a:t>
            </a:r>
            <a:r>
              <a:rPr lang="zh-CN" altLang="en-US" dirty="0" smtClean="0"/>
              <a:t>大小数组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截止目前所讲的都是</a:t>
            </a:r>
            <a:r>
              <a:rPr lang="zh-CN" altLang="en-US" dirty="0" smtClean="0">
                <a:solidFill>
                  <a:srgbClr val="FF0000"/>
                </a:solidFill>
              </a:rPr>
              <a:t>静态内存分配数组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每个数组的大小在编译的时候设定且不可更改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有什么缺点？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解决方案是采用动态内存分配数组</a:t>
            </a:r>
            <a:endParaRPr lang="zh-CN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实现方法：</a:t>
            </a:r>
            <a:endParaRPr lang="en-US" altLang="zh-CN" dirty="0" smtClean="0"/>
          </a:p>
          <a:p>
            <a:r>
              <a:rPr lang="zh-CN" altLang="en-US" dirty="0" smtClean="0"/>
              <a:t>分配：</a:t>
            </a:r>
            <a:r>
              <a:rPr lang="en-US" altLang="zh-CN" dirty="0" smtClean="0"/>
              <a:t>ALLOCATABLE</a:t>
            </a:r>
            <a:r>
              <a:rPr lang="zh-CN" altLang="en-US" dirty="0" smtClean="0"/>
              <a:t>和</a:t>
            </a:r>
            <a:r>
              <a:rPr lang="en-US" altLang="zh-CN" dirty="0" smtClean="0"/>
              <a:t>ALLOCATE()</a:t>
            </a:r>
          </a:p>
          <a:p>
            <a:r>
              <a:rPr lang="en-US" altLang="zh-CN" dirty="0" smtClean="0"/>
              <a:t>DEALLOCATE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en-US" altLang="zh-CN" dirty="0" smtClean="0"/>
              <a:t>INTEGER,ALLOCAT ABLE:: a(:)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read (*,*)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ALLOCATE(a(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))</a:t>
            </a:r>
          </a:p>
          <a:p>
            <a:r>
              <a:rPr lang="zh-CN" altLang="en-US" dirty="0" smtClean="0"/>
              <a:t>分配了一个一维数组，数组大小从键盘输入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REAL,ALLOCATABLE :: a(:,:)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=100,j=500,status</a:t>
            </a:r>
          </a:p>
          <a:p>
            <a:r>
              <a:rPr lang="en-US" altLang="zh-CN" dirty="0" smtClean="0"/>
              <a:t>ALLOCATE(a(i,0:j),STAT=status)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动态分配一个二维数组</a:t>
            </a:r>
            <a:endParaRPr lang="en-US" altLang="zh-CN" dirty="0" smtClean="0"/>
          </a:p>
          <a:p>
            <a:r>
              <a:rPr lang="zh-CN" altLang="en-US" dirty="0" smtClean="0"/>
              <a:t>通过</a:t>
            </a:r>
            <a:r>
              <a:rPr lang="en-US" altLang="zh-CN" dirty="0" smtClean="0"/>
              <a:t>status</a:t>
            </a:r>
            <a:r>
              <a:rPr lang="zh-CN" altLang="en-US" dirty="0" smtClean="0"/>
              <a:t>返回分配状态</a:t>
            </a:r>
            <a:endParaRPr lang="en-US" altLang="zh-CN" dirty="0" smtClean="0"/>
          </a:p>
          <a:p>
            <a:r>
              <a:rPr lang="zh-CN" altLang="en-US" dirty="0" smtClean="0"/>
              <a:t>如果分配成功，</a:t>
            </a:r>
            <a:r>
              <a:rPr lang="en-US" altLang="zh-CN" dirty="0" smtClean="0"/>
              <a:t>status</a:t>
            </a:r>
            <a:r>
              <a:rPr lang="zh-CN" altLang="en-US" dirty="0" smtClean="0"/>
              <a:t>为</a:t>
            </a:r>
            <a:r>
              <a:rPr lang="en-US" altLang="zh-CN" dirty="0" smtClean="0"/>
              <a:t>0</a:t>
            </a:r>
            <a:r>
              <a:rPr lang="zh-CN" altLang="en-US" dirty="0" smtClean="0"/>
              <a:t>，否则不为</a:t>
            </a:r>
            <a:r>
              <a:rPr lang="en-US" altLang="zh-CN" dirty="0" smtClean="0"/>
              <a:t>0</a:t>
            </a:r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总是使用</a:t>
            </a:r>
            <a:r>
              <a:rPr lang="en-US" altLang="zh-CN" dirty="0" smtClean="0">
                <a:solidFill>
                  <a:srgbClr val="FF0000"/>
                </a:solidFill>
              </a:rPr>
              <a:t>STAT=status</a:t>
            </a:r>
            <a:r>
              <a:rPr lang="zh-CN" altLang="en-US" dirty="0" smtClean="0">
                <a:solidFill>
                  <a:srgbClr val="FF0000"/>
                </a:solidFill>
              </a:rPr>
              <a:t>监视分配状态，以便准确知道程序异常终止的原因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ALLOCATED()</a:t>
            </a:r>
            <a:r>
              <a:rPr lang="zh-CN" altLang="en-US" dirty="0" smtClean="0">
                <a:solidFill>
                  <a:srgbClr val="FF0000"/>
                </a:solidFill>
              </a:rPr>
              <a:t>函数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ALLOCATED(array) </a:t>
            </a:r>
          </a:p>
          <a:p>
            <a:r>
              <a:rPr lang="zh-CN" altLang="en-US" dirty="0" smtClean="0"/>
              <a:t>如果已经用</a:t>
            </a:r>
            <a:r>
              <a:rPr lang="en-US" altLang="zh-CN" dirty="0" smtClean="0"/>
              <a:t>ALLOCATE()</a:t>
            </a:r>
            <a:r>
              <a:rPr lang="zh-CN" altLang="en-US" dirty="0" smtClean="0"/>
              <a:t>给</a:t>
            </a:r>
            <a:r>
              <a:rPr lang="en-US" altLang="zh-CN" dirty="0" smtClean="0"/>
              <a:t>ARRAY</a:t>
            </a:r>
            <a:r>
              <a:rPr lang="zh-CN" altLang="en-US" dirty="0" smtClean="0"/>
              <a:t>分配了空间</a:t>
            </a:r>
            <a:endParaRPr lang="en-US" altLang="zh-CN" dirty="0" smtClean="0"/>
          </a:p>
          <a:p>
            <a:r>
              <a:rPr lang="zh-CN" altLang="en-US" dirty="0" smtClean="0"/>
              <a:t>那么函数返回值是</a:t>
            </a:r>
            <a:r>
              <a:rPr lang="en-US" altLang="zh-CN" dirty="0" smtClean="0"/>
              <a:t>.TRUE.     </a:t>
            </a:r>
            <a:r>
              <a:rPr lang="zh-CN" altLang="en-US" dirty="0" smtClean="0"/>
              <a:t>否则为</a:t>
            </a:r>
            <a:r>
              <a:rPr lang="en-US" altLang="zh-CN" dirty="0" smtClean="0"/>
              <a:t>.FALSE.</a:t>
            </a:r>
          </a:p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en-US" altLang="zh-CN" dirty="0" smtClean="0"/>
              <a:t>IF (ALLOCATED(array)) THEN</a:t>
            </a:r>
          </a:p>
          <a:p>
            <a:r>
              <a:rPr lang="en-US" altLang="zh-CN" dirty="0" smtClean="0"/>
              <a:t>	array=1</a:t>
            </a:r>
          </a:p>
          <a:p>
            <a:r>
              <a:rPr lang="en-US" altLang="zh-CN" dirty="0" smtClean="0"/>
              <a:t>ELSE</a:t>
            </a:r>
          </a:p>
          <a:p>
            <a:r>
              <a:rPr lang="en-US" altLang="zh-CN" dirty="0" smtClean="0"/>
              <a:t>	WRITE(*,*) ‘Warning : Array not allocated!’</a:t>
            </a:r>
          </a:p>
          <a:p>
            <a:r>
              <a:rPr lang="en-US" altLang="zh-CN" dirty="0" smtClean="0"/>
              <a:t>END IF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释放内存：</a:t>
            </a:r>
            <a:r>
              <a:rPr lang="en-US" altLang="zh-CN" dirty="0" smtClean="0"/>
              <a:t>DEALLOCATE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使用可分配数组的程序或过程的最后应该释放内存</a:t>
            </a:r>
            <a:endParaRPr lang="en-US" altLang="zh-CN" dirty="0" smtClean="0"/>
          </a:p>
          <a:p>
            <a:r>
              <a:rPr lang="zh-CN" altLang="en-US" dirty="0" smtClean="0"/>
              <a:t>使这些内存可以再次使用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DEALLOCATE(arr1,[arr2,arr3,…,STAT=status])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en-US" altLang="zh-CN" dirty="0" smtClean="0"/>
              <a:t>DEALLOCATE(arr1,STAT=status)</a:t>
            </a:r>
          </a:p>
          <a:p>
            <a:r>
              <a:rPr lang="zh-CN" altLang="en-US" dirty="0" smtClean="0">
                <a:solidFill>
                  <a:srgbClr val="FF0000"/>
                </a:solidFill>
              </a:rPr>
              <a:t>始终记得在使用完成后用</a:t>
            </a:r>
            <a:r>
              <a:rPr lang="en-US" altLang="zh-CN" dirty="0" smtClean="0">
                <a:solidFill>
                  <a:srgbClr val="FF0000"/>
                </a:solidFill>
              </a:rPr>
              <a:t>DEALLOCATE</a:t>
            </a:r>
            <a:r>
              <a:rPr lang="zh-CN" altLang="en-US" dirty="0" smtClean="0">
                <a:solidFill>
                  <a:srgbClr val="FF0000"/>
                </a:solidFill>
              </a:rPr>
              <a:t>释放内存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本</a:t>
            </a:r>
            <a:r>
              <a:rPr lang="zh-CN" altLang="en-US" smtClean="0"/>
              <a:t>讲内容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24536"/>
          </a:xfrm>
        </p:spPr>
        <p:txBody>
          <a:bodyPr/>
          <a:lstStyle/>
          <a:p>
            <a:r>
              <a:rPr lang="zh-CN" altLang="en-US" dirty="0" smtClean="0"/>
              <a:t>如何对整个数组或数组的一部分进行操作</a:t>
            </a:r>
            <a:endParaRPr lang="en-US" altLang="zh-CN" dirty="0" smtClean="0"/>
          </a:p>
          <a:p>
            <a:r>
              <a:rPr lang="zh-CN" altLang="en-US" dirty="0" smtClean="0"/>
              <a:t>如何对数组使用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内置函数</a:t>
            </a:r>
            <a:endParaRPr lang="en-US" altLang="zh-CN" dirty="0" smtClean="0"/>
          </a:p>
          <a:p>
            <a:r>
              <a:rPr lang="en-US" altLang="zh-CN" dirty="0" smtClean="0"/>
              <a:t>WHERE</a:t>
            </a:r>
            <a:r>
              <a:rPr lang="zh-CN" altLang="en-US" dirty="0" smtClean="0"/>
              <a:t>语句的用法</a:t>
            </a:r>
            <a:endParaRPr lang="en-US" altLang="zh-CN" dirty="0" smtClean="0"/>
          </a:p>
          <a:p>
            <a:r>
              <a:rPr lang="en-US" altLang="zh-CN" dirty="0" smtClean="0"/>
              <a:t>FORALL</a:t>
            </a:r>
            <a:r>
              <a:rPr lang="zh-CN" altLang="en-US" dirty="0" smtClean="0"/>
              <a:t>结构的用法</a:t>
            </a:r>
            <a:endParaRPr lang="en-US" altLang="zh-CN" dirty="0" smtClean="0"/>
          </a:p>
          <a:p>
            <a:r>
              <a:rPr lang="zh-CN" altLang="en-US" dirty="0" smtClean="0"/>
              <a:t>如何定义可变大小的数组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对</a:t>
            </a:r>
            <a:r>
              <a:rPr lang="zh-CN" altLang="en-US" smtClean="0"/>
              <a:t>整个数组的操作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48602"/>
          </a:xfrm>
        </p:spPr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不带下标的数组名引用，视为对整个数组的引用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altLang="zh-CN" b="1" smtClean="0">
                <a:solidFill>
                  <a:srgbClr val="004ADE"/>
                </a:solidFill>
              </a:rPr>
              <a:t>INTEGER :: a(5)</a:t>
            </a:r>
          </a:p>
          <a:p>
            <a:pPr lvl="1">
              <a:buNone/>
            </a:pPr>
            <a:r>
              <a:rPr lang="en-US" altLang="zh-CN" b="1" smtClean="0">
                <a:solidFill>
                  <a:srgbClr val="004ADE"/>
                </a:solidFill>
              </a:rPr>
              <a:t>WRITE (*,*) a</a:t>
            </a:r>
            <a:r>
              <a:rPr lang="zh-CN" altLang="en-US" b="1" smtClean="0">
                <a:solidFill>
                  <a:srgbClr val="004ADE"/>
                </a:solidFill>
              </a:rPr>
              <a:t>      会依次输出</a:t>
            </a:r>
            <a:r>
              <a:rPr lang="en-US" altLang="zh-CN" b="1" smtClean="0">
                <a:solidFill>
                  <a:srgbClr val="004ADE"/>
                </a:solidFill>
              </a:rPr>
              <a:t>a</a:t>
            </a:r>
            <a:r>
              <a:rPr lang="zh-CN" altLang="en-US" b="1" smtClean="0">
                <a:solidFill>
                  <a:srgbClr val="004ADE"/>
                </a:solidFill>
              </a:rPr>
              <a:t>的每个元素值</a:t>
            </a:r>
            <a:endParaRPr lang="en-US" altLang="zh-CN" b="1" smtClean="0">
              <a:solidFill>
                <a:srgbClr val="004ADE"/>
              </a:solidFill>
            </a:endParaRPr>
          </a:p>
          <a:p>
            <a:pPr lvl="1">
              <a:buNone/>
            </a:pPr>
            <a:endParaRPr lang="en-US" altLang="zh-CN" b="1" smtClean="0">
              <a:solidFill>
                <a:srgbClr val="004ADE"/>
              </a:solidFill>
            </a:endParaRPr>
          </a:p>
          <a:p>
            <a:pPr lvl="1">
              <a:buNone/>
            </a:pPr>
            <a:r>
              <a:rPr lang="en-US" altLang="zh-CN" b="1" smtClean="0">
                <a:solidFill>
                  <a:srgbClr val="004ADE"/>
                </a:solidFill>
              </a:rPr>
              <a:t>a=1		</a:t>
            </a:r>
            <a:r>
              <a:rPr lang="zh-CN" altLang="en-US" b="1" smtClean="0">
                <a:solidFill>
                  <a:srgbClr val="004ADE"/>
                </a:solidFill>
              </a:rPr>
              <a:t>将</a:t>
            </a:r>
            <a:r>
              <a:rPr lang="en-US" altLang="zh-CN" b="1" smtClean="0">
                <a:solidFill>
                  <a:srgbClr val="004ADE"/>
                </a:solidFill>
              </a:rPr>
              <a:t>a</a:t>
            </a:r>
            <a:r>
              <a:rPr lang="zh-CN" altLang="en-US" b="1" smtClean="0">
                <a:solidFill>
                  <a:srgbClr val="004ADE"/>
                </a:solidFill>
              </a:rPr>
              <a:t>的每个元素赋值</a:t>
            </a:r>
            <a:r>
              <a:rPr lang="en-US" altLang="zh-CN" b="1" smtClean="0">
                <a:solidFill>
                  <a:srgbClr val="004ADE"/>
                </a:solidFill>
              </a:rPr>
              <a:t>1</a:t>
            </a:r>
          </a:p>
          <a:p>
            <a:pPr lvl="1">
              <a:buNone/>
            </a:pPr>
            <a:endParaRPr lang="en-US" altLang="zh-CN" b="1" smtClean="0">
              <a:solidFill>
                <a:srgbClr val="004ADE"/>
              </a:solidFill>
            </a:endParaRPr>
          </a:p>
          <a:p>
            <a:pPr lvl="1">
              <a:buNone/>
            </a:pPr>
            <a:endParaRPr lang="en-US" altLang="zh-CN" b="1" smtClean="0">
              <a:solidFill>
                <a:srgbClr val="004ADE"/>
              </a:solidFill>
            </a:endParaRPr>
          </a:p>
          <a:p>
            <a:pPr lvl="1">
              <a:buNone/>
            </a:pPr>
            <a:endParaRPr lang="en-US" altLang="zh-CN" b="1" smtClean="0">
              <a:solidFill>
                <a:srgbClr val="004ADE"/>
              </a:solidFill>
            </a:endParaRPr>
          </a:p>
          <a:p>
            <a:pPr lvl="1">
              <a:buNone/>
            </a:pPr>
            <a:endParaRPr lang="en-US" altLang="zh-CN" b="1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结构一致的数组可以直接算术运算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INTEGER :: a(5),b(5),c(5)</a:t>
            </a:r>
          </a:p>
          <a:p>
            <a:r>
              <a:rPr lang="en-US" altLang="zh-CN" dirty="0" smtClean="0"/>
              <a:t>a=1</a:t>
            </a:r>
          </a:p>
          <a:p>
            <a:r>
              <a:rPr lang="en-US" altLang="zh-CN" dirty="0" smtClean="0"/>
              <a:t>b=2</a:t>
            </a:r>
          </a:p>
          <a:p>
            <a:r>
              <a:rPr lang="en-US" altLang="zh-CN" dirty="0" smtClean="0"/>
              <a:t>c=</a:t>
            </a:r>
            <a:r>
              <a:rPr lang="en-US" altLang="zh-CN" dirty="0" err="1" smtClean="0"/>
              <a:t>a+b</a:t>
            </a:r>
            <a:r>
              <a:rPr lang="en-US" altLang="zh-CN" dirty="0" smtClean="0"/>
              <a:t>     a</a:t>
            </a:r>
            <a:r>
              <a:rPr lang="zh-CN" altLang="en-US" dirty="0" smtClean="0"/>
              <a:t>和</a:t>
            </a:r>
            <a:r>
              <a:rPr lang="en-US" altLang="zh-CN" dirty="0" smtClean="0"/>
              <a:t>b</a:t>
            </a:r>
            <a:r>
              <a:rPr lang="zh-CN" altLang="en-US" dirty="0" smtClean="0"/>
              <a:t>对应的元素相加后放到</a:t>
            </a:r>
            <a:r>
              <a:rPr lang="en-US" altLang="zh-CN" dirty="0" smtClean="0"/>
              <a:t>c</a:t>
            </a:r>
            <a:r>
              <a:rPr lang="zh-CN" altLang="en-US" dirty="0" smtClean="0"/>
              <a:t>对应的位置</a:t>
            </a:r>
            <a:endParaRPr lang="en-US" altLang="zh-CN" dirty="0" smtClean="0"/>
          </a:p>
          <a:p>
            <a:r>
              <a:rPr lang="en-US" altLang="zh-CN" dirty="0" smtClean="0"/>
              <a:t>c=a-b</a:t>
            </a:r>
          </a:p>
          <a:p>
            <a:r>
              <a:rPr lang="en-US" altLang="zh-CN" dirty="0" smtClean="0"/>
              <a:t>c=a*b</a:t>
            </a:r>
          </a:p>
          <a:p>
            <a:r>
              <a:rPr lang="en-US" altLang="zh-CN" dirty="0" smtClean="0"/>
              <a:t>c=a/b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内置</a:t>
            </a:r>
            <a:r>
              <a:rPr lang="zh-CN" altLang="en-US" dirty="0" smtClean="0"/>
              <a:t>函数对数组的作用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多数内置函数都接受数组作为输入参数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返回结果为数组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u="sng" dirty="0" smtClean="0">
                <a:solidFill>
                  <a:srgbClr val="FF0000"/>
                </a:solidFill>
              </a:rPr>
              <a:t>内置函数对数组的作用是逐个应用到数组的元素</a:t>
            </a:r>
            <a:endParaRPr lang="en-US" altLang="zh-CN" u="sng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en-US" altLang="zh-CN" dirty="0" smtClean="0"/>
              <a:t>REAL :: a(4)=(/-1.,2.,-3.,4./)</a:t>
            </a:r>
          </a:p>
          <a:p>
            <a:r>
              <a:rPr lang="en-US" altLang="zh-CN" dirty="0" smtClean="0"/>
              <a:t>a=ABS(a)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对数组的部分元素操作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部分数组（局部数组）：</a:t>
            </a:r>
            <a:endParaRPr lang="en-US" altLang="zh-CN" dirty="0" smtClean="0"/>
          </a:p>
          <a:p>
            <a:r>
              <a:rPr lang="zh-CN" altLang="en-US" dirty="0" smtClean="0"/>
              <a:t>下标用下标三元组（下标向量）来指定：</a:t>
            </a:r>
            <a:endParaRPr lang="en-US" altLang="zh-CN" dirty="0" smtClean="0"/>
          </a:p>
          <a:p>
            <a:r>
              <a:rPr lang="zh-CN" altLang="en-US" dirty="0" smtClean="0"/>
              <a:t>常见形式：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下标</a:t>
            </a:r>
            <a:r>
              <a:rPr lang="en-US" altLang="zh-CN" dirty="0" smtClean="0">
                <a:solidFill>
                  <a:srgbClr val="FF0000"/>
                </a:solidFill>
              </a:rPr>
              <a:t>1:</a:t>
            </a:r>
            <a:r>
              <a:rPr lang="zh-CN" altLang="en-US" dirty="0" smtClean="0">
                <a:solidFill>
                  <a:srgbClr val="FF0000"/>
                </a:solidFill>
              </a:rPr>
              <a:t>下标</a:t>
            </a:r>
            <a:r>
              <a:rPr lang="en-US" altLang="zh-CN" dirty="0" smtClean="0">
                <a:solidFill>
                  <a:srgbClr val="FF0000"/>
                </a:solidFill>
              </a:rPr>
              <a:t>2:</a:t>
            </a:r>
            <a:r>
              <a:rPr lang="zh-CN" altLang="en-US" dirty="0" smtClean="0">
                <a:solidFill>
                  <a:srgbClr val="FF0000"/>
                </a:solidFill>
              </a:rPr>
              <a:t>下标增量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以上三个部分构成一个三元组，都可以缺省</a:t>
            </a:r>
            <a:endParaRPr lang="en-US" altLang="zh-CN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FF0000"/>
                </a:solidFill>
              </a:rPr>
              <a:t>如果缺省下标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，那么默认为数组中本 维度第一个元素的下标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FF0000"/>
                </a:solidFill>
              </a:rPr>
              <a:t>如果缺省下标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，那么默认为数组中本维度最后一个元素的下标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FF0000"/>
                </a:solidFill>
              </a:rPr>
              <a:t>如果缺省下标增量，默认为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INTEGER::a(10)</a:t>
            </a:r>
          </a:p>
          <a:p>
            <a:r>
              <a:rPr lang="zh-CN" altLang="en-US" dirty="0" smtClean="0"/>
              <a:t>以下部分应用的含义？</a:t>
            </a:r>
            <a:endParaRPr lang="en-US" altLang="zh-CN" dirty="0" smtClean="0"/>
          </a:p>
          <a:p>
            <a:r>
              <a:rPr lang="en-US" altLang="zh-CN" dirty="0" smtClean="0"/>
              <a:t>a(:)</a:t>
            </a:r>
          </a:p>
          <a:p>
            <a:r>
              <a:rPr lang="en-US" altLang="zh-CN" dirty="0" smtClean="0"/>
              <a:t>a(3:7)</a:t>
            </a:r>
          </a:p>
          <a:p>
            <a:r>
              <a:rPr lang="en-US" altLang="zh-CN" dirty="0" smtClean="0"/>
              <a:t>a(3:7:2)</a:t>
            </a:r>
          </a:p>
          <a:p>
            <a:r>
              <a:rPr lang="en-US" altLang="zh-CN" dirty="0" smtClean="0"/>
              <a:t>a(3</a:t>
            </a:r>
            <a:r>
              <a:rPr lang="en-US" altLang="zh-CN" dirty="0" smtClean="0">
                <a:sym typeface="Wingdings" pitchFamily="2" charset="2"/>
              </a:rPr>
              <a:t>:)</a:t>
            </a:r>
          </a:p>
          <a:p>
            <a:r>
              <a:rPr lang="en-US" altLang="zh-CN" dirty="0" smtClean="0">
                <a:sym typeface="Wingdings" pitchFamily="2" charset="2"/>
              </a:rPr>
              <a:t>a(:7)</a:t>
            </a:r>
          </a:p>
          <a:p>
            <a:r>
              <a:rPr lang="en-US" altLang="zh-CN" dirty="0" smtClean="0">
                <a:sym typeface="Wingdings" pitchFamily="2" charset="2"/>
              </a:rPr>
              <a:t>a(::3)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4713</TotalTime>
  <Words>1300</Words>
  <Application>Microsoft Office PowerPoint</Application>
  <PresentationFormat>全屏显示(4:3)</PresentationFormat>
  <Paragraphs>270</Paragraphs>
  <Slides>35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Office 主题</vt:lpstr>
      <vt:lpstr>第七讲</vt:lpstr>
      <vt:lpstr>回顾第五讲</vt:lpstr>
      <vt:lpstr>幻灯片 3</vt:lpstr>
      <vt:lpstr>本讲内容</vt:lpstr>
      <vt:lpstr>对整个数组的操作</vt:lpstr>
      <vt:lpstr>幻灯片 6</vt:lpstr>
      <vt:lpstr>内置函数对数组的作用</vt:lpstr>
      <vt:lpstr>对数组的部分元素操作</vt:lpstr>
      <vt:lpstr>幻灯片 9</vt:lpstr>
      <vt:lpstr>幻灯片 10</vt:lpstr>
      <vt:lpstr>对数组使用Fortran内置函数</vt:lpstr>
      <vt:lpstr>基本内置函数</vt:lpstr>
      <vt:lpstr>查询内置函数</vt:lpstr>
      <vt:lpstr>幻灯片 14</vt:lpstr>
      <vt:lpstr>幻灯片 15</vt:lpstr>
      <vt:lpstr>幻灯片 16</vt:lpstr>
      <vt:lpstr>变换内置函数</vt:lpstr>
      <vt:lpstr>幻灯片 18</vt:lpstr>
      <vt:lpstr>掩码、逻辑数组</vt:lpstr>
      <vt:lpstr>幻灯片 20</vt:lpstr>
      <vt:lpstr>幻灯片 21</vt:lpstr>
      <vt:lpstr>幻灯片 22</vt:lpstr>
      <vt:lpstr>幻灯片 23</vt:lpstr>
      <vt:lpstr>WHERE结构</vt:lpstr>
      <vt:lpstr>幻灯片 25</vt:lpstr>
      <vt:lpstr>幻灯片 26</vt:lpstr>
      <vt:lpstr>幻灯片 27</vt:lpstr>
      <vt:lpstr>幻灯片 28</vt:lpstr>
      <vt:lpstr>FORALL结构</vt:lpstr>
      <vt:lpstr>幻灯片 30</vt:lpstr>
      <vt:lpstr>可变大小数组</vt:lpstr>
      <vt:lpstr>幻灯片 32</vt:lpstr>
      <vt:lpstr>幻灯片 33</vt:lpstr>
      <vt:lpstr>幻灯片 34</vt:lpstr>
      <vt:lpstr>幻灯片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337</cp:revision>
  <dcterms:created xsi:type="dcterms:W3CDTF">2015-09-08T00:49:48Z</dcterms:created>
  <dcterms:modified xsi:type="dcterms:W3CDTF">2016-04-06T00:59:07Z</dcterms:modified>
</cp:coreProperties>
</file>