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294" r:id="rId4"/>
    <p:sldId id="324" r:id="rId5"/>
    <p:sldId id="296" r:id="rId6"/>
    <p:sldId id="295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768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第六讲 数组（一）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第六讲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数组（一）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用赋值语句初始化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196752"/>
            <a:ext cx="8352928" cy="52629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将数组中的</a:t>
            </a:r>
            <a:r>
              <a:rPr lang="zh-CN" altLang="en-US" sz="2400" b="1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数据平方</a:t>
            </a:r>
            <a:r>
              <a:rPr lang="zh-CN" altLang="en-US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并打印</a:t>
            </a:r>
            <a:endParaRPr lang="en-US" altLang="zh-CN" sz="2400" b="1" dirty="0" smtClean="0">
              <a:solidFill>
                <a:srgbClr val="004ADE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PROGRAM 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squaree</a:t>
            </a:r>
            <a:endParaRPr lang="en-US" altLang="zh-CN" sz="2400" b="1" dirty="0" smtClean="0">
              <a:solidFill>
                <a:srgbClr val="004ADE"/>
              </a:solidFill>
              <a:latin typeface="Times New Roman" pitchFamily="18" charset="0"/>
              <a:ea typeface="Gungsuh" pitchFamily="18" charset="-127"/>
              <a:cs typeface="Times New Roman" pitchFamily="18" charset="0"/>
            </a:endParaRP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IMPLICIT NONE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INTEGER :: 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</a:t>
            </a:r>
            <a:endParaRPr lang="en-US" altLang="zh-CN" sz="2400" b="1" dirty="0" smtClean="0">
              <a:solidFill>
                <a:srgbClr val="004ADE"/>
              </a:solidFill>
              <a:latin typeface="Times New Roman" pitchFamily="18" charset="0"/>
              <a:ea typeface="Gungsuh" pitchFamily="18" charset="-127"/>
              <a:cs typeface="Times New Roman" pitchFamily="18" charset="0"/>
            </a:endParaRP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INTEGER :: number(10),square(10)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DO 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</a:t>
            </a:r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 = 1,10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	number(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</a:t>
            </a:r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)=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</a:t>
            </a:r>
            <a:endParaRPr lang="en-US" altLang="zh-CN" sz="2400" b="1" dirty="0" smtClean="0">
              <a:solidFill>
                <a:srgbClr val="004ADE"/>
              </a:solidFill>
              <a:latin typeface="Times New Roman" pitchFamily="18" charset="0"/>
              <a:ea typeface="Gungsuh" pitchFamily="18" charset="-127"/>
              <a:cs typeface="Times New Roman" pitchFamily="18" charset="0"/>
            </a:endParaRP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	square(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</a:t>
            </a:r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)=number(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</a:t>
            </a:r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)**2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END DO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DO 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</a:t>
            </a:r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 = 1,10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	WRITE (*,100) number(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</a:t>
            </a:r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),square(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</a:t>
            </a:r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)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	100 FORMAT (</a:t>
            </a:r>
            <a:r>
              <a:rPr lang="en-US" altLang="zh-CN" sz="2400" b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1X,'Number = ',I6,' Square = ',</a:t>
            </a:r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I6)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END DO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END PROGRAM </a:t>
            </a:r>
            <a:r>
              <a:rPr lang="en-US" altLang="zh-CN" sz="2400" b="1" dirty="0" err="1" smtClean="0">
                <a:solidFill>
                  <a:srgbClr val="004ADE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squaree</a:t>
            </a:r>
            <a:endParaRPr lang="zh-CN" altLang="en-US" sz="2400" b="1" dirty="0">
              <a:solidFill>
                <a:srgbClr val="004ADE"/>
              </a:solidFill>
              <a:latin typeface="Times New Roman" pitchFamily="18" charset="0"/>
              <a:ea typeface="Gungsuh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在类型声明语句中初始化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1656184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INTEGER :: array2(5)=(/1,2,3,4,5/)</a:t>
            </a:r>
          </a:p>
          <a:p>
            <a:r>
              <a:rPr lang="zh-CN" altLang="en-US" dirty="0" smtClean="0"/>
              <a:t>数组常量的个数必须与数据元素个数匹配</a:t>
            </a:r>
            <a:endParaRPr lang="en-US" altLang="zh-CN" dirty="0" smtClean="0"/>
          </a:p>
          <a:p>
            <a:r>
              <a:rPr lang="zh-CN" altLang="en-US" dirty="0" smtClean="0"/>
              <a:t>适合初始化小尺度的数组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在类型声明语句中初始化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76064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隐式</a:t>
            </a:r>
            <a:r>
              <a:rPr lang="en-US" altLang="zh-CN" dirty="0" smtClean="0">
                <a:solidFill>
                  <a:srgbClr val="FF0000"/>
                </a:solidFill>
              </a:rPr>
              <a:t>DO</a:t>
            </a:r>
            <a:r>
              <a:rPr lang="zh-CN" altLang="en-US" dirty="0" smtClean="0">
                <a:solidFill>
                  <a:srgbClr val="FF0000"/>
                </a:solidFill>
              </a:rPr>
              <a:t>循环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7544" y="1916832"/>
            <a:ext cx="8229600" cy="15841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</a:pPr>
            <a:r>
              <a:rPr lang="zh-CN" altLang="en-US" sz="2800" b="1" dirty="0" smtClean="0">
                <a:solidFill>
                  <a:srgbClr val="004ADE"/>
                </a:solidFill>
                <a:latin typeface="Gisha" pitchFamily="34" charset="-79"/>
                <a:ea typeface="隶书" pitchFamily="49" charset="-122"/>
              </a:rPr>
              <a:t>当声明规模比较大的数组时，前面学习的数组常量会不方便使用，我们采用隐式</a:t>
            </a:r>
            <a:r>
              <a:rPr lang="en-US" altLang="zh-CN" sz="2800" b="1" dirty="0" smtClean="0">
                <a:solidFill>
                  <a:srgbClr val="004ADE"/>
                </a:solidFill>
                <a:latin typeface="Gisha" pitchFamily="34" charset="-79"/>
                <a:ea typeface="隶书" pitchFamily="49" charset="-122"/>
              </a:rPr>
              <a:t>DO</a:t>
            </a:r>
            <a:r>
              <a:rPr lang="zh-CN" altLang="en-US" sz="2800" b="1" dirty="0" smtClean="0">
                <a:solidFill>
                  <a:srgbClr val="004ADE"/>
                </a:solidFill>
                <a:latin typeface="Gisha" pitchFamily="34" charset="-79"/>
                <a:ea typeface="隶书" pitchFamily="49" charset="-122"/>
              </a:rPr>
              <a:t>循环，形式如下：</a:t>
            </a:r>
            <a:endParaRPr lang="en-US" altLang="zh-CN" sz="2800" b="1" dirty="0" smtClean="0">
              <a:solidFill>
                <a:srgbClr val="004ADE"/>
              </a:solidFill>
              <a:latin typeface="Gisha" pitchFamily="34" charset="-79"/>
              <a:ea typeface="隶书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(arg1,arg2,…, index = </a:t>
            </a:r>
            <a:r>
              <a:rPr kumimoji="0" lang="en-US" altLang="zh-CN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istart,iend,incr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)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4ADE"/>
              </a:solidFill>
              <a:effectLst/>
              <a:uLnTx/>
              <a:uFillTx/>
              <a:latin typeface="Gisha" pitchFamily="34" charset="-79"/>
              <a:ea typeface="隶书" pitchFamily="49" charset="-122"/>
              <a:cs typeface="+mn-cs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67544" y="3861048"/>
            <a:ext cx="8229600" cy="15841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</a:pPr>
            <a:r>
              <a:rPr lang="zh-CN" altLang="en-US" sz="2800" b="1" noProof="0" dirty="0" smtClean="0">
                <a:solidFill>
                  <a:srgbClr val="004ADE"/>
                </a:solidFill>
                <a:latin typeface="Gisha" pitchFamily="34" charset="-79"/>
                <a:ea typeface="隶书" pitchFamily="49" charset="-122"/>
              </a:rPr>
              <a:t>例如：</a:t>
            </a:r>
            <a:endParaRPr lang="en-US" altLang="zh-CN" sz="2800" b="1" noProof="0" dirty="0" smtClean="0">
              <a:solidFill>
                <a:srgbClr val="004ADE"/>
              </a:solidFill>
              <a:latin typeface="Gisha" pitchFamily="34" charset="-79"/>
              <a:ea typeface="隶书" pitchFamily="49" charset="-122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</a:pPr>
            <a:r>
              <a:rPr kumimoji="0" lang="en-US" altLang="zh-CN" sz="2800" b="1" i="0" u="none" strike="noStrike" kern="1200" cap="none" spc="0" normalizeH="0" baseline="0" dirty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INTEGER</a:t>
            </a:r>
            <a:r>
              <a:rPr kumimoji="0" lang="en-US" altLang="zh-CN" sz="2800" b="1" i="0" u="none" strike="noStrike" kern="1200" cap="none" spc="0" normalizeH="0" dirty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 :: array3(1000) = (/ (</a:t>
            </a:r>
            <a:r>
              <a:rPr kumimoji="0" lang="en-US" altLang="zh-CN" sz="2800" b="1" i="0" u="none" strike="noStrike" kern="1200" cap="none" spc="0" normalizeH="0" dirty="0" err="1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i</a:t>
            </a:r>
            <a:r>
              <a:rPr kumimoji="0" lang="en-US" altLang="zh-CN" sz="2800" b="1" i="0" u="none" strike="noStrike" kern="1200" cap="none" spc="0" normalizeH="0" dirty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, </a:t>
            </a:r>
            <a:r>
              <a:rPr kumimoji="0" lang="en-US" altLang="zh-CN" sz="2800" b="1" i="0" u="none" strike="noStrike" kern="1200" cap="none" spc="0" normalizeH="0" dirty="0" err="1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i</a:t>
            </a:r>
            <a:r>
              <a:rPr kumimoji="0" lang="en-US" altLang="zh-CN" sz="2800" b="1" i="0" u="none" strike="noStrike" kern="1200" cap="none" spc="0" normalizeH="0" dirty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=1,1000) /)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INTEGER</a:t>
            </a:r>
            <a:r>
              <a:rPr kumimoji="0" lang="en-US" altLang="zh-CN" sz="2800" b="1" i="0" u="none" strike="noStrike" kern="1200" cap="none" spc="0" normalizeH="0" noProof="0" dirty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 :: array4(25) = (/ ((0,i=1,4),5*</a:t>
            </a:r>
            <a:r>
              <a:rPr kumimoji="0" lang="en-US" altLang="zh-CN" sz="2800" b="1" i="0" u="none" strike="noStrike" kern="1200" cap="none" spc="0" normalizeH="0" noProof="0" dirty="0" err="1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j,j</a:t>
            </a:r>
            <a:r>
              <a:rPr kumimoji="0" lang="en-US" altLang="zh-CN" sz="2800" b="1" i="0" u="none" strike="noStrike" kern="1200" cap="none" spc="0" normalizeH="0" noProof="0" dirty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=1,5) /)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4ADE"/>
              </a:solidFill>
              <a:effectLst/>
              <a:uLnTx/>
              <a:uFillTx/>
              <a:latin typeface="Gisha" pitchFamily="34" charset="-79"/>
              <a:ea typeface="隶书" pitchFamily="49" charset="-122"/>
              <a:cs typeface="+mn-cs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5940152" y="5949280"/>
            <a:ext cx="2088232" cy="57606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50000"/>
              <a:buFont typeface="Wingdings 2"/>
              <a:buNone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循环嵌套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isha" pitchFamily="34" charset="-79"/>
              <a:ea typeface="隶书" pitchFamily="49" charset="-122"/>
              <a:cs typeface="+mn-cs"/>
            </a:endParaRPr>
          </a:p>
        </p:txBody>
      </p:sp>
      <p:sp>
        <p:nvSpPr>
          <p:cNvPr id="7" name="上箭头 6"/>
          <p:cNvSpPr/>
          <p:nvPr/>
        </p:nvSpPr>
        <p:spPr>
          <a:xfrm>
            <a:off x="6660232" y="5301208"/>
            <a:ext cx="504056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在类型声明语句中初始化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6856" y="1124744"/>
            <a:ext cx="8229600" cy="5616624"/>
          </a:xfrm>
        </p:spPr>
        <p:txBody>
          <a:bodyPr>
            <a:normAutofit fontScale="85000" lnSpcReduction="20000"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计算数组元素的平方根并打印：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square_roots</a:t>
            </a:r>
            <a:endParaRPr lang="en-US" altLang="zh-CN" dirty="0" smtClean="0"/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u="sng" dirty="0" smtClean="0">
                <a:solidFill>
                  <a:srgbClr val="C00000"/>
                </a:solidFill>
              </a:rPr>
              <a:t>REAL </a:t>
            </a:r>
            <a:r>
              <a:rPr lang="en-US" altLang="zh-CN" u="sng" smtClean="0">
                <a:solidFill>
                  <a:srgbClr val="C00000"/>
                </a:solidFill>
              </a:rPr>
              <a:t>:: value(10) </a:t>
            </a:r>
            <a:r>
              <a:rPr lang="en-US" altLang="zh-CN" u="sng" dirty="0" smtClean="0">
                <a:solidFill>
                  <a:srgbClr val="C00000"/>
                </a:solidFill>
              </a:rPr>
              <a:t>= (/ (</a:t>
            </a:r>
            <a:r>
              <a:rPr lang="en-US" altLang="zh-CN" u="sng" dirty="0" err="1" smtClean="0">
                <a:solidFill>
                  <a:srgbClr val="C00000"/>
                </a:solidFill>
              </a:rPr>
              <a:t>i,i</a:t>
            </a:r>
            <a:r>
              <a:rPr lang="en-US" altLang="zh-CN" u="sng" dirty="0" smtClean="0">
                <a:solidFill>
                  <a:srgbClr val="C00000"/>
                </a:solidFill>
              </a:rPr>
              <a:t>=1,10) /)</a:t>
            </a:r>
          </a:p>
          <a:p>
            <a:r>
              <a:rPr lang="en-US" altLang="zh-CN" dirty="0" smtClean="0"/>
              <a:t>REAL </a:t>
            </a:r>
            <a:r>
              <a:rPr lang="en-US" altLang="zh-CN" smtClean="0"/>
              <a:t>:: square_root(10)</a:t>
            </a:r>
            <a:endParaRPr lang="en-US" altLang="zh-CN" dirty="0" smtClean="0"/>
          </a:p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=1,10</a:t>
            </a:r>
          </a:p>
          <a:p>
            <a:r>
              <a:rPr lang="en-US" altLang="zh-CN" dirty="0" smtClean="0"/>
              <a:t>	</a:t>
            </a:r>
            <a:r>
              <a:rPr lang="en-US" altLang="zh-CN" dirty="0" err="1" smtClean="0"/>
              <a:t>square_root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)=SQRT(value(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))</a:t>
            </a:r>
          </a:p>
          <a:p>
            <a:r>
              <a:rPr lang="en-US" altLang="zh-CN" dirty="0" smtClean="0"/>
              <a:t>END DO</a:t>
            </a:r>
          </a:p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=1,10</a:t>
            </a:r>
          </a:p>
          <a:p>
            <a:r>
              <a:rPr lang="en-US" altLang="zh-CN" dirty="0" smtClean="0"/>
              <a:t>	WRITE (*,100) value 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), </a:t>
            </a:r>
            <a:r>
              <a:rPr lang="en-US" altLang="zh-CN" dirty="0" err="1" smtClean="0"/>
              <a:t>square_root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	100 FORMAT (1X,’Value=‘,F5.1,’Square&amp; &amp;Root=‘,F10.4)</a:t>
            </a:r>
          </a:p>
          <a:p>
            <a:r>
              <a:rPr lang="en-US" altLang="zh-CN" dirty="0" smtClean="0"/>
              <a:t>END DO</a:t>
            </a:r>
          </a:p>
          <a:p>
            <a:r>
              <a:rPr lang="en-US" altLang="zh-CN" dirty="0" smtClean="0"/>
              <a:t>END PROGRAM </a:t>
            </a:r>
            <a:r>
              <a:rPr lang="en-US" altLang="zh-CN" dirty="0" err="1" smtClean="0"/>
              <a:t>square_roots</a:t>
            </a: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用</a:t>
            </a:r>
            <a:r>
              <a:rPr lang="en-US" altLang="zh-CN" dirty="0" smtClean="0"/>
              <a:t>READ</a:t>
            </a:r>
            <a:r>
              <a:rPr lang="zh-CN" altLang="en-US" dirty="0" smtClean="0"/>
              <a:t>语句初始化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用</a:t>
            </a:r>
            <a:r>
              <a:rPr lang="en-US" altLang="zh-CN" dirty="0" smtClean="0">
                <a:solidFill>
                  <a:srgbClr val="FF0000"/>
                </a:solidFill>
              </a:rPr>
              <a:t>READ</a:t>
            </a:r>
            <a:r>
              <a:rPr lang="zh-CN" altLang="en-US" dirty="0" smtClean="0">
                <a:solidFill>
                  <a:srgbClr val="FF0000"/>
                </a:solidFill>
              </a:rPr>
              <a:t>语句初始化数组时，需要用到隐式</a:t>
            </a:r>
            <a:r>
              <a:rPr lang="en-US" altLang="zh-CN" dirty="0" smtClean="0">
                <a:solidFill>
                  <a:srgbClr val="FF0000"/>
                </a:solidFill>
              </a:rPr>
              <a:t>DO</a:t>
            </a:r>
            <a:r>
              <a:rPr lang="zh-CN" altLang="en-US" dirty="0" smtClean="0">
                <a:solidFill>
                  <a:srgbClr val="FF0000"/>
                </a:solidFill>
              </a:rPr>
              <a:t>循环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形式如下：</a:t>
            </a:r>
            <a:endParaRPr lang="en-US" altLang="zh-CN" dirty="0" smtClean="0"/>
          </a:p>
          <a:p>
            <a:r>
              <a:rPr lang="en-US" altLang="zh-CN" dirty="0" smtClean="0"/>
              <a:t>RAED (</a:t>
            </a:r>
            <a:r>
              <a:rPr lang="en-US" altLang="zh-CN" dirty="0" err="1" smtClean="0"/>
              <a:t>unit,format</a:t>
            </a:r>
            <a:r>
              <a:rPr lang="en-US" altLang="zh-CN" dirty="0" smtClean="0"/>
              <a:t>) (arg1,arg2,…,index&amp;</a:t>
            </a:r>
          </a:p>
          <a:p>
            <a:r>
              <a:rPr lang="en-US" altLang="zh-CN" dirty="0" smtClean="0"/>
              <a:t>    &amp;=</a:t>
            </a:r>
            <a:r>
              <a:rPr lang="en-US" altLang="zh-CN" dirty="0" err="1" smtClean="0"/>
              <a:t>istart,iend,incr</a:t>
            </a:r>
            <a:r>
              <a:rPr lang="en-US" altLang="zh-CN" dirty="0" smtClean="0"/>
              <a:t>)</a:t>
            </a:r>
          </a:p>
          <a:p>
            <a:r>
              <a:rPr lang="zh-CN" altLang="en-US" dirty="0" smtClean="0"/>
              <a:t>例如：</a:t>
            </a:r>
            <a:endParaRPr lang="en-US" altLang="zh-CN" dirty="0" smtClean="0"/>
          </a:p>
          <a:p>
            <a:r>
              <a:rPr lang="en-US" altLang="zh-CN" dirty="0" smtClean="0"/>
              <a:t>INTEGER :: array(5)</a:t>
            </a:r>
          </a:p>
          <a:p>
            <a:r>
              <a:rPr lang="en-US" altLang="zh-CN" dirty="0" smtClean="0"/>
              <a:t>READ (*,*) (array(</a:t>
            </a:r>
            <a:r>
              <a:rPr lang="en-US" altLang="zh-CN" dirty="0" err="1" smtClean="0"/>
              <a:t>i</a:t>
            </a:r>
            <a:r>
              <a:rPr lang="en-US" altLang="zh-CN" smtClean="0"/>
              <a:t>),i=1,5)</a:t>
            </a: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在</a:t>
            </a:r>
            <a:r>
              <a:rPr lang="zh-CN" altLang="en-US" smtClean="0"/>
              <a:t>数组声明中使用有名常数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同一个程序，可能某次处理的问题规模比较小，数组也相对小一些，有时则相反。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从程序的效率来讲，我们没必要将数组定义得很大以便应付不同的情况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简单的解决办法就是用有名常数来声明数组的大小</a:t>
            </a:r>
            <a:endParaRPr lang="en-US" altLang="zh-CN" smtClean="0"/>
          </a:p>
          <a:p>
            <a:r>
              <a:rPr lang="zh-CN" altLang="en-US" smtClean="0"/>
              <a:t>通过修改有名常数的值来应付不同的情况</a:t>
            </a:r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例如：</a:t>
            </a:r>
            <a:endParaRPr lang="en-US" altLang="zh-CN" smtClean="0"/>
          </a:p>
          <a:p>
            <a:r>
              <a:rPr lang="en-US" altLang="zh-CN" smtClean="0"/>
              <a:t>INTEGER,PARAMETER :: </a:t>
            </a:r>
            <a:r>
              <a:rPr lang="en-US" altLang="zh-CN" smtClean="0">
                <a:solidFill>
                  <a:srgbClr val="C00000"/>
                </a:solidFill>
              </a:rPr>
              <a:t>MAX_SIZE</a:t>
            </a:r>
            <a:r>
              <a:rPr lang="en-US" altLang="zh-CN" smtClean="0"/>
              <a:t>=100</a:t>
            </a:r>
          </a:p>
          <a:p>
            <a:r>
              <a:rPr lang="en-US" altLang="zh-CN" smtClean="0"/>
              <a:t>REAL :: array1(</a:t>
            </a:r>
            <a:r>
              <a:rPr lang="en-US" altLang="zh-CN" smtClean="0">
                <a:solidFill>
                  <a:srgbClr val="C00000"/>
                </a:solidFill>
              </a:rPr>
              <a:t>MAX_SIZE</a:t>
            </a:r>
            <a:r>
              <a:rPr lang="en-US" altLang="zh-CN" smtClean="0"/>
              <a:t>)</a:t>
            </a:r>
          </a:p>
          <a:p>
            <a:r>
              <a:rPr lang="en-US" altLang="zh-CN" smtClean="0"/>
              <a:t>REAL :: array2(2*</a:t>
            </a:r>
            <a:r>
              <a:rPr lang="en-US" altLang="zh-CN" smtClean="0">
                <a:solidFill>
                  <a:srgbClr val="C00000"/>
                </a:solidFill>
              </a:rPr>
              <a:t>MAXSIZE</a:t>
            </a:r>
            <a:r>
              <a:rPr lang="en-US" altLang="zh-CN" smtClean="0"/>
              <a:t>)</a:t>
            </a:r>
          </a:p>
          <a:p>
            <a:r>
              <a:rPr lang="en-US" altLang="zh-CN" smtClean="0"/>
              <a:t>DO i=1,</a:t>
            </a:r>
            <a:r>
              <a:rPr lang="en-US" altLang="zh-CN" smtClean="0">
                <a:solidFill>
                  <a:srgbClr val="C00000"/>
                </a:solidFill>
              </a:rPr>
              <a:t>MAX_SIZE</a:t>
            </a:r>
          </a:p>
          <a:p>
            <a:r>
              <a:rPr lang="en-US" altLang="zh-CN" smtClean="0"/>
              <a:t>	array1(i)=i</a:t>
            </a:r>
          </a:p>
          <a:p>
            <a:r>
              <a:rPr lang="en-US" altLang="zh-CN" smtClean="0"/>
              <a:t>END DO</a:t>
            </a:r>
          </a:p>
          <a:p>
            <a:r>
              <a:rPr lang="zh-CN" altLang="en-US" smtClean="0"/>
              <a:t>当下次我们要处理的数据比较少，可以通过修改</a:t>
            </a:r>
            <a:r>
              <a:rPr lang="en-US" altLang="zh-CN" smtClean="0"/>
              <a:t>MAX_SIZE</a:t>
            </a:r>
            <a:r>
              <a:rPr lang="zh-CN" altLang="en-US" smtClean="0"/>
              <a:t>的值来实现</a:t>
            </a:r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隐</a:t>
            </a:r>
            <a:r>
              <a:rPr lang="zh-CN" altLang="en-US" dirty="0" smtClean="0"/>
              <a:t>式</a:t>
            </a:r>
            <a:r>
              <a:rPr lang="en-US" altLang="zh-CN" dirty="0" smtClean="0"/>
              <a:t>DO</a:t>
            </a:r>
            <a:r>
              <a:rPr lang="zh-CN" altLang="en-US" dirty="0" smtClean="0"/>
              <a:t>循环与</a:t>
            </a:r>
            <a:r>
              <a:rPr lang="en-US" altLang="zh-CN" dirty="0" smtClean="0"/>
              <a:t>IO</a:t>
            </a:r>
            <a:r>
              <a:rPr lang="zh-CN" altLang="en-US" smtClean="0"/>
              <a:t>语句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85922"/>
            <a:ext cx="8176422" cy="1090950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隐式</a:t>
            </a:r>
            <a:r>
              <a:rPr lang="en-US" altLang="zh-CN" dirty="0" smtClean="0"/>
              <a:t>DO</a:t>
            </a:r>
            <a:r>
              <a:rPr lang="zh-CN" altLang="en-US" smtClean="0"/>
              <a:t>循环不是独立语句，</a:t>
            </a:r>
            <a:r>
              <a:rPr lang="zh-CN" altLang="en-US" b="0" smtClean="0"/>
              <a:t>只是用作为读写语句的输入输出表中一个组成部分，用来控制重复读写的次数。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500034" y="2480926"/>
            <a:ext cx="8176422" cy="266258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例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6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.1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WRITE (*,100) (i,2*i,3*i,i=1,3)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en-US" altLang="zh-CN" sz="2800" b="1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100 FORMAT (1X,9I6)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输出结果是</a:t>
            </a:r>
            <a:endParaRPr lang="en-US" altLang="zh-CN" sz="2800" b="1" smtClean="0">
              <a:solidFill>
                <a:srgbClr val="060994"/>
              </a:solidFill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1</a:t>
            </a:r>
            <a:r>
              <a:rPr kumimoji="0" lang="en-US" altLang="zh-CN" sz="2800" b="1" i="0" u="none" strike="noStrike" kern="1200" cap="none" spc="0" normalizeH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    2    3    2    4    6    3    6    9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嵌套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FF0000"/>
                </a:solidFill>
              </a:rPr>
              <a:t>例</a:t>
            </a:r>
            <a:r>
              <a:rPr lang="en-US" altLang="zh-CN" smtClean="0">
                <a:solidFill>
                  <a:srgbClr val="FF0000"/>
                </a:solidFill>
              </a:rPr>
              <a:t>6</a:t>
            </a:r>
            <a:r>
              <a:rPr lang="en-US" altLang="zh-CN" smtClean="0">
                <a:solidFill>
                  <a:srgbClr val="FF0000"/>
                </a:solidFill>
              </a:rPr>
              <a:t>.2</a:t>
            </a:r>
            <a:endParaRPr lang="en-US" altLang="zh-CN" smtClean="0">
              <a:solidFill>
                <a:srgbClr val="FF0000"/>
              </a:solidFill>
            </a:endParaRPr>
          </a:p>
          <a:p>
            <a:r>
              <a:rPr lang="en-US" altLang="zh-CN" smtClean="0"/>
              <a:t>WRITE (*,100) ((i,j,j=1,3),i=1,2)</a:t>
            </a:r>
          </a:p>
          <a:p>
            <a:r>
              <a:rPr lang="en-US" altLang="zh-CN" smtClean="0"/>
              <a:t>100 FORMAT (1X,I5,1X,I5)</a:t>
            </a:r>
          </a:p>
          <a:p>
            <a:r>
              <a:rPr lang="zh-CN" altLang="en-US" smtClean="0"/>
              <a:t>输出结果：</a:t>
            </a:r>
            <a:endParaRPr lang="en-US" altLang="zh-CN" smtClean="0"/>
          </a:p>
          <a:p>
            <a:r>
              <a:rPr lang="en-US" altLang="zh-CN" smtClean="0"/>
              <a:t>     1    1</a:t>
            </a:r>
          </a:p>
          <a:p>
            <a:r>
              <a:rPr lang="en-US" altLang="zh-CN" smtClean="0"/>
              <a:t>     1    2</a:t>
            </a:r>
          </a:p>
          <a:p>
            <a:r>
              <a:rPr lang="en-US" altLang="zh-CN" smtClean="0"/>
              <a:t>     1    3</a:t>
            </a:r>
          </a:p>
          <a:p>
            <a:r>
              <a:rPr lang="en-US" altLang="zh-CN" smtClean="0"/>
              <a:t>     2    1</a:t>
            </a:r>
          </a:p>
          <a:p>
            <a:r>
              <a:rPr lang="en-US" altLang="zh-CN" smtClean="0"/>
              <a:t>     2    2</a:t>
            </a:r>
          </a:p>
          <a:p>
            <a:r>
              <a:rPr lang="en-US" altLang="zh-CN" smtClean="0"/>
              <a:t>     2    3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WRITE</a:t>
            </a:r>
            <a:r>
              <a:rPr lang="zh-CN" altLang="en-US" smtClean="0"/>
              <a:t>与</a:t>
            </a:r>
            <a:r>
              <a:rPr lang="en-US" altLang="zh-CN" smtClean="0"/>
              <a:t>FORMAT</a:t>
            </a:r>
            <a:r>
              <a:rPr lang="zh-CN" altLang="en-US" smtClean="0"/>
              <a:t>进阶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201964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FF0000"/>
                </a:solidFill>
              </a:rPr>
              <a:t>每个</a:t>
            </a:r>
            <a:r>
              <a:rPr lang="en-US" altLang="zh-CN" smtClean="0">
                <a:solidFill>
                  <a:srgbClr val="FF0000"/>
                </a:solidFill>
              </a:rPr>
              <a:t>WRITE</a:t>
            </a:r>
            <a:r>
              <a:rPr lang="zh-CN" altLang="en-US" smtClean="0">
                <a:solidFill>
                  <a:srgbClr val="FF0000"/>
                </a:solidFill>
              </a:rPr>
              <a:t>都会从新的一行开始输出</a:t>
            </a:r>
            <a:endParaRPr lang="en-US" altLang="zh-CN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FF0000"/>
                </a:solidFill>
              </a:rPr>
              <a:t>如果</a:t>
            </a:r>
            <a:r>
              <a:rPr lang="en-US" altLang="zh-CN" smtClean="0">
                <a:solidFill>
                  <a:srgbClr val="FF0000"/>
                </a:solidFill>
              </a:rPr>
              <a:t>WRITE</a:t>
            </a:r>
            <a:r>
              <a:rPr lang="zh-CN" altLang="en-US" smtClean="0">
                <a:solidFill>
                  <a:srgbClr val="FF0000"/>
                </a:solidFill>
              </a:rPr>
              <a:t>按照某个</a:t>
            </a:r>
            <a:r>
              <a:rPr lang="en-US" altLang="zh-CN" smtClean="0">
                <a:solidFill>
                  <a:srgbClr val="FF0000"/>
                </a:solidFill>
              </a:rPr>
              <a:t>FORMAT</a:t>
            </a:r>
            <a:r>
              <a:rPr lang="zh-CN" altLang="en-US" smtClean="0">
                <a:solidFill>
                  <a:srgbClr val="FF0000"/>
                </a:solidFill>
              </a:rPr>
              <a:t>输出，当</a:t>
            </a:r>
            <a:r>
              <a:rPr lang="en-US" altLang="zh-CN" smtClean="0">
                <a:solidFill>
                  <a:srgbClr val="FF0000"/>
                </a:solidFill>
              </a:rPr>
              <a:t>FORMAT</a:t>
            </a:r>
            <a:r>
              <a:rPr lang="zh-CN" altLang="en-US" smtClean="0">
                <a:solidFill>
                  <a:srgbClr val="FF0000"/>
                </a:solidFill>
              </a:rPr>
              <a:t>作用完，但</a:t>
            </a:r>
            <a:r>
              <a:rPr lang="en-US" altLang="zh-CN" smtClean="0">
                <a:solidFill>
                  <a:srgbClr val="FF0000"/>
                </a:solidFill>
              </a:rPr>
              <a:t>WRITE</a:t>
            </a:r>
            <a:r>
              <a:rPr lang="zh-CN" altLang="en-US" smtClean="0">
                <a:solidFill>
                  <a:srgbClr val="FF0000"/>
                </a:solidFill>
              </a:rPr>
              <a:t>仍有未输出项时，从新的一行开始输出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500034" y="3357562"/>
            <a:ext cx="8229600" cy="33055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将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例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6.1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修改为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04ADE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  <a:defRPr/>
            </a:pPr>
            <a:r>
              <a:rPr lang="en-US" altLang="zh-CN" sz="2800" b="1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WRITE (*,100) (i,2*i,3*i,i=1,3)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  <a:defRPr/>
            </a:pPr>
            <a:r>
              <a:rPr lang="en-US" altLang="zh-CN" sz="2800" b="1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100 FORMAT (1X,I6)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结果如何？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04ADE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endParaRPr lang="en-US" altLang="zh-CN" sz="2800" b="1" smtClean="0">
              <a:solidFill>
                <a:srgbClr val="004ADE"/>
              </a:solidFill>
              <a:latin typeface="Times New Roman" pitchFamily="18" charset="0"/>
              <a:ea typeface="隶书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如果想用两行输出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例</a:t>
            </a:r>
            <a:r>
              <a:rPr lang="en-US" altLang="zh-CN" sz="2800" b="1" smtClean="0">
                <a:solidFill>
                  <a:srgbClr val="004ADE"/>
                </a:solidFill>
                <a:latin typeface="Times New Roman" pitchFamily="18" charset="0"/>
                <a:ea typeface="隶书" pitchFamily="49" charset="-122"/>
              </a:rPr>
              <a:t>6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.2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4ADE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的结果，应该如何做？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04ADE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数组初步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24536"/>
          </a:xfrm>
        </p:spPr>
        <p:txBody>
          <a:bodyPr/>
          <a:lstStyle/>
          <a:p>
            <a:r>
              <a:rPr lang="zh-CN" altLang="en-US" dirty="0" smtClean="0"/>
              <a:t>了解如何定义、初始化和使用</a:t>
            </a:r>
            <a:r>
              <a:rPr lang="zh-CN" altLang="en-US" smtClean="0"/>
              <a:t>数组</a:t>
            </a:r>
            <a:endParaRPr lang="en-US" altLang="zh-CN" smtClean="0"/>
          </a:p>
          <a:p>
            <a:r>
              <a:rPr lang="zh-CN" altLang="en-US" smtClean="0"/>
              <a:t>了解隐式</a:t>
            </a:r>
            <a:r>
              <a:rPr lang="en-US" altLang="zh-CN" smtClean="0"/>
              <a:t>DO</a:t>
            </a:r>
            <a:r>
              <a:rPr lang="zh-CN" altLang="en-US" smtClean="0"/>
              <a:t>循环</a:t>
            </a:r>
            <a:endParaRPr lang="en-US" altLang="zh-CN" smtClean="0"/>
          </a:p>
          <a:p>
            <a:r>
              <a:rPr lang="zh-CN" altLang="en-US" smtClean="0"/>
              <a:t>进一步掌握</a:t>
            </a:r>
            <a:r>
              <a:rPr lang="en-US" altLang="zh-CN" smtClean="0"/>
              <a:t>WRITE</a:t>
            </a:r>
            <a:r>
              <a:rPr lang="zh-CN" altLang="en-US" smtClean="0"/>
              <a:t>与</a:t>
            </a:r>
            <a:r>
              <a:rPr lang="en-US" altLang="zh-CN" smtClean="0"/>
              <a:t>FORMAT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二</a:t>
            </a:r>
            <a:r>
              <a:rPr lang="zh-CN" altLang="en-US" dirty="0" smtClean="0"/>
              <a:t>维与多维数组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662850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二维数组通过两个下标定位</a:t>
            </a:r>
            <a:endParaRPr lang="en-US" altLang="zh-CN" dirty="0" smtClean="0"/>
          </a:p>
          <a:p>
            <a:r>
              <a:rPr lang="zh-CN" altLang="en-US" dirty="0" smtClean="0"/>
              <a:t>声明方式类似于一维数组</a:t>
            </a:r>
            <a:endParaRPr lang="en-US" altLang="zh-CN" dirty="0" smtClean="0"/>
          </a:p>
          <a:p>
            <a:r>
              <a:rPr lang="zh-CN" altLang="en-US" dirty="0" smtClean="0"/>
              <a:t>例如：</a:t>
            </a:r>
            <a:endParaRPr lang="en-US" altLang="zh-CN" dirty="0" smtClean="0"/>
          </a:p>
          <a:p>
            <a:r>
              <a:rPr lang="en-US" altLang="zh-CN" dirty="0" smtClean="0"/>
              <a:t>REAL :: a(3,6) </a:t>
            </a:r>
          </a:p>
          <a:p>
            <a:r>
              <a:rPr lang="zh-CN" altLang="en-US" dirty="0" smtClean="0"/>
              <a:t>定义了一个二维数组，第一个下标的有效值为</a:t>
            </a:r>
            <a:r>
              <a:rPr lang="en-US" altLang="zh-CN" dirty="0" smtClean="0"/>
              <a:t>1~3</a:t>
            </a:r>
            <a:r>
              <a:rPr lang="zh-CN" altLang="en-US" dirty="0" smtClean="0"/>
              <a:t>，第二个下标的有效值为</a:t>
            </a:r>
            <a:r>
              <a:rPr lang="en-US" altLang="zh-CN" dirty="0" smtClean="0"/>
              <a:t>1~6</a:t>
            </a:r>
            <a:r>
              <a:rPr lang="zh-CN" altLang="en-US" dirty="0" smtClean="0"/>
              <a:t>，任何其它下标值都属于越界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数学上可以这么理解，一维数组是矢量，二维数组是二阶矩阵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二</a:t>
            </a:r>
            <a:r>
              <a:rPr lang="zh-CN" altLang="en-US" dirty="0" smtClean="0"/>
              <a:t>维与多维数组的存储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数组总是存储在内存空间的一块连续区域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一维数组按照下标序号连续存储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二维数组按照列优先的原则存储，也就是先按顺序存储第一列的元素，然后再按顺序存储下一列的元素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类似地，多维数组也是先存储标号在最前面的所有元素</a:t>
            </a:r>
            <a:endParaRPr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二</a:t>
            </a:r>
            <a:r>
              <a:rPr lang="zh-CN" altLang="en-US" dirty="0" smtClean="0"/>
              <a:t>维数组的初始化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和一维数组一样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二维数组的初始化也是可以采用三种方法</a:t>
            </a:r>
            <a:endParaRPr lang="en-US" altLang="zh-CN" dirty="0" smtClean="0"/>
          </a:p>
          <a:p>
            <a:r>
              <a:rPr lang="en-US" altLang="zh-CN" dirty="0" smtClean="0"/>
              <a:t>	</a:t>
            </a:r>
            <a:r>
              <a:rPr lang="zh-CN" altLang="en-US" dirty="0" smtClean="0"/>
              <a:t>赋值语句</a:t>
            </a:r>
            <a:endParaRPr lang="en-US" altLang="zh-CN" dirty="0" smtClean="0"/>
          </a:p>
          <a:p>
            <a:r>
              <a:rPr lang="en-US" altLang="zh-CN" dirty="0" smtClean="0"/>
              <a:t>	</a:t>
            </a:r>
            <a:r>
              <a:rPr lang="zh-CN" altLang="en-US" dirty="0" smtClean="0"/>
              <a:t>类型声明语句</a:t>
            </a:r>
            <a:endParaRPr lang="en-US" altLang="zh-CN" dirty="0" smtClean="0"/>
          </a:p>
          <a:p>
            <a:r>
              <a:rPr lang="en-US" altLang="zh-CN" dirty="0" smtClean="0"/>
              <a:t>	READ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二</a:t>
            </a:r>
            <a:r>
              <a:rPr lang="zh-CN" altLang="en-US" dirty="0" smtClean="0"/>
              <a:t>维数组的初始化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3312368" cy="5256584"/>
          </a:xfrm>
        </p:spPr>
        <p:txBody>
          <a:bodyPr/>
          <a:lstStyle/>
          <a:p>
            <a:r>
              <a:rPr lang="zh-CN" altLang="en-US" dirty="0" smtClean="0"/>
              <a:t>赋值语句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INTEGER :: a(4,3)</a:t>
            </a:r>
          </a:p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=1,4</a:t>
            </a:r>
          </a:p>
          <a:p>
            <a:r>
              <a:rPr lang="en-US" altLang="zh-CN" dirty="0" smtClean="0"/>
              <a:t>	DO j=1,3</a:t>
            </a:r>
          </a:p>
          <a:p>
            <a:r>
              <a:rPr lang="en-US" altLang="zh-CN" dirty="0" smtClean="0"/>
              <a:t>		a(</a:t>
            </a:r>
            <a:r>
              <a:rPr lang="en-US" altLang="zh-CN" dirty="0" err="1" smtClean="0"/>
              <a:t>i,j</a:t>
            </a:r>
            <a:r>
              <a:rPr lang="en-US" altLang="zh-CN" dirty="0" smtClean="0"/>
              <a:t>)=j</a:t>
            </a:r>
          </a:p>
          <a:p>
            <a:r>
              <a:rPr lang="en-US" altLang="zh-CN" dirty="0" smtClean="0"/>
              <a:t>	END DO</a:t>
            </a:r>
          </a:p>
          <a:p>
            <a:r>
              <a:rPr lang="en-US" altLang="zh-CN" dirty="0" smtClean="0"/>
              <a:t>END DO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779912" y="2132856"/>
          <a:ext cx="3840087" cy="2536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029"/>
                <a:gridCol w="1280029"/>
                <a:gridCol w="1280029"/>
              </a:tblGrid>
              <a:tr h="634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634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634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63401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812360" y="836712"/>
          <a:ext cx="1103784" cy="5760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784"/>
              </a:tblGrid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480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二</a:t>
            </a:r>
            <a:r>
              <a:rPr lang="zh-CN" altLang="en-US" dirty="0" smtClean="0"/>
              <a:t>维数组的初始化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196752"/>
            <a:ext cx="8892480" cy="5256584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不用循环，能否这样：</a:t>
            </a:r>
            <a:endParaRPr lang="en-US" altLang="zh-CN" dirty="0" smtClean="0"/>
          </a:p>
          <a:p>
            <a:r>
              <a:rPr lang="en-US" altLang="zh-CN" dirty="0" smtClean="0"/>
              <a:t>a = (/1,1,1,1,2,2,2,2,3,3,3,3/)</a:t>
            </a:r>
          </a:p>
          <a:p>
            <a:r>
              <a:rPr lang="zh-CN" altLang="en-US" dirty="0" smtClean="0"/>
              <a:t>事实上，这个不能正常运行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因为赋值号右边的数组构造器产生的是一个有</a:t>
            </a:r>
            <a:r>
              <a:rPr lang="en-US" altLang="zh-CN" dirty="0" smtClean="0">
                <a:solidFill>
                  <a:srgbClr val="FF0000"/>
                </a:solidFill>
              </a:rPr>
              <a:t>12</a:t>
            </a:r>
            <a:r>
              <a:rPr lang="zh-CN" altLang="en-US" dirty="0" smtClean="0">
                <a:solidFill>
                  <a:srgbClr val="FF0000"/>
                </a:solidFill>
              </a:rPr>
              <a:t>个元素的一维数组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解决方案是</a:t>
            </a:r>
            <a:r>
              <a:rPr lang="en-US" altLang="zh-CN" dirty="0" smtClean="0"/>
              <a:t>:</a:t>
            </a:r>
          </a:p>
          <a:p>
            <a:r>
              <a:rPr lang="zh-CN" altLang="en-US" dirty="0" smtClean="0">
                <a:solidFill>
                  <a:srgbClr val="FF0000"/>
                </a:solidFill>
              </a:rPr>
              <a:t>利用</a:t>
            </a:r>
            <a:r>
              <a:rPr lang="en-US" altLang="zh-CN" dirty="0" smtClean="0">
                <a:solidFill>
                  <a:srgbClr val="FF0000"/>
                </a:solidFill>
              </a:rPr>
              <a:t>Fortran95</a:t>
            </a:r>
            <a:r>
              <a:rPr lang="zh-CN" altLang="en-US" dirty="0" smtClean="0">
                <a:solidFill>
                  <a:srgbClr val="FF0000"/>
                </a:solidFill>
              </a:rPr>
              <a:t>提供的内置函数，改变构造器产生的数组结构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a=RESHAPE ((/1,1,1,1,2,2,2,2,3,3,3,3/),(/4,3/))</a:t>
            </a:r>
          </a:p>
          <a:p>
            <a:r>
              <a:rPr lang="zh-CN" altLang="en-US" dirty="0" smtClean="0"/>
              <a:t>注意在构造表中，元素按列优先放置，和存储顺序一样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二</a:t>
            </a:r>
            <a:r>
              <a:rPr lang="zh-CN" altLang="en-US" dirty="0" smtClean="0"/>
              <a:t>维数组的初始化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用类型声明语句初始化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en-US" altLang="zh-CN" dirty="0" smtClean="0"/>
              <a:t>INTEGER :: a(4,3) = &amp;</a:t>
            </a:r>
          </a:p>
          <a:p>
            <a:r>
              <a:rPr lang="en-US" altLang="zh-CN" smtClean="0"/>
              <a:t>&amp;RESHAPE </a:t>
            </a:r>
            <a:r>
              <a:rPr lang="en-US" altLang="zh-CN" dirty="0" smtClean="0"/>
              <a:t>((/1,1,1,1,2,2,2,2,3,3,3,3/),(/4,3/))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二</a:t>
            </a:r>
            <a:r>
              <a:rPr lang="zh-CN" altLang="en-US" dirty="0" smtClean="0"/>
              <a:t>维数组的初始化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用</a:t>
            </a:r>
            <a:r>
              <a:rPr lang="en-US" altLang="zh-CN" dirty="0" smtClean="0">
                <a:solidFill>
                  <a:srgbClr val="FF0000"/>
                </a:solidFill>
              </a:rPr>
              <a:t>READ</a:t>
            </a:r>
            <a:r>
              <a:rPr lang="zh-CN" altLang="en-US" dirty="0" smtClean="0">
                <a:solidFill>
                  <a:srgbClr val="FF0000"/>
                </a:solidFill>
              </a:rPr>
              <a:t>语句初始化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zh-CN" altLang="en-US" dirty="0" smtClean="0"/>
              <a:t>用</a:t>
            </a:r>
            <a:r>
              <a:rPr lang="en-US" altLang="zh-CN" dirty="0" smtClean="0"/>
              <a:t>READ</a:t>
            </a:r>
            <a:r>
              <a:rPr lang="zh-CN" altLang="en-US" dirty="0" smtClean="0"/>
              <a:t>语句进行初始化多用于文件读取，具体方法在后续学习了文件处理后讲解</a:t>
            </a:r>
            <a:endParaRPr lang="zh-CN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多维</a:t>
            </a:r>
            <a:r>
              <a:rPr lang="zh-CN" altLang="en-US" dirty="0" smtClean="0"/>
              <a:t>数组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Fortran </a:t>
            </a:r>
            <a:r>
              <a:rPr lang="zh-CN" altLang="en-US" dirty="0" smtClean="0">
                <a:solidFill>
                  <a:srgbClr val="FF0000"/>
                </a:solidFill>
              </a:rPr>
              <a:t>最高支持</a:t>
            </a:r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r>
              <a:rPr lang="zh-CN" altLang="en-US" dirty="0" smtClean="0">
                <a:solidFill>
                  <a:srgbClr val="FF0000"/>
                </a:solidFill>
              </a:rPr>
              <a:t>维数组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004ADE"/>
                </a:solidFill>
              </a:rPr>
              <a:t>更高维数组的应用参考二维数组</a:t>
            </a:r>
            <a:endParaRPr lang="en-US" altLang="zh-CN" dirty="0" smtClean="0">
              <a:solidFill>
                <a:srgbClr val="004ADE"/>
              </a:solidFill>
            </a:endParaRPr>
          </a:p>
          <a:p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高维数组的处理会比较慢，占用大量存储空间，实际应用中，三维以上的数组比较少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矩阵的乘法：</a:t>
            </a:r>
            <a:endParaRPr lang="en-US" altLang="zh-CN" dirty="0" smtClean="0"/>
          </a:p>
          <a:p>
            <a:r>
              <a:rPr lang="zh-CN" altLang="en-US" dirty="0" smtClean="0"/>
              <a:t>矩阵</a:t>
            </a:r>
            <a:r>
              <a:rPr lang="en-US" altLang="zh-CN" dirty="0" smtClean="0"/>
              <a:t>A</a:t>
            </a:r>
            <a:r>
              <a:rPr lang="en-US" altLang="zh-CN" baseline="-25000" dirty="0" smtClean="0"/>
              <a:t>N,L</a:t>
            </a:r>
            <a:r>
              <a:rPr lang="zh-CN" altLang="en-US" dirty="0" smtClean="0"/>
              <a:t>和</a:t>
            </a:r>
            <a:r>
              <a:rPr lang="en-US" altLang="zh-CN" dirty="0" smtClean="0"/>
              <a:t>B</a:t>
            </a:r>
            <a:r>
              <a:rPr lang="en-US" altLang="zh-CN" baseline="-25000" dirty="0" smtClean="0"/>
              <a:t>L,M</a:t>
            </a:r>
            <a:r>
              <a:rPr lang="zh-CN" altLang="en-US" dirty="0" smtClean="0"/>
              <a:t>相乘，结果放在</a:t>
            </a:r>
            <a:r>
              <a:rPr lang="en-US" altLang="zh-CN" dirty="0" smtClean="0"/>
              <a:t>C</a:t>
            </a:r>
            <a:r>
              <a:rPr lang="en-US" altLang="zh-CN" baseline="-25000" dirty="0" smtClean="0"/>
              <a:t>N,M</a:t>
            </a:r>
            <a:r>
              <a:rPr lang="zh-CN" altLang="en-US" dirty="0" smtClean="0"/>
              <a:t>中</a:t>
            </a:r>
            <a:endParaRPr lang="en-US" altLang="zh-CN" dirty="0" smtClean="0"/>
          </a:p>
          <a:p>
            <a:r>
              <a:rPr lang="en-US" altLang="zh-CN" dirty="0" smtClean="0"/>
              <a:t>C</a:t>
            </a:r>
            <a:r>
              <a:rPr lang="zh-CN" altLang="en-US" dirty="0" smtClean="0"/>
              <a:t>的元素由下式计算：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编程计算</a:t>
            </a:r>
            <a:r>
              <a:rPr lang="en-US" altLang="zh-CN" dirty="0" smtClean="0"/>
              <a:t>C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设</a:t>
            </a:r>
            <a:endParaRPr lang="en-US" altLang="zh-CN" dirty="0" smtClean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408363" y="2492375"/>
          <a:ext cx="1573212" cy="798513"/>
        </p:xfrm>
        <a:graphic>
          <a:graphicData uri="http://schemas.openxmlformats.org/presentationml/2006/ole">
            <p:oleObj spid="_x0000_s70658" name="公式" r:id="rId3" imgW="876240" imgH="444240" progId="Equation.3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1331640" y="4581128"/>
          <a:ext cx="2571714" cy="1440160"/>
        </p:xfrm>
        <a:graphic>
          <a:graphicData uri="http://schemas.openxmlformats.org/presentationml/2006/ole">
            <p:oleObj spid="_x0000_s70659" name="公式" r:id="rId4" imgW="1269720" imgH="711000" progId="Equation.3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5220072" y="4581128"/>
          <a:ext cx="1256255" cy="1435720"/>
        </p:xfrm>
        <a:graphic>
          <a:graphicData uri="http://schemas.openxmlformats.org/presentationml/2006/ole">
            <p:oleObj spid="_x0000_s70660" name="公式" r:id="rId5" imgW="622080" imgH="7110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声明</a:t>
            </a:r>
            <a:r>
              <a:rPr lang="zh-CN" altLang="en-US" dirty="0" smtClean="0"/>
              <a:t>一维数组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384376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2400" b="0" dirty="0" err="1" smtClean="0"/>
              <a:t>DataType</a:t>
            </a:r>
            <a:r>
              <a:rPr lang="en-US" altLang="zh-CN" sz="2400" b="0" dirty="0" smtClean="0"/>
              <a:t> </a:t>
            </a:r>
            <a:r>
              <a:rPr lang="en-US" altLang="zh-CN" sz="2400" b="0" smtClean="0"/>
              <a:t>name(size</a:t>
            </a:r>
            <a:r>
              <a:rPr lang="en-US" altLang="zh-CN" sz="2400" b="0" smtClean="0"/>
              <a:t>)</a:t>
            </a:r>
          </a:p>
          <a:p>
            <a:r>
              <a:rPr lang="zh-CN" altLang="en-US" sz="2400" smtClean="0"/>
              <a:t>例：</a:t>
            </a:r>
            <a:endParaRPr lang="en-US" altLang="zh-CN" sz="2400" b="0" dirty="0" smtClean="0"/>
          </a:p>
          <a:p>
            <a:pPr lvl="1"/>
            <a:r>
              <a:rPr lang="en-US" altLang="zh-CN" sz="2400" dirty="0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INTEGER :: a(10)</a:t>
            </a:r>
          </a:p>
          <a:p>
            <a:pPr lvl="1"/>
            <a:r>
              <a:rPr lang="en-US" altLang="zh-CN" sz="2400" dirty="0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REAL :: s(20)</a:t>
            </a:r>
          </a:p>
          <a:p>
            <a:pPr lvl="1"/>
            <a:r>
              <a:rPr lang="en-US" altLang="zh-CN" sz="2400" dirty="0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COMPLEX :: c(5)</a:t>
            </a:r>
          </a:p>
          <a:p>
            <a:pPr lvl="1"/>
            <a:r>
              <a:rPr lang="en-US" altLang="zh-CN" sz="2400" dirty="0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CHARACTER (</a:t>
            </a:r>
            <a:r>
              <a:rPr lang="en-US" altLang="zh-CN" sz="2400" dirty="0" err="1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len</a:t>
            </a:r>
            <a:r>
              <a:rPr lang="en-US" altLang="zh-CN" sz="2400" dirty="0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=8) :: name(20)</a:t>
            </a:r>
          </a:p>
          <a:p>
            <a:pPr lvl="1"/>
            <a:r>
              <a:rPr lang="en-US" altLang="zh-CN" sz="2400" dirty="0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LOGICAL :: </a:t>
            </a:r>
            <a:r>
              <a:rPr lang="en-US" altLang="zh-CN" sz="2400" dirty="0" err="1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logi</a:t>
            </a:r>
            <a:r>
              <a:rPr lang="en-US" altLang="zh-CN" sz="2400" dirty="0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(10)       //</a:t>
            </a:r>
            <a:r>
              <a:rPr lang="zh-CN" altLang="en-US" sz="2400" dirty="0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比较少见</a:t>
            </a:r>
            <a:endParaRPr lang="en-US" altLang="zh-CN" sz="2400" dirty="0" smtClean="0">
              <a:solidFill>
                <a:srgbClr val="09025E"/>
              </a:solidFill>
              <a:latin typeface="隶书" pitchFamily="49" charset="-122"/>
              <a:ea typeface="隶书" pitchFamily="49" charset="-122"/>
            </a:endParaRPr>
          </a:p>
          <a:p>
            <a:pPr lvl="1"/>
            <a:r>
              <a:rPr lang="zh-CN" altLang="en-US" sz="2400" dirty="0" smtClean="0">
                <a:solidFill>
                  <a:srgbClr val="09025E"/>
                </a:solidFill>
                <a:latin typeface="隶书" pitchFamily="49" charset="-122"/>
                <a:ea typeface="隶书" pitchFamily="49" charset="-122"/>
              </a:rPr>
              <a:t>派生数据类型（后期讲）</a:t>
            </a:r>
            <a:endParaRPr lang="en-US" altLang="zh-CN" sz="2400" dirty="0" smtClean="0">
              <a:solidFill>
                <a:srgbClr val="09025E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2400" b="0" dirty="0" smtClean="0"/>
              <a:t>size</a:t>
            </a:r>
            <a:r>
              <a:rPr lang="zh-CN" altLang="en-US" sz="2400" b="0" dirty="0" smtClean="0"/>
              <a:t>确定了数组的大小，表明数组可以存放</a:t>
            </a:r>
            <a:r>
              <a:rPr lang="en-US" altLang="zh-CN" sz="2400" b="0" dirty="0" smtClean="0"/>
              <a:t>size</a:t>
            </a:r>
            <a:r>
              <a:rPr lang="zh-CN" altLang="en-US" sz="2400" b="0" dirty="0" smtClean="0"/>
              <a:t>个类型为</a:t>
            </a:r>
            <a:r>
              <a:rPr lang="en-US" altLang="zh-CN" sz="2400" b="0" dirty="0" err="1" smtClean="0"/>
              <a:t>DataType</a:t>
            </a:r>
            <a:r>
              <a:rPr lang="zh-CN" altLang="en-US" sz="2400" b="0" dirty="0" smtClean="0"/>
              <a:t>的数据</a:t>
            </a:r>
            <a:endParaRPr lang="zh-CN" altLang="en-US" sz="2400" b="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12474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B050"/>
                </a:solidFill>
              </a:rPr>
              <a:t>一维数组的声明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518973"/>
            <a:ext cx="828092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2060"/>
                </a:solidFill>
                <a:latin typeface="隶书" pitchFamily="49" charset="-122"/>
                <a:ea typeface="隶书" pitchFamily="49" charset="-122"/>
              </a:rPr>
              <a:t>最新的声明方法</a:t>
            </a:r>
            <a:endParaRPr lang="en-US" altLang="zh-CN" b="1" dirty="0" smtClean="0">
              <a:solidFill>
                <a:srgbClr val="00206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en-US" altLang="zh-CN" b="1" dirty="0" err="1" smtClean="0"/>
              <a:t>DataType</a:t>
            </a:r>
            <a:r>
              <a:rPr lang="en-US" altLang="zh-CN" b="1" dirty="0" smtClean="0"/>
              <a:t> , DIMENSION(size) :: name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5003884"/>
            <a:ext cx="784887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size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是整型常数，也可以用声明为</a:t>
            </a:r>
            <a:r>
              <a:rPr lang="en-US" altLang="zh-CN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PARAMETER</a:t>
            </a:r>
            <a:r>
              <a:rPr lang="zh-CN" altLang="en-US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的常数</a:t>
            </a:r>
            <a:endParaRPr lang="zh-CN" altLang="en-US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数组</a:t>
            </a:r>
            <a:r>
              <a:rPr lang="zh-CN" altLang="en-US" dirty="0" smtClean="0"/>
              <a:t>元素的使用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124744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3399"/>
                </a:solidFill>
                <a:latin typeface="隶书" pitchFamily="49" charset="-122"/>
                <a:ea typeface="隶书" pitchFamily="49" charset="-122"/>
              </a:rPr>
              <a:t>数组</a:t>
            </a:r>
            <a:r>
              <a:rPr lang="zh-CN" altLang="en-US" sz="2400" b="1" dirty="0" smtClean="0">
                <a:solidFill>
                  <a:srgbClr val="FF3399"/>
                </a:solidFill>
                <a:latin typeface="隶书" pitchFamily="49" charset="-122"/>
                <a:ea typeface="隶书" pitchFamily="49" charset="-122"/>
              </a:rPr>
              <a:t>元素和普通变量一样使用</a:t>
            </a:r>
            <a:endParaRPr lang="zh-CN" altLang="en-US" sz="2400" b="1" dirty="0">
              <a:solidFill>
                <a:srgbClr val="FF3399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62880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数组中的每个元素好比其它的变量，不同之处在于每个数组</a:t>
            </a:r>
            <a:r>
              <a:rPr lang="zh-CN" altLang="en-US" sz="2400" b="1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元素带有</a:t>
            </a:r>
            <a:r>
              <a:rPr lang="zh-CN" altLang="en-US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不同的</a:t>
            </a:r>
            <a:r>
              <a:rPr lang="zh-CN" altLang="en-US" sz="24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下标</a:t>
            </a:r>
            <a:endParaRPr lang="zh-CN" altLang="en-US" sz="2400" b="1" dirty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2780928"/>
            <a:ext cx="3528392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如果数组是这么定义的：</a:t>
            </a:r>
            <a:endParaRPr lang="en-US" altLang="zh-CN" sz="2400" b="1" dirty="0" smtClean="0">
              <a:solidFill>
                <a:srgbClr val="004ADE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INTEGER :: index(10)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REAL :: temp(5)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4008" y="2564904"/>
            <a:ext cx="4032448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那么这么使用都是有效的：</a:t>
            </a:r>
            <a:endParaRPr lang="en-US" altLang="zh-CN" sz="2400" b="1" dirty="0" smtClean="0">
              <a:solidFill>
                <a:srgbClr val="004ADE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index(3) = 5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temp(3) = REAL(index(3))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WRITE (*,*) index(9)</a:t>
            </a:r>
            <a:endParaRPr lang="en-US" altLang="zh-CN" sz="2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11560" y="4797152"/>
            <a:ext cx="8136904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3399"/>
                </a:solidFill>
                <a:latin typeface="隶书" pitchFamily="49" charset="-122"/>
                <a:ea typeface="隶书" pitchFamily="49" charset="-122"/>
              </a:rPr>
              <a:t>除了用一个下标区分是数组的第几个元素之外，数组元素和其它变量是一样的</a:t>
            </a:r>
            <a:endParaRPr lang="zh-CN" altLang="en-US" sz="2400" b="1" dirty="0">
              <a:solidFill>
                <a:srgbClr val="FF3399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数组</a:t>
            </a:r>
            <a:r>
              <a:rPr lang="zh-CN" altLang="en-US" smtClean="0"/>
              <a:t>下标越界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019512"/>
          </a:xfrm>
        </p:spPr>
        <p:txBody>
          <a:bodyPr/>
          <a:lstStyle/>
          <a:p>
            <a:r>
              <a:rPr lang="zh-CN" altLang="en-US" smtClean="0"/>
              <a:t>如果引用数组元素时，下标超出了数组定义时的范围，此时就称下标对数组越界了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142844" y="2357430"/>
            <a:ext cx="8786874" cy="5908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在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Fortran</a:t>
            </a:r>
            <a:r>
              <a:rPr lang="zh-CN" altLang="en-US" sz="2800" b="1" smtClean="0">
                <a:solidFill>
                  <a:srgbClr val="FF0000"/>
                </a:solidFill>
                <a:latin typeface="Gisha" pitchFamily="34" charset="-79"/>
                <a:ea typeface="隶书" pitchFamily="49" charset="-122"/>
              </a:rPr>
              <a:t>编程中，数组下标越界是最糟糕的情况之一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isha" pitchFamily="34" charset="-79"/>
              <a:ea typeface="隶书" pitchFamily="49" charset="-122"/>
              <a:cs typeface="+mn-cs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28596" y="3643314"/>
            <a:ext cx="8229600" cy="180191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越界分两种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Gisha" pitchFamily="34" charset="-79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常量越界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----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Gisha" pitchFamily="34" charset="-79"/>
                <a:ea typeface="隶书" pitchFamily="49" charset="-122"/>
                <a:cs typeface="+mn-cs"/>
              </a:rPr>
              <a:t>编译过程会报错，这个没事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Gisha" pitchFamily="34" charset="-79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smtClean="0">
                <a:solidFill>
                  <a:srgbClr val="FF0000"/>
                </a:solidFill>
                <a:latin typeface="Gisha" pitchFamily="34" charset="-79"/>
                <a:ea typeface="隶书" pitchFamily="49" charset="-122"/>
              </a:rPr>
              <a:t>以变量作为下标，在运行过程中，变量的值</a:t>
            </a:r>
            <a:r>
              <a:rPr lang="zh-CN" altLang="en-US" sz="2800" b="1" smtClean="0">
                <a:solidFill>
                  <a:srgbClr val="FF0000"/>
                </a:solidFill>
                <a:latin typeface="Gisha" pitchFamily="34" charset="-79"/>
                <a:ea typeface="隶书" pitchFamily="49" charset="-122"/>
              </a:rPr>
              <a:t>越界</a:t>
            </a:r>
            <a:endParaRPr lang="en-US" altLang="zh-CN" sz="2800" b="1" smtClean="0">
              <a:solidFill>
                <a:srgbClr val="FF0000"/>
              </a:solidFill>
              <a:latin typeface="Gisha" pitchFamily="34" charset="-79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改变</a:t>
            </a:r>
            <a:r>
              <a:rPr lang="zh-CN" altLang="en-US" smtClean="0"/>
              <a:t>数组下标的取值范围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mtClean="0"/>
              <a:t>N</a:t>
            </a:r>
            <a:r>
              <a:rPr lang="zh-CN" altLang="en-US" smtClean="0"/>
              <a:t>个元素的数组元素通常用下标</a:t>
            </a:r>
            <a:r>
              <a:rPr lang="en-US" altLang="zh-CN" smtClean="0"/>
              <a:t>1,2,...,N</a:t>
            </a:r>
            <a:r>
              <a:rPr lang="zh-CN" altLang="en-US" smtClean="0"/>
              <a:t>来访问</a:t>
            </a:r>
            <a:endParaRPr lang="en-US" altLang="zh-CN" smtClean="0"/>
          </a:p>
          <a:p>
            <a:endParaRPr lang="en-US" altLang="zh-CN" smtClean="0"/>
          </a:p>
          <a:p>
            <a:r>
              <a:rPr lang="en-US" altLang="zh-CN" smtClean="0"/>
              <a:t>INTEGER :: arr(5)    </a:t>
            </a:r>
          </a:p>
          <a:p>
            <a:r>
              <a:rPr lang="zh-CN" altLang="en-US" smtClean="0"/>
              <a:t>可以用</a:t>
            </a:r>
            <a:r>
              <a:rPr lang="en-US" altLang="zh-CN" smtClean="0"/>
              <a:t>arr(1),arr(2),arr(3),arr(4),arr(5)</a:t>
            </a:r>
            <a:r>
              <a:rPr lang="zh-CN" altLang="en-US" smtClean="0"/>
              <a:t>来访问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可以改变下标的取值范围</a:t>
            </a:r>
            <a:endParaRPr lang="en-US" altLang="zh-CN" smtClean="0"/>
          </a:p>
          <a:p>
            <a:r>
              <a:rPr lang="en-US" altLang="zh-CN" smtClean="0"/>
              <a:t>INTEGER :: arr(0:5),arr1(-3,2)</a:t>
            </a:r>
          </a:p>
          <a:p>
            <a:r>
              <a:rPr lang="en-US" altLang="zh-CN" smtClean="0"/>
              <a:t>arr1</a:t>
            </a:r>
            <a:r>
              <a:rPr lang="zh-CN" altLang="en-US" smtClean="0"/>
              <a:t>的下标从</a:t>
            </a:r>
            <a:r>
              <a:rPr lang="en-US" altLang="zh-CN" smtClean="0"/>
              <a:t>0</a:t>
            </a:r>
            <a:r>
              <a:rPr lang="zh-CN" altLang="en-US" smtClean="0"/>
              <a:t>到</a:t>
            </a:r>
            <a:r>
              <a:rPr lang="en-US" altLang="zh-CN" smtClean="0"/>
              <a:t>5</a:t>
            </a:r>
            <a:r>
              <a:rPr lang="zh-CN" altLang="en-US" smtClean="0"/>
              <a:t>，共</a:t>
            </a:r>
            <a:r>
              <a:rPr lang="en-US" altLang="zh-CN" smtClean="0"/>
              <a:t>6</a:t>
            </a:r>
            <a:r>
              <a:rPr lang="zh-CN" altLang="en-US" smtClean="0"/>
              <a:t>个元素</a:t>
            </a:r>
            <a:endParaRPr lang="en-US" altLang="zh-CN" smtClean="0"/>
          </a:p>
          <a:p>
            <a:r>
              <a:rPr lang="en-US" altLang="zh-CN" smtClean="0"/>
              <a:t>arr2</a:t>
            </a:r>
            <a:r>
              <a:rPr lang="zh-CN" altLang="en-US" smtClean="0"/>
              <a:t>的下标从</a:t>
            </a:r>
            <a:r>
              <a:rPr lang="en-US" altLang="zh-CN" smtClean="0"/>
              <a:t>-3</a:t>
            </a:r>
            <a:r>
              <a:rPr lang="zh-CN" altLang="en-US" smtClean="0"/>
              <a:t>到</a:t>
            </a:r>
            <a:r>
              <a:rPr lang="en-US" altLang="zh-CN" smtClean="0"/>
              <a:t>2</a:t>
            </a:r>
            <a:r>
              <a:rPr lang="zh-CN" altLang="en-US" smtClean="0"/>
              <a:t>，共</a:t>
            </a:r>
            <a:r>
              <a:rPr lang="en-US" altLang="zh-CN" smtClean="0"/>
              <a:t>6</a:t>
            </a:r>
            <a:r>
              <a:rPr lang="zh-CN" altLang="en-US" smtClean="0"/>
              <a:t>个元素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元素个数</a:t>
            </a:r>
            <a:r>
              <a:rPr lang="en-US" altLang="zh-CN" smtClean="0"/>
              <a:t>=</a:t>
            </a:r>
            <a:r>
              <a:rPr lang="zh-CN" altLang="en-US" smtClean="0"/>
              <a:t>上界</a:t>
            </a:r>
            <a:r>
              <a:rPr lang="en-US" altLang="zh-CN" smtClean="0"/>
              <a:t>-</a:t>
            </a:r>
            <a:r>
              <a:rPr lang="zh-CN" altLang="en-US" smtClean="0"/>
              <a:t>下界</a:t>
            </a:r>
            <a:r>
              <a:rPr lang="en-US" altLang="zh-CN" smtClean="0"/>
              <a:t>+1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数组</a:t>
            </a:r>
            <a:r>
              <a:rPr lang="zh-CN" altLang="en-US" dirty="0" smtClean="0"/>
              <a:t>元素初始化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4056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7030A0"/>
                </a:solidFill>
              </a:rPr>
              <a:t>在使用数组之前，一定要先初始化数组元素</a:t>
            </a:r>
            <a:endParaRPr lang="zh-CN" altLang="en-US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276872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4ADE"/>
                </a:solidFill>
              </a:rPr>
              <a:t>初始化可以采用三种方式：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endParaRPr lang="en-US" altLang="zh-CN" sz="2400" b="1" dirty="0" smtClean="0">
              <a:solidFill>
                <a:srgbClr val="004ADE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2400" b="1" dirty="0" smtClean="0">
                <a:solidFill>
                  <a:srgbClr val="004ADE"/>
                </a:solidFill>
              </a:rPr>
              <a:t>用赋值语句初始化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2400" b="1" dirty="0" smtClean="0">
                <a:solidFill>
                  <a:srgbClr val="004ADE"/>
                </a:solidFill>
              </a:rPr>
              <a:t>在声明的时候初始化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2400" b="1" dirty="0" smtClean="0">
                <a:solidFill>
                  <a:srgbClr val="004ADE"/>
                </a:solidFill>
              </a:rPr>
              <a:t>用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READ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语句初始化</a:t>
            </a:r>
            <a:endParaRPr lang="zh-CN" altLang="en-US" sz="2400" b="1" dirty="0">
              <a:solidFill>
                <a:srgbClr val="004A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用赋值语句初始化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268760"/>
            <a:ext cx="4032448" cy="2304256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REAL </a:t>
            </a:r>
            <a:r>
              <a:rPr lang="en-US" altLang="zh-CN" smtClean="0"/>
              <a:t>:: array1(10)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 = 1,10</a:t>
            </a:r>
          </a:p>
          <a:p>
            <a:pPr>
              <a:buNone/>
            </a:pPr>
            <a:r>
              <a:rPr lang="en-US" altLang="zh-CN" dirty="0" smtClean="0"/>
              <a:t>	array1(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 = REAL(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</a:t>
            </a:r>
          </a:p>
          <a:p>
            <a:pPr>
              <a:buNone/>
            </a:pPr>
            <a:r>
              <a:rPr lang="en-US" altLang="zh-CN" dirty="0" smtClean="0"/>
              <a:t>END DO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7544" y="3717032"/>
            <a:ext cx="8280920" cy="129614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+mn-lt"/>
                <a:ea typeface="隶书" pitchFamily="49" charset="-122"/>
                <a:cs typeface="+mn-cs"/>
              </a:rPr>
              <a:t>REAL</a:t>
            </a:r>
            <a:r>
              <a:rPr kumimoji="0" lang="en-US" altLang="zh-CN" sz="2800" b="1" i="0" u="none" strike="noStrike" kern="1200" cap="none" spc="0" normalizeH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+mn-lt"/>
                <a:ea typeface="隶书" pitchFamily="49" charset="-122"/>
                <a:cs typeface="+mn-cs"/>
              </a:rPr>
              <a:t> </a:t>
            </a:r>
            <a:r>
              <a:rPr kumimoji="0" lang="en-US" altLang="zh-CN" sz="2800" b="1" i="0" u="none" strike="noStrike" kern="1200" cap="none" spc="0" normalizeH="0" noProof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+mn-lt"/>
                <a:ea typeface="隶书" pitchFamily="49" charset="-122"/>
                <a:cs typeface="+mn-cs"/>
              </a:rPr>
              <a:t>:: array1(10)</a:t>
            </a:r>
            <a:endParaRPr kumimoji="0" lang="en-US" altLang="zh-CN" sz="2800" b="1" i="0" u="none" strike="noStrike" kern="1200" cap="none" spc="0" normalizeH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+mn-lt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en-US" altLang="zh-CN" sz="2800" b="1" baseline="0" dirty="0" smtClean="0">
                <a:solidFill>
                  <a:srgbClr val="060994"/>
                </a:solidFill>
                <a:ea typeface="隶书" pitchFamily="49" charset="-122"/>
              </a:rPr>
              <a:t>array1</a:t>
            </a:r>
            <a:r>
              <a:rPr lang="en-US" altLang="zh-CN" sz="2800" b="1" dirty="0" smtClean="0">
                <a:solidFill>
                  <a:srgbClr val="060994"/>
                </a:solidFill>
                <a:ea typeface="隶书" pitchFamily="49" charset="-122"/>
              </a:rPr>
              <a:t> = (/1.,2.,3.,4.,5.,6.,7.,8.,9.,10./)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+mn-lt"/>
              <a:ea typeface="隶书" pitchFamily="49" charset="-122"/>
              <a:cs typeface="+mn-cs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5508104" y="2060848"/>
            <a:ext cx="3312368" cy="49567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ea typeface="隶书" pitchFamily="49" charset="-122"/>
              </a:rPr>
              <a:t>用</a:t>
            </a:r>
            <a:r>
              <a:rPr lang="en-US" altLang="zh-CN" sz="2800" b="1" dirty="0" smtClean="0">
                <a:solidFill>
                  <a:srgbClr val="FF0000"/>
                </a:solidFill>
                <a:ea typeface="隶书" pitchFamily="49" charset="-122"/>
              </a:rPr>
              <a:t>DO</a:t>
            </a:r>
            <a:r>
              <a:rPr lang="zh-CN" altLang="en-US" sz="2800" b="1" dirty="0" smtClean="0">
                <a:solidFill>
                  <a:srgbClr val="FF0000"/>
                </a:solidFill>
                <a:ea typeface="隶书" pitchFamily="49" charset="-122"/>
              </a:rPr>
              <a:t>循环逐个赋值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隶书" pitchFamily="49" charset="-122"/>
              <a:cs typeface="+mn-cs"/>
            </a:endParaRPr>
          </a:p>
        </p:txBody>
      </p:sp>
      <p:sp>
        <p:nvSpPr>
          <p:cNvPr id="6" name="左箭头 5"/>
          <p:cNvSpPr/>
          <p:nvPr/>
        </p:nvSpPr>
        <p:spPr>
          <a:xfrm>
            <a:off x="4644008" y="2204864"/>
            <a:ext cx="648072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467544" y="5373216"/>
            <a:ext cx="8280920" cy="64807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隶书" pitchFamily="49" charset="-122"/>
                <a:cs typeface="+mn-cs"/>
              </a:rPr>
              <a:t>这个是数组常量，由起始</a:t>
            </a:r>
            <a:r>
              <a:rPr lang="zh-CN" altLang="en-US" sz="2800" b="1" dirty="0" smtClean="0">
                <a:solidFill>
                  <a:srgbClr val="FF0000"/>
                </a:solidFill>
                <a:ea typeface="隶书" pitchFamily="49" charset="-122"/>
              </a:rPr>
              <a:t>定界符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隶书" pitchFamily="49" charset="-122"/>
                <a:cs typeface="+mn-cs"/>
              </a:rPr>
              <a:t>是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隶书" pitchFamily="49" charset="-122"/>
                <a:cs typeface="+mn-cs"/>
              </a:rPr>
              <a:t>(/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隶书" pitchFamily="49" charset="-122"/>
                <a:cs typeface="+mn-cs"/>
              </a:rPr>
              <a:t>，结束定界符</a:t>
            </a:r>
            <a:r>
              <a:rPr lang="en-US" altLang="zh-CN" sz="2800" b="1" dirty="0" smtClean="0">
                <a:solidFill>
                  <a:srgbClr val="FF0000"/>
                </a:solidFill>
                <a:ea typeface="隶书" pitchFamily="49" charset="-122"/>
              </a:rPr>
              <a:t>/)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隶书" pitchFamily="49" charset="-122"/>
              <a:cs typeface="+mn-cs"/>
            </a:endParaRPr>
          </a:p>
        </p:txBody>
      </p:sp>
      <p:sp>
        <p:nvSpPr>
          <p:cNvPr id="8" name="上箭头 7"/>
          <p:cNvSpPr/>
          <p:nvPr/>
        </p:nvSpPr>
        <p:spPr>
          <a:xfrm>
            <a:off x="3923928" y="4725144"/>
            <a:ext cx="360040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用赋值语句初始化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132856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有时候需要把所有的数组元素初始化为同一个值</a:t>
            </a:r>
            <a:endParaRPr lang="en-US" altLang="zh-CN" sz="2800" b="1" dirty="0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28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REAL </a:t>
            </a:r>
            <a:r>
              <a:rPr lang="en-US" altLang="zh-CN" sz="2800" b="1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:: array1(10)</a:t>
            </a:r>
            <a:endParaRPr lang="en-US" altLang="zh-CN" sz="2800" b="1" dirty="0" smtClean="0">
              <a:solidFill>
                <a:srgbClr val="004ADE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en-US" altLang="zh-CN" sz="2800" b="1" dirty="0" smtClean="0">
                <a:solidFill>
                  <a:srgbClr val="004ADE"/>
                </a:solidFill>
                <a:latin typeface="隶书" pitchFamily="49" charset="-122"/>
                <a:ea typeface="隶书" pitchFamily="49" charset="-122"/>
              </a:rPr>
              <a:t>array1 = 0.</a:t>
            </a:r>
            <a:endParaRPr lang="zh-CN" altLang="en-US" sz="2800" b="1" dirty="0">
              <a:solidFill>
                <a:srgbClr val="004ADE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4692</TotalTime>
  <Words>1359</Words>
  <Application>Microsoft Office PowerPoint</Application>
  <PresentationFormat>全屏显示(4:3)</PresentationFormat>
  <Paragraphs>250</Paragraphs>
  <Slides>28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Office 主题</vt:lpstr>
      <vt:lpstr>公式</vt:lpstr>
      <vt:lpstr>第六讲</vt:lpstr>
      <vt:lpstr>数组初步</vt:lpstr>
      <vt:lpstr>声明一维数组</vt:lpstr>
      <vt:lpstr>数组元素的使用 </vt:lpstr>
      <vt:lpstr>数组下标越界</vt:lpstr>
      <vt:lpstr>改变数组下标的取值范围</vt:lpstr>
      <vt:lpstr>数组元素初始化</vt:lpstr>
      <vt:lpstr>用赋值语句初始化</vt:lpstr>
      <vt:lpstr>用赋值语句初始化</vt:lpstr>
      <vt:lpstr>用赋值语句初始化</vt:lpstr>
      <vt:lpstr>在类型声明语句中初始化</vt:lpstr>
      <vt:lpstr>在类型声明语句中初始化</vt:lpstr>
      <vt:lpstr>在类型声明语句中初始化</vt:lpstr>
      <vt:lpstr>用READ语句初始化</vt:lpstr>
      <vt:lpstr>在数组声明中使用有名常数</vt:lpstr>
      <vt:lpstr>幻灯片 16</vt:lpstr>
      <vt:lpstr>隐式DO循环与IO语句</vt:lpstr>
      <vt:lpstr>嵌套</vt:lpstr>
      <vt:lpstr>WRITE与FORMAT进阶</vt:lpstr>
      <vt:lpstr>二维与多维数组</vt:lpstr>
      <vt:lpstr>二维与多维数组的存储</vt:lpstr>
      <vt:lpstr>二维数组的初始化</vt:lpstr>
      <vt:lpstr>二维数组的初始化</vt:lpstr>
      <vt:lpstr>二维数组的初始化</vt:lpstr>
      <vt:lpstr>二维数组的初始化</vt:lpstr>
      <vt:lpstr>二维数组的初始化</vt:lpstr>
      <vt:lpstr>多维数组</vt:lpstr>
      <vt:lpstr>例题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333</cp:revision>
  <dcterms:created xsi:type="dcterms:W3CDTF">2015-09-08T00:49:48Z</dcterms:created>
  <dcterms:modified xsi:type="dcterms:W3CDTF">2016-03-30T01:38:50Z</dcterms:modified>
</cp:coreProperties>
</file>