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8" r:id="rId5"/>
    <p:sldId id="259" r:id="rId6"/>
    <p:sldId id="260" r:id="rId7"/>
    <p:sldId id="261" r:id="rId8"/>
    <p:sldId id="262" r:id="rId9"/>
    <p:sldId id="273" r:id="rId10"/>
    <p:sldId id="263" r:id="rId11"/>
    <p:sldId id="264" r:id="rId12"/>
    <p:sldId id="265" r:id="rId13"/>
    <p:sldId id="266" r:id="rId14"/>
    <p:sldId id="274" r:id="rId15"/>
    <p:sldId id="267" r:id="rId16"/>
    <p:sldId id="268" r:id="rId17"/>
    <p:sldId id="269" r:id="rId18"/>
    <p:sldId id="270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68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第十四讲 指针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第十四讲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指针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1.3 </a:t>
            </a:r>
            <a:r>
              <a:rPr lang="zh-CN" altLang="en-US" dirty="0" smtClean="0"/>
              <a:t>指针关联状态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如果</a:t>
            </a:r>
            <a:r>
              <a:rPr lang="en-US" altLang="zh-CN" smtClean="0"/>
              <a:t>p</a:t>
            </a:r>
            <a:r>
              <a:rPr lang="zh-CN" altLang="en-US" smtClean="0"/>
              <a:t>没有指向任何内存单元，</a:t>
            </a:r>
            <a:r>
              <a:rPr lang="zh-CN" altLang="en-US" dirty="0" smtClean="0"/>
              <a:t>那么</a:t>
            </a:r>
            <a:r>
              <a:rPr lang="en-US" altLang="zh-CN" dirty="0" smtClean="0"/>
              <a:t>p</a:t>
            </a:r>
            <a:r>
              <a:rPr lang="zh-CN" altLang="en-US" smtClean="0"/>
              <a:t>不能使用</a:t>
            </a:r>
            <a:endParaRPr lang="en-US" altLang="zh-CN" dirty="0" smtClean="0"/>
          </a:p>
          <a:p>
            <a:r>
              <a:rPr lang="zh-CN" altLang="en-US" smtClean="0">
                <a:solidFill>
                  <a:srgbClr val="FF0000"/>
                </a:solidFill>
              </a:rPr>
              <a:t>如何查询</a:t>
            </a:r>
            <a:r>
              <a:rPr lang="en-US" altLang="zh-CN" smtClean="0">
                <a:solidFill>
                  <a:srgbClr val="FF0000"/>
                </a:solidFill>
              </a:rPr>
              <a:t>p</a:t>
            </a:r>
            <a:r>
              <a:rPr lang="zh-CN" altLang="en-US" smtClean="0">
                <a:solidFill>
                  <a:srgbClr val="FF0000"/>
                </a:solidFill>
              </a:rPr>
              <a:t>是否有了指向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内置逻辑函数</a:t>
            </a:r>
            <a:r>
              <a:rPr lang="en-US" altLang="zh-CN" dirty="0" smtClean="0"/>
              <a:t>ASSOCIATED</a:t>
            </a:r>
          </a:p>
          <a:p>
            <a:r>
              <a:rPr lang="en-US" altLang="zh-CN" smtClean="0"/>
              <a:t>Status=ASSOCIATED(pointer</a:t>
            </a:r>
            <a:r>
              <a:rPr lang="en-US" altLang="zh-CN" dirty="0" smtClean="0"/>
              <a:t>) </a:t>
            </a:r>
          </a:p>
          <a:p>
            <a:pPr lvl="1"/>
            <a:r>
              <a:rPr lang="zh-CN" altLang="en-US" dirty="0" smtClean="0"/>
              <a:t>如果指针有关联变量，返回逻辑值真值，否则假</a:t>
            </a:r>
            <a:endParaRPr lang="en-US" altLang="zh-CN" dirty="0" smtClean="0"/>
          </a:p>
          <a:p>
            <a:r>
              <a:rPr lang="zh-CN" altLang="en-US" dirty="0" smtClean="0"/>
              <a:t>也可以这样用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Status=ASSOCIATED(</a:t>
            </a:r>
            <a:r>
              <a:rPr lang="en-US" altLang="zh-CN" dirty="0" err="1" smtClean="0"/>
              <a:t>pointer,target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dirty="0" smtClean="0"/>
              <a:t>例：</a:t>
            </a:r>
            <a:r>
              <a:rPr lang="en-US" altLang="zh-CN" dirty="0" smtClean="0"/>
              <a:t>Status=ASSOCIATED(</a:t>
            </a:r>
            <a:r>
              <a:rPr lang="en-US" altLang="zh-CN" dirty="0" err="1" smtClean="0"/>
              <a:t>p,a</a:t>
            </a:r>
            <a:r>
              <a:rPr lang="en-US" altLang="zh-CN" dirty="0" smtClean="0"/>
              <a:t>)</a:t>
            </a:r>
          </a:p>
          <a:p>
            <a:pPr lvl="1"/>
            <a:r>
              <a:rPr lang="zh-CN" altLang="en-US" smtClean="0"/>
              <a:t>如果</a:t>
            </a:r>
            <a:r>
              <a:rPr lang="en-US" altLang="zh-CN" dirty="0" smtClean="0"/>
              <a:t>p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</a:t>
            </a:r>
            <a:r>
              <a:rPr lang="zh-CN" altLang="en-US" dirty="0" smtClean="0"/>
              <a:t>关联，那么</a:t>
            </a:r>
            <a:r>
              <a:rPr lang="en-US" altLang="zh-CN" dirty="0" smtClean="0"/>
              <a:t>Status</a:t>
            </a:r>
            <a:r>
              <a:rPr lang="zh-CN" altLang="en-US" dirty="0" smtClean="0"/>
              <a:t>为真，否则为假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指针关联（续）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NULLIFY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r>
              <a:rPr lang="zh-CN" altLang="en-US" dirty="0" smtClean="0"/>
              <a:t>用来断开指针和变量之间的关联</a:t>
            </a:r>
            <a:endParaRPr lang="en-US" altLang="zh-CN" dirty="0" smtClean="0"/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pPr lvl="1"/>
            <a:r>
              <a:rPr lang="en-US" altLang="zh-CN" smtClean="0"/>
              <a:t>NULLIFY </a:t>
            </a:r>
            <a:r>
              <a:rPr lang="en-US" altLang="zh-CN" dirty="0" smtClean="0"/>
              <a:t>(p1,p2,p3)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内置函数</a:t>
            </a:r>
            <a:r>
              <a:rPr lang="en-US" altLang="zh-CN" dirty="0" smtClean="0"/>
              <a:t>NULL()</a:t>
            </a:r>
          </a:p>
          <a:p>
            <a:r>
              <a:rPr lang="zh-CN" altLang="en-US" dirty="0" smtClean="0"/>
              <a:t>用来将指针置为空</a:t>
            </a:r>
            <a:endParaRPr lang="en-US" altLang="zh-CN" dirty="0" smtClean="0"/>
          </a:p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REAL,POINTER </a:t>
            </a:r>
            <a:r>
              <a:rPr lang="en-US" altLang="zh-CN" dirty="0" smtClean="0">
                <a:solidFill>
                  <a:srgbClr val="FF0000"/>
                </a:solidFill>
              </a:rPr>
              <a:t>:: p1=&gt;NULL(),p2=&gt;NULL()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竖卷形 3"/>
          <p:cNvSpPr/>
          <p:nvPr/>
        </p:nvSpPr>
        <p:spPr>
          <a:xfrm>
            <a:off x="5580112" y="908720"/>
            <a:ext cx="3563888" cy="417646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dirty="0" smtClean="0"/>
              <a:t>关于</a:t>
            </a:r>
            <a:r>
              <a:rPr lang="en-US" altLang="zh-CN" dirty="0" smtClean="0"/>
              <a:t>ASSOCIATED</a:t>
            </a:r>
            <a:r>
              <a:rPr lang="zh-CN" altLang="en-US" dirty="0" smtClean="0"/>
              <a:t>的补充说明：</a:t>
            </a:r>
            <a:endParaRPr lang="en-US" altLang="zh-CN" dirty="0" smtClean="0"/>
          </a:p>
          <a:p>
            <a:r>
              <a:rPr lang="zh-CN" altLang="en-US" dirty="0" smtClean="0"/>
              <a:t>在具体应用时，我们通常使用</a:t>
            </a:r>
            <a:r>
              <a:rPr lang="en-US" altLang="zh-CN" dirty="0" smtClean="0"/>
              <a:t>NULLIFY</a:t>
            </a:r>
            <a:r>
              <a:rPr lang="zh-CN" altLang="en-US" dirty="0" smtClean="0"/>
              <a:t>和</a:t>
            </a:r>
            <a:r>
              <a:rPr lang="en-US" altLang="zh-CN" dirty="0" smtClean="0"/>
              <a:t>NULL()</a:t>
            </a:r>
            <a:r>
              <a:rPr lang="zh-CN" altLang="en-US" dirty="0" smtClean="0"/>
              <a:t>来确保声明的指针未关联任何一个地址空间，如果不做这个工作，用</a:t>
            </a:r>
            <a:r>
              <a:rPr lang="en-US" altLang="zh-CN" dirty="0" smtClean="0"/>
              <a:t>ASSOCIATED</a:t>
            </a:r>
            <a:r>
              <a:rPr lang="zh-CN" altLang="en-US" dirty="0" smtClean="0"/>
              <a:t>查询指针状态，会返回逻辑真，原因在于此时指针变量有一个不确定的值，它未定义但是有关联到某个地址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2.1 </a:t>
            </a:r>
            <a:r>
              <a:rPr lang="zh-CN" altLang="en-US" dirty="0" smtClean="0"/>
              <a:t>数组指针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指针也可以指向数组</a:t>
            </a:r>
            <a:endParaRPr lang="en-US" altLang="zh-CN" smtClean="0"/>
          </a:p>
          <a:p>
            <a:pPr lvl="1"/>
            <a:r>
              <a:rPr lang="en-US" altLang="zh-CN" smtClean="0"/>
              <a:t>INTEGER,POINTER :: ptr1(:)</a:t>
            </a:r>
          </a:p>
          <a:p>
            <a:pPr lvl="1"/>
            <a:r>
              <a:rPr lang="en-US" altLang="zh-CN" smtClean="0"/>
              <a:t>INTEGER,POINTER :: ptr2(:,:)</a:t>
            </a:r>
          </a:p>
          <a:p>
            <a:r>
              <a:rPr lang="zh-CN" altLang="en-US" smtClean="0">
                <a:solidFill>
                  <a:srgbClr val="FF0000"/>
                </a:solidFill>
              </a:rPr>
              <a:t>不需要指定数组每维的宽度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en-US" altLang="zh-CN" smtClean="0"/>
              <a:t>ptr1</a:t>
            </a:r>
            <a:r>
              <a:rPr lang="zh-CN" altLang="en-US" smtClean="0"/>
              <a:t>可以用来关联任意一个一维数组</a:t>
            </a:r>
            <a:endParaRPr lang="en-US" altLang="zh-CN" smtClean="0"/>
          </a:p>
          <a:p>
            <a:r>
              <a:rPr lang="en-US" altLang="zh-CN" smtClean="0"/>
              <a:t>ptr2</a:t>
            </a:r>
            <a:r>
              <a:rPr lang="zh-CN" altLang="en-US" smtClean="0"/>
              <a:t>可以用来关联任意一个二维数组</a:t>
            </a:r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REAL,TARGET :: array1(100,200)</a:t>
            </a:r>
          </a:p>
          <a:p>
            <a:pPr lvl="1"/>
            <a:r>
              <a:rPr lang="en-US" altLang="zh-CN" smtClean="0"/>
              <a:t>REAL,POINTER :: ptr(:,:)</a:t>
            </a:r>
          </a:p>
          <a:p>
            <a:pPr lvl="1"/>
            <a:r>
              <a:rPr lang="en-US" altLang="zh-CN" smtClean="0"/>
              <a:t>ptr=&gt;array                       </a:t>
            </a:r>
          </a:p>
          <a:p>
            <a:endParaRPr lang="en-US" altLang="zh-CN" smtClean="0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4330824" cy="490066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数组指针（</a:t>
            </a:r>
            <a:r>
              <a:rPr lang="zh-CN" altLang="en-US" smtClean="0"/>
              <a:t>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INTEGER :: i</a:t>
            </a:r>
          </a:p>
          <a:p>
            <a:r>
              <a:rPr lang="en-US" altLang="zh-CN" smtClean="0"/>
              <a:t>INTEGER ,TARGET :: </a:t>
            </a:r>
            <a:r>
              <a:rPr lang="en-US" altLang="zh-CN" smtClean="0"/>
              <a:t>info(16)=(/(</a:t>
            </a:r>
            <a:r>
              <a:rPr lang="en-US" altLang="zh-CN" smtClean="0"/>
              <a:t>i,i=1,16)/)</a:t>
            </a:r>
          </a:p>
          <a:p>
            <a:r>
              <a:rPr lang="en-US" altLang="zh-CN" smtClean="0"/>
              <a:t>INTEGER,POINTER:: ptr1(:),ptr2(:),ptr3(:),ptr4(:)</a:t>
            </a:r>
          </a:p>
          <a:p>
            <a:r>
              <a:rPr lang="en-US" altLang="zh-CN" smtClean="0"/>
              <a:t>ptr1=&gt;info</a:t>
            </a:r>
          </a:p>
          <a:p>
            <a:r>
              <a:rPr lang="en-US" altLang="zh-CN" smtClean="0"/>
              <a:t>ptr2=&gt;ptr1(2::2)</a:t>
            </a:r>
          </a:p>
          <a:p>
            <a:r>
              <a:rPr lang="en-US" altLang="zh-CN" smtClean="0"/>
              <a:t>ptr3=&gt;ptr2(2::2)</a:t>
            </a:r>
          </a:p>
          <a:p>
            <a:r>
              <a:rPr lang="en-US" altLang="zh-CN" smtClean="0"/>
              <a:t>ptr4=&gt;ptr3(2::2)</a:t>
            </a:r>
          </a:p>
          <a:p>
            <a:r>
              <a:rPr lang="en-US" altLang="zh-CN" smtClean="0"/>
              <a:t>WRITE (*,'(16I3)') ptr1</a:t>
            </a:r>
          </a:p>
          <a:p>
            <a:r>
              <a:rPr lang="en-US" altLang="zh-CN" smtClean="0"/>
              <a:t>WRITE (*,'(16I3)') ptr2</a:t>
            </a:r>
            <a:endParaRPr lang="zh-CN" altLang="en-US" smtClean="0"/>
          </a:p>
          <a:p>
            <a:r>
              <a:rPr lang="en-US" altLang="zh-CN" smtClean="0"/>
              <a:t>WRITE (*,'(16I3)') ptr3</a:t>
            </a:r>
            <a:endParaRPr lang="zh-CN" altLang="en-US" smtClean="0"/>
          </a:p>
          <a:p>
            <a:r>
              <a:rPr lang="en-US" altLang="zh-CN" smtClean="0"/>
              <a:t>WRITE (*,'(16I3)') ptr4</a:t>
            </a:r>
            <a:endParaRPr lang="zh-CN" altLang="en-US" smtClean="0"/>
          </a:p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357818" y="392906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/>
              <a:t>程序运行结果？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上例运行结果</a:t>
            </a:r>
            <a:endParaRPr lang="zh-CN" altLang="en-US"/>
          </a:p>
        </p:txBody>
      </p:sp>
      <p:pic>
        <p:nvPicPr>
          <p:cNvPr id="1025" name="Picture 1" descr="C:\Users\Administrator\AppData\Roaming\Tencent\Users\6524055\QQ\WinTemp\RichOle\[1G`UO]2MQGA{VHVOM{C1U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6932407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2.1 </a:t>
            </a:r>
            <a:r>
              <a:rPr lang="zh-CN" altLang="en-US" smtClean="0"/>
              <a:t>例程</a:t>
            </a:r>
            <a:r>
              <a:rPr lang="en-US" altLang="zh-CN" smtClean="0"/>
              <a:t>----</a:t>
            </a:r>
            <a:r>
              <a:rPr lang="zh-CN" altLang="en-US" smtClean="0"/>
              <a:t>实现一组指向数组的指针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580"/>
            <a:ext cx="8229600" cy="5734420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mtClean="0"/>
              <a:t>PROGRAM example</a:t>
            </a:r>
          </a:p>
          <a:p>
            <a:r>
              <a:rPr lang="en-US" altLang="zh-CN" smtClean="0"/>
              <a:t>TYPE :: ptr</a:t>
            </a:r>
          </a:p>
          <a:p>
            <a:r>
              <a:rPr lang="en-US" altLang="zh-CN" smtClean="0"/>
              <a:t>	REAL,POINTER :: p(:)</a:t>
            </a:r>
          </a:p>
          <a:p>
            <a:r>
              <a:rPr lang="en-US" altLang="zh-CN" smtClean="0"/>
              <a:t>END TYPE</a:t>
            </a:r>
          </a:p>
          <a:p>
            <a:r>
              <a:rPr lang="en-US" altLang="zh-CN" smtClean="0"/>
              <a:t>TYPE(ptr)::p1(4)</a:t>
            </a:r>
          </a:p>
          <a:p>
            <a:r>
              <a:rPr lang="en-US" altLang="zh-CN" smtClean="0"/>
              <a:t>REAL,TARGET::a(4)=(/1.,2.,3.,4./)</a:t>
            </a:r>
          </a:p>
          <a:p>
            <a:r>
              <a:rPr lang="en-US" altLang="zh-CN" smtClean="0"/>
              <a:t>REAL,TARGET::b(2)=(/5.,6./)</a:t>
            </a:r>
          </a:p>
          <a:p>
            <a:r>
              <a:rPr lang="en-US" altLang="zh-CN" smtClean="0"/>
              <a:t>REAL,TARGET::c(3)=(/7.,8.,9./)</a:t>
            </a:r>
          </a:p>
          <a:p>
            <a:r>
              <a:rPr lang="en-US" altLang="zh-CN" smtClean="0"/>
              <a:t>REAL,TARGET::d(5)=(/10.,11.,12.,13.,14./)</a:t>
            </a:r>
          </a:p>
          <a:p>
            <a:r>
              <a:rPr lang="en-US" altLang="zh-CN" smtClean="0"/>
              <a:t>p1(1)%p=&gt;a</a:t>
            </a:r>
          </a:p>
          <a:p>
            <a:r>
              <a:rPr lang="en-US" altLang="zh-CN" smtClean="0"/>
              <a:t>p1(2)%p=&gt;b</a:t>
            </a:r>
          </a:p>
          <a:p>
            <a:r>
              <a:rPr lang="en-US" altLang="zh-CN" smtClean="0"/>
              <a:t>p1(3)%p=&gt;c</a:t>
            </a:r>
          </a:p>
          <a:p>
            <a:r>
              <a:rPr lang="en-US" altLang="zh-CN" smtClean="0"/>
              <a:t>p1(4)%p=&gt;d</a:t>
            </a:r>
          </a:p>
          <a:p>
            <a:r>
              <a:rPr lang="en-US" altLang="zh-CN" smtClean="0"/>
              <a:t>WRITE(*,'(F6.1</a:t>
            </a:r>
            <a:r>
              <a:rPr lang="en-US" altLang="zh-CN" smtClean="0"/>
              <a:t>,/)') p1(1</a:t>
            </a:r>
            <a:r>
              <a:rPr lang="en-US" altLang="zh-CN" smtClean="0"/>
              <a:t>)%p(2)+p1(4)%p(4)+p1(3)%p(3)</a:t>
            </a:r>
          </a:p>
          <a:p>
            <a:r>
              <a:rPr lang="en-US" altLang="zh-CN" smtClean="0"/>
              <a:t>DO i=1,4</a:t>
            </a:r>
          </a:p>
          <a:p>
            <a:r>
              <a:rPr lang="en-US" altLang="zh-CN" smtClean="0"/>
              <a:t>	WRITE (*,'(5F6.1)') p1(i)%p</a:t>
            </a:r>
          </a:p>
          <a:p>
            <a:r>
              <a:rPr lang="en-US" altLang="zh-CN" smtClean="0"/>
              <a:t>END DO</a:t>
            </a:r>
          </a:p>
          <a:p>
            <a:r>
              <a:rPr lang="en-US" altLang="zh-CN" smtClean="0"/>
              <a:t>END PROGRAM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上例运行结果</a:t>
            </a:r>
            <a:endParaRPr lang="zh-CN" altLang="en-US"/>
          </a:p>
        </p:txBody>
      </p:sp>
      <p:pic>
        <p:nvPicPr>
          <p:cNvPr id="37889" name="Picture 1" descr="C:\Users\Administrator\AppData\Roaming\Tencent\Users\6524055\QQ\WinTemp\RichOle\7L@S@_SDU(}H1YIF6NE_9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533681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2.1 </a:t>
            </a:r>
            <a:r>
              <a:rPr lang="zh-CN" altLang="en-US" smtClean="0"/>
              <a:t>例程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616624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mtClean="0"/>
              <a:t>PROGRAM example</a:t>
            </a:r>
          </a:p>
          <a:p>
            <a:r>
              <a:rPr lang="en-US" altLang="zh-CN" smtClean="0"/>
              <a:t>IMPLICIT NONE</a:t>
            </a:r>
          </a:p>
          <a:p>
            <a:r>
              <a:rPr lang="en-US" altLang="zh-CN" smtClean="0"/>
              <a:t>INTEGER ::i</a:t>
            </a:r>
          </a:p>
          <a:p>
            <a:r>
              <a:rPr lang="en-US" altLang="zh-CN" smtClean="0"/>
              <a:t>REAL,TARGET :: info(-25:25)=(/(2.1*i,i=-25,25)/)</a:t>
            </a:r>
          </a:p>
          <a:p>
            <a:r>
              <a:rPr lang="en-US" altLang="zh-CN" smtClean="0"/>
              <a:t>REAL,POINTER :: ptr1(:),ptr2(:),ptr3(:)</a:t>
            </a:r>
          </a:p>
          <a:p>
            <a:r>
              <a:rPr lang="en-US" altLang="zh-CN" smtClean="0"/>
              <a:t>ptr1=&gt;info(-25:25:5)</a:t>
            </a:r>
          </a:p>
          <a:p>
            <a:r>
              <a:rPr lang="en-US" altLang="zh-CN" smtClean="0"/>
              <a:t>ptr2=&gt;ptr1(1::2)</a:t>
            </a:r>
          </a:p>
          <a:p>
            <a:r>
              <a:rPr lang="en-US" altLang="zh-CN" smtClean="0"/>
              <a:t>ptr3=&gt;ptr2(3:5)</a:t>
            </a:r>
          </a:p>
          <a:p>
            <a:r>
              <a:rPr lang="en-US" altLang="zh-CN" smtClean="0"/>
              <a:t>WRITE(*,'(A,11F6.1)') ' ptr1 = ',ptr1</a:t>
            </a:r>
          </a:p>
          <a:p>
            <a:r>
              <a:rPr lang="en-US" altLang="zh-CN" smtClean="0"/>
              <a:t>WRITE(*,'(A,11F6.1)') ' ptr2 = ',ptr2</a:t>
            </a:r>
          </a:p>
          <a:p>
            <a:r>
              <a:rPr lang="en-US" altLang="zh-CN" smtClean="0"/>
              <a:t>WRITE(*,'(A,11F6.1)') ' ptr3 = ',ptr3</a:t>
            </a:r>
          </a:p>
          <a:p>
            <a:r>
              <a:rPr lang="en-US" altLang="zh-CN" smtClean="0"/>
              <a:t>WRITE(*,'(A,11F6.1)') ' ave of ptr3 = ',SUM(ptr3)/SIZE(ptr3)</a:t>
            </a:r>
          </a:p>
          <a:p>
            <a:r>
              <a:rPr lang="en-US" altLang="zh-CN" smtClean="0"/>
              <a:t>END PROGRAM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上例运行结果</a:t>
            </a:r>
            <a:endParaRPr lang="zh-CN" altLang="en-US"/>
          </a:p>
        </p:txBody>
      </p:sp>
      <p:pic>
        <p:nvPicPr>
          <p:cNvPr id="61441" name="Picture 1" descr="C:\Users\Administrator\AppData\Roaming\Tencent\Users\6524055\QQ\WinTemp\RichOle\OEX[ZHVLLR0Y6~9BPZU`NZ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1785926"/>
            <a:ext cx="8303617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3.1 </a:t>
            </a:r>
            <a:r>
              <a:rPr lang="zh-CN" altLang="en-US" smtClean="0"/>
              <a:t>指针与函数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指针变量</a:t>
            </a:r>
            <a:endParaRPr lang="en-US" altLang="zh-CN" smtClean="0"/>
          </a:p>
          <a:p>
            <a:pPr lvl="1"/>
            <a:r>
              <a:rPr lang="zh-CN" altLang="en-US" smtClean="0"/>
              <a:t>可以作为过程的参数</a:t>
            </a:r>
            <a:endParaRPr lang="en-US" altLang="zh-CN" smtClean="0"/>
          </a:p>
          <a:p>
            <a:pPr lvl="1"/>
            <a:r>
              <a:rPr lang="zh-CN" altLang="en-US" smtClean="0"/>
              <a:t>函数的返回值可以是指针</a:t>
            </a:r>
            <a:endParaRPr lang="en-US" altLang="zh-CN" smtClean="0"/>
          </a:p>
          <a:p>
            <a:r>
              <a:rPr lang="zh-CN" altLang="en-US" smtClean="0"/>
              <a:t>出现以上情况时，需要书写函数的</a:t>
            </a:r>
            <a:r>
              <a:rPr lang="en-US" altLang="zh-CN" smtClean="0"/>
              <a:t>INTERFACE</a:t>
            </a:r>
          </a:p>
          <a:p>
            <a:pPr lvl="1"/>
            <a:r>
              <a:rPr lang="zh-CN" altLang="en-US" smtClean="0"/>
              <a:t>当然，可以将函数写在模块内，可以省掉</a:t>
            </a:r>
            <a:r>
              <a:rPr lang="en-US" altLang="zh-CN" smtClean="0"/>
              <a:t>INTERFACE</a:t>
            </a:r>
          </a:p>
          <a:p>
            <a:endParaRPr lang="en-US" altLang="zh-CN" smtClean="0"/>
          </a:p>
          <a:p>
            <a:r>
              <a:rPr lang="zh-CN" altLang="en-US" smtClean="0"/>
              <a:t>阅读课本</a:t>
            </a:r>
            <a:r>
              <a:rPr lang="en-US" altLang="zh-CN" smtClean="0"/>
              <a:t>P282</a:t>
            </a:r>
            <a:r>
              <a:rPr lang="zh-CN" altLang="en-US" smtClean="0"/>
              <a:t>例</a:t>
            </a:r>
            <a:r>
              <a:rPr lang="en-US" altLang="zh-CN" smtClean="0"/>
              <a:t>EX1007.F90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本讲内容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指针的基本概念</a:t>
            </a:r>
            <a:endParaRPr lang="en-US" altLang="zh-CN" smtClean="0"/>
          </a:p>
          <a:p>
            <a:r>
              <a:rPr lang="zh-CN" altLang="en-US" smtClean="0"/>
              <a:t>指针数组</a:t>
            </a:r>
            <a:endParaRPr lang="en-US" altLang="zh-CN" smtClean="0"/>
          </a:p>
          <a:p>
            <a:r>
              <a:rPr lang="zh-CN" altLang="en-US" smtClean="0"/>
              <a:t>指针与函数</a:t>
            </a:r>
            <a:endParaRPr lang="en-US" altLang="zh-CN" smtClean="0"/>
          </a:p>
          <a:p>
            <a:r>
              <a:rPr lang="zh-CN" altLang="en-US" smtClean="0"/>
              <a:t>指针的</a:t>
            </a:r>
            <a:r>
              <a:rPr lang="zh-CN" altLang="en-US" smtClean="0"/>
              <a:t>应用</a:t>
            </a:r>
            <a:endParaRPr lang="en-US" altLang="zh-CN" smtClean="0"/>
          </a:p>
          <a:p>
            <a:pPr lvl="1"/>
            <a:r>
              <a:rPr lang="zh-CN" altLang="en-US" smtClean="0"/>
              <a:t>提高效率</a:t>
            </a:r>
            <a:endParaRPr lang="en-US" altLang="zh-CN" smtClean="0"/>
          </a:p>
          <a:p>
            <a:pPr lvl="1"/>
            <a:r>
              <a:rPr lang="zh-CN" altLang="en-US" smtClean="0"/>
              <a:t>链表</a:t>
            </a:r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4.1 </a:t>
            </a:r>
            <a:r>
              <a:rPr lang="zh-CN" altLang="en-US" smtClean="0"/>
              <a:t>指针的应用</a:t>
            </a:r>
            <a:r>
              <a:rPr lang="en-US" altLang="zh-CN" smtClean="0"/>
              <a:t>—</a:t>
            </a:r>
            <a:r>
              <a:rPr lang="zh-CN" altLang="en-US" smtClean="0"/>
              <a:t>提高效率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两个复杂变量的交换，需要移动的数据量比较大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type person</a:t>
            </a:r>
          </a:p>
          <a:p>
            <a:pPr lvl="1"/>
            <a:r>
              <a:rPr lang="en-US" altLang="zh-CN" smtClean="0"/>
              <a:t>    character(len=20) name</a:t>
            </a:r>
          </a:p>
          <a:p>
            <a:pPr lvl="1"/>
            <a:r>
              <a:rPr lang="en-US" altLang="zh-CN" smtClean="0"/>
              <a:t> </a:t>
            </a:r>
            <a:r>
              <a:rPr lang="en-US" altLang="zh-CN" smtClean="0"/>
              <a:t>   real::weight,height</a:t>
            </a:r>
          </a:p>
          <a:p>
            <a:pPr lvl="1"/>
            <a:r>
              <a:rPr lang="en-US" altLang="zh-CN" smtClean="0"/>
              <a:t>end type</a:t>
            </a:r>
            <a:endParaRPr lang="en-US" altLang="zh-CN" smtClean="0"/>
          </a:p>
          <a:p>
            <a:pPr lvl="1"/>
            <a:r>
              <a:rPr lang="en-US" altLang="zh-CN" smtClean="0"/>
              <a:t>type(person) :: a,b,temp</a:t>
            </a:r>
          </a:p>
          <a:p>
            <a:pPr lvl="1"/>
            <a:r>
              <a:rPr lang="en-US" altLang="zh-CN" smtClean="0"/>
              <a:t>temp=a</a:t>
            </a:r>
          </a:p>
          <a:p>
            <a:pPr lvl="1"/>
            <a:r>
              <a:rPr lang="en-US" altLang="zh-CN" smtClean="0"/>
              <a:t>a=b</a:t>
            </a:r>
          </a:p>
          <a:p>
            <a:pPr lvl="1"/>
            <a:r>
              <a:rPr lang="en-US" altLang="zh-CN" smtClean="0"/>
              <a:t>b=temp</a:t>
            </a:r>
          </a:p>
          <a:p>
            <a:r>
              <a:rPr lang="zh-CN" altLang="en-US" smtClean="0"/>
              <a:t>这个需要做三次移动，每次移动</a:t>
            </a:r>
            <a:r>
              <a:rPr lang="en-US" altLang="zh-CN" smtClean="0"/>
              <a:t>28</a:t>
            </a:r>
            <a:r>
              <a:rPr lang="zh-CN" altLang="en-US" smtClean="0"/>
              <a:t>个字节</a:t>
            </a:r>
            <a:endParaRPr lang="en-US" altLang="zh-CN" smtClean="0"/>
          </a:p>
          <a:p>
            <a:pPr lvl="1"/>
            <a:endParaRPr lang="en-US" altLang="zh-CN" smtClean="0"/>
          </a:p>
          <a:p>
            <a:pPr lvl="1"/>
            <a:endParaRPr lang="en-US" altLang="zh-CN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提高效率（续）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mtClean="0"/>
              <a:t>改用指针操作</a:t>
            </a:r>
            <a:endParaRPr lang="en-US" altLang="zh-CN" smtClean="0"/>
          </a:p>
          <a:p>
            <a:pPr lvl="1"/>
            <a:r>
              <a:rPr lang="en-US" altLang="zh-CN" smtClean="0"/>
              <a:t>type </a:t>
            </a:r>
            <a:r>
              <a:rPr lang="en-US" altLang="zh-CN" smtClean="0"/>
              <a:t>person</a:t>
            </a:r>
          </a:p>
          <a:p>
            <a:pPr lvl="1"/>
            <a:r>
              <a:rPr lang="en-US" altLang="zh-CN" smtClean="0"/>
              <a:t>    character(len=20) name</a:t>
            </a:r>
          </a:p>
          <a:p>
            <a:pPr lvl="1"/>
            <a:r>
              <a:rPr lang="en-US" altLang="zh-CN" smtClean="0"/>
              <a:t>    real::weight,height</a:t>
            </a:r>
          </a:p>
          <a:p>
            <a:pPr lvl="1"/>
            <a:r>
              <a:rPr lang="en-US" altLang="zh-CN" smtClean="0"/>
              <a:t>end type</a:t>
            </a:r>
          </a:p>
          <a:p>
            <a:pPr lvl="1"/>
            <a:r>
              <a:rPr lang="en-US" altLang="zh-CN" smtClean="0"/>
              <a:t>type(person</a:t>
            </a:r>
            <a:r>
              <a:rPr lang="en-US" altLang="zh-CN" smtClean="0"/>
              <a:t>),target </a:t>
            </a:r>
            <a:r>
              <a:rPr lang="en-US" altLang="zh-CN" smtClean="0"/>
              <a:t>:: </a:t>
            </a:r>
            <a:r>
              <a:rPr lang="en-US" altLang="zh-CN" smtClean="0"/>
              <a:t>a,b</a:t>
            </a:r>
            <a:endParaRPr lang="en-US" altLang="zh-CN" smtClean="0"/>
          </a:p>
          <a:p>
            <a:pPr lvl="1"/>
            <a:r>
              <a:rPr lang="en-US" altLang="zh-CN" smtClean="0"/>
              <a:t>type(person),pointer::pa,pb,pt</a:t>
            </a:r>
          </a:p>
          <a:p>
            <a:pPr lvl="1"/>
            <a:r>
              <a:rPr lang="en-US" altLang="zh-CN" smtClean="0"/>
              <a:t>pa=&gt;a</a:t>
            </a:r>
          </a:p>
          <a:p>
            <a:pPr lvl="1"/>
            <a:r>
              <a:rPr lang="en-US" altLang="zh-CN" smtClean="0"/>
              <a:t>pb=&gt;b</a:t>
            </a: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pt=&gt;pa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pa=&gt;pb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pb=&gt;pt</a:t>
            </a:r>
          </a:p>
          <a:p>
            <a:r>
              <a:rPr lang="zh-CN" altLang="en-US" smtClean="0">
                <a:solidFill>
                  <a:srgbClr val="FF0000"/>
                </a:solidFill>
              </a:rPr>
              <a:t>还是三次移动，但每次只移动</a:t>
            </a:r>
            <a:r>
              <a:rPr lang="en-US" altLang="zh-CN" smtClean="0">
                <a:solidFill>
                  <a:srgbClr val="FF0000"/>
                </a:solidFill>
              </a:rPr>
              <a:t>4</a:t>
            </a:r>
            <a:r>
              <a:rPr lang="zh-CN" altLang="en-US" smtClean="0">
                <a:solidFill>
                  <a:srgbClr val="FF0000"/>
                </a:solidFill>
              </a:rPr>
              <a:t>个字节</a:t>
            </a:r>
            <a:endParaRPr lang="en-US" altLang="zh-CN" smtClean="0">
              <a:solidFill>
                <a:srgbClr val="FF0000"/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4.2</a:t>
            </a:r>
            <a:r>
              <a:rPr lang="zh-CN" altLang="en-US" smtClean="0"/>
              <a:t>简化代码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integer,target::matrix(100,100)</a:t>
            </a:r>
          </a:p>
          <a:p>
            <a:pPr lvl="1"/>
            <a:r>
              <a:rPr lang="en-US" altLang="zh-CN" smtClean="0"/>
              <a:t>integer,pointer::p(:,</a:t>
            </a:r>
            <a:r>
              <a:rPr lang="en-US" altLang="zh-CN" smtClean="0">
                <a:sym typeface="Wingdings" pitchFamily="2" charset="2"/>
              </a:rPr>
              <a:t>:)</a:t>
            </a:r>
          </a:p>
          <a:p>
            <a:pPr lvl="1"/>
            <a:r>
              <a:rPr lang="en-US" altLang="zh-CN" smtClean="0">
                <a:sym typeface="Wingdings" pitchFamily="2" charset="2"/>
              </a:rPr>
              <a:t>p=&gt;matrix(10:20,10:20)</a:t>
            </a:r>
          </a:p>
          <a:p>
            <a:r>
              <a:rPr lang="zh-CN" altLang="en-US" smtClean="0">
                <a:sym typeface="Wingdings" pitchFamily="2" charset="2"/>
              </a:rPr>
              <a:t>此后在程序里面可以直接对</a:t>
            </a:r>
            <a:r>
              <a:rPr lang="en-US" altLang="zh-CN" smtClean="0">
                <a:sym typeface="Wingdings" pitchFamily="2" charset="2"/>
              </a:rPr>
              <a:t>p</a:t>
            </a:r>
            <a:r>
              <a:rPr lang="zh-CN" altLang="en-US" smtClean="0">
                <a:sym typeface="Wingdings" pitchFamily="2" charset="2"/>
              </a:rPr>
              <a:t>操作，相当于对</a:t>
            </a:r>
            <a:r>
              <a:rPr lang="en-US" altLang="zh-CN" smtClean="0">
                <a:sym typeface="Wingdings" pitchFamily="2" charset="2"/>
              </a:rPr>
              <a:t>matrix</a:t>
            </a:r>
            <a:r>
              <a:rPr lang="zh-CN" altLang="en-US" smtClean="0">
                <a:sym typeface="Wingdings" pitchFamily="2" charset="2"/>
              </a:rPr>
              <a:t>的一部分操作</a:t>
            </a:r>
            <a:endParaRPr lang="en-US" altLang="zh-CN" smtClean="0">
              <a:sym typeface="Wingdings" pitchFamily="2" charset="2"/>
            </a:endParaRPr>
          </a:p>
          <a:p>
            <a:r>
              <a:rPr lang="zh-CN" altLang="en-US" smtClean="0">
                <a:sym typeface="Wingdings" pitchFamily="2" charset="2"/>
              </a:rPr>
              <a:t>并且，可以随时更改</a:t>
            </a:r>
            <a:r>
              <a:rPr lang="en-US" altLang="zh-CN" smtClean="0">
                <a:sym typeface="Wingdings" pitchFamily="2" charset="2"/>
              </a:rPr>
              <a:t>p</a:t>
            </a:r>
            <a:r>
              <a:rPr lang="zh-CN" altLang="en-US" smtClean="0">
                <a:sym typeface="Wingdings" pitchFamily="2" charset="2"/>
              </a:rPr>
              <a:t>的指向</a:t>
            </a:r>
            <a:endParaRPr lang="en-US" altLang="zh-CN" smtClean="0">
              <a:sym typeface="Wingdings" pitchFamily="2" charset="2"/>
            </a:endParaRPr>
          </a:p>
          <a:p>
            <a:pPr lvl="1"/>
            <a:r>
              <a:rPr lang="en-US" altLang="zh-CN" smtClean="0">
                <a:sym typeface="Wingdings" pitchFamily="2" charset="2"/>
              </a:rPr>
              <a:t>p=&gt;matrix(30:50,30:50)</a:t>
            </a:r>
          </a:p>
          <a:p>
            <a:pPr lvl="1"/>
            <a:r>
              <a:rPr lang="zh-CN" altLang="en-US" smtClean="0">
                <a:sym typeface="Wingdings" pitchFamily="2" charset="2"/>
              </a:rPr>
              <a:t>此后，相当于对</a:t>
            </a:r>
            <a:r>
              <a:rPr lang="en-US" altLang="zh-CN" smtClean="0">
                <a:sym typeface="Wingdings" pitchFamily="2" charset="2"/>
              </a:rPr>
              <a:t>matrix</a:t>
            </a:r>
            <a:r>
              <a:rPr lang="zh-CN" altLang="en-US" smtClean="0">
                <a:sym typeface="Wingdings" pitchFamily="2" charset="2"/>
              </a:rPr>
              <a:t>的另外一部分进行操作</a:t>
            </a:r>
            <a:endParaRPr lang="en-US" altLang="zh-CN" smtClean="0">
              <a:sym typeface="Wingdings" pitchFamily="2" charset="2"/>
            </a:endParaRPr>
          </a:p>
          <a:p>
            <a:endParaRPr lang="en-US" altLang="zh-CN" smtClean="0">
              <a:sym typeface="Wingdings" pitchFamily="2" charset="2"/>
            </a:endParaRPr>
          </a:p>
          <a:p>
            <a:r>
              <a:rPr lang="zh-CN" altLang="en-US" smtClean="0">
                <a:sym typeface="Wingdings" pitchFamily="2" charset="2"/>
              </a:rPr>
              <a:t>简化代码，提高可读性</a:t>
            </a:r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4.3 </a:t>
            </a:r>
            <a:r>
              <a:rPr lang="zh-CN" altLang="en-US" smtClean="0"/>
              <a:t>链表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type linklist</a:t>
            </a:r>
          </a:p>
          <a:p>
            <a:pPr lvl="1"/>
            <a:r>
              <a:rPr lang="en-US" altLang="zh-CN" smtClean="0"/>
              <a:t> </a:t>
            </a:r>
            <a:r>
              <a:rPr lang="en-US" altLang="zh-CN" smtClean="0"/>
              <a:t>   integer :: data</a:t>
            </a:r>
          </a:p>
          <a:p>
            <a:pPr lvl="1"/>
            <a:r>
              <a:rPr lang="en-US" altLang="zh-CN" smtClean="0"/>
              <a:t> </a:t>
            </a:r>
            <a:r>
              <a:rPr lang="en-US" altLang="zh-CN" smtClean="0"/>
              <a:t>   type(linklist),pointer :: next</a:t>
            </a:r>
          </a:p>
          <a:p>
            <a:pPr lvl="1"/>
            <a:r>
              <a:rPr lang="en-US" altLang="zh-CN" smtClean="0"/>
              <a:t>end type</a:t>
            </a:r>
          </a:p>
          <a:p>
            <a:pPr lvl="1"/>
            <a:r>
              <a:rPr lang="en-US" altLang="zh-CN" smtClean="0"/>
              <a:t>type(linklist),pointer::p,q</a:t>
            </a:r>
          </a:p>
          <a:p>
            <a:pPr lvl="1"/>
            <a:r>
              <a:rPr lang="en-US" altLang="zh-CN" smtClean="0"/>
              <a:t>allocate(p)</a:t>
            </a:r>
          </a:p>
          <a:p>
            <a:pPr lvl="1"/>
            <a:r>
              <a:rPr lang="en-US" altLang="zh-CN" smtClean="0"/>
              <a:t>allocate(q)</a:t>
            </a:r>
          </a:p>
          <a:p>
            <a:pPr lvl="1"/>
            <a:r>
              <a:rPr lang="en-US" altLang="zh-CN" smtClean="0"/>
              <a:t>p%data=1</a:t>
            </a:r>
          </a:p>
          <a:p>
            <a:pPr lvl="1"/>
            <a:r>
              <a:rPr lang="en-US" altLang="zh-CN" smtClean="0"/>
              <a:t>p%next=&gt;q</a:t>
            </a:r>
          </a:p>
          <a:p>
            <a:pPr lvl="1"/>
            <a:r>
              <a:rPr lang="en-US" altLang="zh-CN" smtClean="0"/>
              <a:t>q%data=2</a:t>
            </a:r>
          </a:p>
          <a:p>
            <a:pPr lvl="1"/>
            <a:r>
              <a:rPr lang="en-US" altLang="zh-CN" smtClean="0"/>
              <a:t>q%next=&gt;null()</a:t>
            </a:r>
          </a:p>
          <a:p>
            <a:pPr lvl="1">
              <a:buNone/>
            </a:pPr>
            <a:endParaRPr lang="en-US" altLang="zh-CN" smtClean="0"/>
          </a:p>
          <a:p>
            <a:pPr lvl="1"/>
            <a:endParaRPr lang="en-US" altLang="zh-CN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type linklist</a:t>
            </a:r>
          </a:p>
          <a:p>
            <a:pPr lvl="1"/>
            <a:r>
              <a:rPr lang="en-US" altLang="zh-CN" smtClean="0"/>
              <a:t>    integer :: data</a:t>
            </a:r>
          </a:p>
          <a:p>
            <a:pPr lvl="1"/>
            <a:r>
              <a:rPr lang="en-US" altLang="zh-CN" smtClean="0"/>
              <a:t>    type(linklist),pointer :: next</a:t>
            </a:r>
          </a:p>
          <a:p>
            <a:pPr lvl="1"/>
            <a:r>
              <a:rPr lang="en-US" altLang="zh-CN" smtClean="0"/>
              <a:t>end type</a:t>
            </a:r>
          </a:p>
          <a:p>
            <a:pPr lvl="1"/>
            <a:r>
              <a:rPr lang="en-US" altLang="zh-CN" smtClean="0"/>
              <a:t>type(linklist),pointer::l,p,q</a:t>
            </a:r>
          </a:p>
          <a:p>
            <a:pPr lvl="1"/>
            <a:r>
              <a:rPr lang="en-US" altLang="zh-CN" smtClean="0"/>
              <a:t>allocate(l)</a:t>
            </a:r>
          </a:p>
          <a:p>
            <a:pPr lvl="1"/>
            <a:r>
              <a:rPr lang="en-US" altLang="zh-CN" smtClean="0"/>
              <a:t>p=&gt;l</a:t>
            </a:r>
          </a:p>
          <a:p>
            <a:pPr lvl="1"/>
            <a:r>
              <a:rPr lang="en-US" altLang="zh-CN" smtClean="0"/>
              <a:t>l%data=0</a:t>
            </a:r>
          </a:p>
          <a:p>
            <a:pPr lvl="1"/>
            <a:r>
              <a:rPr lang="en-US" altLang="zh-CN" smtClean="0"/>
              <a:t>do i=1,10</a:t>
            </a:r>
          </a:p>
          <a:p>
            <a:pPr lvl="1"/>
            <a:r>
              <a:rPr lang="en-US" altLang="zh-CN" smtClean="0"/>
              <a:t>    allocate(q</a:t>
            </a:r>
            <a:r>
              <a:rPr lang="en-US" altLang="zh-CN" smtClean="0"/>
              <a:t>)</a:t>
            </a:r>
          </a:p>
          <a:p>
            <a:pPr lvl="1"/>
            <a:r>
              <a:rPr lang="en-US" altLang="zh-CN" smtClean="0"/>
              <a:t>    q%data=i</a:t>
            </a:r>
            <a:endParaRPr lang="en-US" altLang="zh-CN" smtClean="0"/>
          </a:p>
          <a:p>
            <a:pPr lvl="1"/>
            <a:r>
              <a:rPr lang="en-US" altLang="zh-CN" smtClean="0"/>
              <a:t>    q%next</a:t>
            </a:r>
            <a:r>
              <a:rPr lang="en-US" altLang="zh-CN" smtClean="0"/>
              <a:t>=&gt;null()</a:t>
            </a:r>
          </a:p>
          <a:p>
            <a:pPr lvl="1"/>
            <a:r>
              <a:rPr lang="en-US" altLang="zh-CN" smtClean="0"/>
              <a:t>    p%next</a:t>
            </a:r>
            <a:r>
              <a:rPr lang="en-US" altLang="zh-CN" smtClean="0"/>
              <a:t>=&gt;q</a:t>
            </a:r>
          </a:p>
          <a:p>
            <a:pPr lvl="1"/>
            <a:r>
              <a:rPr lang="en-US" altLang="zh-CN" smtClean="0"/>
              <a:t>    p</a:t>
            </a:r>
            <a:r>
              <a:rPr lang="en-US" altLang="zh-CN" smtClean="0"/>
              <a:t>=&gt;q</a:t>
            </a:r>
          </a:p>
          <a:p>
            <a:pPr lvl="1"/>
            <a:r>
              <a:rPr lang="en-US" altLang="zh-CN" smtClean="0"/>
              <a:t>    q</a:t>
            </a:r>
            <a:r>
              <a:rPr lang="en-US" altLang="zh-CN" smtClean="0"/>
              <a:t>=&gt;null()</a:t>
            </a:r>
          </a:p>
          <a:p>
            <a:pPr lvl="1"/>
            <a:r>
              <a:rPr lang="en-US" altLang="zh-CN" smtClean="0"/>
              <a:t>end do</a:t>
            </a:r>
          </a:p>
          <a:p>
            <a:pPr lvl="1"/>
            <a:r>
              <a:rPr lang="en-US" altLang="zh-CN" smtClean="0"/>
              <a:t>p=&gt;l</a:t>
            </a:r>
          </a:p>
          <a:p>
            <a:pPr lvl="1"/>
            <a:r>
              <a:rPr lang="en-US" altLang="zh-CN" smtClean="0"/>
              <a:t>do</a:t>
            </a:r>
          </a:p>
          <a:p>
            <a:pPr lvl="1"/>
            <a:r>
              <a:rPr lang="en-US" altLang="zh-CN" smtClean="0"/>
              <a:t>write(*,*) p%data</a:t>
            </a:r>
          </a:p>
          <a:p>
            <a:pPr lvl="1"/>
            <a:r>
              <a:rPr lang="en-US" altLang="zh-CN" smtClean="0"/>
              <a:t>if (.not. associated(p%next)) exit</a:t>
            </a:r>
          </a:p>
          <a:p>
            <a:pPr lvl="1"/>
            <a:r>
              <a:rPr lang="en-US" altLang="zh-CN" smtClean="0"/>
              <a:t>p=&gt;p%next</a:t>
            </a:r>
          </a:p>
          <a:p>
            <a:pPr lvl="1"/>
            <a:r>
              <a:rPr lang="en-US" altLang="zh-CN" smtClean="0"/>
              <a:t>end </a:t>
            </a:r>
            <a:r>
              <a:rPr lang="en-US" altLang="zh-CN" smtClean="0"/>
              <a:t>do</a:t>
            </a:r>
            <a:endParaRPr lang="en-US" altLang="zh-CN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</a:t>
            </a:r>
            <a:r>
              <a:rPr lang="zh-CN" altLang="en-US" smtClean="0"/>
              <a:t>、指针的基本概念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直接引用</a:t>
            </a:r>
            <a:endParaRPr lang="en-US" altLang="zh-CN" smtClean="0"/>
          </a:p>
          <a:p>
            <a:pPr lvl="1"/>
            <a:r>
              <a:rPr lang="zh-CN" altLang="en-US" smtClean="0"/>
              <a:t>通过变量名直接读写内存单元的数值</a:t>
            </a:r>
            <a:endParaRPr lang="en-US" altLang="zh-CN" smtClean="0"/>
          </a:p>
          <a:p>
            <a:pPr lvl="1"/>
            <a:r>
              <a:rPr lang="zh-CN" altLang="en-US" smtClean="0"/>
              <a:t>变量名是存储单元的别名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间接引用</a:t>
            </a:r>
            <a:endParaRPr lang="en-US" altLang="zh-CN" smtClean="0"/>
          </a:p>
          <a:p>
            <a:pPr lvl="1"/>
            <a:r>
              <a:rPr lang="zh-CN" altLang="en-US" smtClean="0"/>
              <a:t>内存单元的地址保存在指针变量内</a:t>
            </a:r>
            <a:endParaRPr lang="en-US" altLang="zh-CN" smtClean="0"/>
          </a:p>
          <a:p>
            <a:pPr lvl="1"/>
            <a:r>
              <a:rPr lang="zh-CN" altLang="en-US" smtClean="0"/>
              <a:t>引用过程为：</a:t>
            </a:r>
            <a:endParaRPr lang="en-US" altLang="zh-CN" smtClean="0"/>
          </a:p>
          <a:p>
            <a:pPr lvl="2"/>
            <a:r>
              <a:rPr lang="zh-CN" altLang="en-US" smtClean="0"/>
              <a:t>取出指针中保存的内存地址</a:t>
            </a:r>
            <a:endParaRPr lang="en-US" altLang="zh-CN" smtClean="0"/>
          </a:p>
          <a:p>
            <a:pPr lvl="2"/>
            <a:r>
              <a:rPr lang="zh-CN" altLang="en-US" smtClean="0"/>
              <a:t>到这个内存地址读写数据</a:t>
            </a:r>
            <a:endParaRPr lang="en-US" altLang="zh-CN" smtClean="0"/>
          </a:p>
          <a:p>
            <a:pPr lvl="1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1.1</a:t>
            </a:r>
            <a:r>
              <a:rPr lang="zh-CN" altLang="en-US" smtClean="0"/>
              <a:t>、指针的声明方式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r>
              <a:rPr lang="zh-CN" altLang="en-US" smtClean="0"/>
              <a:t>指针变量的声明方式：</a:t>
            </a:r>
            <a:endParaRPr lang="en-US" altLang="zh-CN" smtClean="0"/>
          </a:p>
          <a:p>
            <a:pPr lvl="1"/>
            <a:r>
              <a:rPr lang="en-US" altLang="zh-CN" smtClean="0"/>
              <a:t>REAL,POINTER :: p1</a:t>
            </a:r>
          </a:p>
          <a:p>
            <a:pPr lvl="1"/>
            <a:r>
              <a:rPr lang="zh-CN" altLang="en-US" smtClean="0"/>
              <a:t>这条语句声明一个指向实型的指针变量</a:t>
            </a:r>
            <a:r>
              <a:rPr lang="en-US" altLang="zh-CN" smtClean="0"/>
              <a:t>p1</a:t>
            </a:r>
          </a:p>
          <a:p>
            <a:pPr lvl="1"/>
            <a:endParaRPr lang="en-US" altLang="zh-CN" smtClean="0"/>
          </a:p>
          <a:p>
            <a:pPr lvl="1"/>
            <a:r>
              <a:rPr lang="en-US" altLang="zh-CN" smtClean="0"/>
              <a:t>TYPE(vector),POINTER :: vector_pointer</a:t>
            </a:r>
          </a:p>
          <a:p>
            <a:pPr lvl="1"/>
            <a:r>
              <a:rPr lang="zh-CN" altLang="en-US" smtClean="0"/>
              <a:t>声明一个指向派生数据类型</a:t>
            </a:r>
            <a:r>
              <a:rPr lang="en-US" altLang="zh-CN" smtClean="0"/>
              <a:t>vector</a:t>
            </a:r>
            <a:r>
              <a:rPr lang="zh-CN" altLang="en-US" smtClean="0"/>
              <a:t>的指针</a:t>
            </a:r>
            <a:r>
              <a:rPr lang="en-US" altLang="zh-CN" smtClean="0"/>
              <a:t>vector_pointer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1.2.1</a:t>
            </a:r>
            <a:r>
              <a:rPr lang="zh-CN" altLang="en-US" smtClean="0"/>
              <a:t>将指针指向变量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指针可以指向同类型的变量</a:t>
            </a:r>
            <a:endParaRPr lang="en-US" altLang="zh-CN" dirty="0" smtClean="0"/>
          </a:p>
          <a:p>
            <a:r>
              <a:rPr lang="zh-CN" altLang="en-US" dirty="0" smtClean="0"/>
              <a:t>但是，</a:t>
            </a:r>
            <a:r>
              <a:rPr lang="zh-CN" altLang="en-US" dirty="0" smtClean="0">
                <a:solidFill>
                  <a:srgbClr val="FF0000"/>
                </a:solidFill>
              </a:rPr>
              <a:t>要求被指向的变量被声明为目标变量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dirty="0" smtClean="0"/>
              <a:t>例如：</a:t>
            </a:r>
            <a:endParaRPr lang="en-US" altLang="zh-CN" dirty="0" smtClean="0"/>
          </a:p>
          <a:p>
            <a:pPr lvl="1"/>
            <a:r>
              <a:rPr lang="zh-CN" altLang="en-US" smtClean="0"/>
              <a:t>声明</a:t>
            </a:r>
            <a:r>
              <a:rPr lang="zh-CN" altLang="en-US" dirty="0" smtClean="0"/>
              <a:t>变量</a:t>
            </a:r>
            <a:r>
              <a:rPr lang="en-US" altLang="zh-CN" dirty="0" smtClean="0"/>
              <a:t>a</a:t>
            </a:r>
            <a:r>
              <a:rPr lang="zh-CN" altLang="en-US" dirty="0" smtClean="0"/>
              <a:t>为目标变量</a:t>
            </a:r>
            <a:endParaRPr lang="en-US" altLang="zh-CN" dirty="0" smtClean="0"/>
          </a:p>
          <a:p>
            <a:pPr lvl="1"/>
            <a:r>
              <a:rPr lang="en-US" altLang="zh-CN" smtClean="0"/>
              <a:t>REAL,TARGET </a:t>
            </a:r>
            <a:r>
              <a:rPr lang="en-US" altLang="zh-CN" dirty="0" smtClean="0"/>
              <a:t>:: a</a:t>
            </a:r>
          </a:p>
          <a:p>
            <a:pPr lvl="1"/>
            <a:r>
              <a:rPr lang="zh-CN" altLang="en-US" smtClean="0"/>
              <a:t>或</a:t>
            </a:r>
            <a:r>
              <a:rPr lang="en-US" altLang="zh-CN" dirty="0" smtClean="0"/>
              <a:t>:</a:t>
            </a:r>
          </a:p>
          <a:p>
            <a:pPr lvl="1"/>
            <a:r>
              <a:rPr lang="en-US" altLang="zh-CN" smtClean="0"/>
              <a:t>REAL </a:t>
            </a:r>
            <a:r>
              <a:rPr lang="en-US" altLang="zh-CN" dirty="0" smtClean="0"/>
              <a:t>:: a</a:t>
            </a:r>
          </a:p>
          <a:p>
            <a:pPr lvl="1"/>
            <a:r>
              <a:rPr lang="en-US" altLang="zh-CN" smtClean="0"/>
              <a:t>TARGET </a:t>
            </a:r>
            <a:r>
              <a:rPr lang="en-US" altLang="zh-CN" dirty="0" smtClean="0"/>
              <a:t>:: 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将指针指向变量（续）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3662718"/>
          </a:xfrm>
        </p:spPr>
        <p:txBody>
          <a:bodyPr/>
          <a:lstStyle/>
          <a:p>
            <a:r>
              <a:rPr lang="en-US" altLang="zh-CN" smtClean="0"/>
              <a:t>pointer=&gt;target</a:t>
            </a:r>
          </a:p>
          <a:p>
            <a:endParaRPr lang="en-US" altLang="zh-CN" smtClean="0"/>
          </a:p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REAL,POINTER :: p</a:t>
            </a:r>
          </a:p>
          <a:p>
            <a:pPr lvl="1"/>
            <a:r>
              <a:rPr lang="en-US" altLang="zh-CN" smtClean="0"/>
              <a:t>REAL,TARGET :: a=3.</a:t>
            </a: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p=&gt;a</a:t>
            </a:r>
          </a:p>
          <a:p>
            <a:r>
              <a:rPr lang="zh-CN" altLang="en-US" smtClean="0"/>
              <a:t>运行结果称指针</a:t>
            </a:r>
            <a:r>
              <a:rPr lang="en-US" altLang="zh-CN" smtClean="0"/>
              <a:t>p</a:t>
            </a:r>
            <a:r>
              <a:rPr lang="zh-CN" altLang="en-US" smtClean="0"/>
              <a:t>与变量</a:t>
            </a:r>
            <a:r>
              <a:rPr lang="en-US" altLang="zh-CN" smtClean="0"/>
              <a:t>a</a:t>
            </a:r>
            <a:r>
              <a:rPr lang="zh-CN" altLang="en-US" smtClean="0"/>
              <a:t>相关联</a:t>
            </a:r>
            <a:endParaRPr lang="en-US" altLang="zh-CN" smtClean="0"/>
          </a:p>
        </p:txBody>
      </p:sp>
      <p:sp>
        <p:nvSpPr>
          <p:cNvPr id="4" name="TextBox 3"/>
          <p:cNvSpPr txBox="1"/>
          <p:nvPr/>
        </p:nvSpPr>
        <p:spPr>
          <a:xfrm>
            <a:off x="500034" y="485776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/>
              <a:t>p</a:t>
            </a:r>
            <a:r>
              <a:rPr lang="zh-CN" altLang="en-US" b="1" smtClean="0"/>
              <a:t>单元内存储的是变量</a:t>
            </a:r>
            <a:r>
              <a:rPr lang="en-US" altLang="zh-CN" b="1" smtClean="0"/>
              <a:t>a</a:t>
            </a:r>
            <a:r>
              <a:rPr lang="zh-CN" altLang="en-US" b="1" smtClean="0"/>
              <a:t>在内存中的地址</a:t>
            </a:r>
            <a:endParaRPr lang="zh-CN" altLang="en-US" b="1"/>
          </a:p>
        </p:txBody>
      </p:sp>
      <p:sp>
        <p:nvSpPr>
          <p:cNvPr id="5" name="TextBox 4"/>
          <p:cNvSpPr txBox="1"/>
          <p:nvPr/>
        </p:nvSpPr>
        <p:spPr>
          <a:xfrm>
            <a:off x="4429124" y="4857760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0000"/>
                </a:solidFill>
              </a:rPr>
              <a:t>p=4</a:t>
            </a:r>
          </a:p>
          <a:p>
            <a:r>
              <a:rPr lang="zh-CN" altLang="en-US" b="1" smtClean="0">
                <a:solidFill>
                  <a:srgbClr val="FF0000"/>
                </a:solidFill>
              </a:rPr>
              <a:t>修改的是</a:t>
            </a:r>
            <a:r>
              <a:rPr lang="en-US" altLang="zh-CN" b="1" smtClean="0">
                <a:solidFill>
                  <a:srgbClr val="FF0000"/>
                </a:solidFill>
              </a:rPr>
              <a:t>p</a:t>
            </a:r>
            <a:r>
              <a:rPr lang="zh-CN" altLang="en-US" b="1" smtClean="0">
                <a:solidFill>
                  <a:srgbClr val="FF0000"/>
                </a:solidFill>
              </a:rPr>
              <a:t>指向的内存单元的值</a:t>
            </a:r>
            <a:endParaRPr lang="en-US" altLang="zh-CN" b="1" smtClean="0">
              <a:solidFill>
                <a:srgbClr val="FF0000"/>
              </a:solidFill>
            </a:endParaRPr>
          </a:p>
          <a:p>
            <a:r>
              <a:rPr lang="zh-CN" altLang="en-US" b="1" smtClean="0">
                <a:solidFill>
                  <a:srgbClr val="FF0000"/>
                </a:solidFill>
              </a:rPr>
              <a:t>等价于</a:t>
            </a:r>
            <a:endParaRPr lang="en-US" altLang="zh-CN" b="1" smtClean="0">
              <a:solidFill>
                <a:srgbClr val="FF0000"/>
              </a:solidFill>
            </a:endParaRPr>
          </a:p>
          <a:p>
            <a:r>
              <a:rPr lang="en-US" altLang="zh-CN" b="1" smtClean="0">
                <a:solidFill>
                  <a:srgbClr val="FF0000"/>
                </a:solidFill>
              </a:rPr>
              <a:t>a=4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指针指向变量（续）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REAL,POINTER :: p1,p2</a:t>
            </a:r>
          </a:p>
          <a:p>
            <a:r>
              <a:rPr lang="en-US" altLang="zh-CN" smtClean="0"/>
              <a:t>REAL,TARGET :: a=3.,b=4.</a:t>
            </a:r>
          </a:p>
          <a:p>
            <a:r>
              <a:rPr lang="en-US" altLang="zh-CN" smtClean="0"/>
              <a:t>p1=&gt;a</a:t>
            </a:r>
          </a:p>
          <a:p>
            <a:r>
              <a:rPr lang="zh-CN" altLang="en-US" smtClean="0"/>
              <a:t>如果执行：</a:t>
            </a:r>
            <a:endParaRPr lang="en-US" altLang="zh-CN" smtClean="0"/>
          </a:p>
          <a:p>
            <a:pPr lvl="1"/>
            <a:r>
              <a:rPr lang="en-US" altLang="zh-CN" smtClean="0"/>
              <a:t>p2=&gt;p1</a:t>
            </a:r>
          </a:p>
          <a:p>
            <a:r>
              <a:rPr lang="zh-CN" altLang="en-US" smtClean="0"/>
              <a:t>此时</a:t>
            </a:r>
            <a:r>
              <a:rPr lang="en-US" altLang="zh-CN" smtClean="0"/>
              <a:t>p2</a:t>
            </a:r>
            <a:r>
              <a:rPr lang="zh-CN" altLang="en-US" smtClean="0"/>
              <a:t>的值？</a:t>
            </a:r>
            <a:endParaRPr lang="en-US" altLang="zh-CN" smtClean="0"/>
          </a:p>
          <a:p>
            <a:r>
              <a:rPr lang="en-US" altLang="zh-CN" smtClean="0"/>
              <a:t>Pointer1=&gt;Pointer2</a:t>
            </a:r>
          </a:p>
          <a:p>
            <a:pPr lvl="1"/>
            <a:r>
              <a:rPr lang="zh-CN" altLang="en-US" smtClean="0"/>
              <a:t>将指针</a:t>
            </a:r>
            <a:r>
              <a:rPr lang="en-US" altLang="zh-CN" smtClean="0"/>
              <a:t>pointer2</a:t>
            </a:r>
            <a:r>
              <a:rPr lang="zh-CN" altLang="en-US" smtClean="0"/>
              <a:t>的值赋给指针</a:t>
            </a:r>
            <a:r>
              <a:rPr lang="en-US" altLang="zh-CN" smtClean="0"/>
              <a:t>pointer1</a:t>
            </a:r>
          </a:p>
          <a:p>
            <a:pPr lvl="1"/>
            <a:r>
              <a:rPr lang="zh-CN" altLang="en-US" smtClean="0"/>
              <a:t>结果是它们指向同一个内存单元</a:t>
            </a:r>
            <a:endParaRPr lang="en-US" altLang="zh-CN" smtClean="0"/>
          </a:p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72330" y="3500438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tx1"/>
                </a:solidFill>
              </a:rPr>
              <a:t>4.0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2330" y="3000372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tx1"/>
                </a:solidFill>
              </a:rPr>
              <a:t>3.0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72330" y="2500306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72330" y="4000504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072330" y="4500570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072330" y="5000636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rot="5400000" flipH="1" flipV="1">
            <a:off x="6750859" y="2178835"/>
            <a:ext cx="64294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5400000" flipH="1" flipV="1">
            <a:off x="7750196" y="2178041"/>
            <a:ext cx="64294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5400000" flipH="1" flipV="1">
            <a:off x="7750196" y="5821379"/>
            <a:ext cx="64294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5400000" flipH="1" flipV="1">
            <a:off x="6751653" y="5821379"/>
            <a:ext cx="642942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143900" y="298823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143900" y="341685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072330" y="2000240"/>
            <a:ext cx="1000132" cy="50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3900" y="207167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p1</a:t>
            </a:r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8143900" y="255960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p2</a:t>
            </a:r>
            <a:endParaRPr lang="zh-CN" altLang="en-US"/>
          </a:p>
        </p:txBody>
      </p:sp>
      <p:cxnSp>
        <p:nvCxnSpPr>
          <p:cNvPr id="23" name="曲线连接符 22"/>
          <p:cNvCxnSpPr>
            <a:stCxn id="19" idx="1"/>
            <a:endCxn id="5" idx="1"/>
          </p:cNvCxnSpPr>
          <p:nvPr/>
        </p:nvCxnSpPr>
        <p:spPr>
          <a:xfrm rot="10800000" flipV="1">
            <a:off x="7072330" y="2250273"/>
            <a:ext cx="1588" cy="1000132"/>
          </a:xfrm>
          <a:prstGeom prst="curvedConnector3">
            <a:avLst>
              <a:gd name="adj1" fmla="val 41847242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线连接符 25"/>
          <p:cNvCxnSpPr>
            <a:stCxn id="6" idx="1"/>
            <a:endCxn id="5" idx="1"/>
          </p:cNvCxnSpPr>
          <p:nvPr/>
        </p:nvCxnSpPr>
        <p:spPr>
          <a:xfrm rot="10800000" flipV="1">
            <a:off x="7072330" y="2750339"/>
            <a:ext cx="1588" cy="500066"/>
          </a:xfrm>
          <a:prstGeom prst="curvedConnector3">
            <a:avLst>
              <a:gd name="adj1" fmla="val 14395466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指针指向变量（续）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REAL,POINTER :: p1,p2</a:t>
            </a:r>
          </a:p>
          <a:p>
            <a:r>
              <a:rPr lang="en-US" altLang="zh-CN" smtClean="0"/>
              <a:t>REAL,TARGET :: a=3.,b=4.</a:t>
            </a:r>
          </a:p>
          <a:p>
            <a:r>
              <a:rPr lang="en-US" altLang="zh-CN" smtClean="0"/>
              <a:t>p1=&gt;a</a:t>
            </a:r>
          </a:p>
          <a:p>
            <a:r>
              <a:rPr lang="en-US" altLang="zh-CN" smtClean="0"/>
              <a:t>p2=&gt;b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p1=p2</a:t>
            </a:r>
          </a:p>
          <a:p>
            <a:endParaRPr lang="en-US" altLang="zh-CN" smtClean="0"/>
          </a:p>
          <a:p>
            <a:r>
              <a:rPr lang="zh-CN" altLang="en-US" smtClean="0"/>
              <a:t>代码中</a:t>
            </a:r>
            <a:r>
              <a:rPr lang="en-US" altLang="zh-CN" smtClean="0"/>
              <a:t>p1=p2</a:t>
            </a:r>
            <a:r>
              <a:rPr lang="zh-CN" altLang="en-US" smtClean="0"/>
              <a:t>等价于</a:t>
            </a:r>
            <a:r>
              <a:rPr lang="en-US" altLang="zh-CN" smtClean="0"/>
              <a:t>a=b</a:t>
            </a: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1.2.2</a:t>
            </a:r>
            <a:r>
              <a:rPr lang="zh-CN" altLang="en-US" smtClean="0"/>
              <a:t>不指向任何变量的指针的使用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例：</a:t>
            </a:r>
            <a:endParaRPr lang="en-US" altLang="zh-CN" smtClean="0"/>
          </a:p>
          <a:p>
            <a:pPr lvl="1"/>
            <a:r>
              <a:rPr lang="en-US" altLang="zh-CN" smtClean="0"/>
              <a:t>PROGRAM ex1002</a:t>
            </a:r>
          </a:p>
          <a:p>
            <a:pPr lvl="1"/>
            <a:r>
              <a:rPr lang="en-US" altLang="zh-CN" smtClean="0"/>
              <a:t>IMPLICIT NONE</a:t>
            </a:r>
          </a:p>
          <a:p>
            <a:pPr lvl="1"/>
            <a:r>
              <a:rPr lang="en-US" altLang="zh-CN" smtClean="0"/>
              <a:t>INTEGER,POINTER :: p</a:t>
            </a: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ALLOCATE(p)</a:t>
            </a:r>
          </a:p>
          <a:p>
            <a:pPr lvl="1"/>
            <a:r>
              <a:rPr lang="en-US" altLang="zh-CN" smtClean="0"/>
              <a:t>p=100</a:t>
            </a:r>
          </a:p>
          <a:p>
            <a:pPr lvl="1"/>
            <a:r>
              <a:rPr lang="en-US" altLang="zh-CN" smtClean="0"/>
              <a:t>WRITE(*,*) p</a:t>
            </a:r>
          </a:p>
          <a:p>
            <a:pPr lvl="1"/>
            <a:r>
              <a:rPr lang="en-US" altLang="zh-CN" smtClean="0"/>
              <a:t>END PROGRAM</a:t>
            </a:r>
          </a:p>
          <a:p>
            <a:r>
              <a:rPr lang="zh-CN" altLang="en-US" smtClean="0"/>
              <a:t>未经分配的指针不可使用</a:t>
            </a:r>
            <a:endParaRPr lang="en-US" altLang="zh-CN" smtClean="0"/>
          </a:p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5606</TotalTime>
  <Words>1065</Words>
  <Application>Microsoft Office PowerPoint</Application>
  <PresentationFormat>全屏显示(4:3)</PresentationFormat>
  <Paragraphs>246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第十四讲</vt:lpstr>
      <vt:lpstr>本讲内容</vt:lpstr>
      <vt:lpstr>1、指针的基本概念</vt:lpstr>
      <vt:lpstr>1.1、指针的声明方式</vt:lpstr>
      <vt:lpstr>1.2.1将指针指向变量</vt:lpstr>
      <vt:lpstr>将指针指向变量（续）</vt:lpstr>
      <vt:lpstr>指针指向变量（续）</vt:lpstr>
      <vt:lpstr>指针指向变量（续）</vt:lpstr>
      <vt:lpstr>1.2.2不指向任何变量的指针的使用</vt:lpstr>
      <vt:lpstr>1.3 指针关联状态</vt:lpstr>
      <vt:lpstr>指针关联（续）</vt:lpstr>
      <vt:lpstr>2.1 数组指针</vt:lpstr>
      <vt:lpstr>数组指针（续）</vt:lpstr>
      <vt:lpstr>幻灯片 14</vt:lpstr>
      <vt:lpstr>2.1 例程----实现一组指向数组的指针</vt:lpstr>
      <vt:lpstr>幻灯片 16</vt:lpstr>
      <vt:lpstr>2.1 例程</vt:lpstr>
      <vt:lpstr>幻灯片 18</vt:lpstr>
      <vt:lpstr>3.1 指针与函数</vt:lpstr>
      <vt:lpstr>4.1 指针的应用—提高效率</vt:lpstr>
      <vt:lpstr>提高效率（续）</vt:lpstr>
      <vt:lpstr>4.2简化代码</vt:lpstr>
      <vt:lpstr>4.3 链表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409</cp:revision>
  <dcterms:created xsi:type="dcterms:W3CDTF">2015-09-08T00:49:48Z</dcterms:created>
  <dcterms:modified xsi:type="dcterms:W3CDTF">2016-06-01T07:41:07Z</dcterms:modified>
</cp:coreProperties>
</file>