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21" r:id="rId3"/>
    <p:sldId id="322" r:id="rId4"/>
    <p:sldId id="323" r:id="rId5"/>
    <p:sldId id="324" r:id="rId6"/>
    <p:sldId id="325" r:id="rId7"/>
    <p:sldId id="326" r:id="rId8"/>
    <p:sldId id="327" r:id="rId9"/>
    <p:sldId id="328" r:id="rId10"/>
    <p:sldId id="329" r:id="rId11"/>
    <p:sldId id="320" r:id="rId12"/>
    <p:sldId id="330" r:id="rId13"/>
    <p:sldId id="281" r:id="rId14"/>
    <p:sldId id="331" r:id="rId15"/>
    <p:sldId id="332" r:id="rId16"/>
    <p:sldId id="333" r:id="rId17"/>
    <p:sldId id="334" r:id="rId18"/>
    <p:sldId id="336" r:id="rId19"/>
    <p:sldId id="337" r:id="rId20"/>
    <p:sldId id="338" r:id="rId21"/>
    <p:sldId id="339" r:id="rId22"/>
    <p:sldId id="340" r:id="rId23"/>
    <p:sldId id="341" r:id="rId24"/>
    <p:sldId id="342" r:id="rId25"/>
    <p:sldId id="268" r:id="rId26"/>
    <p:sldId id="269" r:id="rId27"/>
    <p:sldId id="270" r:id="rId28"/>
    <p:sldId id="343" r:id="rId29"/>
    <p:sldId id="272" r:id="rId30"/>
    <p:sldId id="273" r:id="rId31"/>
    <p:sldId id="274" r:id="rId32"/>
    <p:sldId id="275" r:id="rId33"/>
    <p:sldId id="276" r:id="rId34"/>
    <p:sldId id="277" r:id="rId35"/>
    <p:sldId id="278" r:id="rId36"/>
    <p:sldId id="279" r:id="rId37"/>
    <p:sldId id="280" r:id="rId38"/>
    <p:sldId id="285" r:id="rId39"/>
    <p:sldId id="286" r:id="rId40"/>
    <p:sldId id="287" r:id="rId41"/>
    <p:sldId id="288" r:id="rId42"/>
    <p:sldId id="290" r:id="rId43"/>
    <p:sldId id="291" r:id="rId44"/>
    <p:sldId id="306" r:id="rId4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3744" y="-119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lvl1pPr>
              <a:defRPr>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微软雅黑" pitchFamily="34" charset="-122"/>
                <a:ea typeface="微软雅黑" pitchFamily="34"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2016/6/15</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2016/6/15</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2016/6/15</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404664"/>
            <a:ext cx="6923112" cy="576064"/>
          </a:xfrm>
        </p:spPr>
        <p:txBody>
          <a:bodyPr>
            <a:normAutofit/>
          </a:bodyPr>
          <a:lstStyle>
            <a:lvl1pPr algn="l">
              <a:defRPr sz="3200">
                <a:solidFill>
                  <a:srgbClr val="FF0000"/>
                </a:solidFill>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57200" y="1124744"/>
            <a:ext cx="8229600" cy="5616624"/>
          </a:xfrm>
        </p:spPr>
        <p:txBody>
          <a:bodyPr/>
          <a:lstStyle>
            <a:lvl1pPr>
              <a:buFontTx/>
              <a:buBlip>
                <a:blip r:embed="rId2"/>
              </a:buBlip>
              <a:defRPr sz="2800" baseline="0">
                <a:latin typeface="Microsoft New Tai Lue" pitchFamily="34" charset="0"/>
                <a:ea typeface="微软雅黑" pitchFamily="34" charset="-122"/>
              </a:defRPr>
            </a:lvl1pPr>
            <a:lvl2pPr>
              <a:buFontTx/>
              <a:buBlip>
                <a:blip r:embed="rId3"/>
              </a:buBlip>
              <a:defRPr sz="2400" baseline="0">
                <a:latin typeface="Microsoft New Tai Lue" pitchFamily="34" charset="0"/>
                <a:ea typeface="微软雅黑" pitchFamily="34" charset="-122"/>
              </a:defRPr>
            </a:lvl2pPr>
            <a:lvl3pPr>
              <a:buFontTx/>
              <a:buBlip>
                <a:blip r:embed="rId4"/>
              </a:buBlip>
              <a:defRPr sz="2000" baseline="0">
                <a:latin typeface="Microsoft New Tai Lue" pitchFamily="34" charset="0"/>
                <a:ea typeface="微软雅黑" pitchFamily="34" charset="-122"/>
              </a:defRPr>
            </a:lvl3pPr>
            <a:lvl4pPr>
              <a:defRPr sz="1800" baseline="0">
                <a:latin typeface="Microsoft New Tai Lue" pitchFamily="34" charset="0"/>
                <a:ea typeface="微软雅黑" pitchFamily="34" charset="-122"/>
              </a:defRPr>
            </a:lvl4pPr>
            <a:lvl5pPr>
              <a:defRPr sz="1600" baseline="0">
                <a:latin typeface="Microsoft New Tai Lue" pitchFamily="34" charset="0"/>
                <a:ea typeface="微软雅黑"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cxnSp>
        <p:nvCxnSpPr>
          <p:cNvPr id="8" name="直接连接符 7"/>
          <p:cNvCxnSpPr/>
          <p:nvPr userDrawn="1"/>
        </p:nvCxnSpPr>
        <p:spPr>
          <a:xfrm>
            <a:off x="467544" y="1052736"/>
            <a:ext cx="8208912"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467544" y="44624"/>
            <a:ext cx="4392488" cy="276999"/>
          </a:xfrm>
          <a:prstGeom prst="rect">
            <a:avLst/>
          </a:prstGeom>
          <a:noFill/>
        </p:spPr>
        <p:txBody>
          <a:bodyPr wrap="square" rtlCol="0">
            <a:spAutoFit/>
          </a:bodyPr>
          <a:lstStyle/>
          <a:p>
            <a:r>
              <a:rPr lang="zh-CN" altLang="en-US" sz="1200" smtClean="0">
                <a:latin typeface="微软雅黑" pitchFamily="34" charset="-122"/>
                <a:ea typeface="微软雅黑" pitchFamily="34" charset="-122"/>
              </a:rPr>
              <a:t>第十五讲 并行程序设计简介</a:t>
            </a:r>
            <a:endParaRPr lang="zh-CN" altLang="en-US" sz="1200" dirty="0">
              <a:latin typeface="微软雅黑" pitchFamily="34" charset="-122"/>
              <a:ea typeface="微软雅黑" pitchFamily="34" charset="-122"/>
            </a:endParaRPr>
          </a:p>
        </p:txBody>
      </p:sp>
      <p:cxnSp>
        <p:nvCxnSpPr>
          <p:cNvPr id="10" name="直接连接符 9"/>
          <p:cNvCxnSpPr/>
          <p:nvPr userDrawn="1"/>
        </p:nvCxnSpPr>
        <p:spPr>
          <a:xfrm>
            <a:off x="467544" y="332656"/>
            <a:ext cx="8208912"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2016/6/15</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2016/6/15</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2016/6/15</a:t>
            </a:fld>
            <a:endParaRPr lang="zh-CN" altLang="en-US"/>
          </a:p>
        </p:txBody>
      </p:sp>
      <p:sp>
        <p:nvSpPr>
          <p:cNvPr id="8" name="页脚占位符 7"/>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2016/6/15</a:t>
            </a:fld>
            <a:endParaRPr lang="zh-CN" altLang="en-US"/>
          </a:p>
        </p:txBody>
      </p:sp>
      <p:sp>
        <p:nvSpPr>
          <p:cNvPr id="4" name="页脚占位符 3"/>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2016/6/15</a:t>
            </a:fld>
            <a:endParaRPr lang="zh-CN" altLang="en-US"/>
          </a:p>
        </p:txBody>
      </p:sp>
      <p:sp>
        <p:nvSpPr>
          <p:cNvPr id="3" name="页脚占位符 2"/>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2016/6/15</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2016/6/15</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332656"/>
            <a:ext cx="5987008" cy="72008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124744"/>
            <a:ext cx="8229600" cy="5544616"/>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灯片编号占位符 5"/>
          <p:cNvSpPr>
            <a:spLocks noGrp="1"/>
          </p:cNvSpPr>
          <p:nvPr>
            <p:ph type="sldNum" sz="quarter" idx="4"/>
          </p:nvPr>
        </p:nvSpPr>
        <p:spPr>
          <a:xfrm>
            <a:off x="8701608" y="6492875"/>
            <a:ext cx="44239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3600" kern="1200">
          <a:solidFill>
            <a:schemeClr val="tx1"/>
          </a:solidFill>
          <a:latin typeface="微软雅黑" pitchFamily="34" charset="-122"/>
          <a:ea typeface="微软雅黑" pitchFamily="34" charset="-122"/>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mtClean="0"/>
              <a:t>第十五讲</a:t>
            </a:r>
            <a:endParaRPr lang="zh-CN" altLang="en-US" dirty="0"/>
          </a:p>
        </p:txBody>
      </p:sp>
      <p:sp>
        <p:nvSpPr>
          <p:cNvPr id="3" name="副标题 2"/>
          <p:cNvSpPr>
            <a:spLocks noGrp="1"/>
          </p:cNvSpPr>
          <p:nvPr>
            <p:ph type="subTitle" idx="1"/>
          </p:nvPr>
        </p:nvSpPr>
        <p:spPr/>
        <p:txBody>
          <a:bodyPr/>
          <a:lstStyle/>
          <a:p>
            <a:r>
              <a:rPr lang="zh-CN" altLang="en-US" smtClean="0"/>
              <a:t>并行计算简介</a:t>
            </a:r>
            <a:endParaRPr lang="en-US" altLang="zh-CN"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带子句的并行DO循环</a:t>
            </a:r>
            <a:r>
              <a:rPr lang="en-US" altLang="zh-CN" smtClean="0"/>
              <a:t>---</a:t>
            </a:r>
            <a:r>
              <a:rPr lang="zh-CN" altLang="en-US" smtClean="0"/>
              <a:t>归约</a:t>
            </a:r>
            <a:endParaRPr lang="zh-CN" altLang="en-US"/>
          </a:p>
        </p:txBody>
      </p:sp>
      <p:sp>
        <p:nvSpPr>
          <p:cNvPr id="3" name="内容占位符 2"/>
          <p:cNvSpPr>
            <a:spLocks noGrp="1"/>
          </p:cNvSpPr>
          <p:nvPr>
            <p:ph idx="1"/>
          </p:nvPr>
        </p:nvSpPr>
        <p:spPr/>
        <p:txBody>
          <a:bodyPr/>
          <a:lstStyle/>
          <a:p>
            <a:r>
              <a:rPr lang="zh-CN" altLang="en-US" smtClean="0"/>
              <a:t>考虑串行</a:t>
            </a:r>
            <a:r>
              <a:rPr lang="en-US" altLang="zh-CN" smtClean="0"/>
              <a:t>DO</a:t>
            </a:r>
            <a:r>
              <a:rPr lang="zh-CN" altLang="en-US" smtClean="0"/>
              <a:t>循环代码：</a:t>
            </a:r>
            <a:endParaRPr lang="en-US" altLang="zh-CN" smtClean="0"/>
          </a:p>
          <a:p>
            <a:r>
              <a:rPr lang="en-US" altLang="zh-CN" smtClean="0"/>
              <a:t>DO i=1,1000</a:t>
            </a:r>
          </a:p>
          <a:p>
            <a:r>
              <a:rPr lang="en-US" altLang="zh-CN" smtClean="0"/>
              <a:t>    sum=sum+i</a:t>
            </a:r>
          </a:p>
          <a:p>
            <a:r>
              <a:rPr lang="en-US" altLang="zh-CN" smtClean="0"/>
              <a:t>END DO</a:t>
            </a:r>
          </a:p>
          <a:p>
            <a:endParaRPr lang="en-US" altLang="zh-CN" smtClean="0"/>
          </a:p>
          <a:p>
            <a:r>
              <a:rPr lang="zh-CN" altLang="en-US" smtClean="0"/>
              <a:t>如果用</a:t>
            </a:r>
            <a:r>
              <a:rPr lang="en-US" altLang="zh-CN" smtClean="0"/>
              <a:t>N</a:t>
            </a:r>
            <a:r>
              <a:rPr lang="zh-CN" altLang="en-US" smtClean="0"/>
              <a:t>个线程并行运算，那么在每个线程的循环区间，会求得一个</a:t>
            </a:r>
            <a:r>
              <a:rPr lang="en-US" altLang="zh-CN" smtClean="0"/>
              <a:t>sum</a:t>
            </a:r>
            <a:r>
              <a:rPr lang="zh-CN" altLang="en-US" smtClean="0"/>
              <a:t>的值</a:t>
            </a:r>
            <a:endParaRPr lang="en-US" altLang="zh-CN" smtClean="0"/>
          </a:p>
          <a:p>
            <a:r>
              <a:rPr lang="en-US" altLang="zh-CN" smtClean="0"/>
              <a:t>N</a:t>
            </a:r>
            <a:r>
              <a:rPr lang="zh-CN" altLang="en-US" smtClean="0"/>
              <a:t>个</a:t>
            </a:r>
            <a:r>
              <a:rPr lang="en-US" altLang="zh-CN" smtClean="0"/>
              <a:t>sum</a:t>
            </a:r>
            <a:r>
              <a:rPr lang="zh-CN" altLang="en-US" smtClean="0"/>
              <a:t>的值加起来是我们要求的</a:t>
            </a:r>
            <a:r>
              <a:rPr lang="zh-CN" altLang="en-US" smtClean="0"/>
              <a:t>总和</a:t>
            </a:r>
            <a:endParaRPr lang="en-US" altLang="zh-CN" smtClean="0"/>
          </a:p>
          <a:p>
            <a:r>
              <a:rPr lang="zh-CN" altLang="en-US" smtClean="0"/>
              <a:t>那么怎么对</a:t>
            </a:r>
            <a:r>
              <a:rPr lang="en-US" altLang="zh-CN" smtClean="0"/>
              <a:t>N</a:t>
            </a:r>
            <a:r>
              <a:rPr lang="zh-CN" altLang="en-US" smtClean="0"/>
              <a:t>个</a:t>
            </a:r>
            <a:r>
              <a:rPr lang="en-US" altLang="zh-CN" smtClean="0"/>
              <a:t>sum</a:t>
            </a:r>
            <a:r>
              <a:rPr lang="zh-CN" altLang="en-US" smtClean="0"/>
              <a:t>求和？</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文本框"/>
          <p:cNvSpPr>
            <a:spLocks noGrp="1"/>
          </p:cNvSpPr>
          <p:nvPr>
            <p:ph type="title"/>
          </p:nvPr>
        </p:nvSpPr>
        <p:spPr>
          <a:xfrm>
            <a:off x="457200" y="273600"/>
            <a:ext cx="8229239" cy="779136"/>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zh-CN" altLang="en-US"/>
              <a:t>带子句的并行DO</a:t>
            </a:r>
            <a:r>
              <a:rPr lang="zh-CN" altLang="en-US" smtClean="0"/>
              <a:t>循环</a:t>
            </a:r>
            <a:r>
              <a:rPr lang="en-US" altLang="zh-CN" smtClean="0"/>
              <a:t>---</a:t>
            </a:r>
            <a:r>
              <a:rPr lang="zh-CN" altLang="en-US" smtClean="0"/>
              <a:t>归约（</a:t>
            </a:r>
            <a:r>
              <a:rPr lang="zh-CN" altLang="en-US" smtClean="0"/>
              <a:t>续）</a:t>
            </a:r>
            <a:endParaRPr lang="zh-CN" altLang="en-US"/>
          </a:p>
        </p:txBody>
      </p:sp>
      <p:sp>
        <p:nvSpPr>
          <p:cNvPr id="127" name="文本框"/>
          <p:cNvSpPr>
            <a:spLocks noGrp="1"/>
          </p:cNvSpPr>
          <p:nvPr>
            <p:ph type="body"/>
          </p:nvPr>
        </p:nvSpPr>
        <p:spPr>
          <a:xfrm>
            <a:off x="457200" y="1604520"/>
            <a:ext cx="8229239" cy="4966349"/>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fontAlgn="base" hangingPunct="0">
              <a:buNone/>
            </a:pPr>
            <a:r>
              <a:rPr lang="en-US" altLang="zh-CN" sz="2200" b="0">
                <a:solidFill>
                  <a:srgbClr val="FF0000"/>
                </a:solidFill>
                <a:latin typeface="文泉驿等宽微米黑" pitchFamily="-31" charset="-122"/>
                <a:ea typeface="文泉驿等宽微米黑" pitchFamily="-31" charset="-122"/>
              </a:rPr>
              <a:t>!$OMP DO REDUCTION(+:SUM)</a:t>
            </a:r>
          </a:p>
          <a:p>
            <a:pPr marL="0" indent="0" fontAlgn="base" hangingPunct="0">
              <a:buNone/>
            </a:pPr>
            <a:r>
              <a:rPr lang="en-US" altLang="zh-CN" sz="2200" b="0">
                <a:solidFill>
                  <a:srgbClr val="0000FF"/>
                </a:solidFill>
                <a:latin typeface="文泉驿等宽微米黑" pitchFamily="-31" charset="-122"/>
                <a:ea typeface="文泉驿等宽微米黑" pitchFamily="-31" charset="-122"/>
              </a:rPr>
              <a:t> do i = 1, </a:t>
            </a:r>
            <a:r>
              <a:rPr lang="en-US" altLang="zh-CN" sz="2200" b="0" smtClean="0">
                <a:solidFill>
                  <a:srgbClr val="0000FF"/>
                </a:solidFill>
                <a:latin typeface="文泉驿等宽微米黑" pitchFamily="-31" charset="-122"/>
                <a:ea typeface="文泉驿等宽微米黑" pitchFamily="-31" charset="-122"/>
              </a:rPr>
              <a:t>1000</a:t>
            </a:r>
            <a:endParaRPr lang="en-US" altLang="zh-CN" sz="2200" b="0">
              <a:solidFill>
                <a:srgbClr val="0000FF"/>
              </a:solidFill>
              <a:latin typeface="文泉驿等宽微米黑" pitchFamily="-31" charset="-122"/>
              <a:ea typeface="文泉驿等宽微米黑" pitchFamily="-31" charset="-122"/>
            </a:endParaRPr>
          </a:p>
          <a:p>
            <a:pPr marL="0" indent="0" fontAlgn="base" hangingPunct="0">
              <a:buNone/>
            </a:pPr>
            <a:r>
              <a:rPr lang="en-US" altLang="zh-CN" sz="2200" b="0" smtClean="0">
                <a:solidFill>
                  <a:srgbClr val="0000FF"/>
                </a:solidFill>
                <a:latin typeface="文泉驿等宽微米黑" pitchFamily="-31" charset="-122"/>
                <a:ea typeface="文泉驿等宽微米黑" pitchFamily="-31" charset="-122"/>
              </a:rPr>
              <a:t> sum </a:t>
            </a:r>
            <a:r>
              <a:rPr lang="en-US" altLang="zh-CN" sz="2200" b="0">
                <a:solidFill>
                  <a:srgbClr val="0000FF"/>
                </a:solidFill>
                <a:latin typeface="文泉驿等宽微米黑" pitchFamily="-31" charset="-122"/>
                <a:ea typeface="文泉驿等宽微米黑" pitchFamily="-31" charset="-122"/>
              </a:rPr>
              <a:t>= sum + </a:t>
            </a:r>
            <a:r>
              <a:rPr lang="en-US" altLang="zh-CN" sz="2200" b="0" smtClean="0">
                <a:solidFill>
                  <a:srgbClr val="0000FF"/>
                </a:solidFill>
                <a:latin typeface="文泉驿等宽微米黑" pitchFamily="-31" charset="-122"/>
                <a:ea typeface="文泉驿等宽微米黑" pitchFamily="-31" charset="-122"/>
              </a:rPr>
              <a:t>i</a:t>
            </a:r>
            <a:endParaRPr lang="en-US" altLang="zh-CN" sz="2200" b="0">
              <a:solidFill>
                <a:srgbClr val="0000FF"/>
              </a:solidFill>
              <a:latin typeface="文泉驿等宽微米黑" pitchFamily="-31" charset="-122"/>
              <a:ea typeface="文泉驿等宽微米黑" pitchFamily="-31" charset="-122"/>
            </a:endParaRPr>
          </a:p>
          <a:p>
            <a:pPr marL="0" indent="0" fontAlgn="base" hangingPunct="0">
              <a:buNone/>
            </a:pPr>
            <a:r>
              <a:rPr lang="en-US" altLang="zh-CN" sz="2200" b="0">
                <a:solidFill>
                  <a:srgbClr val="0000FF"/>
                </a:solidFill>
                <a:latin typeface="文泉驿等宽微米黑" pitchFamily="-31" charset="-122"/>
                <a:ea typeface="文泉驿等宽微米黑" pitchFamily="-31" charset="-122"/>
              </a:rPr>
              <a:t> end do</a:t>
            </a:r>
          </a:p>
          <a:p>
            <a:pPr marL="0" indent="0" fontAlgn="base" hangingPunct="0">
              <a:buNone/>
            </a:pPr>
            <a:r>
              <a:rPr lang="en-US" altLang="zh-CN" sz="2200" b="0">
                <a:solidFill>
                  <a:srgbClr val="FF0000"/>
                </a:solidFill>
                <a:latin typeface="文泉驿等宽微米黑" pitchFamily="-31" charset="-122"/>
                <a:ea typeface="文泉驿等宽微米黑" pitchFamily="-31" charset="-122"/>
              </a:rPr>
              <a:t>!$OMP END DO</a:t>
            </a:r>
          </a:p>
          <a:p>
            <a:pPr marL="0" indent="0" fontAlgn="base" hangingPunct="0">
              <a:buNone/>
            </a:pPr>
            <a:endParaRPr lang="en-US" altLang="zh-CN" sz="2200" b="0">
              <a:solidFill>
                <a:srgbClr val="FF0000"/>
              </a:solidFill>
              <a:latin typeface="文泉驿等宽微米黑" pitchFamily="-31" charset="-122"/>
              <a:ea typeface="文泉驿等宽微米黑" pitchFamily="-31" charset="-122"/>
            </a:endParaRPr>
          </a:p>
          <a:p>
            <a:pPr marL="0" indent="0" fontAlgn="base" hangingPunct="0">
              <a:buNone/>
            </a:pPr>
            <a:endParaRPr lang="en-US" altLang="zh-CN" sz="2200" b="0">
              <a:solidFill>
                <a:srgbClr val="FF0000"/>
              </a:solidFill>
              <a:latin typeface="文泉驿等宽微米黑" pitchFamily="-31" charset="-122"/>
              <a:ea typeface="文泉驿等宽微米黑" pitchFamily="-31" charset="-122"/>
            </a:endParaRPr>
          </a:p>
          <a:p>
            <a:pPr marL="0" indent="0" fontAlgn="base" hangingPunct="0">
              <a:buNone/>
            </a:pPr>
            <a:r>
              <a:rPr lang="zh-CN" altLang="en-US" sz="3400" b="0" smtClean="0">
                <a:solidFill>
                  <a:srgbClr val="FF0000"/>
                </a:solidFill>
                <a:latin typeface="文泉驿等宽微米黑" pitchFamily="-31" charset="-122"/>
                <a:ea typeface="文泉驿等宽微米黑" pitchFamily="-31" charset="-122"/>
              </a:rPr>
              <a:t>这个叫归约</a:t>
            </a:r>
            <a:endParaRPr lang="en-US" altLang="zh-CN" sz="3400" b="0">
              <a:solidFill>
                <a:srgbClr val="FF0000"/>
              </a:solidFill>
              <a:latin typeface="文泉驿等宽微米黑" pitchFamily="-31" charset="-122"/>
              <a:ea typeface="文泉驿等宽微米黑" pitchFamily="-31" charset="-122"/>
            </a:endParaRPr>
          </a:p>
          <a:p>
            <a:pPr marL="0" indent="0">
              <a:buNone/>
            </a:pPr>
            <a:endParaRPr lang="zh-CN" altLang="en-US"/>
          </a:p>
        </p:txBody>
      </p:sp>
    </p:spTree>
    <p:extLst>
      <p:ext uri="{BB962C8B-B14F-4D97-AF65-F5344CB8AC3E}">
        <p14:creationId xmlns:p14="http://schemas.microsoft.com/office/powerpoint/2010/main" xmlns="" val="4203019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线程的私有变量</a:t>
            </a:r>
            <a:endParaRPr lang="zh-CN" altLang="en-US"/>
          </a:p>
        </p:txBody>
      </p:sp>
      <p:sp>
        <p:nvSpPr>
          <p:cNvPr id="3" name="内容占位符 2"/>
          <p:cNvSpPr>
            <a:spLocks noGrp="1"/>
          </p:cNvSpPr>
          <p:nvPr>
            <p:ph idx="1"/>
          </p:nvPr>
        </p:nvSpPr>
        <p:spPr/>
        <p:txBody>
          <a:bodyPr/>
          <a:lstStyle/>
          <a:p>
            <a:r>
              <a:rPr lang="zh-CN" altLang="en-US" smtClean="0"/>
              <a:t>由于是共享内存的并行方式，同一个变量在不同的线程中可能有不同的取值，为避免线程之间的影响，需要声明该变量为线程的私有变量</a:t>
            </a:r>
            <a:endParaRPr lang="en-US" altLang="zh-CN" smtClean="0"/>
          </a:p>
          <a:p>
            <a:r>
              <a:rPr lang="zh-CN" altLang="en-US" smtClean="0"/>
              <a:t>下面用</a:t>
            </a:r>
            <a:r>
              <a:rPr kumimoji="1" lang="en-US" altLang="zh-CN" smtClean="0"/>
              <a:t>π</a:t>
            </a:r>
            <a:r>
              <a:rPr kumimoji="1" lang="zh-CN" altLang="en-US" smtClean="0"/>
              <a:t>的计算来讨论这个问题</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文本框"/>
          <p:cNvSpPr>
            <a:spLocks noGrp="1"/>
          </p:cNvSpPr>
          <p:nvPr>
            <p:ph type="title"/>
          </p:nvPr>
        </p:nvSpPr>
        <p:spPr>
          <a:xfrm>
            <a:off x="457200" y="273600"/>
            <a:ext cx="8229239" cy="779136"/>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zh-CN" altLang="en-US"/>
              <a:t>并行举例：计算圆周率</a:t>
            </a:r>
          </a:p>
        </p:txBody>
      </p:sp>
      <p:pic>
        <p:nvPicPr>
          <p:cNvPr id="67" name="图片"/>
          <p:cNvPicPr>
            <a:picLocks noChangeAspect="1"/>
          </p:cNvPicPr>
          <p:nvPr/>
        </p:nvPicPr>
        <p:blipFill>
          <a:blip r:embed="rId2" cstate="print"/>
          <a:stretch>
            <a:fillRect/>
          </a:stretch>
        </p:blipFill>
        <p:spPr>
          <a:xfrm>
            <a:off x="539552" y="1124744"/>
            <a:ext cx="7286624" cy="638175"/>
          </a:xfrm>
          <a:prstGeom prst="rect">
            <a:avLst/>
          </a:prstGeom>
          <a:noFill/>
          <a:ln w="9525" cap="flat" cmpd="sng">
            <a:noFill/>
            <a:prstDash val="solid"/>
            <a:miter/>
          </a:ln>
        </p:spPr>
      </p:pic>
      <p:pic>
        <p:nvPicPr>
          <p:cNvPr id="68" name="图片"/>
          <p:cNvPicPr>
            <a:picLocks noChangeAspect="1"/>
          </p:cNvPicPr>
          <p:nvPr/>
        </p:nvPicPr>
        <p:blipFill>
          <a:blip r:embed="rId3" cstate="print"/>
          <a:stretch>
            <a:fillRect/>
          </a:stretch>
        </p:blipFill>
        <p:spPr>
          <a:xfrm>
            <a:off x="323528" y="2348880"/>
            <a:ext cx="3409950" cy="3943350"/>
          </a:xfrm>
          <a:prstGeom prst="rect">
            <a:avLst/>
          </a:prstGeom>
          <a:noFill/>
          <a:ln w="9525" cap="flat" cmpd="sng">
            <a:noFill/>
            <a:prstDash val="solid"/>
            <a:miter/>
          </a:ln>
        </p:spPr>
      </p:pic>
      <p:pic>
        <p:nvPicPr>
          <p:cNvPr id="69" name="图片"/>
          <p:cNvPicPr>
            <a:picLocks noChangeAspect="1"/>
          </p:cNvPicPr>
          <p:nvPr/>
        </p:nvPicPr>
        <p:blipFill>
          <a:blip r:embed="rId4" cstate="print"/>
          <a:stretch>
            <a:fillRect/>
          </a:stretch>
        </p:blipFill>
        <p:spPr>
          <a:xfrm>
            <a:off x="3609975" y="3440606"/>
            <a:ext cx="5372101" cy="2886075"/>
          </a:xfrm>
          <a:prstGeom prst="rect">
            <a:avLst/>
          </a:prstGeom>
          <a:noFill/>
          <a:ln w="9525" cap="flat" cmpd="sng">
            <a:noFill/>
            <a:prstDash val="solid"/>
            <a:miter/>
          </a:ln>
        </p:spPr>
      </p:pic>
    </p:spTree>
    <p:extLst>
      <p:ext uri="{BB962C8B-B14F-4D97-AF65-F5344CB8AC3E}">
        <p14:creationId xmlns:p14="http://schemas.microsoft.com/office/powerpoint/2010/main" xmlns="" val="1959325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kumimoji="1" lang="zh-CN" altLang="en-US" smtClean="0"/>
              <a:t>计算</a:t>
            </a:r>
            <a:r>
              <a:rPr kumimoji="1" lang="en-US" altLang="zh-CN" smtClean="0"/>
              <a:t>π</a:t>
            </a:r>
            <a:r>
              <a:rPr kumimoji="1" lang="zh-CN" altLang="en-US" smtClean="0"/>
              <a:t>的串行程序</a:t>
            </a:r>
            <a:endParaRPr lang="zh-CN" altLang="en-US"/>
          </a:p>
        </p:txBody>
      </p:sp>
      <p:sp>
        <p:nvSpPr>
          <p:cNvPr id="3" name="内容占位符 2"/>
          <p:cNvSpPr>
            <a:spLocks noGrp="1"/>
          </p:cNvSpPr>
          <p:nvPr>
            <p:ph idx="1"/>
          </p:nvPr>
        </p:nvSpPr>
        <p:spPr/>
        <p:txBody>
          <a:bodyPr>
            <a:normAutofit fontScale="92500" lnSpcReduction="20000"/>
          </a:bodyPr>
          <a:lstStyle/>
          <a:p>
            <a:pPr>
              <a:buNone/>
            </a:pPr>
            <a:r>
              <a:rPr lang="en-US" altLang="zh-CN" smtClean="0"/>
              <a:t>Program pi</a:t>
            </a:r>
          </a:p>
          <a:p>
            <a:pPr>
              <a:buNone/>
            </a:pPr>
            <a:r>
              <a:rPr lang="en-US" altLang="zh-CN" smtClean="0"/>
              <a:t>implicit none</a:t>
            </a:r>
          </a:p>
          <a:p>
            <a:pPr>
              <a:buNone/>
            </a:pPr>
            <a:r>
              <a:rPr lang="zh-CN" altLang="zh-CN" smtClean="0"/>
              <a:t>i</a:t>
            </a:r>
            <a:r>
              <a:rPr lang="en-US" altLang="zh-CN" smtClean="0"/>
              <a:t>nteger </a:t>
            </a:r>
            <a:r>
              <a:rPr lang="zh-CN" altLang="en-US" smtClean="0"/>
              <a:t>:</a:t>
            </a:r>
            <a:r>
              <a:rPr lang="en-US" altLang="zh-CN" smtClean="0"/>
              <a:t>:</a:t>
            </a:r>
            <a:r>
              <a:rPr lang="zh-CN" altLang="en-US" smtClean="0"/>
              <a:t> </a:t>
            </a:r>
            <a:r>
              <a:rPr lang="en-US" altLang="zh-CN" smtClean="0"/>
              <a:t>i,num_steps</a:t>
            </a:r>
          </a:p>
          <a:p>
            <a:pPr>
              <a:buNone/>
            </a:pPr>
            <a:r>
              <a:rPr lang="en-US" altLang="zh-CN" smtClean="0"/>
              <a:t>real(kind=8)</a:t>
            </a:r>
            <a:r>
              <a:rPr lang="zh-CN" altLang="en-US" smtClean="0"/>
              <a:t> </a:t>
            </a:r>
            <a:r>
              <a:rPr lang="en-US" altLang="zh-CN" smtClean="0"/>
              <a:t>:: step,x,pi,sum</a:t>
            </a:r>
          </a:p>
          <a:p>
            <a:pPr>
              <a:buNone/>
            </a:pPr>
            <a:r>
              <a:rPr lang="is-IS" altLang="zh-CN" smtClean="0"/>
              <a:t>num_steps = 100000</a:t>
            </a:r>
          </a:p>
          <a:p>
            <a:pPr>
              <a:buNone/>
            </a:pPr>
            <a:r>
              <a:rPr lang="en-US" altLang="zh-CN" smtClean="0"/>
              <a:t>step = 1.0D0 / dble(num_steps)</a:t>
            </a:r>
          </a:p>
          <a:p>
            <a:pPr>
              <a:buNone/>
            </a:pPr>
            <a:r>
              <a:rPr lang="is-IS" altLang="zh-CN" smtClean="0"/>
              <a:t>sum = 0.0D0</a:t>
            </a:r>
            <a:endParaRPr lang="en-US" altLang="zh-CN" smtClean="0"/>
          </a:p>
          <a:p>
            <a:pPr>
              <a:buNone/>
            </a:pPr>
            <a:r>
              <a:rPr lang="en-US" altLang="zh-CN" smtClean="0"/>
              <a:t>do i = 1, num_steps</a:t>
            </a:r>
          </a:p>
          <a:p>
            <a:pPr>
              <a:buNone/>
            </a:pPr>
            <a:r>
              <a:rPr lang="fr-FR" altLang="zh-CN" smtClean="0"/>
              <a:t>	x = (dble(i)-0.5d0)*step</a:t>
            </a:r>
          </a:p>
          <a:p>
            <a:pPr>
              <a:buNone/>
            </a:pPr>
            <a:r>
              <a:rPr lang="is-IS" altLang="zh-CN" smtClean="0"/>
              <a:t>	sum = sum + 4.0D0/(1.0D0 + x * x)</a:t>
            </a:r>
          </a:p>
          <a:p>
            <a:pPr>
              <a:buNone/>
            </a:pPr>
            <a:r>
              <a:rPr lang="en-US" altLang="zh-CN" smtClean="0"/>
              <a:t>end do</a:t>
            </a:r>
          </a:p>
          <a:p>
            <a:pPr>
              <a:buNone/>
            </a:pPr>
            <a:r>
              <a:rPr lang="en-US" altLang="zh-CN" smtClean="0"/>
              <a:t>pi = step * sum</a:t>
            </a:r>
          </a:p>
          <a:p>
            <a:pPr>
              <a:buNone/>
            </a:pPr>
            <a:r>
              <a:rPr lang="en-US" altLang="zh-CN" smtClean="0"/>
              <a:t>write (</a:t>
            </a:r>
            <a:r>
              <a:rPr lang="zh-CN" altLang="en-US" smtClean="0"/>
              <a:t>*</a:t>
            </a:r>
            <a:r>
              <a:rPr lang="en-US" altLang="zh-CN" smtClean="0"/>
              <a:t>,*) ' PI = ',pi</a:t>
            </a:r>
          </a:p>
          <a:p>
            <a:pPr>
              <a:buNone/>
            </a:pPr>
            <a:r>
              <a:rPr lang="en-US" altLang="zh-CN" smtClean="0"/>
              <a:t>end program </a:t>
            </a:r>
          </a:p>
          <a:p>
            <a:pPr>
              <a:buNone/>
            </a:pP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kumimoji="1" lang="zh-CN" altLang="en-US" smtClean="0"/>
              <a:t>计算</a:t>
            </a:r>
            <a:r>
              <a:rPr kumimoji="1" lang="en-US" altLang="zh-CN" smtClean="0"/>
              <a:t>π</a:t>
            </a:r>
            <a:r>
              <a:rPr kumimoji="1" lang="zh-CN" altLang="en-US" smtClean="0"/>
              <a:t>的</a:t>
            </a:r>
            <a:r>
              <a:rPr lang="zh-CN" altLang="en-US" smtClean="0"/>
              <a:t>并行程序</a:t>
            </a:r>
            <a:endParaRPr lang="zh-CN" altLang="en-US"/>
          </a:p>
        </p:txBody>
      </p:sp>
      <p:sp>
        <p:nvSpPr>
          <p:cNvPr id="3" name="内容占位符 2"/>
          <p:cNvSpPr>
            <a:spLocks noGrp="1"/>
          </p:cNvSpPr>
          <p:nvPr>
            <p:ph idx="1"/>
          </p:nvPr>
        </p:nvSpPr>
        <p:spPr/>
        <p:txBody>
          <a:bodyPr>
            <a:normAutofit fontScale="62500" lnSpcReduction="20000"/>
          </a:bodyPr>
          <a:lstStyle/>
          <a:p>
            <a:pPr>
              <a:buNone/>
            </a:pPr>
            <a:r>
              <a:rPr lang="en-US" altLang="zh-CN" smtClean="0"/>
              <a:t>program omp</a:t>
            </a:r>
          </a:p>
          <a:p>
            <a:pPr>
              <a:buNone/>
            </a:pPr>
            <a:r>
              <a:rPr lang="en-US" altLang="zh-CN" smtClean="0">
                <a:solidFill>
                  <a:srgbClr val="FF0000"/>
                </a:solidFill>
              </a:rPr>
              <a:t>!$  use  omp_lib</a:t>
            </a:r>
          </a:p>
          <a:p>
            <a:pPr>
              <a:buNone/>
            </a:pPr>
            <a:r>
              <a:rPr lang="en-US" altLang="zh-CN" smtClean="0"/>
              <a:t>Implicit none</a:t>
            </a:r>
          </a:p>
          <a:p>
            <a:pPr>
              <a:buNone/>
            </a:pPr>
            <a:r>
              <a:rPr lang="en-US" altLang="zh-CN" smtClean="0"/>
              <a:t>integer :: i,num_steps,nthread</a:t>
            </a:r>
          </a:p>
          <a:p>
            <a:pPr>
              <a:buNone/>
            </a:pPr>
            <a:r>
              <a:rPr lang="en-US" altLang="zh-CN" smtClean="0"/>
              <a:t>real(kind=8) :: step,x,pi,sum</a:t>
            </a:r>
          </a:p>
          <a:p>
            <a:pPr>
              <a:buNone/>
            </a:pPr>
            <a:r>
              <a:rPr lang="en-US" altLang="zh-CN" smtClean="0"/>
              <a:t>num_steps = 100000</a:t>
            </a:r>
          </a:p>
          <a:p>
            <a:pPr>
              <a:buNone/>
            </a:pPr>
            <a:r>
              <a:rPr lang="en-US" altLang="zh-CN" smtClean="0"/>
              <a:t>step = 1.0D0 / dble(num_steps)</a:t>
            </a:r>
          </a:p>
          <a:p>
            <a:pPr>
              <a:buNone/>
            </a:pPr>
            <a:r>
              <a:rPr lang="en-US" altLang="zh-CN" smtClean="0"/>
              <a:t>sum = 0.0D0</a:t>
            </a:r>
          </a:p>
          <a:p>
            <a:pPr>
              <a:buNone/>
            </a:pPr>
            <a:r>
              <a:rPr lang="en-US" altLang="zh-CN" smtClean="0"/>
              <a:t>!$OMP PARALLEL </a:t>
            </a:r>
            <a:r>
              <a:rPr lang="en-US" altLang="zh-CN" smtClean="0">
                <a:solidFill>
                  <a:srgbClr val="FF0000"/>
                </a:solidFill>
              </a:rPr>
              <a:t>PRIVATE(X)</a:t>
            </a:r>
          </a:p>
          <a:p>
            <a:pPr>
              <a:buNone/>
            </a:pPr>
            <a:r>
              <a:rPr lang="en-US" altLang="zh-CN" smtClean="0">
                <a:solidFill>
                  <a:srgbClr val="FF0000"/>
                </a:solidFill>
              </a:rPr>
              <a:t>nthread = OMP_GET_NUM_THREADS()</a:t>
            </a:r>
          </a:p>
          <a:p>
            <a:pPr>
              <a:buNone/>
            </a:pPr>
            <a:r>
              <a:rPr lang="en-US" altLang="zh-CN" smtClean="0"/>
              <a:t>!$OMP DO REDUCTION(+:SUM)</a:t>
            </a:r>
          </a:p>
          <a:p>
            <a:pPr>
              <a:buNone/>
            </a:pPr>
            <a:r>
              <a:rPr lang="en-US" altLang="zh-CN" smtClean="0"/>
              <a:t>do i = 1, num_steps</a:t>
            </a:r>
          </a:p>
          <a:p>
            <a:pPr>
              <a:buNone/>
            </a:pPr>
            <a:r>
              <a:rPr lang="en-US" altLang="zh-CN" smtClean="0"/>
              <a:t>        </a:t>
            </a:r>
            <a:r>
              <a:rPr lang="en-US" altLang="zh-CN" smtClean="0">
                <a:solidFill>
                  <a:srgbClr val="FF0000"/>
                </a:solidFill>
              </a:rPr>
              <a:t>x</a:t>
            </a:r>
            <a:r>
              <a:rPr lang="en-US" altLang="zh-CN" smtClean="0"/>
              <a:t> = (dble(i)-0.5d0)*step</a:t>
            </a:r>
          </a:p>
          <a:p>
            <a:pPr>
              <a:buNone/>
            </a:pPr>
            <a:r>
              <a:rPr lang="en-US" altLang="zh-CN" smtClean="0"/>
              <a:t>        sum = sum + 4.0D0/(1.0D0 + </a:t>
            </a:r>
            <a:r>
              <a:rPr lang="en-US" altLang="zh-CN" smtClean="0">
                <a:solidFill>
                  <a:srgbClr val="FF0000"/>
                </a:solidFill>
              </a:rPr>
              <a:t>x</a:t>
            </a:r>
            <a:r>
              <a:rPr lang="en-US" altLang="zh-CN" smtClean="0"/>
              <a:t> * </a:t>
            </a:r>
            <a:r>
              <a:rPr lang="en-US" altLang="zh-CN" smtClean="0">
                <a:solidFill>
                  <a:srgbClr val="FF0000"/>
                </a:solidFill>
              </a:rPr>
              <a:t>x</a:t>
            </a:r>
            <a:r>
              <a:rPr lang="en-US" altLang="zh-CN" smtClean="0"/>
              <a:t>)</a:t>
            </a:r>
          </a:p>
          <a:p>
            <a:pPr>
              <a:buNone/>
            </a:pPr>
            <a:r>
              <a:rPr lang="en-US" altLang="zh-CN" smtClean="0"/>
              <a:t>end do</a:t>
            </a:r>
          </a:p>
          <a:p>
            <a:pPr>
              <a:buNone/>
            </a:pPr>
            <a:r>
              <a:rPr lang="en-US" altLang="zh-CN" smtClean="0"/>
              <a:t>!$OMP END DO</a:t>
            </a:r>
          </a:p>
          <a:p>
            <a:pPr>
              <a:buNone/>
            </a:pPr>
            <a:r>
              <a:rPr lang="en-US" altLang="zh-CN" smtClean="0"/>
              <a:t>!$OMP END PARALLEL</a:t>
            </a:r>
          </a:p>
          <a:p>
            <a:pPr>
              <a:buNone/>
            </a:pPr>
            <a:r>
              <a:rPr lang="en-US" altLang="zh-CN" smtClean="0"/>
              <a:t>pi = step * sum</a:t>
            </a:r>
          </a:p>
          <a:p>
            <a:pPr>
              <a:buNone/>
            </a:pPr>
            <a:r>
              <a:rPr lang="en-US" altLang="zh-CN" smtClean="0"/>
              <a:t>write (*,*) nthread,' Threads',' PI = ',pi</a:t>
            </a:r>
          </a:p>
          <a:p>
            <a:pPr>
              <a:buNone/>
            </a:pPr>
            <a:r>
              <a:rPr lang="en-US" altLang="zh-CN" smtClean="0"/>
              <a:t>end program omp</a:t>
            </a:r>
          </a:p>
          <a:p>
            <a:pPr>
              <a:buNone/>
            </a:pPr>
            <a:endParaRPr lang="zh-CN" altLang="en-US"/>
          </a:p>
        </p:txBody>
      </p:sp>
      <p:pic>
        <p:nvPicPr>
          <p:cNvPr id="1025" name="Picture 1" descr="C:\Users\Administrator\AppData\Roaming\Tencent\Users\6524055\QQ\WinTemp\RichOle\AVP6FW7RKK$T1YP]@0K7U)V.png"/>
          <p:cNvPicPr>
            <a:picLocks noChangeAspect="1" noChangeArrowheads="1"/>
          </p:cNvPicPr>
          <p:nvPr/>
        </p:nvPicPr>
        <p:blipFill>
          <a:blip r:embed="rId2" cstate="print"/>
          <a:srcRect/>
          <a:stretch>
            <a:fillRect/>
          </a:stretch>
        </p:blipFill>
        <p:spPr bwMode="auto">
          <a:xfrm>
            <a:off x="3131840" y="1196752"/>
            <a:ext cx="5227781" cy="504056"/>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mtClean="0"/>
              <a:t>MPI</a:t>
            </a:r>
            <a:endParaRPr lang="zh-CN" altLang="en-US"/>
          </a:p>
        </p:txBody>
      </p:sp>
      <p:sp>
        <p:nvSpPr>
          <p:cNvPr id="3" name="内容占位符 2"/>
          <p:cNvSpPr>
            <a:spLocks noGrp="1"/>
          </p:cNvSpPr>
          <p:nvPr>
            <p:ph idx="1"/>
          </p:nvPr>
        </p:nvSpPr>
        <p:spPr/>
        <p:txBody>
          <a:bodyPr/>
          <a:lstStyle/>
          <a:p>
            <a:r>
              <a:rPr lang="en-US" altLang="zh-CN" b="1" kern="0" smtClean="0">
                <a:solidFill>
                  <a:srgbClr val="FF3300"/>
                </a:solidFill>
                <a:latin typeface="AR PL UMing TW"/>
                <a:ea typeface="AR PL UMing TW"/>
                <a:cs typeface="Lucida Sans"/>
              </a:rPr>
              <a:t>M</a:t>
            </a:r>
            <a:r>
              <a:rPr lang="en-US" altLang="zh-CN" b="1" kern="0" smtClean="0">
                <a:solidFill>
                  <a:srgbClr val="000000"/>
                </a:solidFill>
                <a:latin typeface="AR PL UMing TW"/>
                <a:ea typeface="AR PL UMing TW"/>
                <a:cs typeface="Lucida Sans"/>
              </a:rPr>
              <a:t>essage </a:t>
            </a:r>
            <a:r>
              <a:rPr lang="en-US" altLang="zh-CN" b="1" kern="0" smtClean="0">
                <a:solidFill>
                  <a:srgbClr val="FF3300"/>
                </a:solidFill>
                <a:latin typeface="AR PL UMing TW"/>
                <a:ea typeface="AR PL UMing TW"/>
                <a:cs typeface="Lucida Sans"/>
              </a:rPr>
              <a:t>P</a:t>
            </a:r>
            <a:r>
              <a:rPr lang="en-US" altLang="zh-CN" b="1" kern="0" smtClean="0">
                <a:solidFill>
                  <a:srgbClr val="000000"/>
                </a:solidFill>
                <a:latin typeface="AR PL UMing TW"/>
                <a:ea typeface="AR PL UMing TW"/>
                <a:cs typeface="Lucida Sans"/>
              </a:rPr>
              <a:t>assing </a:t>
            </a:r>
            <a:r>
              <a:rPr lang="en-US" altLang="zh-CN" b="1" kern="0" smtClean="0">
                <a:solidFill>
                  <a:srgbClr val="FF3300"/>
                </a:solidFill>
                <a:latin typeface="AR PL UMing TW"/>
                <a:ea typeface="AR PL UMing TW"/>
                <a:cs typeface="Lucida Sans"/>
              </a:rPr>
              <a:t>I</a:t>
            </a:r>
            <a:r>
              <a:rPr lang="en-US" altLang="zh-CN" b="1" kern="0" smtClean="0">
                <a:solidFill>
                  <a:srgbClr val="000000"/>
                </a:solidFill>
                <a:latin typeface="AR PL UMing TW"/>
                <a:ea typeface="AR PL UMing TW"/>
                <a:cs typeface="Lucida Sans"/>
              </a:rPr>
              <a:t>nterface:</a:t>
            </a:r>
            <a:r>
              <a:rPr lang="zh-CN" altLang="en-US" b="1" kern="0" smtClean="0">
                <a:solidFill>
                  <a:srgbClr val="000000"/>
                </a:solidFill>
                <a:latin typeface="AR PL UMing TW"/>
                <a:ea typeface="AR PL UMing TW"/>
                <a:cs typeface="Lucida Sans"/>
              </a:rPr>
              <a:t>是消息传递函数库的标准规范，由</a:t>
            </a:r>
            <a:r>
              <a:rPr lang="en-US" altLang="zh-CN" b="1" kern="0" smtClean="0">
                <a:solidFill>
                  <a:srgbClr val="000000"/>
                </a:solidFill>
                <a:latin typeface="AR PL UMing TW"/>
                <a:ea typeface="AR PL UMing TW"/>
                <a:cs typeface="Lucida Sans"/>
              </a:rPr>
              <a:t>MPI</a:t>
            </a:r>
            <a:r>
              <a:rPr lang="zh-CN" altLang="en-US" b="1" kern="0" smtClean="0">
                <a:solidFill>
                  <a:srgbClr val="000000"/>
                </a:solidFill>
                <a:latin typeface="AR PL UMing TW"/>
                <a:ea typeface="AR PL UMing TW"/>
                <a:cs typeface="Lucida Sans"/>
              </a:rPr>
              <a:t>论坛开发，支持</a:t>
            </a:r>
            <a:r>
              <a:rPr lang="en-US" altLang="zh-CN" b="1" kern="0" smtClean="0">
                <a:solidFill>
                  <a:srgbClr val="000000"/>
                </a:solidFill>
                <a:latin typeface="AR PL UMing TW"/>
                <a:ea typeface="AR PL UMing TW"/>
                <a:cs typeface="Lucida Sans"/>
              </a:rPr>
              <a:t>Fortran</a:t>
            </a:r>
            <a:r>
              <a:rPr lang="zh-CN" altLang="en-US" b="1" kern="0" smtClean="0">
                <a:solidFill>
                  <a:srgbClr val="000000"/>
                </a:solidFill>
                <a:latin typeface="AR PL UMing TW"/>
                <a:ea typeface="AR PL UMing TW"/>
                <a:cs typeface="Lucida Sans"/>
              </a:rPr>
              <a:t>和</a:t>
            </a:r>
            <a:r>
              <a:rPr lang="en-US" altLang="zh-CN" b="1" kern="0" smtClean="0">
                <a:solidFill>
                  <a:srgbClr val="000000"/>
                </a:solidFill>
                <a:latin typeface="AR PL UMing TW"/>
                <a:ea typeface="AR PL UMing TW"/>
                <a:cs typeface="Lucida Sans"/>
              </a:rPr>
              <a:t>C</a:t>
            </a:r>
          </a:p>
          <a:p>
            <a:endParaRPr lang="en-US" altLang="zh-CN" sz="2000" b="1" kern="0" smtClean="0">
              <a:solidFill>
                <a:srgbClr val="000000"/>
              </a:solidFill>
              <a:latin typeface="AR PL UMing TW"/>
              <a:ea typeface="永中宋体"/>
              <a:cs typeface="Lucida Sans"/>
            </a:endParaRPr>
          </a:p>
          <a:p>
            <a:pPr marL="342900" lvl="1" indent="-342900">
              <a:buBlip>
                <a:blip r:embed="rId2"/>
              </a:buBlip>
            </a:pPr>
            <a:r>
              <a:rPr lang="zh-CN" altLang="en-US" sz="3200" b="1" kern="0" smtClean="0">
                <a:solidFill>
                  <a:srgbClr val="000000"/>
                </a:solidFill>
                <a:latin typeface="AR PL UMing TW"/>
                <a:ea typeface="AR PL UMing TW"/>
                <a:cs typeface="Lucida Sans"/>
              </a:rPr>
              <a:t>一种新的库描述，不是一种语言。共有上百个函数调用接口，在</a:t>
            </a:r>
            <a:r>
              <a:rPr lang="en-US" altLang="zh-CN" sz="3200" b="1" kern="0" smtClean="0">
                <a:solidFill>
                  <a:srgbClr val="000000"/>
                </a:solidFill>
                <a:latin typeface="AR PL UMing TW"/>
                <a:ea typeface="AR PL UMing TW"/>
                <a:cs typeface="Lucida Sans"/>
              </a:rPr>
              <a:t>Fortran</a:t>
            </a:r>
            <a:r>
              <a:rPr lang="zh-CN" altLang="en-US" sz="3200" b="1" kern="0" smtClean="0">
                <a:solidFill>
                  <a:srgbClr val="000000"/>
                </a:solidFill>
                <a:latin typeface="AR PL UMing TW"/>
                <a:ea typeface="AR PL UMing TW"/>
                <a:cs typeface="Lucida Sans"/>
              </a:rPr>
              <a:t>和</a:t>
            </a:r>
            <a:r>
              <a:rPr lang="en-US" altLang="zh-CN" sz="3200" b="1" kern="0" smtClean="0">
                <a:solidFill>
                  <a:srgbClr val="000000"/>
                </a:solidFill>
                <a:latin typeface="AR PL UMing TW"/>
                <a:ea typeface="AR PL UMing TW"/>
                <a:cs typeface="Lucida Sans"/>
              </a:rPr>
              <a:t>C</a:t>
            </a:r>
            <a:r>
              <a:rPr lang="zh-CN" altLang="en-US" sz="3200" b="1" kern="0" smtClean="0">
                <a:solidFill>
                  <a:srgbClr val="000000"/>
                </a:solidFill>
                <a:latin typeface="AR PL UMing TW"/>
                <a:ea typeface="AR PL UMing TW"/>
                <a:cs typeface="Lucida Sans"/>
              </a:rPr>
              <a:t>语言中可以直接对这些函数进行调用</a:t>
            </a:r>
            <a:endParaRPr lang="en-US" altLang="zh-CN" kern="0" smtClean="0">
              <a:solidFill>
                <a:srgbClr val="000000"/>
              </a:solidFill>
              <a:latin typeface="永中宋体"/>
              <a:ea typeface="永中宋体"/>
              <a:cs typeface="Lucida Sans"/>
            </a:endParaRPr>
          </a:p>
          <a:p>
            <a:pPr marL="342900" lvl="1" indent="-342900">
              <a:buBlip>
                <a:blip r:embed="rId2"/>
              </a:buBlip>
            </a:pPr>
            <a:r>
              <a:rPr lang="en-US" altLang="zh-CN" sz="3200" b="1" kern="0" smtClean="0">
                <a:solidFill>
                  <a:srgbClr val="000000"/>
                </a:solidFill>
                <a:latin typeface="AR PL UMing TW"/>
                <a:ea typeface="AR PL UMing TW"/>
                <a:cs typeface="Lucida Sans"/>
              </a:rPr>
              <a:t>MPI</a:t>
            </a:r>
            <a:r>
              <a:rPr lang="zh-CN" altLang="en-US" sz="3200" b="1" kern="0" smtClean="0">
                <a:solidFill>
                  <a:srgbClr val="000000"/>
                </a:solidFill>
                <a:latin typeface="AR PL UMing TW"/>
                <a:ea typeface="AR PL UMing TW"/>
                <a:cs typeface="Lucida Sans"/>
              </a:rPr>
              <a:t>是一种标准或规范的代表，而不是特指某一个对它的具体实现</a:t>
            </a:r>
            <a:endParaRPr lang="en-US" altLang="zh-CN" kern="0" smtClean="0">
              <a:solidFill>
                <a:srgbClr val="000000"/>
              </a:solidFill>
              <a:latin typeface="永中宋体"/>
              <a:ea typeface="永中宋体"/>
              <a:cs typeface="Lucida Sans"/>
            </a:endParaRPr>
          </a:p>
          <a:p>
            <a:pPr marL="342900" lvl="1" indent="-342900">
              <a:buBlip>
                <a:blip r:embed="rId2"/>
              </a:buBlip>
            </a:pPr>
            <a:r>
              <a:rPr lang="en-US" altLang="zh-CN" sz="3200" b="1" kern="0" smtClean="0">
                <a:solidFill>
                  <a:srgbClr val="000000"/>
                </a:solidFill>
                <a:latin typeface="AR PL UMing TW"/>
                <a:ea typeface="AR PL UMing TW"/>
                <a:cs typeface="Lucida Sans"/>
              </a:rPr>
              <a:t>MPI</a:t>
            </a:r>
            <a:r>
              <a:rPr lang="zh-CN" altLang="en-US" sz="3200" b="1" kern="0" smtClean="0">
                <a:solidFill>
                  <a:srgbClr val="000000"/>
                </a:solidFill>
                <a:latin typeface="AR PL UMing TW"/>
                <a:ea typeface="AR PL UMing TW"/>
                <a:cs typeface="Lucida Sans"/>
              </a:rPr>
              <a:t>是一种消息传递编程模型，并成为这种编程模型的代表和事实上的标准</a:t>
            </a:r>
            <a:endParaRPr lang="zh-CN" altLang="en-US" kern="0" smtClean="0">
              <a:solidFill>
                <a:srgbClr val="000000"/>
              </a:solidFill>
              <a:latin typeface="永中宋体"/>
              <a:ea typeface="永中宋体"/>
              <a:cs typeface="Lucida Sans"/>
            </a:endParaRPr>
          </a:p>
          <a:p>
            <a:endParaRPr lang="en-US" altLang="zh-CN" sz="2000" kern="0" smtClean="0">
              <a:solidFill>
                <a:srgbClr val="000000"/>
              </a:solidFill>
              <a:latin typeface="永中宋体"/>
              <a:ea typeface="永中宋体"/>
              <a:cs typeface="Lucida Sans"/>
            </a:endParaRPr>
          </a:p>
          <a:p>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kern="0" smtClean="0">
                <a:latin typeface="文泉驿等宽微米黑" pitchFamily="-31" charset="-122"/>
                <a:ea typeface="文泉驿等宽微米黑" pitchFamily="-31" charset="-122"/>
                <a:cs typeface="Lucida Sans"/>
              </a:rPr>
              <a:t>MPI</a:t>
            </a:r>
            <a:r>
              <a:rPr lang="zh-CN" altLang="en-US" b="1" kern="0" smtClean="0">
                <a:latin typeface="文泉驿等宽微米黑" pitchFamily="-31" charset="-122"/>
                <a:ea typeface="文泉驿等宽微米黑" pitchFamily="-31" charset="-122"/>
                <a:cs typeface="Lucida Sans"/>
              </a:rPr>
              <a:t>的实现</a:t>
            </a:r>
            <a:endParaRPr lang="zh-CN" altLang="en-US"/>
          </a:p>
        </p:txBody>
      </p:sp>
      <p:sp>
        <p:nvSpPr>
          <p:cNvPr id="3" name="内容占位符 2"/>
          <p:cNvSpPr>
            <a:spLocks noGrp="1"/>
          </p:cNvSpPr>
          <p:nvPr>
            <p:ph idx="1"/>
          </p:nvPr>
        </p:nvSpPr>
        <p:spPr/>
        <p:txBody>
          <a:bodyPr/>
          <a:lstStyle/>
          <a:p>
            <a:r>
              <a:rPr lang="en-US" altLang="zh-CN" b="1" kern="0" smtClean="0">
                <a:solidFill>
                  <a:srgbClr val="000000"/>
                </a:solidFill>
                <a:latin typeface="文泉驿等宽微米黑" pitchFamily="-31" charset="-122"/>
                <a:ea typeface="文泉驿等宽微米黑" pitchFamily="-31" charset="-122"/>
                <a:cs typeface="Lucida Sans"/>
              </a:rPr>
              <a:t>MPICH</a:t>
            </a:r>
          </a:p>
          <a:p>
            <a:pPr lvl="1"/>
            <a:r>
              <a:rPr lang="en-US" altLang="zh-CN" sz="2000" b="1" kern="0" smtClean="0">
                <a:solidFill>
                  <a:srgbClr val="000000"/>
                </a:solidFill>
                <a:latin typeface="文泉驿等宽微米黑" pitchFamily="-31" charset="-122"/>
                <a:ea typeface="文泉驿等宽微米黑" pitchFamily="-31" charset="-122"/>
                <a:cs typeface="Lucida Sans"/>
              </a:rPr>
              <a:t>MPICH</a:t>
            </a:r>
            <a:r>
              <a:rPr lang="zh-CN" altLang="en-US" sz="2000" b="1" kern="0" smtClean="0">
                <a:solidFill>
                  <a:srgbClr val="000000"/>
                </a:solidFill>
                <a:latin typeface="文泉驿等宽微米黑" pitchFamily="-31" charset="-122"/>
                <a:ea typeface="文泉驿等宽微米黑" pitchFamily="-31" charset="-122"/>
                <a:cs typeface="Lucida Sans"/>
              </a:rPr>
              <a:t>是</a:t>
            </a:r>
            <a:r>
              <a:rPr lang="en-US" altLang="zh-CN" sz="2000" b="1" kern="0" smtClean="0">
                <a:solidFill>
                  <a:srgbClr val="000000"/>
                </a:solidFill>
                <a:latin typeface="文泉驿等宽微米黑" pitchFamily="-31" charset="-122"/>
                <a:ea typeface="文泉驿等宽微米黑" pitchFamily="-31" charset="-122"/>
                <a:cs typeface="Lucida Sans"/>
              </a:rPr>
              <a:t>MPI</a:t>
            </a:r>
            <a:r>
              <a:rPr lang="zh-CN" altLang="en-US" sz="2000" b="1" kern="0" smtClean="0">
                <a:solidFill>
                  <a:srgbClr val="000000"/>
                </a:solidFill>
                <a:latin typeface="文泉驿等宽微米黑" pitchFamily="-31" charset="-122"/>
                <a:ea typeface="文泉驿等宽微米黑" pitchFamily="-31" charset="-122"/>
                <a:cs typeface="Lucida Sans"/>
              </a:rPr>
              <a:t>最流行的非专利实现</a:t>
            </a:r>
            <a:r>
              <a:rPr lang="en-US" altLang="zh-CN" sz="2000" b="1" kern="0" smtClean="0">
                <a:solidFill>
                  <a:srgbClr val="000000"/>
                </a:solidFill>
                <a:latin typeface="文泉驿等宽微米黑" pitchFamily="-31" charset="-122"/>
                <a:ea typeface="文泉驿等宽微米黑" pitchFamily="-31" charset="-122"/>
                <a:cs typeface="Lucida Sans"/>
              </a:rPr>
              <a:t>,</a:t>
            </a:r>
            <a:r>
              <a:rPr lang="zh-CN" altLang="en-US" sz="2000" b="1" kern="0" smtClean="0">
                <a:solidFill>
                  <a:srgbClr val="000000"/>
                </a:solidFill>
                <a:latin typeface="文泉驿等宽微米黑" pitchFamily="-31" charset="-122"/>
                <a:ea typeface="文泉驿等宽微米黑" pitchFamily="-31" charset="-122"/>
                <a:cs typeface="Lucida Sans"/>
              </a:rPr>
              <a:t>由</a:t>
            </a:r>
            <a:r>
              <a:rPr lang="en-US" altLang="zh-CN" sz="2000" b="1" kern="0" smtClean="0">
                <a:solidFill>
                  <a:srgbClr val="000000"/>
                </a:solidFill>
                <a:latin typeface="文泉驿等宽微米黑" pitchFamily="-31" charset="-122"/>
                <a:ea typeface="文泉驿等宽微米黑" pitchFamily="-31" charset="-122"/>
                <a:cs typeface="Lucida Sans"/>
              </a:rPr>
              <a:t>Argonne</a:t>
            </a:r>
            <a:r>
              <a:rPr lang="zh-CN" altLang="en-US" sz="2000" b="1" kern="0" smtClean="0">
                <a:solidFill>
                  <a:srgbClr val="000000"/>
                </a:solidFill>
                <a:latin typeface="文泉驿等宽微米黑" pitchFamily="-31" charset="-122"/>
                <a:ea typeface="文泉驿等宽微米黑" pitchFamily="-31" charset="-122"/>
                <a:cs typeface="Lucida Sans"/>
              </a:rPr>
              <a:t>国家实验室和密西西比州立大学联合开发</a:t>
            </a:r>
            <a:r>
              <a:rPr lang="en-US" altLang="zh-CN" sz="2000" b="1" kern="0" smtClean="0">
                <a:solidFill>
                  <a:srgbClr val="000000"/>
                </a:solidFill>
                <a:latin typeface="文泉驿等宽微米黑" pitchFamily="-31" charset="-122"/>
                <a:ea typeface="文泉驿等宽微米黑" pitchFamily="-31" charset="-122"/>
                <a:cs typeface="Lucida Sans"/>
              </a:rPr>
              <a:t>,</a:t>
            </a:r>
            <a:r>
              <a:rPr lang="zh-CN" altLang="en-US" sz="2000" b="1" kern="0" smtClean="0">
                <a:solidFill>
                  <a:srgbClr val="000000"/>
                </a:solidFill>
                <a:latin typeface="文泉驿等宽微米黑" pitchFamily="-31" charset="-122"/>
                <a:ea typeface="文泉驿等宽微米黑" pitchFamily="-31" charset="-122"/>
                <a:cs typeface="Lucida Sans"/>
              </a:rPr>
              <a:t>具有更好的可移植性</a:t>
            </a:r>
            <a:r>
              <a:rPr lang="en-US" altLang="zh-CN" sz="2000" b="1" kern="0" smtClean="0">
                <a:solidFill>
                  <a:srgbClr val="000000"/>
                </a:solidFill>
                <a:latin typeface="文泉驿等宽微米黑" pitchFamily="-31" charset="-122"/>
                <a:ea typeface="文泉驿等宽微米黑" pitchFamily="-31" charset="-122"/>
                <a:cs typeface="Lucida Sans"/>
              </a:rPr>
              <a:t>,</a:t>
            </a:r>
            <a:r>
              <a:rPr lang="zh-CN" altLang="en-US" sz="2000" b="1" kern="0" smtClean="0">
                <a:solidFill>
                  <a:srgbClr val="000000"/>
                </a:solidFill>
                <a:latin typeface="文泉驿等宽微米黑" pitchFamily="-31" charset="-122"/>
                <a:ea typeface="文泉驿等宽微米黑" pitchFamily="-31" charset="-122"/>
                <a:cs typeface="Lucida Sans"/>
              </a:rPr>
              <a:t>现阶段多流行的是</a:t>
            </a:r>
            <a:r>
              <a:rPr lang="en-US" altLang="zh-CN" sz="2000" b="1" kern="0" smtClean="0">
                <a:solidFill>
                  <a:srgbClr val="000000"/>
                </a:solidFill>
                <a:latin typeface="文泉驿等宽微米黑" pitchFamily="-31" charset="-122"/>
                <a:ea typeface="文泉驿等宽微米黑" pitchFamily="-31" charset="-122"/>
                <a:cs typeface="Lucida Sans"/>
              </a:rPr>
              <a:t>MPICH2</a:t>
            </a:r>
            <a:endParaRPr lang="en-US" altLang="zh-CN" sz="1800" b="1" kern="0" smtClean="0">
              <a:solidFill>
                <a:srgbClr val="000000"/>
              </a:solidFill>
              <a:latin typeface="文泉驿等宽微米黑" pitchFamily="-31" charset="-122"/>
              <a:ea typeface="文泉驿等宽微米黑" pitchFamily="-31" charset="-122"/>
              <a:cs typeface="Lucida Sans"/>
            </a:endParaRPr>
          </a:p>
          <a:p>
            <a:r>
              <a:rPr lang="en-US" altLang="zh-CN" b="1" kern="0" smtClean="0">
                <a:solidFill>
                  <a:srgbClr val="000000"/>
                </a:solidFill>
                <a:latin typeface="文泉驿等宽微米黑" pitchFamily="-31" charset="-122"/>
                <a:ea typeface="文泉驿等宽微米黑" pitchFamily="-31" charset="-122"/>
                <a:cs typeface="Lucida Sans"/>
              </a:rPr>
              <a:t>MVAPICH1/2</a:t>
            </a:r>
            <a:endParaRPr lang="en-US" altLang="zh-CN" sz="2400" b="1" kern="0" smtClean="0">
              <a:solidFill>
                <a:srgbClr val="000000"/>
              </a:solidFill>
              <a:latin typeface="文泉驿等宽微米黑" pitchFamily="-31" charset="-122"/>
              <a:ea typeface="文泉驿等宽微米黑" pitchFamily="-31" charset="-122"/>
              <a:cs typeface="Lucida Sans"/>
            </a:endParaRPr>
          </a:p>
          <a:p>
            <a:pPr lvl="1"/>
            <a:r>
              <a:rPr lang="zh-CN" altLang="en-US" b="1" kern="0" smtClean="0">
                <a:solidFill>
                  <a:srgbClr val="000000"/>
                </a:solidFill>
                <a:latin typeface="文泉驿等宽微米黑" pitchFamily="-31" charset="-122"/>
                <a:ea typeface="文泉驿等宽微米黑" pitchFamily="-31" charset="-122"/>
                <a:cs typeface="Lucida Sans"/>
              </a:rPr>
              <a:t>基于</a:t>
            </a:r>
            <a:r>
              <a:rPr lang="en-US" altLang="zh-CN" b="1" kern="0" smtClean="0">
                <a:solidFill>
                  <a:srgbClr val="000000"/>
                </a:solidFill>
                <a:latin typeface="文泉驿等宽微米黑" pitchFamily="-31" charset="-122"/>
                <a:ea typeface="文泉驿等宽微米黑" pitchFamily="-31" charset="-122"/>
                <a:cs typeface="Lucida Sans"/>
              </a:rPr>
              <a:t>MPICH1/2</a:t>
            </a:r>
            <a:r>
              <a:rPr lang="zh-CN" altLang="en-US" b="1" kern="0" smtClean="0">
                <a:solidFill>
                  <a:srgbClr val="000000"/>
                </a:solidFill>
                <a:latin typeface="文泉驿等宽微米黑" pitchFamily="-31" charset="-122"/>
                <a:ea typeface="文泉驿等宽微米黑" pitchFamily="-31" charset="-122"/>
                <a:cs typeface="Lucida Sans"/>
              </a:rPr>
              <a:t>，支持</a:t>
            </a:r>
            <a:r>
              <a:rPr lang="en-US" altLang="zh-CN" b="1" kern="0" smtClean="0">
                <a:solidFill>
                  <a:srgbClr val="000000"/>
                </a:solidFill>
                <a:latin typeface="文泉驿等宽微米黑" pitchFamily="-31" charset="-122"/>
                <a:ea typeface="文泉驿等宽微米黑" pitchFamily="-31" charset="-122"/>
                <a:cs typeface="Lucida Sans"/>
              </a:rPr>
              <a:t>infiniband</a:t>
            </a:r>
            <a:r>
              <a:rPr lang="zh-CN" altLang="en-US" b="1" kern="0" smtClean="0">
                <a:solidFill>
                  <a:srgbClr val="000000"/>
                </a:solidFill>
                <a:latin typeface="文泉驿等宽微米黑" pitchFamily="-31" charset="-122"/>
                <a:ea typeface="文泉驿等宽微米黑" pitchFamily="-31" charset="-122"/>
                <a:cs typeface="Lucida Sans"/>
              </a:rPr>
              <a:t>网络</a:t>
            </a:r>
            <a:endParaRPr lang="en-US" altLang="zh-CN" sz="2000" b="1" kern="0" smtClean="0">
              <a:solidFill>
                <a:srgbClr val="000000"/>
              </a:solidFill>
              <a:latin typeface="文泉驿等宽微米黑" pitchFamily="-31" charset="-122"/>
              <a:ea typeface="文泉驿等宽微米黑" pitchFamily="-31" charset="-122"/>
              <a:cs typeface="Lucida Sans"/>
            </a:endParaRPr>
          </a:p>
          <a:p>
            <a:r>
              <a:rPr lang="en-US" altLang="zh-CN" b="1" kern="0" smtClean="0">
                <a:solidFill>
                  <a:srgbClr val="000000"/>
                </a:solidFill>
                <a:latin typeface="文泉驿等宽微米黑" pitchFamily="-31" charset="-122"/>
                <a:ea typeface="文泉驿等宽微米黑" pitchFamily="-31" charset="-122"/>
                <a:cs typeface="Lucida Sans"/>
              </a:rPr>
              <a:t>OPENMPI</a:t>
            </a:r>
            <a:endParaRPr lang="en-US" altLang="zh-CN" sz="2400" b="1" kern="0" smtClean="0">
              <a:solidFill>
                <a:srgbClr val="000000"/>
              </a:solidFill>
              <a:latin typeface="文泉驿等宽微米黑" pitchFamily="-31" charset="-122"/>
              <a:ea typeface="文泉驿等宽微米黑" pitchFamily="-31" charset="-122"/>
              <a:cs typeface="Lucida Sans"/>
            </a:endParaRPr>
          </a:p>
          <a:p>
            <a:pPr lvl="1"/>
            <a:r>
              <a:rPr lang="zh-CN" altLang="en-US" b="1" kern="0" smtClean="0">
                <a:solidFill>
                  <a:srgbClr val="000000"/>
                </a:solidFill>
                <a:latin typeface="文泉驿等宽微米黑" pitchFamily="-31" charset="-122"/>
                <a:ea typeface="文泉驿等宽微米黑" pitchFamily="-31" charset="-122"/>
                <a:cs typeface="Lucida Sans"/>
              </a:rPr>
              <a:t>它是</a:t>
            </a:r>
            <a:r>
              <a:rPr lang="en-US" altLang="zh-CN" b="1" kern="0" smtClean="0">
                <a:solidFill>
                  <a:srgbClr val="000000"/>
                </a:solidFill>
                <a:latin typeface="文泉驿等宽微米黑" pitchFamily="-31" charset="-122"/>
                <a:ea typeface="文泉驿等宽微米黑" pitchFamily="-31" charset="-122"/>
                <a:cs typeface="Lucida Sans"/>
              </a:rPr>
              <a:t>MPI-2</a:t>
            </a:r>
            <a:r>
              <a:rPr lang="zh-CN" altLang="en-US" b="1" kern="0" smtClean="0">
                <a:solidFill>
                  <a:srgbClr val="000000"/>
                </a:solidFill>
                <a:latin typeface="文泉驿等宽微米黑" pitchFamily="-31" charset="-122"/>
                <a:ea typeface="文泉驿等宽微米黑" pitchFamily="-31" charset="-122"/>
                <a:cs typeface="Lucida Sans"/>
              </a:rPr>
              <a:t>标准的一个开源实现，由一些科研机构和企业一起开发和维护</a:t>
            </a:r>
            <a:endParaRPr lang="zh-CN" altLang="en-US" sz="2000" b="1" kern="0" smtClean="0">
              <a:solidFill>
                <a:srgbClr val="000000"/>
              </a:solidFill>
              <a:latin typeface="文泉驿等宽微米黑" pitchFamily="-31" charset="-122"/>
              <a:ea typeface="文泉驿等宽微米黑" pitchFamily="-31" charset="-122"/>
              <a:cs typeface="Lucida Sans"/>
            </a:endParaRPr>
          </a:p>
          <a:p>
            <a:r>
              <a:rPr lang="en-US" altLang="zh-CN" b="1" kern="0" smtClean="0">
                <a:solidFill>
                  <a:srgbClr val="000000"/>
                </a:solidFill>
                <a:latin typeface="文泉驿等宽微米黑" pitchFamily="-31" charset="-122"/>
                <a:ea typeface="文泉驿等宽微米黑" pitchFamily="-31" charset="-122"/>
                <a:cs typeface="Lucida Sans"/>
              </a:rPr>
              <a:t>IMPI</a:t>
            </a:r>
          </a:p>
          <a:p>
            <a:pPr lvl="1"/>
            <a:r>
              <a:rPr lang="zh-CN" altLang="en-US" b="1" kern="0" smtClean="0">
                <a:solidFill>
                  <a:srgbClr val="000000"/>
                </a:solidFill>
                <a:latin typeface="文泉驿等宽微米黑" pitchFamily="-31" charset="-122"/>
                <a:ea typeface="文泉驿等宽微米黑" pitchFamily="-31" charset="-122"/>
                <a:cs typeface="Lucida Sans"/>
              </a:rPr>
              <a:t>由</a:t>
            </a:r>
            <a:r>
              <a:rPr lang="en-US" altLang="zh-CN" b="1" kern="0" smtClean="0">
                <a:solidFill>
                  <a:srgbClr val="000000"/>
                </a:solidFill>
                <a:latin typeface="文泉驿等宽微米黑" pitchFamily="-31" charset="-122"/>
                <a:ea typeface="文泉驿等宽微米黑" pitchFamily="-31" charset="-122"/>
                <a:cs typeface="Lucida Sans"/>
              </a:rPr>
              <a:t>intel</a:t>
            </a:r>
            <a:r>
              <a:rPr lang="zh-CN" altLang="en-US" b="1" kern="0" smtClean="0">
                <a:solidFill>
                  <a:srgbClr val="000000"/>
                </a:solidFill>
                <a:latin typeface="文泉驿等宽微米黑" pitchFamily="-31" charset="-122"/>
                <a:ea typeface="文泉驿等宽微米黑" pitchFamily="-31" charset="-122"/>
                <a:cs typeface="Lucida Sans"/>
              </a:rPr>
              <a:t>公司开发的</a:t>
            </a:r>
            <a:r>
              <a:rPr lang="en-US" altLang="zh-CN" b="1" kern="0" smtClean="0">
                <a:solidFill>
                  <a:srgbClr val="000000"/>
                </a:solidFill>
                <a:latin typeface="文泉驿等宽微米黑" pitchFamily="-31" charset="-122"/>
                <a:ea typeface="文泉驿等宽微米黑" pitchFamily="-31" charset="-122"/>
                <a:cs typeface="Lucida Sans"/>
              </a:rPr>
              <a:t>MPI</a:t>
            </a:r>
            <a:r>
              <a:rPr lang="zh-CN" altLang="en-US" b="1" kern="0" smtClean="0">
                <a:solidFill>
                  <a:srgbClr val="000000"/>
                </a:solidFill>
                <a:latin typeface="文泉驿等宽微米黑" pitchFamily="-31" charset="-122"/>
                <a:ea typeface="文泉驿等宽微米黑" pitchFamily="-31" charset="-122"/>
                <a:cs typeface="Lucida Sans"/>
              </a:rPr>
              <a:t>库</a:t>
            </a:r>
            <a:endParaRPr lang="en-US" altLang="zh-CN" b="1" kern="0" smtClean="0">
              <a:solidFill>
                <a:srgbClr val="000000"/>
              </a:solidFill>
              <a:latin typeface="文泉驿等宽微米黑" pitchFamily="-31" charset="-122"/>
              <a:ea typeface="文泉驿等宽微米黑" pitchFamily="-31" charset="-122"/>
              <a:cs typeface="Lucida Sans"/>
            </a:endParaRPr>
          </a:p>
          <a:p>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最简单的</a:t>
            </a:r>
            <a:r>
              <a:rPr lang="en-US" altLang="zh-CN" smtClean="0"/>
              <a:t>MPI</a:t>
            </a:r>
            <a:r>
              <a:rPr lang="zh-CN" altLang="en-US" smtClean="0"/>
              <a:t>程序</a:t>
            </a:r>
            <a:r>
              <a:rPr lang="en-US" altLang="zh-CN" smtClean="0"/>
              <a:t>----test.f90</a:t>
            </a:r>
            <a:endParaRPr lang="zh-CN" altLang="en-US"/>
          </a:p>
        </p:txBody>
      </p:sp>
      <p:sp>
        <p:nvSpPr>
          <p:cNvPr id="3" name="内容占位符 2"/>
          <p:cNvSpPr>
            <a:spLocks noGrp="1"/>
          </p:cNvSpPr>
          <p:nvPr>
            <p:ph idx="1"/>
          </p:nvPr>
        </p:nvSpPr>
        <p:spPr/>
        <p:txBody>
          <a:bodyPr/>
          <a:lstStyle/>
          <a:p>
            <a:pPr>
              <a:buNone/>
            </a:pPr>
            <a:r>
              <a:rPr lang="en-US" altLang="zh-CN" smtClean="0"/>
              <a:t>PROGRAM main</a:t>
            </a:r>
          </a:p>
          <a:p>
            <a:pPr>
              <a:buNone/>
            </a:pPr>
            <a:r>
              <a:rPr lang="en-US" altLang="zh-CN" smtClean="0">
                <a:solidFill>
                  <a:srgbClr val="FF0000"/>
                </a:solidFill>
              </a:rPr>
              <a:t>INCLUDE ‘mpif.h‘    //</a:t>
            </a:r>
            <a:r>
              <a:rPr lang="zh-CN" altLang="en-US" smtClean="0">
                <a:solidFill>
                  <a:srgbClr val="FF0000"/>
                </a:solidFill>
              </a:rPr>
              <a:t>也可使用  </a:t>
            </a:r>
            <a:r>
              <a:rPr lang="en-US" altLang="zh-CN" smtClean="0">
                <a:solidFill>
                  <a:srgbClr val="FF0000"/>
                </a:solidFill>
              </a:rPr>
              <a:t>USE  mpi</a:t>
            </a:r>
          </a:p>
          <a:p>
            <a:pPr>
              <a:buNone/>
            </a:pPr>
            <a:r>
              <a:rPr lang="en-US" altLang="zh-CN" smtClean="0"/>
              <a:t>INTEGER :: ierr</a:t>
            </a:r>
          </a:p>
          <a:p>
            <a:pPr>
              <a:buNone/>
            </a:pPr>
            <a:r>
              <a:rPr lang="en-US" altLang="zh-CN" smtClean="0">
                <a:solidFill>
                  <a:srgbClr val="FF0000"/>
                </a:solidFill>
              </a:rPr>
              <a:t>CALL MPI_INIT( ierr )</a:t>
            </a:r>
          </a:p>
          <a:p>
            <a:pPr>
              <a:buNone/>
            </a:pPr>
            <a:r>
              <a:rPr lang="en-US" altLang="zh-CN" smtClean="0"/>
              <a:t>WRITE(*,*) 'Hello, world!'</a:t>
            </a:r>
          </a:p>
          <a:p>
            <a:pPr>
              <a:buNone/>
            </a:pPr>
            <a:r>
              <a:rPr lang="en-US" altLang="zh-CN" smtClean="0">
                <a:solidFill>
                  <a:srgbClr val="FF0000"/>
                </a:solidFill>
              </a:rPr>
              <a:t>CALL MPI_FINALIZE( ierr )</a:t>
            </a:r>
          </a:p>
          <a:p>
            <a:pPr>
              <a:buNone/>
            </a:pPr>
            <a:r>
              <a:rPr lang="en-US" altLang="zh-CN" smtClean="0"/>
              <a:t>END PROGRAM</a:t>
            </a:r>
          </a:p>
          <a:p>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mtClean="0"/>
              <a:t>Fortran</a:t>
            </a:r>
            <a:r>
              <a:rPr lang="zh-CN" altLang="en-US" smtClean="0"/>
              <a:t>中</a:t>
            </a:r>
            <a:r>
              <a:rPr lang="en-US" altLang="zh-CN" smtClean="0"/>
              <a:t>MPI</a:t>
            </a:r>
            <a:r>
              <a:rPr lang="zh-CN" altLang="en-US" smtClean="0"/>
              <a:t>函数约定</a:t>
            </a:r>
            <a:endParaRPr lang="zh-CN" altLang="en-US"/>
          </a:p>
        </p:txBody>
      </p:sp>
      <p:sp>
        <p:nvSpPr>
          <p:cNvPr id="3" name="内容占位符 2"/>
          <p:cNvSpPr>
            <a:spLocks noGrp="1"/>
          </p:cNvSpPr>
          <p:nvPr>
            <p:ph idx="1"/>
          </p:nvPr>
        </p:nvSpPr>
        <p:spPr/>
        <p:txBody>
          <a:bodyPr/>
          <a:lstStyle/>
          <a:p>
            <a:r>
              <a:rPr lang="zh-CN" altLang="en-US" b="1" kern="0" smtClean="0">
                <a:solidFill>
                  <a:srgbClr val="000000"/>
                </a:solidFill>
                <a:latin typeface="文泉驿等宽微米黑" pitchFamily="-31" charset="-122"/>
                <a:ea typeface="文泉驿等宽微米黑" pitchFamily="-31" charset="-122"/>
                <a:cs typeface="Lucida Sans"/>
              </a:rPr>
              <a:t>必须包含</a:t>
            </a:r>
            <a:r>
              <a:rPr lang="en-US" altLang="zh-CN" b="1" kern="0" smtClean="0">
                <a:solidFill>
                  <a:srgbClr val="000000"/>
                </a:solidFill>
                <a:latin typeface="文泉驿等宽微米黑" pitchFamily="-31" charset="-122"/>
                <a:ea typeface="文泉驿等宽微米黑" pitchFamily="-31" charset="-122"/>
                <a:cs typeface="Lucida Sans"/>
              </a:rPr>
              <a:t>mpif.h</a:t>
            </a:r>
            <a:r>
              <a:rPr lang="zh-CN" altLang="en-US" smtClean="0"/>
              <a:t>或</a:t>
            </a:r>
            <a:r>
              <a:rPr lang="en-US" altLang="zh-CN" smtClean="0"/>
              <a:t>USE mpi</a:t>
            </a:r>
            <a:r>
              <a:rPr lang="zh-CN" altLang="en-US" smtClean="0"/>
              <a:t>模块</a:t>
            </a:r>
            <a:endParaRPr lang="en-US" altLang="zh-CN" smtClean="0"/>
          </a:p>
          <a:p>
            <a:r>
              <a:rPr lang="zh-CN" altLang="en-US" b="1" kern="0" smtClean="0">
                <a:solidFill>
                  <a:srgbClr val="000000"/>
                </a:solidFill>
                <a:latin typeface="文泉驿等宽微米黑" pitchFamily="-31" charset="-122"/>
                <a:ea typeface="文泉驿等宽微米黑" pitchFamily="-31" charset="-122"/>
                <a:cs typeface="Lucida Sans"/>
              </a:rPr>
              <a:t>通过子程序形式调用</a:t>
            </a:r>
            <a:r>
              <a:rPr lang="en-US" altLang="zh-CN" b="1" kern="0" smtClean="0">
                <a:solidFill>
                  <a:srgbClr val="000000"/>
                </a:solidFill>
                <a:latin typeface="文泉驿等宽微米黑" pitchFamily="-31" charset="-122"/>
                <a:ea typeface="文泉驿等宽微米黑" pitchFamily="-31" charset="-122"/>
                <a:cs typeface="Lucida Sans"/>
              </a:rPr>
              <a:t>MPI</a:t>
            </a:r>
            <a:r>
              <a:rPr lang="zh-CN" altLang="en-US" b="1" kern="0" smtClean="0">
                <a:solidFill>
                  <a:srgbClr val="000000"/>
                </a:solidFill>
                <a:latin typeface="文泉驿等宽微米黑" pitchFamily="-31" charset="-122"/>
                <a:ea typeface="文泉驿等宽微米黑" pitchFamily="-31" charset="-122"/>
                <a:cs typeface="Lucida Sans"/>
              </a:rPr>
              <a:t>，子程序最后一个参数为返回值</a:t>
            </a:r>
            <a:endParaRPr lang="en-US" altLang="zh-CN" b="1" kern="0" smtClean="0">
              <a:solidFill>
                <a:srgbClr val="000000"/>
              </a:solidFill>
              <a:latin typeface="文泉驿等宽微米黑" pitchFamily="-31" charset="-122"/>
              <a:ea typeface="文泉驿等宽微米黑" pitchFamily="-31" charset="-122"/>
              <a:cs typeface="Lucida Sans"/>
            </a:endParaRPr>
          </a:p>
          <a:p>
            <a:r>
              <a:rPr lang="zh-CN" altLang="en-US" b="1" kern="0" smtClean="0">
                <a:solidFill>
                  <a:srgbClr val="000000"/>
                </a:solidFill>
                <a:latin typeface="文泉驿等宽微米黑" pitchFamily="-31" charset="-122"/>
                <a:ea typeface="文泉驿等宽微米黑" pitchFamily="-31" charset="-122"/>
                <a:cs typeface="Lucida Sans"/>
              </a:rPr>
              <a:t>子程序名都为MPI_前缀，且函数名全部为大写</a:t>
            </a:r>
            <a:endParaRPr lang="en-US" altLang="zh-CN" b="1" kern="0" smtClean="0">
              <a:solidFill>
                <a:srgbClr val="000000"/>
              </a:solidFill>
              <a:latin typeface="文泉驿等宽微米黑" pitchFamily="-31" charset="-122"/>
              <a:ea typeface="文泉驿等宽微米黑" pitchFamily="-31" charset="-122"/>
              <a:cs typeface="Lucida Sans"/>
            </a:endParaRPr>
          </a:p>
          <a:p>
            <a:endParaRPr lang="en-US" altLang="zh-CN" b="1" kern="0" smtClean="0">
              <a:solidFill>
                <a:srgbClr val="000000"/>
              </a:solidFill>
              <a:latin typeface="文泉驿等宽微米黑" pitchFamily="-31" charset="-122"/>
              <a:ea typeface="文泉驿等宽微米黑" pitchFamily="-31" charset="-122"/>
              <a:cs typeface="Lucida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b="1" kern="0" smtClean="0">
                <a:solidFill>
                  <a:srgbClr val="000000"/>
                </a:solidFill>
                <a:latin typeface="文泉驿等宽微米黑" pitchFamily="-31" charset="-122"/>
                <a:ea typeface="文泉驿等宽微米黑" pitchFamily="-31" charset="-122"/>
                <a:cs typeface="Lucida Sans"/>
              </a:rPr>
              <a:t>主要内容</a:t>
            </a:r>
            <a:endParaRPr lang="zh-CN" altLang="en-US"/>
          </a:p>
        </p:txBody>
      </p:sp>
      <p:sp>
        <p:nvSpPr>
          <p:cNvPr id="3" name="内容占位符 2"/>
          <p:cNvSpPr>
            <a:spLocks noGrp="1"/>
          </p:cNvSpPr>
          <p:nvPr>
            <p:ph idx="1"/>
          </p:nvPr>
        </p:nvSpPr>
        <p:spPr/>
        <p:txBody>
          <a:bodyPr/>
          <a:lstStyle/>
          <a:p>
            <a:r>
              <a:rPr lang="en-US" altLang="zh-CN" kern="0" smtClean="0">
                <a:solidFill>
                  <a:srgbClr val="000000"/>
                </a:solidFill>
                <a:latin typeface="永中粗黑"/>
                <a:ea typeface="永中粗黑"/>
                <a:cs typeface="Lucida Sans"/>
              </a:rPr>
              <a:t>OPENMP</a:t>
            </a:r>
            <a:r>
              <a:rPr lang="zh-CN" altLang="en-US" kern="0" smtClean="0">
                <a:solidFill>
                  <a:srgbClr val="000000"/>
                </a:solidFill>
                <a:latin typeface="永中粗黑"/>
                <a:ea typeface="永中粗黑"/>
                <a:cs typeface="Lucida Sans"/>
              </a:rPr>
              <a:t>并行程序设计</a:t>
            </a:r>
            <a:endParaRPr lang="en-US" altLang="zh-CN" kern="0" smtClean="0">
              <a:solidFill>
                <a:srgbClr val="000000"/>
              </a:solidFill>
              <a:latin typeface="永中粗黑"/>
              <a:ea typeface="永中粗黑"/>
              <a:cs typeface="Lucida Sans"/>
            </a:endParaRPr>
          </a:p>
          <a:p>
            <a:r>
              <a:rPr lang="en-US" altLang="zh-CN" kern="0" smtClean="0">
                <a:solidFill>
                  <a:srgbClr val="000000"/>
                </a:solidFill>
                <a:latin typeface="永中粗黑"/>
                <a:ea typeface="永中粗黑"/>
                <a:cs typeface="Lucida Sans"/>
              </a:rPr>
              <a:t>MPI</a:t>
            </a:r>
            <a:r>
              <a:rPr lang="zh-CN" altLang="en-US" kern="0" smtClean="0">
                <a:solidFill>
                  <a:srgbClr val="000000"/>
                </a:solidFill>
                <a:latin typeface="永中粗黑"/>
                <a:ea typeface="永中粗黑"/>
                <a:cs typeface="Lucida Sans"/>
              </a:rPr>
              <a:t>并行程序设计</a:t>
            </a:r>
            <a:endParaRPr lang="en-US" altLang="zh-CN" sz="1200" kern="0" smtClean="0">
              <a:solidFill>
                <a:srgbClr val="000000"/>
              </a:solidFill>
              <a:latin typeface="永中宋体"/>
              <a:ea typeface="永中宋体"/>
              <a:cs typeface="Lucida Sans"/>
            </a:endParaRPr>
          </a:p>
          <a:p>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mtClean="0"/>
              <a:t>MPI</a:t>
            </a:r>
            <a:r>
              <a:rPr lang="zh-CN" altLang="en-US" smtClean="0"/>
              <a:t>初始化函数</a:t>
            </a:r>
            <a:r>
              <a:rPr lang="en-US" altLang="zh-CN" smtClean="0"/>
              <a:t>----MPI_INIT()</a:t>
            </a:r>
            <a:endParaRPr lang="zh-CN" altLang="en-US"/>
          </a:p>
        </p:txBody>
      </p:sp>
      <p:sp>
        <p:nvSpPr>
          <p:cNvPr id="3" name="内容占位符 2"/>
          <p:cNvSpPr>
            <a:spLocks noGrp="1"/>
          </p:cNvSpPr>
          <p:nvPr>
            <p:ph idx="1"/>
          </p:nvPr>
        </p:nvSpPr>
        <p:spPr/>
        <p:txBody>
          <a:bodyPr/>
          <a:lstStyle/>
          <a:p>
            <a:r>
              <a:rPr lang="en-US" altLang="zh-CN" b="1" kern="0" smtClean="0">
                <a:solidFill>
                  <a:srgbClr val="FF0000"/>
                </a:solidFill>
                <a:latin typeface="文泉驿等宽微米黑" pitchFamily="-31" charset="-122"/>
                <a:ea typeface="文泉驿等宽微米黑" pitchFamily="-31" charset="-122"/>
                <a:cs typeface="Lucida Sans"/>
              </a:rPr>
              <a:t>MPI_INIT(IERROR)</a:t>
            </a:r>
            <a:endParaRPr lang="en-US" altLang="zh-CN" b="1" kern="0" smtClean="0">
              <a:solidFill>
                <a:srgbClr val="000000"/>
              </a:solidFill>
              <a:latin typeface="文泉驿等宽微米黑" pitchFamily="-31" charset="-122"/>
              <a:ea typeface="文泉驿等宽微米黑" pitchFamily="-31" charset="-122"/>
              <a:cs typeface="Lucida Sans"/>
            </a:endParaRPr>
          </a:p>
          <a:p>
            <a:pPr lvl="1"/>
            <a:r>
              <a:rPr lang="en-US" altLang="zh-CN" b="1" kern="0" smtClean="0">
                <a:solidFill>
                  <a:srgbClr val="000033"/>
                </a:solidFill>
                <a:latin typeface="文泉驿等宽微米黑" pitchFamily="-31" charset="-122"/>
                <a:ea typeface="文泉驿等宽微米黑" pitchFamily="-31" charset="-122"/>
                <a:cs typeface="Lucida Sans"/>
              </a:rPr>
              <a:t>MPI_INIT</a:t>
            </a:r>
            <a:r>
              <a:rPr lang="zh-CN" altLang="en-US" b="1" kern="0" smtClean="0">
                <a:solidFill>
                  <a:srgbClr val="000033"/>
                </a:solidFill>
                <a:latin typeface="文泉驿等宽微米黑" pitchFamily="-31" charset="-122"/>
                <a:ea typeface="文泉驿等宽微米黑" pitchFamily="-31" charset="-122"/>
                <a:cs typeface="Lucida Sans"/>
              </a:rPr>
              <a:t>是</a:t>
            </a:r>
            <a:r>
              <a:rPr lang="en-US" altLang="zh-CN" b="1" kern="0" smtClean="0">
                <a:solidFill>
                  <a:srgbClr val="000033"/>
                </a:solidFill>
                <a:latin typeface="文泉驿等宽微米黑" pitchFamily="-31" charset="-122"/>
                <a:ea typeface="文泉驿等宽微米黑" pitchFamily="-31" charset="-122"/>
                <a:cs typeface="Lucida Sans"/>
              </a:rPr>
              <a:t>MPI</a:t>
            </a:r>
            <a:r>
              <a:rPr lang="zh-CN" altLang="en-US" b="1" kern="0" smtClean="0">
                <a:solidFill>
                  <a:srgbClr val="000033"/>
                </a:solidFill>
                <a:latin typeface="文泉驿等宽微米黑" pitchFamily="-31" charset="-122"/>
                <a:ea typeface="文泉驿等宽微米黑" pitchFamily="-31" charset="-122"/>
                <a:cs typeface="Lucida Sans"/>
              </a:rPr>
              <a:t>程序的第一个调用，它完成</a:t>
            </a:r>
            <a:r>
              <a:rPr lang="en-US" altLang="zh-CN" b="1" kern="0" smtClean="0">
                <a:solidFill>
                  <a:srgbClr val="000033"/>
                </a:solidFill>
                <a:latin typeface="文泉驿等宽微米黑" pitchFamily="-31" charset="-122"/>
                <a:ea typeface="文泉驿等宽微米黑" pitchFamily="-31" charset="-122"/>
                <a:cs typeface="Lucida Sans"/>
              </a:rPr>
              <a:t>MPI</a:t>
            </a:r>
            <a:r>
              <a:rPr lang="zh-CN" altLang="en-US" b="1" kern="0" smtClean="0">
                <a:solidFill>
                  <a:srgbClr val="000033"/>
                </a:solidFill>
                <a:latin typeface="文泉驿等宽微米黑" pitchFamily="-31" charset="-122"/>
                <a:ea typeface="文泉驿等宽微米黑" pitchFamily="-31" charset="-122"/>
                <a:cs typeface="Lucida Sans"/>
              </a:rPr>
              <a:t>程序的所有初始化工作。所有的</a:t>
            </a:r>
            <a:r>
              <a:rPr lang="en-US" altLang="zh-CN" b="1" kern="0" smtClean="0">
                <a:solidFill>
                  <a:srgbClr val="000033"/>
                </a:solidFill>
                <a:latin typeface="文泉驿等宽微米黑" pitchFamily="-31" charset="-122"/>
                <a:ea typeface="文泉驿等宽微米黑" pitchFamily="-31" charset="-122"/>
                <a:cs typeface="Lucida Sans"/>
              </a:rPr>
              <a:t>MPI</a:t>
            </a:r>
            <a:r>
              <a:rPr lang="zh-CN" altLang="en-US" b="1" kern="0" smtClean="0">
                <a:solidFill>
                  <a:srgbClr val="000033"/>
                </a:solidFill>
                <a:latin typeface="文泉驿等宽微米黑" pitchFamily="-31" charset="-122"/>
                <a:ea typeface="文泉驿等宽微米黑" pitchFamily="-31" charset="-122"/>
                <a:cs typeface="Lucida Sans"/>
              </a:rPr>
              <a:t>程序的第一条可执行语句都是这条语句。</a:t>
            </a:r>
            <a:endParaRPr lang="en-US" altLang="zh-CN" b="1" kern="0" smtClean="0">
              <a:solidFill>
                <a:srgbClr val="000033"/>
              </a:solidFill>
              <a:latin typeface="文泉驿等宽微米黑" pitchFamily="-31" charset="-122"/>
              <a:ea typeface="文泉驿等宽微米黑" pitchFamily="-31" charset="-122"/>
              <a:cs typeface="Lucida Sans"/>
            </a:endParaRPr>
          </a:p>
          <a:p>
            <a:r>
              <a:rPr lang="zh-CN" altLang="en-US" b="1" kern="0" smtClean="0">
                <a:solidFill>
                  <a:srgbClr val="000033"/>
                </a:solidFill>
                <a:latin typeface="文泉驿等宽微米黑" pitchFamily="-31" charset="-122"/>
                <a:ea typeface="文泉驿等宽微米黑" pitchFamily="-31" charset="-122"/>
                <a:cs typeface="Lucida Sans"/>
              </a:rPr>
              <a:t>功能：启动</a:t>
            </a:r>
            <a:r>
              <a:rPr lang="en-US" altLang="zh-CN" b="1" kern="0" smtClean="0">
                <a:solidFill>
                  <a:srgbClr val="000033"/>
                </a:solidFill>
                <a:latin typeface="文泉驿等宽微米黑" pitchFamily="-31" charset="-122"/>
                <a:ea typeface="文泉驿等宽微米黑" pitchFamily="-31" charset="-122"/>
                <a:cs typeface="Lucida Sans"/>
              </a:rPr>
              <a:t>MPI</a:t>
            </a:r>
            <a:r>
              <a:rPr lang="zh-CN" altLang="en-US" b="1" kern="0" smtClean="0">
                <a:solidFill>
                  <a:srgbClr val="000033"/>
                </a:solidFill>
                <a:latin typeface="文泉驿等宽微米黑" pitchFamily="-31" charset="-122"/>
                <a:ea typeface="文泉驿等宽微米黑" pitchFamily="-31" charset="-122"/>
                <a:cs typeface="Lucida Sans"/>
              </a:rPr>
              <a:t>环境</a:t>
            </a:r>
            <a:r>
              <a:rPr lang="en-US" altLang="zh-CN" b="1" kern="0" smtClean="0">
                <a:solidFill>
                  <a:srgbClr val="000033"/>
                </a:solidFill>
                <a:latin typeface="文泉驿等宽微米黑" pitchFamily="-31" charset="-122"/>
                <a:ea typeface="文泉驿等宽微米黑" pitchFamily="-31" charset="-122"/>
                <a:cs typeface="Lucida Sans"/>
              </a:rPr>
              <a:t>,</a:t>
            </a:r>
            <a:r>
              <a:rPr lang="zh-CN" altLang="en-US" b="1" kern="0" smtClean="0">
                <a:solidFill>
                  <a:srgbClr val="000033"/>
                </a:solidFill>
                <a:latin typeface="文泉驿等宽微米黑" pitchFamily="-31" charset="-122"/>
                <a:ea typeface="文泉驿等宽微米黑" pitchFamily="-31" charset="-122"/>
                <a:cs typeface="Lucida Sans"/>
              </a:rPr>
              <a:t>标志并行代码的开始。</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mtClean="0"/>
              <a:t>MPI</a:t>
            </a:r>
            <a:r>
              <a:rPr lang="zh-CN" altLang="en-US" smtClean="0"/>
              <a:t>结束函数</a:t>
            </a:r>
            <a:r>
              <a:rPr lang="en-US" altLang="zh-CN" smtClean="0"/>
              <a:t>----MPI_FINALIZE()</a:t>
            </a:r>
            <a:endParaRPr lang="zh-CN" altLang="en-US"/>
          </a:p>
        </p:txBody>
      </p:sp>
      <p:sp>
        <p:nvSpPr>
          <p:cNvPr id="3" name="内容占位符 2"/>
          <p:cNvSpPr>
            <a:spLocks noGrp="1"/>
          </p:cNvSpPr>
          <p:nvPr>
            <p:ph idx="1"/>
          </p:nvPr>
        </p:nvSpPr>
        <p:spPr/>
        <p:txBody>
          <a:bodyPr/>
          <a:lstStyle/>
          <a:p>
            <a:r>
              <a:rPr lang="en-US" altLang="zh-CN" kern="0" smtClean="0">
                <a:solidFill>
                  <a:srgbClr val="CC0000"/>
                </a:solidFill>
                <a:latin typeface="文泉驿等宽微米黑" pitchFamily="-31" charset="-122"/>
                <a:ea typeface="文泉驿等宽微米黑" pitchFamily="-31" charset="-122"/>
                <a:cs typeface="Lucida Sans"/>
              </a:rPr>
              <a:t>MPI_FINALIZE(IERROR)</a:t>
            </a:r>
            <a:endParaRPr lang="en-US" altLang="zh-CN" kern="0" smtClean="0">
              <a:solidFill>
                <a:srgbClr val="000000"/>
              </a:solidFill>
              <a:latin typeface="文泉驿等宽微米黑" pitchFamily="-31" charset="-122"/>
              <a:ea typeface="文泉驿等宽微米黑" pitchFamily="-31" charset="-122"/>
              <a:cs typeface="Lucida Sans"/>
            </a:endParaRPr>
          </a:p>
          <a:p>
            <a:pPr lvl="1"/>
            <a:r>
              <a:rPr lang="en-US" altLang="zh-CN" kern="0" smtClean="0">
                <a:solidFill>
                  <a:srgbClr val="000033"/>
                </a:solidFill>
                <a:latin typeface="文泉驿等宽微米黑" pitchFamily="-31" charset="-122"/>
                <a:ea typeface="文泉驿等宽微米黑" pitchFamily="-31" charset="-122"/>
                <a:cs typeface="Lucida Sans"/>
              </a:rPr>
              <a:t>MPI_FINALIZE</a:t>
            </a:r>
            <a:r>
              <a:rPr lang="zh-CN" altLang="en-US" kern="0" smtClean="0">
                <a:solidFill>
                  <a:srgbClr val="000033"/>
                </a:solidFill>
                <a:latin typeface="文泉驿等宽微米黑" pitchFamily="-31" charset="-122"/>
                <a:ea typeface="文泉驿等宽微米黑" pitchFamily="-31" charset="-122"/>
                <a:cs typeface="Lucida Sans"/>
              </a:rPr>
              <a:t>是</a:t>
            </a:r>
            <a:r>
              <a:rPr lang="en-US" altLang="zh-CN" kern="0" smtClean="0">
                <a:solidFill>
                  <a:srgbClr val="000033"/>
                </a:solidFill>
                <a:latin typeface="文泉驿等宽微米黑" pitchFamily="-31" charset="-122"/>
                <a:ea typeface="文泉驿等宽微米黑" pitchFamily="-31" charset="-122"/>
                <a:cs typeface="Lucida Sans"/>
              </a:rPr>
              <a:t>MPI</a:t>
            </a:r>
            <a:r>
              <a:rPr lang="zh-CN" altLang="en-US" kern="0" smtClean="0">
                <a:solidFill>
                  <a:srgbClr val="000033"/>
                </a:solidFill>
                <a:latin typeface="文泉驿等宽微米黑" pitchFamily="-31" charset="-122"/>
                <a:ea typeface="文泉驿等宽微米黑" pitchFamily="-31" charset="-122"/>
                <a:cs typeface="Lucida Sans"/>
              </a:rPr>
              <a:t>程序的最后一个调用，它结束</a:t>
            </a:r>
            <a:r>
              <a:rPr lang="en-US" altLang="zh-CN" kern="0" smtClean="0">
                <a:solidFill>
                  <a:srgbClr val="000033"/>
                </a:solidFill>
                <a:latin typeface="文泉驿等宽微米黑" pitchFamily="-31" charset="-122"/>
                <a:ea typeface="文泉驿等宽微米黑" pitchFamily="-31" charset="-122"/>
                <a:cs typeface="Lucida Sans"/>
              </a:rPr>
              <a:t>MPI</a:t>
            </a:r>
            <a:r>
              <a:rPr lang="zh-CN" altLang="en-US" kern="0" smtClean="0">
                <a:solidFill>
                  <a:srgbClr val="000033"/>
                </a:solidFill>
                <a:latin typeface="文泉驿等宽微米黑" pitchFamily="-31" charset="-122"/>
                <a:ea typeface="文泉驿等宽微米黑" pitchFamily="-31" charset="-122"/>
                <a:cs typeface="Lucida Sans"/>
              </a:rPr>
              <a:t>程序的运行，它是</a:t>
            </a:r>
            <a:r>
              <a:rPr lang="en-US" altLang="zh-CN" kern="0" smtClean="0">
                <a:solidFill>
                  <a:srgbClr val="000033"/>
                </a:solidFill>
                <a:latin typeface="文泉驿等宽微米黑" pitchFamily="-31" charset="-122"/>
                <a:ea typeface="文泉驿等宽微米黑" pitchFamily="-31" charset="-122"/>
                <a:cs typeface="Lucida Sans"/>
              </a:rPr>
              <a:t>MPI</a:t>
            </a:r>
            <a:r>
              <a:rPr lang="zh-CN" altLang="en-US" kern="0" smtClean="0">
                <a:solidFill>
                  <a:srgbClr val="000033"/>
                </a:solidFill>
                <a:latin typeface="文泉驿等宽微米黑" pitchFamily="-31" charset="-122"/>
                <a:ea typeface="文泉驿等宽微米黑" pitchFamily="-31" charset="-122"/>
                <a:cs typeface="Lucida Sans"/>
              </a:rPr>
              <a:t>程序的最后一条可执行语句</a:t>
            </a:r>
            <a:endParaRPr lang="en-US" altLang="zh-CN" kern="0" smtClean="0">
              <a:solidFill>
                <a:srgbClr val="000033"/>
              </a:solidFill>
              <a:latin typeface="文泉驿等宽微米黑" pitchFamily="-31" charset="-122"/>
              <a:ea typeface="文泉驿等宽微米黑" pitchFamily="-31" charset="-122"/>
              <a:cs typeface="Lucida Sans"/>
            </a:endParaRPr>
          </a:p>
          <a:p>
            <a:r>
              <a:rPr lang="zh-CN" altLang="en-US" kern="0" smtClean="0">
                <a:solidFill>
                  <a:srgbClr val="000033"/>
                </a:solidFill>
                <a:latin typeface="文泉驿等宽微米黑" pitchFamily="-31" charset="-122"/>
                <a:ea typeface="文泉驿等宽微米黑" pitchFamily="-31" charset="-122"/>
                <a:cs typeface="Lucida Sans"/>
              </a:rPr>
              <a:t>功能：标志并行代码的结束</a:t>
            </a:r>
            <a:r>
              <a:rPr lang="en-US" altLang="zh-CN" kern="0" smtClean="0">
                <a:solidFill>
                  <a:srgbClr val="000033"/>
                </a:solidFill>
                <a:latin typeface="文泉驿等宽微米黑" pitchFamily="-31" charset="-122"/>
                <a:ea typeface="文泉驿等宽微米黑" pitchFamily="-31" charset="-122"/>
                <a:cs typeface="Lucida Sans"/>
              </a:rPr>
              <a:t>,</a:t>
            </a:r>
            <a:r>
              <a:rPr lang="zh-CN" altLang="en-US" kern="0" smtClean="0">
                <a:solidFill>
                  <a:srgbClr val="000033"/>
                </a:solidFill>
                <a:latin typeface="文泉驿等宽微米黑" pitchFamily="-31" charset="-122"/>
                <a:ea typeface="文泉驿等宽微米黑" pitchFamily="-31" charset="-122"/>
                <a:cs typeface="Lucida Sans"/>
              </a:rPr>
              <a:t>结束除主进程外其它进程。</a:t>
            </a:r>
            <a:endParaRPr lang="en-US" altLang="zh-CN" kern="0" smtClean="0">
              <a:solidFill>
                <a:srgbClr val="000000"/>
              </a:solidFill>
              <a:latin typeface="文泉驿等宽微米黑" pitchFamily="-31" charset="-122"/>
              <a:ea typeface="文泉驿等宽微米黑" pitchFamily="-31" charset="-122"/>
              <a:cs typeface="Lucida Sans"/>
            </a:endParaRPr>
          </a:p>
          <a:p>
            <a:r>
              <a:rPr lang="en-US" altLang="zh-CN" kern="0" smtClean="0">
                <a:solidFill>
                  <a:srgbClr val="000033"/>
                </a:solidFill>
                <a:latin typeface="文泉驿等宽微米黑" pitchFamily="-31" charset="-122"/>
                <a:ea typeface="文泉驿等宽微米黑" pitchFamily="-31" charset="-122"/>
                <a:cs typeface="Lucida Sans"/>
              </a:rPr>
              <a:t>PS</a:t>
            </a:r>
            <a:r>
              <a:rPr lang="zh-CN" altLang="en-US" kern="0" smtClean="0">
                <a:solidFill>
                  <a:srgbClr val="000033"/>
                </a:solidFill>
                <a:latin typeface="文泉驿等宽微米黑" pitchFamily="-31" charset="-122"/>
                <a:ea typeface="文泉驿等宽微米黑" pitchFamily="-31" charset="-122"/>
                <a:cs typeface="Lucida Sans"/>
              </a:rPr>
              <a:t>：之后串行代码仍可在主进程</a:t>
            </a:r>
            <a:r>
              <a:rPr lang="en-US" altLang="zh-CN" kern="0" smtClean="0">
                <a:solidFill>
                  <a:srgbClr val="000033"/>
                </a:solidFill>
                <a:latin typeface="文泉驿等宽微米黑" pitchFamily="-31" charset="-122"/>
                <a:ea typeface="文泉驿等宽微米黑" pitchFamily="-31" charset="-122"/>
                <a:cs typeface="Lucida Sans"/>
              </a:rPr>
              <a:t>(rank = 0)</a:t>
            </a:r>
            <a:r>
              <a:rPr lang="zh-CN" altLang="en-US" kern="0" smtClean="0">
                <a:solidFill>
                  <a:srgbClr val="000033"/>
                </a:solidFill>
                <a:latin typeface="文泉驿等宽微米黑" pitchFamily="-31" charset="-122"/>
                <a:ea typeface="文泉驿等宽微米黑" pitchFamily="-31" charset="-122"/>
                <a:cs typeface="Lucida Sans"/>
              </a:rPr>
              <a:t>上运行</a:t>
            </a:r>
            <a:r>
              <a:rPr lang="en-US" altLang="zh-CN" kern="0" smtClean="0">
                <a:solidFill>
                  <a:srgbClr val="000033"/>
                </a:solidFill>
                <a:latin typeface="文泉驿等宽微米黑" pitchFamily="-31" charset="-122"/>
                <a:ea typeface="文泉驿等宽微米黑" pitchFamily="-31" charset="-122"/>
                <a:cs typeface="Lucida Sans"/>
              </a:rPr>
              <a:t>(</a:t>
            </a:r>
            <a:r>
              <a:rPr lang="zh-CN" altLang="en-US" kern="0" smtClean="0">
                <a:solidFill>
                  <a:srgbClr val="000033"/>
                </a:solidFill>
                <a:latin typeface="文泉驿等宽微米黑" pitchFamily="-31" charset="-122"/>
                <a:ea typeface="文泉驿等宽微米黑" pitchFamily="-31" charset="-122"/>
                <a:cs typeface="Lucida Sans"/>
              </a:rPr>
              <a:t>如果必须</a:t>
            </a:r>
            <a:r>
              <a:rPr lang="en-US" altLang="zh-CN" kern="0" smtClean="0">
                <a:solidFill>
                  <a:srgbClr val="000033"/>
                </a:solidFill>
                <a:latin typeface="文泉驿等宽微米黑" pitchFamily="-31" charset="-122"/>
                <a:ea typeface="文泉驿等宽微米黑" pitchFamily="-31" charset="-122"/>
                <a:cs typeface="Lucida Sans"/>
              </a:rPr>
              <a:t>)</a:t>
            </a:r>
            <a:endParaRPr lang="zh-CN" altLang="en-US" kern="0" smtClean="0">
              <a:solidFill>
                <a:srgbClr val="000000"/>
              </a:solidFill>
              <a:latin typeface="文泉驿等宽微米黑" pitchFamily="-31" charset="-122"/>
              <a:ea typeface="文泉驿等宽微米黑" pitchFamily="-31" charset="-122"/>
              <a:cs typeface="Lucida Sans"/>
            </a:endParaRPr>
          </a:p>
          <a:p>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编译与运行</a:t>
            </a:r>
            <a:r>
              <a:rPr lang="en-US" altLang="zh-CN" smtClean="0"/>
              <a:t>MPI</a:t>
            </a:r>
            <a:r>
              <a:rPr lang="zh-CN" altLang="en-US" smtClean="0"/>
              <a:t>程序</a:t>
            </a:r>
            <a:endParaRPr lang="zh-CN" altLang="en-US"/>
          </a:p>
        </p:txBody>
      </p:sp>
      <p:sp>
        <p:nvSpPr>
          <p:cNvPr id="3" name="内容占位符 2"/>
          <p:cNvSpPr>
            <a:spLocks noGrp="1"/>
          </p:cNvSpPr>
          <p:nvPr>
            <p:ph idx="1"/>
          </p:nvPr>
        </p:nvSpPr>
        <p:spPr/>
        <p:txBody>
          <a:bodyPr/>
          <a:lstStyle/>
          <a:p>
            <a:r>
              <a:rPr lang="zh-CN" altLang="en-US" smtClean="0"/>
              <a:t>编译：</a:t>
            </a:r>
            <a:endParaRPr lang="en-US" altLang="zh-CN" smtClean="0"/>
          </a:p>
          <a:p>
            <a:pPr lvl="1"/>
            <a:r>
              <a:rPr lang="en-US" altLang="zh-CN" smtClean="0"/>
              <a:t>mpif90  test.f90</a:t>
            </a:r>
          </a:p>
          <a:p>
            <a:pPr lvl="1"/>
            <a:r>
              <a:rPr lang="zh-CN" altLang="en-US" kern="0" smtClean="0">
                <a:solidFill>
                  <a:srgbClr val="000000"/>
                </a:solidFill>
                <a:latin typeface="文泉驿等宽微米黑" pitchFamily="-31" charset="-122"/>
                <a:ea typeface="文泉驿等宽微米黑" pitchFamily="-31" charset="-122"/>
                <a:cs typeface="Lucida Sans"/>
              </a:rPr>
              <a:t>不能用</a:t>
            </a:r>
            <a:r>
              <a:rPr lang="en-US" altLang="zh-CN" kern="0" smtClean="0">
                <a:solidFill>
                  <a:srgbClr val="000000"/>
                </a:solidFill>
                <a:latin typeface="文泉驿等宽微米黑" pitchFamily="-31" charset="-122"/>
                <a:ea typeface="文泉驿等宽微米黑" pitchFamily="-31" charset="-122"/>
                <a:cs typeface="Lucida Sans"/>
              </a:rPr>
              <a:t>gfortran</a:t>
            </a:r>
            <a:r>
              <a:rPr lang="zh-CN" altLang="en-US" kern="0" smtClean="0">
                <a:solidFill>
                  <a:srgbClr val="000000"/>
                </a:solidFill>
                <a:latin typeface="文泉驿等宽微米黑" pitchFamily="-31" charset="-122"/>
                <a:ea typeface="文泉驿等宽微米黑" pitchFamily="-31" charset="-122"/>
                <a:cs typeface="Lucida Sans"/>
              </a:rPr>
              <a:t>编译</a:t>
            </a:r>
            <a:endParaRPr lang="en-US" altLang="zh-CN" sz="2000" kern="0" smtClean="0">
              <a:solidFill>
                <a:srgbClr val="000000"/>
              </a:solidFill>
              <a:latin typeface="文泉驿等宽微米黑" pitchFamily="-31" charset="-122"/>
              <a:ea typeface="文泉驿等宽微米黑" pitchFamily="-31" charset="-122"/>
              <a:cs typeface="Lucida Sans"/>
            </a:endParaRPr>
          </a:p>
          <a:p>
            <a:pPr lvl="1"/>
            <a:r>
              <a:rPr lang="zh-CN" altLang="en-US" kern="0" smtClean="0">
                <a:solidFill>
                  <a:srgbClr val="000000"/>
                </a:solidFill>
                <a:latin typeface="文泉驿等宽微米黑" pitchFamily="-31" charset="-122"/>
                <a:ea typeface="文泉驿等宽微米黑" pitchFamily="-31" charset="-122"/>
                <a:cs typeface="Lucida Sans"/>
              </a:rPr>
              <a:t>生成可执行的文件</a:t>
            </a:r>
            <a:r>
              <a:rPr lang="en-US" altLang="zh-CN" kern="0" smtClean="0">
                <a:solidFill>
                  <a:srgbClr val="000000"/>
                </a:solidFill>
                <a:latin typeface="文泉驿等宽微米黑" pitchFamily="-31" charset="-122"/>
                <a:ea typeface="文泉驿等宽微米黑" pitchFamily="-31" charset="-122"/>
                <a:cs typeface="Lucida Sans"/>
              </a:rPr>
              <a:t>a.out</a:t>
            </a:r>
          </a:p>
          <a:p>
            <a:endParaRPr lang="en-US" altLang="zh-CN" smtClean="0"/>
          </a:p>
          <a:p>
            <a:r>
              <a:rPr lang="zh-CN" altLang="en-US" smtClean="0"/>
              <a:t>运行：</a:t>
            </a:r>
            <a:endParaRPr lang="en-US" altLang="zh-CN" smtClean="0"/>
          </a:p>
          <a:p>
            <a:pPr lvl="1"/>
            <a:r>
              <a:rPr lang="en-US" altLang="zh-CN" kern="0" smtClean="0">
                <a:solidFill>
                  <a:srgbClr val="000000"/>
                </a:solidFill>
                <a:latin typeface="文泉驿等宽微米黑" pitchFamily="-31" charset="-122"/>
                <a:ea typeface="文泉驿等宽微米黑" pitchFamily="-31" charset="-122"/>
                <a:cs typeface="Lucida Sans"/>
              </a:rPr>
              <a:t>mpirun -np 2  ./a.out</a:t>
            </a:r>
            <a:endParaRPr lang="en-US" altLang="zh-CN" sz="2000" kern="0" smtClean="0">
              <a:solidFill>
                <a:srgbClr val="000000"/>
              </a:solidFill>
              <a:latin typeface="文泉驿等宽微米黑" pitchFamily="-31" charset="-122"/>
              <a:ea typeface="文泉驿等宽微米黑" pitchFamily="-31" charset="-122"/>
              <a:cs typeface="Lucida Sans"/>
            </a:endParaRPr>
          </a:p>
          <a:p>
            <a:pPr lvl="1"/>
            <a:r>
              <a:rPr lang="zh-CN" altLang="en-US" kern="0" smtClean="0">
                <a:solidFill>
                  <a:srgbClr val="000000"/>
                </a:solidFill>
                <a:latin typeface="文泉驿等宽微米黑" pitchFamily="-31" charset="-122"/>
                <a:ea typeface="文泉驿等宽微米黑" pitchFamily="-31" charset="-122"/>
                <a:cs typeface="Lucida Sans"/>
              </a:rPr>
              <a:t>执行并行程序的命令是</a:t>
            </a:r>
            <a:r>
              <a:rPr lang="en-US" altLang="zh-CN" kern="0" smtClean="0">
                <a:solidFill>
                  <a:srgbClr val="000000"/>
                </a:solidFill>
                <a:latin typeface="文泉驿等宽微米黑" pitchFamily="-31" charset="-122"/>
                <a:ea typeface="文泉驿等宽微米黑" pitchFamily="-31" charset="-122"/>
                <a:cs typeface="Lucida Sans"/>
              </a:rPr>
              <a:t>mpirun</a:t>
            </a:r>
            <a:endParaRPr lang="en-US" altLang="zh-CN" sz="2000" kern="0" smtClean="0">
              <a:solidFill>
                <a:srgbClr val="000000"/>
              </a:solidFill>
              <a:latin typeface="文泉驿等宽微米黑" pitchFamily="-31" charset="-122"/>
              <a:ea typeface="文泉驿等宽微米黑" pitchFamily="-31" charset="-122"/>
              <a:cs typeface="Lucida Sans"/>
            </a:endParaRPr>
          </a:p>
          <a:p>
            <a:pPr lvl="1"/>
            <a:r>
              <a:rPr lang="en-US" altLang="zh-CN" kern="0" smtClean="0">
                <a:solidFill>
                  <a:srgbClr val="000000"/>
                </a:solidFill>
                <a:latin typeface="文泉驿等宽微米黑" pitchFamily="-31" charset="-122"/>
                <a:ea typeface="文泉驿等宽微米黑" pitchFamily="-31" charset="-122"/>
                <a:cs typeface="Lucida Sans"/>
              </a:rPr>
              <a:t>np</a:t>
            </a:r>
            <a:r>
              <a:rPr lang="zh-CN" altLang="en-US" kern="0" smtClean="0">
                <a:solidFill>
                  <a:srgbClr val="000000"/>
                </a:solidFill>
                <a:latin typeface="文泉驿等宽微米黑" pitchFamily="-31" charset="-122"/>
                <a:ea typeface="文泉驿等宽微米黑" pitchFamily="-31" charset="-122"/>
                <a:cs typeface="Lucida Sans"/>
              </a:rPr>
              <a:t>是参数，</a:t>
            </a:r>
            <a:r>
              <a:rPr lang="en-US" altLang="zh-CN" kern="0" smtClean="0">
                <a:solidFill>
                  <a:srgbClr val="000000"/>
                </a:solidFill>
                <a:latin typeface="文泉驿等宽微米黑" pitchFamily="-31" charset="-122"/>
                <a:ea typeface="文泉驿等宽微米黑" pitchFamily="-31" charset="-122"/>
                <a:cs typeface="Lucida Sans"/>
              </a:rPr>
              <a:t>number of process</a:t>
            </a:r>
            <a:endParaRPr lang="en-US" altLang="zh-CN" sz="2000" kern="0" smtClean="0">
              <a:solidFill>
                <a:srgbClr val="000000"/>
              </a:solidFill>
              <a:latin typeface="文泉驿等宽微米黑" pitchFamily="-31" charset="-122"/>
              <a:ea typeface="文泉驿等宽微米黑" pitchFamily="-31" charset="-122"/>
              <a:cs typeface="Lucida Sans"/>
            </a:endParaRPr>
          </a:p>
          <a:p>
            <a:pPr lvl="1"/>
            <a:r>
              <a:rPr lang="en-US" altLang="zh-CN" kern="0" smtClean="0">
                <a:solidFill>
                  <a:srgbClr val="000000"/>
                </a:solidFill>
                <a:latin typeface="文泉驿等宽微米黑" pitchFamily="-31" charset="-122"/>
                <a:ea typeface="文泉驿等宽微米黑" pitchFamily="-31" charset="-122"/>
                <a:cs typeface="Lucida Sans"/>
              </a:rPr>
              <a:t>2</a:t>
            </a:r>
            <a:r>
              <a:rPr lang="zh-CN" altLang="en-US" kern="0" smtClean="0">
                <a:solidFill>
                  <a:srgbClr val="000000"/>
                </a:solidFill>
                <a:latin typeface="文泉驿等宽微米黑" pitchFamily="-31" charset="-122"/>
                <a:ea typeface="文泉驿等宽微米黑" pitchFamily="-31" charset="-122"/>
                <a:cs typeface="Lucida Sans"/>
              </a:rPr>
              <a:t>表示</a:t>
            </a:r>
            <a:r>
              <a:rPr lang="en-US" altLang="zh-CN" kern="0" smtClean="0">
                <a:solidFill>
                  <a:srgbClr val="000000"/>
                </a:solidFill>
                <a:latin typeface="文泉驿等宽微米黑" pitchFamily="-31" charset="-122"/>
                <a:ea typeface="文泉驿等宽微米黑" pitchFamily="-31" charset="-122"/>
                <a:cs typeface="Lucida Sans"/>
              </a:rPr>
              <a:t>np</a:t>
            </a:r>
            <a:r>
              <a:rPr lang="zh-CN" altLang="en-US" kern="0" smtClean="0">
                <a:solidFill>
                  <a:srgbClr val="000000"/>
                </a:solidFill>
                <a:latin typeface="文泉驿等宽微米黑" pitchFamily="-31" charset="-122"/>
                <a:ea typeface="文泉驿等宽微米黑" pitchFamily="-31" charset="-122"/>
                <a:cs typeface="Lucida Sans"/>
              </a:rPr>
              <a:t>参数的值为</a:t>
            </a:r>
            <a:r>
              <a:rPr lang="en-US" altLang="zh-CN" kern="0" smtClean="0">
                <a:solidFill>
                  <a:srgbClr val="000000"/>
                </a:solidFill>
                <a:latin typeface="文泉驿等宽微米黑" pitchFamily="-31" charset="-122"/>
                <a:ea typeface="文泉驿等宽微米黑" pitchFamily="-31" charset="-122"/>
                <a:cs typeface="Lucida Sans"/>
              </a:rPr>
              <a:t>2</a:t>
            </a:r>
            <a:r>
              <a:rPr lang="zh-CN" altLang="en-US" kern="0" smtClean="0">
                <a:solidFill>
                  <a:srgbClr val="000000"/>
                </a:solidFill>
                <a:latin typeface="文泉驿等宽微米黑" pitchFamily="-31" charset="-122"/>
                <a:ea typeface="文泉驿等宽微米黑" pitchFamily="-31" charset="-122"/>
                <a:cs typeface="Lucida Sans"/>
              </a:rPr>
              <a:t>，用</a:t>
            </a:r>
            <a:r>
              <a:rPr lang="en-US" altLang="zh-CN" kern="0" smtClean="0">
                <a:solidFill>
                  <a:srgbClr val="000000"/>
                </a:solidFill>
                <a:latin typeface="文泉驿等宽微米黑" pitchFamily="-31" charset="-122"/>
                <a:ea typeface="文泉驿等宽微米黑" pitchFamily="-31" charset="-122"/>
                <a:cs typeface="Lucida Sans"/>
              </a:rPr>
              <a:t>2</a:t>
            </a:r>
            <a:r>
              <a:rPr lang="zh-CN" altLang="en-US" kern="0" smtClean="0">
                <a:solidFill>
                  <a:srgbClr val="000000"/>
                </a:solidFill>
                <a:latin typeface="文泉驿等宽微米黑" pitchFamily="-31" charset="-122"/>
                <a:ea typeface="文泉驿等宽微米黑" pitchFamily="-31" charset="-122"/>
                <a:cs typeface="Lucida Sans"/>
              </a:rPr>
              <a:t>个进程并行</a:t>
            </a:r>
            <a:endParaRPr lang="zh-CN" altLang="en-US" sz="2000" kern="0" smtClean="0">
              <a:solidFill>
                <a:srgbClr val="000000"/>
              </a:solidFill>
              <a:latin typeface="文泉驿等宽微米黑" pitchFamily="-31" charset="-122"/>
              <a:ea typeface="文泉驿等宽微米黑" pitchFamily="-31" charset="-122"/>
              <a:cs typeface="Lucida Sans"/>
            </a:endParaRPr>
          </a:p>
          <a:p>
            <a:pPr lvl="1"/>
            <a:endParaRPr lang="en-US" altLang="zh-CN"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mtClean="0"/>
              <a:t>test.f90</a:t>
            </a:r>
            <a:r>
              <a:rPr lang="zh-CN" altLang="en-US" smtClean="0"/>
              <a:t>运行详解</a:t>
            </a:r>
            <a:endParaRPr lang="zh-CN" altLang="en-US"/>
          </a:p>
        </p:txBody>
      </p:sp>
      <p:sp>
        <p:nvSpPr>
          <p:cNvPr id="3" name="内容占位符 2"/>
          <p:cNvSpPr>
            <a:spLocks noGrp="1"/>
          </p:cNvSpPr>
          <p:nvPr>
            <p:ph idx="1"/>
          </p:nvPr>
        </p:nvSpPr>
        <p:spPr/>
        <p:txBody>
          <a:bodyPr/>
          <a:lstStyle/>
          <a:p>
            <a:r>
              <a:rPr lang="zh-CN" altLang="en-US" smtClean="0"/>
              <a:t>执行子程序MPI_INIT()</a:t>
            </a:r>
            <a:endParaRPr lang="en-US" altLang="zh-CN" smtClean="0"/>
          </a:p>
          <a:p>
            <a:r>
              <a:rPr lang="zh-CN" altLang="en-US" smtClean="0"/>
              <a:t>程序会分为np个进程</a:t>
            </a:r>
            <a:endParaRPr lang="en-US" altLang="zh-CN" smtClean="0"/>
          </a:p>
          <a:p>
            <a:r>
              <a:rPr lang="zh-CN" altLang="en-US" smtClean="0"/>
              <a:t>每个进程都有自己独立的内存空间</a:t>
            </a:r>
            <a:endParaRPr lang="en-US" altLang="zh-CN" smtClean="0"/>
          </a:p>
          <a:p>
            <a:r>
              <a:rPr lang="zh-CN" altLang="en-US" smtClean="0"/>
              <a:t>所有的变量都会在每个进程的内存空间中独立存储</a:t>
            </a:r>
            <a:endParaRPr lang="en-US" altLang="zh-CN" smtClean="0"/>
          </a:p>
          <a:p>
            <a:r>
              <a:rPr lang="zh-CN" altLang="en-US" smtClean="0"/>
              <a:t>每个进程都会执行并行代码中的语句</a:t>
            </a:r>
            <a:endParaRPr lang="en-US" altLang="zh-CN" smtClean="0"/>
          </a:p>
          <a:p>
            <a:r>
              <a:rPr lang="zh-CN" altLang="en-US" smtClean="0"/>
              <a:t>直到子程序MPI_FINALIZE()得到执行</a:t>
            </a:r>
          </a:p>
          <a:p>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编写</a:t>
            </a:r>
            <a:r>
              <a:rPr lang="en-US" altLang="zh-CN" smtClean="0"/>
              <a:t>MPI</a:t>
            </a:r>
            <a:r>
              <a:rPr lang="zh-CN" altLang="en-US" smtClean="0"/>
              <a:t>程序的准备</a:t>
            </a:r>
            <a:endParaRPr lang="zh-CN" altLang="en-US"/>
          </a:p>
        </p:txBody>
      </p:sp>
      <p:sp>
        <p:nvSpPr>
          <p:cNvPr id="3" name="内容占位符 2"/>
          <p:cNvSpPr>
            <a:spLocks noGrp="1"/>
          </p:cNvSpPr>
          <p:nvPr>
            <p:ph idx="1"/>
          </p:nvPr>
        </p:nvSpPr>
        <p:spPr/>
        <p:txBody>
          <a:bodyPr/>
          <a:lstStyle/>
          <a:p>
            <a:r>
              <a:rPr lang="zh-CN" altLang="en-US" kern="0" smtClean="0">
                <a:solidFill>
                  <a:srgbClr val="000000"/>
                </a:solidFill>
                <a:latin typeface="文泉驿等宽微米黑" pitchFamily="-31" charset="-122"/>
                <a:ea typeface="文泉驿等宽微米黑" pitchFamily="-31" charset="-122"/>
                <a:cs typeface="Lucida Sans"/>
              </a:rPr>
              <a:t>在写并行程序设计时，我们始终要明确两个问题</a:t>
            </a:r>
            <a:endParaRPr lang="en-US" altLang="zh-CN" kern="0" smtClean="0">
              <a:solidFill>
                <a:srgbClr val="000000"/>
              </a:solidFill>
              <a:latin typeface="文泉驿等宽微米黑" pitchFamily="-31" charset="-122"/>
              <a:ea typeface="文泉驿等宽微米黑" pitchFamily="-31" charset="-122"/>
              <a:cs typeface="Lucida Sans"/>
            </a:endParaRPr>
          </a:p>
          <a:p>
            <a:pPr lvl="1"/>
            <a:r>
              <a:rPr lang="zh-CN" altLang="en-US" kern="0" smtClean="0">
                <a:solidFill>
                  <a:srgbClr val="000000"/>
                </a:solidFill>
                <a:latin typeface="文泉驿等宽微米黑" pitchFamily="-31" charset="-122"/>
                <a:ea typeface="文泉驿等宽微米黑" pitchFamily="-31" charset="-122"/>
                <a:cs typeface="Lucida Sans"/>
              </a:rPr>
              <a:t>任务由多少个进程来进行计算</a:t>
            </a:r>
            <a:endParaRPr lang="en-US" altLang="zh-CN" kern="0" smtClean="0">
              <a:solidFill>
                <a:srgbClr val="000000"/>
              </a:solidFill>
              <a:latin typeface="文泉驿等宽微米黑" pitchFamily="-31" charset="-122"/>
              <a:ea typeface="文泉驿等宽微米黑" pitchFamily="-31" charset="-122"/>
              <a:cs typeface="Lucida Sans"/>
            </a:endParaRPr>
          </a:p>
          <a:p>
            <a:pPr lvl="1"/>
            <a:r>
              <a:rPr lang="zh-CN" altLang="en-US" kern="0" smtClean="0">
                <a:solidFill>
                  <a:srgbClr val="000000"/>
                </a:solidFill>
                <a:latin typeface="文泉驿等宽微米黑" pitchFamily="-31" charset="-122"/>
                <a:ea typeface="文泉驿等宽微米黑" pitchFamily="-31" charset="-122"/>
                <a:cs typeface="Lucida Sans"/>
              </a:rPr>
              <a:t>我是哪一个进程</a:t>
            </a:r>
            <a:endParaRPr lang="en-US" altLang="zh-CN" kern="0" smtClean="0">
              <a:solidFill>
                <a:srgbClr val="000000"/>
              </a:solidFill>
              <a:latin typeface="文泉驿等宽微米黑" pitchFamily="-31" charset="-122"/>
              <a:ea typeface="文泉驿等宽微米黑" pitchFamily="-31" charset="-122"/>
              <a:cs typeface="Lucida Sans"/>
            </a:endParaRPr>
          </a:p>
          <a:p>
            <a:r>
              <a:rPr lang="en-US" altLang="zh-CN" kern="0" smtClean="0">
                <a:solidFill>
                  <a:srgbClr val="FF0000"/>
                </a:solidFill>
                <a:latin typeface="文泉驿等宽微米黑" pitchFamily="-31" charset="-122"/>
                <a:ea typeface="文泉驿等宽微米黑" pitchFamily="-31" charset="-122"/>
                <a:cs typeface="Lucida Sans"/>
              </a:rPr>
              <a:t>MPI</a:t>
            </a:r>
            <a:r>
              <a:rPr lang="zh-CN" altLang="en-US" kern="0" smtClean="0">
                <a:solidFill>
                  <a:srgbClr val="FF0000"/>
                </a:solidFill>
                <a:latin typeface="文泉驿等宽微米黑" pitchFamily="-31" charset="-122"/>
                <a:ea typeface="文泉驿等宽微米黑" pitchFamily="-31" charset="-122"/>
                <a:cs typeface="Lucida Sans"/>
              </a:rPr>
              <a:t>用两个子程序来解决这个问题</a:t>
            </a:r>
            <a:endParaRPr lang="en-US" altLang="zh-CN" kern="0" smtClean="0">
              <a:solidFill>
                <a:srgbClr val="FF0000"/>
              </a:solidFill>
              <a:latin typeface="文泉驿等宽微米黑" pitchFamily="-31" charset="-122"/>
              <a:ea typeface="文泉驿等宽微米黑" pitchFamily="-31" charset="-122"/>
              <a:cs typeface="Lucida Sans"/>
            </a:endParaRPr>
          </a:p>
          <a:p>
            <a:pPr lvl="1"/>
            <a:r>
              <a:rPr lang="en-US" altLang="zh-CN" b="1" kern="0" smtClean="0">
                <a:solidFill>
                  <a:srgbClr val="0000FF"/>
                </a:solidFill>
                <a:latin typeface="文泉驿等宽微米黑" pitchFamily="-31" charset="-122"/>
                <a:ea typeface="文泉驿等宽微米黑" pitchFamily="-31" charset="-122"/>
              </a:rPr>
              <a:t>MPI_Comm_size()</a:t>
            </a:r>
          </a:p>
          <a:p>
            <a:pPr lvl="1"/>
            <a:r>
              <a:rPr lang="en-US" altLang="zh-CN" b="1" kern="0" smtClean="0">
                <a:solidFill>
                  <a:srgbClr val="0000FF"/>
                </a:solidFill>
                <a:latin typeface="文泉驿等宽微米黑" pitchFamily="-31" charset="-122"/>
                <a:ea typeface="文泉驿等宽微米黑" pitchFamily="-31" charset="-122"/>
              </a:rPr>
              <a:t>MPI_Comm_rank()</a:t>
            </a:r>
            <a:endParaRPr lang="en-US" altLang="zh-CN" kern="0" smtClean="0">
              <a:solidFill>
                <a:srgbClr val="000000"/>
              </a:solidFill>
              <a:latin typeface="文泉驿等宽微米黑" pitchFamily="-31" charset="-122"/>
              <a:ea typeface="文泉驿等宽微米黑" pitchFamily="-31" charset="-122"/>
              <a:cs typeface="Lucida Sans"/>
            </a:endParaRPr>
          </a:p>
          <a:p>
            <a:pPr lvl="1"/>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p:cNvSpPr>
            <a:spLocks noGrp="1"/>
          </p:cNvSpPr>
          <p:nvPr>
            <p:ph type="title"/>
          </p:nvPr>
        </p:nvSpPr>
        <p:spPr>
          <a:xfrm>
            <a:off x="457200" y="273600"/>
            <a:ext cx="8229239" cy="1144800"/>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en-US" altLang="zh-CN" sz="2400" u="none" strike="noStrike" kern="0" cap="none" spc="0" baseline="0">
                <a:solidFill>
                  <a:srgbClr val="000000"/>
                </a:solidFill>
                <a:latin typeface="文泉驿等宽微米黑" pitchFamily="-31" charset="-122"/>
                <a:ea typeface="文泉驿等宽微米黑" pitchFamily="-31" charset="-122"/>
              </a:rPr>
              <a:t>MPI_Comm_size</a:t>
            </a:r>
            <a:endParaRPr lang="zh-CN" altLang="en-US"/>
          </a:p>
        </p:txBody>
      </p:sp>
      <p:sp>
        <p:nvSpPr>
          <p:cNvPr id="40" name="文本框"/>
          <p:cNvSpPr>
            <a:spLocks noGrp="1"/>
          </p:cNvSpPr>
          <p:nvPr>
            <p:ph type="body"/>
          </p:nvPr>
        </p:nvSpPr>
        <p:spPr>
          <a:xfrm>
            <a:off x="457200" y="1604520"/>
            <a:ext cx="8229239" cy="4966349"/>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l" fontAlgn="base" hangingPunct="0">
              <a:lnSpc>
                <a:spcPct val="100000"/>
              </a:lnSpc>
              <a:spcBef>
                <a:spcPts val="0"/>
              </a:spcBef>
              <a:spcAft>
                <a:spcPts val="0"/>
              </a:spcAft>
              <a:buFont typeface="永中宋体"/>
              <a:buChar char="■"/>
            </a:pPr>
            <a:endParaRPr lang="en-US" altLang="zh-CN" sz="2400" u="none" strike="noStrike" kern="0" cap="none" spc="0" baseline="0">
              <a:solidFill>
                <a:srgbClr val="000000"/>
              </a:solidFill>
              <a:latin typeface="文泉驿等宽微米黑" pitchFamily="-31" charset="-122"/>
              <a:ea typeface="文泉驿等宽微米黑" pitchFamily="-31" charset="-122"/>
            </a:endParaRPr>
          </a:p>
          <a:p>
            <a:pPr marL="0" indent="0" algn="l" fontAlgn="base" hangingPunct="0">
              <a:lnSpc>
                <a:spcPct val="100000"/>
              </a:lnSpc>
              <a:spcBef>
                <a:spcPts val="0"/>
              </a:spcBef>
              <a:spcAft>
                <a:spcPts val="0"/>
              </a:spcAft>
              <a:buFont typeface="永中宋体"/>
              <a:buChar char="■"/>
            </a:pPr>
            <a:endParaRPr lang="en-US" altLang="zh-CN" sz="2400" u="none" strike="noStrike" kern="0" cap="none" spc="0" baseline="0">
              <a:solidFill>
                <a:srgbClr val="000000"/>
              </a:solidFill>
              <a:latin typeface="文泉驿等宽微米黑" pitchFamily="-31" charset="-122"/>
              <a:ea typeface="文泉驿等宽微米黑" pitchFamily="-31" charset="-122"/>
            </a:endParaRPr>
          </a:p>
          <a:p>
            <a:pPr lvl="3" indent="0" algn="l" fontAlgn="base" hangingPunct="0">
              <a:lnSpc>
                <a:spcPct val="100000"/>
              </a:lnSpc>
              <a:spcBef>
                <a:spcPts val="0"/>
              </a:spcBef>
              <a:spcAft>
                <a:spcPts val="0"/>
              </a:spcAft>
              <a:buFont typeface="永中宋体"/>
              <a:buChar char="■"/>
            </a:pPr>
            <a:r>
              <a:rPr lang="zh-CN" altLang="en-US" sz="2400" b="1" u="none" strike="noStrike" kern="0" cap="none" spc="0" baseline="0">
                <a:solidFill>
                  <a:srgbClr val="0000FF"/>
                </a:solidFill>
                <a:latin typeface="文泉驿等宽微米黑" pitchFamily="-31" charset="-122"/>
                <a:ea typeface="文泉驿等宽微米黑" pitchFamily="-31" charset="-122"/>
              </a:rPr>
              <a:t>用</a:t>
            </a:r>
            <a:r>
              <a:rPr lang="en-US" altLang="zh-CN" sz="2400" b="1" u="none" strike="noStrike" kern="0" cap="none" spc="0" baseline="0">
                <a:solidFill>
                  <a:srgbClr val="0000FF"/>
                </a:solidFill>
                <a:latin typeface="文泉驿等宽微米黑" pitchFamily="-31" charset="-122"/>
                <a:ea typeface="文泉驿等宽微米黑" pitchFamily="-31" charset="-122"/>
              </a:rPr>
              <a:t>MPI_Comm_size </a:t>
            </a:r>
            <a:r>
              <a:rPr lang="zh-CN" altLang="en-US" sz="2400" b="1" u="none" strike="noStrike" kern="0" cap="none" spc="0" baseline="0">
                <a:solidFill>
                  <a:srgbClr val="0000FF"/>
                </a:solidFill>
                <a:latin typeface="文泉驿等宽微米黑" pitchFamily="-31" charset="-122"/>
                <a:ea typeface="文泉驿等宽微米黑" pitchFamily="-31" charset="-122"/>
              </a:rPr>
              <a:t>获得进程个数 </a:t>
            </a:r>
            <a:r>
              <a:rPr lang="en-US" altLang="zh-CN" sz="2400" b="1" u="none" strike="noStrike" kern="0" cap="none" spc="0" baseline="0">
                <a:solidFill>
                  <a:srgbClr val="0000FF"/>
                </a:solidFill>
                <a:latin typeface="文泉驿等宽微米黑" pitchFamily="-31" charset="-122"/>
                <a:ea typeface="文泉驿等宽微米黑" pitchFamily="-31" charset="-122"/>
              </a:rPr>
              <a:t>p</a:t>
            </a:r>
          </a:p>
          <a:p>
            <a:pPr lvl="3" indent="0" algn="l" fontAlgn="base" hangingPunct="0">
              <a:lnSpc>
                <a:spcPct val="100000"/>
              </a:lnSpc>
              <a:spcBef>
                <a:spcPts val="0"/>
              </a:spcBef>
              <a:spcAft>
                <a:spcPts val="0"/>
              </a:spcAft>
              <a:buFont typeface="永中宋体"/>
              <a:buChar char="■"/>
            </a:pPr>
            <a:endParaRPr lang="en-US" altLang="zh-CN" sz="2400" b="1" u="none" strike="noStrike" kern="0" cap="none" spc="0" baseline="0">
              <a:solidFill>
                <a:srgbClr val="0000FF"/>
              </a:solidFill>
              <a:latin typeface="文泉驿等宽微米黑" pitchFamily="-31" charset="-122"/>
              <a:ea typeface="文泉驿等宽微米黑" pitchFamily="-31" charset="-122"/>
            </a:endParaRPr>
          </a:p>
          <a:p>
            <a:pPr marL="0" indent="0" algn="l" fontAlgn="base" hangingPunct="0">
              <a:lnSpc>
                <a:spcPct val="100000"/>
              </a:lnSpc>
              <a:spcBef>
                <a:spcPts val="0"/>
              </a:spcBef>
              <a:spcAft>
                <a:spcPts val="0"/>
              </a:spcAft>
              <a:buNone/>
            </a:pPr>
            <a:r>
              <a:rPr lang="en-US" altLang="zh-CN" sz="2400" u="none" strike="noStrike" kern="0" cap="none" spc="0" baseline="0">
                <a:solidFill>
                  <a:srgbClr val="000000"/>
                </a:solidFill>
                <a:latin typeface="文泉驿等宽微米黑" pitchFamily="-31" charset="-122"/>
                <a:ea typeface="文泉驿等宽微米黑" pitchFamily="-31" charset="-122"/>
              </a:rPr>
              <a:t>MPI_Comm_size(comm,size,ierror)</a:t>
            </a:r>
          </a:p>
          <a:p>
            <a:pPr marL="0" indent="0" algn="l" fontAlgn="base" hangingPunct="0">
              <a:lnSpc>
                <a:spcPct val="100000"/>
              </a:lnSpc>
              <a:spcBef>
                <a:spcPts val="0"/>
              </a:spcBef>
              <a:spcAft>
                <a:spcPts val="0"/>
              </a:spcAft>
              <a:buNone/>
            </a:pPr>
            <a:r>
              <a:rPr lang="en-US" altLang="zh-CN" sz="2400" u="none" strike="noStrike" kern="0" cap="none" spc="0" baseline="0">
                <a:solidFill>
                  <a:srgbClr val="000000"/>
                </a:solidFill>
                <a:latin typeface="文泉驿等宽微米黑" pitchFamily="-31" charset="-122"/>
                <a:ea typeface="文泉驿等宽微米黑" pitchFamily="-31" charset="-122"/>
              </a:rPr>
              <a:t>INTEGER :: comm,size,ierror</a:t>
            </a:r>
          </a:p>
          <a:p>
            <a:pPr marL="0" indent="0" algn="l" fontAlgn="base" hangingPunct="0">
              <a:lnSpc>
                <a:spcPct val="100000"/>
              </a:lnSpc>
              <a:spcBef>
                <a:spcPts val="0"/>
              </a:spcBef>
              <a:spcAft>
                <a:spcPts val="0"/>
              </a:spcAft>
              <a:buNone/>
            </a:pPr>
            <a:endParaRPr lang="en-US" altLang="zh-CN" sz="2400" u="none" strike="noStrike" kern="0" cap="none" spc="0" baseline="0">
              <a:solidFill>
                <a:srgbClr val="000000"/>
              </a:solidFill>
              <a:latin typeface="文泉驿等宽微米黑" pitchFamily="-31" charset="-122"/>
              <a:ea typeface="文泉驿等宽微米黑" pitchFamily="-31" charset="-122"/>
            </a:endParaRPr>
          </a:p>
          <a:p>
            <a:pPr marL="0" indent="0" algn="l" fontAlgn="base" hangingPunct="0">
              <a:lnSpc>
                <a:spcPct val="100000"/>
              </a:lnSpc>
              <a:spcBef>
                <a:spcPts val="0"/>
              </a:spcBef>
              <a:spcAft>
                <a:spcPts val="0"/>
              </a:spcAft>
              <a:buNone/>
            </a:pPr>
            <a:r>
              <a:rPr lang="en-US" altLang="zh-CN" sz="2400" u="none" strike="noStrike" kern="0" cap="none" spc="0" baseline="0">
                <a:solidFill>
                  <a:srgbClr val="000000"/>
                </a:solidFill>
                <a:latin typeface="文泉驿等宽微米黑" pitchFamily="-31" charset="-122"/>
                <a:ea typeface="文泉驿等宽微米黑" pitchFamily="-31" charset="-122"/>
              </a:rPr>
              <a:t>comm 通信域</a:t>
            </a:r>
          </a:p>
          <a:p>
            <a:pPr marL="0" indent="0" algn="l" fontAlgn="base" hangingPunct="0">
              <a:lnSpc>
                <a:spcPct val="100000"/>
              </a:lnSpc>
              <a:spcBef>
                <a:spcPts val="0"/>
              </a:spcBef>
              <a:spcAft>
                <a:spcPts val="0"/>
              </a:spcAft>
              <a:buNone/>
            </a:pPr>
            <a:r>
              <a:rPr lang="en-US" altLang="zh-CN" sz="2400" u="none" strike="noStrike" kern="0" cap="none" spc="0" baseline="0">
                <a:solidFill>
                  <a:srgbClr val="000000"/>
                </a:solidFill>
                <a:latin typeface="文泉驿等宽微米黑" pitchFamily="-31" charset="-122"/>
                <a:ea typeface="文泉驿等宽微米黑" pitchFamily="-31" charset="-122"/>
              </a:rPr>
              <a:t>size 通信域comm内包含的进程数</a:t>
            </a:r>
          </a:p>
          <a:p>
            <a:pPr marL="0" indent="0" algn="l" fontAlgn="base" hangingPunct="0">
              <a:lnSpc>
                <a:spcPct val="100000"/>
              </a:lnSpc>
              <a:spcBef>
                <a:spcPts val="0"/>
              </a:spcBef>
              <a:spcAft>
                <a:spcPts val="0"/>
              </a:spcAft>
              <a:buNone/>
            </a:pPr>
            <a:endParaRPr lang="en-US" altLang="zh-CN" sz="2400" u="none" strike="noStrike" kern="0" cap="none" spc="0" baseline="0">
              <a:solidFill>
                <a:srgbClr val="000000"/>
              </a:solidFill>
              <a:latin typeface="文泉驿等宽微米黑" pitchFamily="-31" charset="-122"/>
              <a:ea typeface="文泉驿等宽微米黑" pitchFamily="-31" charset="-122"/>
            </a:endParaRPr>
          </a:p>
          <a:p>
            <a:pPr marL="0" indent="0" algn="l" fontAlgn="base" hangingPunct="0">
              <a:lnSpc>
                <a:spcPct val="100000"/>
              </a:lnSpc>
              <a:spcBef>
                <a:spcPts val="0"/>
              </a:spcBef>
              <a:spcAft>
                <a:spcPts val="0"/>
              </a:spcAft>
              <a:buNone/>
            </a:pPr>
            <a:r>
              <a:rPr lang="zh-CN" altLang="en-US" sz="2400" u="none" strike="noStrike" kern="0" cap="none" spc="0" baseline="0">
                <a:solidFill>
                  <a:srgbClr val="000000"/>
                </a:solidFill>
                <a:latin typeface="文泉驿等宽微米黑" pitchFamily="-31" charset="-122"/>
                <a:ea typeface="文泉驿等宽微米黑" pitchFamily="-31" charset="-122"/>
              </a:rPr>
              <a:t>这一调用返回给定的通信域中所包含的进程数，不同的进程通过这一调用可以得知本通信域中有多少个进程在并行执行</a:t>
            </a:r>
            <a:endParaRPr lang="en-US" altLang="zh-CN" sz="2400" u="none" strike="noStrike" kern="0" cap="none" spc="0" baseline="0">
              <a:solidFill>
                <a:srgbClr val="000000"/>
              </a:solidFill>
              <a:latin typeface="文泉驿等宽微米黑" pitchFamily="-31" charset="-122"/>
              <a:ea typeface="文泉驿等宽微米黑" pitchFamily="-31" charset="-122"/>
            </a:endParaRPr>
          </a:p>
          <a:p>
            <a:pPr marL="0" indent="0">
              <a:buNone/>
            </a:pPr>
            <a:endParaRPr lang="zh-CN" altLang="en-US"/>
          </a:p>
        </p:txBody>
      </p:sp>
    </p:spTree>
    <p:extLst>
      <p:ext uri="{BB962C8B-B14F-4D97-AF65-F5344CB8AC3E}">
        <p14:creationId xmlns:p14="http://schemas.microsoft.com/office/powerpoint/2010/main" xmlns="" val="11087965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文本框"/>
          <p:cNvSpPr>
            <a:spLocks noGrp="1"/>
          </p:cNvSpPr>
          <p:nvPr>
            <p:ph type="title"/>
          </p:nvPr>
        </p:nvSpPr>
        <p:spPr>
          <a:xfrm>
            <a:off x="457200" y="273600"/>
            <a:ext cx="8229239" cy="1144800"/>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en-US" altLang="zh-CN" sz="2400" u="none" strike="noStrike" kern="0" cap="none" spc="0" baseline="0">
                <a:solidFill>
                  <a:srgbClr val="0000FF"/>
                </a:solidFill>
                <a:latin typeface="文泉驿等宽微米黑" pitchFamily="-31" charset="-122"/>
                <a:ea typeface="文泉驿等宽微米黑" pitchFamily="-31" charset="-122"/>
              </a:rPr>
              <a:t>MPI_Comm_rank</a:t>
            </a:r>
            <a:endParaRPr lang="zh-CN" altLang="en-US"/>
          </a:p>
        </p:txBody>
      </p:sp>
      <p:sp>
        <p:nvSpPr>
          <p:cNvPr id="42" name="文本框"/>
          <p:cNvSpPr>
            <a:spLocks noGrp="1"/>
          </p:cNvSpPr>
          <p:nvPr>
            <p:ph type="body"/>
          </p:nvPr>
        </p:nvSpPr>
        <p:spPr>
          <a:xfrm>
            <a:off x="457200" y="1604520"/>
            <a:ext cx="8229239" cy="4966349"/>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lgn="l" fontAlgn="base" hangingPunct="0">
              <a:lnSpc>
                <a:spcPct val="100000"/>
              </a:lnSpc>
              <a:spcBef>
                <a:spcPts val="0"/>
              </a:spcBef>
              <a:spcAft>
                <a:spcPts val="0"/>
              </a:spcAft>
              <a:buFont typeface="永中宋体"/>
              <a:buChar char="■"/>
            </a:pPr>
            <a:r>
              <a:rPr lang="zh-CN" altLang="en-US" sz="2400" b="1" u="none" strike="noStrike" kern="0" cap="none" spc="0" baseline="0">
                <a:solidFill>
                  <a:srgbClr val="0000FF"/>
                </a:solidFill>
                <a:latin typeface="文泉驿等宽微米黑" pitchFamily="-31" charset="-122"/>
                <a:ea typeface="文泉驿等宽微米黑" pitchFamily="-31" charset="-122"/>
              </a:rPr>
              <a:t>用</a:t>
            </a:r>
            <a:r>
              <a:rPr lang="en-US" altLang="zh-CN" sz="2400" b="1" u="none" strike="noStrike" kern="0" cap="none" spc="0" baseline="0">
                <a:solidFill>
                  <a:srgbClr val="0000FF"/>
                </a:solidFill>
                <a:latin typeface="文泉驿等宽微米黑" pitchFamily="-31" charset="-122"/>
                <a:ea typeface="文泉驿等宽微米黑" pitchFamily="-31" charset="-122"/>
              </a:rPr>
              <a:t>MPI_Comm_rank </a:t>
            </a:r>
            <a:r>
              <a:rPr lang="zh-CN" altLang="en-US" sz="2400" b="1" u="none" strike="noStrike" kern="0" cap="none" spc="0" baseline="0">
                <a:solidFill>
                  <a:srgbClr val="0000FF"/>
                </a:solidFill>
                <a:latin typeface="文泉驿等宽微米黑" pitchFamily="-31" charset="-122"/>
                <a:ea typeface="文泉驿等宽微米黑" pitchFamily="-31" charset="-122"/>
              </a:rPr>
              <a:t>获得进程的一个叫</a:t>
            </a:r>
            <a:r>
              <a:rPr lang="en-US" altLang="zh-CN" sz="2400" b="1" i="1" u="none" strike="noStrike" kern="0" cap="none" spc="0" baseline="0">
                <a:solidFill>
                  <a:srgbClr val="0000FF"/>
                </a:solidFill>
                <a:latin typeface="文泉驿等宽微米黑" pitchFamily="-31" charset="-122"/>
                <a:ea typeface="文泉驿等宽微米黑" pitchFamily="-31" charset="-122"/>
              </a:rPr>
              <a:t>rank</a:t>
            </a:r>
            <a:r>
              <a:rPr lang="zh-CN" altLang="en-US" sz="2400" b="1" u="none" strike="noStrike" kern="0" cap="none" spc="0" baseline="0">
                <a:solidFill>
                  <a:srgbClr val="0000FF"/>
                </a:solidFill>
                <a:latin typeface="文泉驿等宽微米黑" pitchFamily="-31" charset="-122"/>
                <a:ea typeface="文泉驿等宽微米黑" pitchFamily="-31" charset="-122"/>
              </a:rPr>
              <a:t>的值，</a:t>
            </a:r>
            <a:endParaRPr lang="en-US" altLang="zh-CN" sz="2400" b="1" u="none" strike="noStrike" kern="0" cap="none" spc="0" baseline="0">
              <a:solidFill>
                <a:srgbClr val="0000FF"/>
              </a:solidFill>
              <a:latin typeface="文泉驿等宽微米黑" pitchFamily="-31" charset="-122"/>
              <a:ea typeface="文泉驿等宽微米黑" pitchFamily="-31" charset="-122"/>
            </a:endParaRPr>
          </a:p>
          <a:p>
            <a:pPr marL="0" indent="0" algn="l" fontAlgn="base" hangingPunct="0">
              <a:lnSpc>
                <a:spcPct val="100000"/>
              </a:lnSpc>
              <a:spcBef>
                <a:spcPts val="0"/>
              </a:spcBef>
              <a:spcAft>
                <a:spcPts val="0"/>
              </a:spcAft>
              <a:buFont typeface="永中宋体"/>
              <a:buChar char="■"/>
            </a:pPr>
            <a:r>
              <a:rPr lang="zh-CN" altLang="en-US" sz="2400" b="1" u="none" strike="noStrike" kern="0" cap="none" spc="0" baseline="0">
                <a:solidFill>
                  <a:srgbClr val="0000FF"/>
                </a:solidFill>
                <a:latin typeface="文泉驿等宽微米黑" pitchFamily="-31" charset="-122"/>
                <a:ea typeface="文泉驿等宽微米黑" pitchFamily="-31" charset="-122"/>
              </a:rPr>
              <a:t>该</a:t>
            </a:r>
            <a:r>
              <a:rPr lang="en-US" altLang="zh-CN" sz="2400" b="1" i="1" u="none" strike="noStrike" kern="0" cap="none" spc="0" baseline="0">
                <a:solidFill>
                  <a:srgbClr val="0000FF"/>
                </a:solidFill>
                <a:latin typeface="文泉驿等宽微米黑" pitchFamily="-31" charset="-122"/>
                <a:ea typeface="文泉驿等宽微米黑" pitchFamily="-31" charset="-122"/>
              </a:rPr>
              <a:t>rank</a:t>
            </a:r>
            <a:r>
              <a:rPr lang="zh-CN" altLang="en-US" sz="2400" b="1" u="none" strike="noStrike" kern="0" cap="none" spc="0" baseline="0">
                <a:solidFill>
                  <a:srgbClr val="0000FF"/>
                </a:solidFill>
                <a:latin typeface="文泉驿等宽微米黑" pitchFamily="-31" charset="-122"/>
                <a:ea typeface="文泉驿等宽微米黑" pitchFamily="-31" charset="-122"/>
              </a:rPr>
              <a:t>值为</a:t>
            </a:r>
            <a:r>
              <a:rPr lang="en-US" altLang="zh-CN" sz="2400" b="1" u="none" strike="noStrike" kern="0" cap="none" spc="0" baseline="0">
                <a:solidFill>
                  <a:srgbClr val="0000FF"/>
                </a:solidFill>
                <a:latin typeface="文泉驿等宽微米黑" pitchFamily="-31" charset="-122"/>
                <a:ea typeface="文泉驿等宽微米黑" pitchFamily="-31" charset="-122"/>
              </a:rPr>
              <a:t>0</a:t>
            </a:r>
            <a:r>
              <a:rPr lang="zh-CN" altLang="en-US" sz="2400" b="1" u="none" strike="noStrike" kern="0" cap="none" spc="0" baseline="0">
                <a:solidFill>
                  <a:srgbClr val="0000FF"/>
                </a:solidFill>
                <a:latin typeface="文泉驿等宽微米黑" pitchFamily="-31" charset="-122"/>
                <a:ea typeface="文泉驿等宽微米黑" pitchFamily="-31" charset="-122"/>
              </a:rPr>
              <a:t>到</a:t>
            </a:r>
            <a:r>
              <a:rPr lang="en-US" altLang="zh-CN" sz="2400" b="1" u="none" strike="noStrike" kern="0" cap="none" spc="0" baseline="0">
                <a:solidFill>
                  <a:srgbClr val="0000FF"/>
                </a:solidFill>
                <a:latin typeface="文泉驿等宽微米黑" pitchFamily="-31" charset="-122"/>
                <a:ea typeface="文泉驿等宽微米黑" pitchFamily="-31" charset="-122"/>
              </a:rPr>
              <a:t>p-1</a:t>
            </a:r>
            <a:r>
              <a:rPr lang="zh-CN" altLang="en-US" sz="2400" b="1" u="none" strike="noStrike" kern="0" cap="none" spc="0" baseline="0">
                <a:solidFill>
                  <a:srgbClr val="0000FF"/>
                </a:solidFill>
                <a:latin typeface="文泉驿等宽微米黑" pitchFamily="-31" charset="-122"/>
                <a:ea typeface="文泉驿等宽微米黑" pitchFamily="-31" charset="-122"/>
              </a:rPr>
              <a:t>间的整数</a:t>
            </a:r>
            <a:r>
              <a:rPr lang="en-US" altLang="zh-CN" sz="2400" b="1" u="none" strike="noStrike" kern="0" cap="none" spc="0" baseline="0">
                <a:solidFill>
                  <a:srgbClr val="0000FF"/>
                </a:solidFill>
                <a:latin typeface="文泉驿等宽微米黑" pitchFamily="-31" charset="-122"/>
                <a:ea typeface="文泉驿等宽微米黑" pitchFamily="-31" charset="-122"/>
              </a:rPr>
              <a:t>,</a:t>
            </a:r>
            <a:r>
              <a:rPr lang="zh-CN" altLang="en-US" sz="2400" b="1" u="none" strike="noStrike" kern="0" cap="none" spc="0" baseline="0">
                <a:solidFill>
                  <a:srgbClr val="0000FF"/>
                </a:solidFill>
                <a:latin typeface="文泉驿等宽微米黑" pitchFamily="-31" charset="-122"/>
                <a:ea typeface="文泉驿等宽微米黑" pitchFamily="-31" charset="-122"/>
              </a:rPr>
              <a:t>相当于进程的</a:t>
            </a:r>
            <a:r>
              <a:rPr lang="en-US" altLang="zh-CN" sz="2400" b="1" u="none" strike="noStrike" kern="0" cap="none" spc="0" baseline="0">
                <a:solidFill>
                  <a:srgbClr val="0000FF"/>
                </a:solidFill>
                <a:latin typeface="文泉驿等宽微米黑" pitchFamily="-31" charset="-122"/>
                <a:ea typeface="文泉驿等宽微米黑" pitchFamily="-31" charset="-122"/>
              </a:rPr>
              <a:t>ID</a:t>
            </a:r>
          </a:p>
          <a:p>
            <a:pPr marL="0" indent="0" algn="l" fontAlgn="base" hangingPunct="0">
              <a:lnSpc>
                <a:spcPct val="100000"/>
              </a:lnSpc>
              <a:spcBef>
                <a:spcPts val="0"/>
              </a:spcBef>
              <a:spcAft>
                <a:spcPts val="0"/>
              </a:spcAft>
              <a:buNone/>
            </a:pPr>
            <a:r>
              <a:rPr lang="en-US" altLang="zh-CN" sz="2400" b="1" u="none" strike="noStrike" kern="0" cap="none" spc="0" baseline="0">
                <a:solidFill>
                  <a:srgbClr val="000000"/>
                </a:solidFill>
                <a:latin typeface="文泉驿等宽微米黑" pitchFamily="-31" charset="-122"/>
                <a:ea typeface="文泉驿等宽微米黑" pitchFamily="-31" charset="-122"/>
              </a:rPr>
              <a:t>MPI_Comm_rank(comm,rank,ierror)</a:t>
            </a:r>
          </a:p>
          <a:p>
            <a:pPr marL="0" indent="0" algn="l" fontAlgn="base" hangingPunct="0">
              <a:lnSpc>
                <a:spcPct val="100000"/>
              </a:lnSpc>
              <a:spcBef>
                <a:spcPts val="0"/>
              </a:spcBef>
              <a:spcAft>
                <a:spcPts val="0"/>
              </a:spcAft>
              <a:buNone/>
            </a:pPr>
            <a:r>
              <a:rPr lang="en-US" altLang="zh-CN" sz="2400" b="1" u="none" strike="noStrike" kern="0" cap="none" spc="0" baseline="0">
                <a:solidFill>
                  <a:srgbClr val="000000"/>
                </a:solidFill>
                <a:latin typeface="文泉驿等宽微米黑" pitchFamily="-31" charset="-122"/>
                <a:ea typeface="文泉驿等宽微米黑" pitchFamily="-31" charset="-122"/>
              </a:rPr>
              <a:t>INTEGER :: comm,rank,ierror</a:t>
            </a:r>
          </a:p>
          <a:p>
            <a:pPr marL="0" indent="0" algn="l" fontAlgn="base" hangingPunct="0">
              <a:lnSpc>
                <a:spcPct val="100000"/>
              </a:lnSpc>
              <a:spcBef>
                <a:spcPts val="0"/>
              </a:spcBef>
              <a:spcAft>
                <a:spcPts val="0"/>
              </a:spcAft>
              <a:buNone/>
            </a:pPr>
            <a:endParaRPr lang="en-US" altLang="zh-CN" sz="2400" b="1" u="none" strike="noStrike" kern="0" cap="none" spc="0" baseline="0">
              <a:solidFill>
                <a:srgbClr val="000000"/>
              </a:solidFill>
              <a:latin typeface="文泉驿等宽微米黑" pitchFamily="-31" charset="-122"/>
              <a:ea typeface="文泉驿等宽微米黑" pitchFamily="-31" charset="-122"/>
            </a:endParaRPr>
          </a:p>
          <a:p>
            <a:pPr marL="0" indent="0" algn="l" fontAlgn="base" hangingPunct="0">
              <a:lnSpc>
                <a:spcPct val="100000"/>
              </a:lnSpc>
              <a:spcBef>
                <a:spcPts val="0"/>
              </a:spcBef>
              <a:spcAft>
                <a:spcPts val="0"/>
              </a:spcAft>
              <a:buNone/>
            </a:pPr>
            <a:r>
              <a:rPr lang="en-US" altLang="zh-CN" sz="2400" b="1" u="none" strike="noStrike" kern="0" cap="none" spc="0" baseline="0">
                <a:solidFill>
                  <a:srgbClr val="000000"/>
                </a:solidFill>
                <a:latin typeface="文泉驿等宽微米黑" pitchFamily="-31" charset="-122"/>
                <a:ea typeface="文泉驿等宽微米黑" pitchFamily="-31" charset="-122"/>
              </a:rPr>
              <a:t>comm  该进程所在的通信域</a:t>
            </a:r>
          </a:p>
          <a:p>
            <a:pPr marL="0" indent="0" algn="l" fontAlgn="base" hangingPunct="0">
              <a:lnSpc>
                <a:spcPct val="100000"/>
              </a:lnSpc>
              <a:spcBef>
                <a:spcPts val="0"/>
              </a:spcBef>
              <a:spcAft>
                <a:spcPts val="0"/>
              </a:spcAft>
              <a:buNone/>
            </a:pPr>
            <a:r>
              <a:rPr lang="en-US" altLang="zh-CN" sz="2400" b="1" u="none" strike="noStrike" kern="0" cap="none" spc="0" baseline="0">
                <a:solidFill>
                  <a:srgbClr val="000000"/>
                </a:solidFill>
                <a:latin typeface="文泉驿等宽微米黑" pitchFamily="-31" charset="-122"/>
                <a:ea typeface="文泉驿等宽微米黑" pitchFamily="-31" charset="-122"/>
              </a:rPr>
              <a:t>rank  该进程在通信域中的标识号</a:t>
            </a:r>
          </a:p>
          <a:p>
            <a:pPr marL="0" indent="0" algn="l" fontAlgn="base" hangingPunct="0">
              <a:lnSpc>
                <a:spcPct val="100000"/>
              </a:lnSpc>
              <a:spcBef>
                <a:spcPts val="0"/>
              </a:spcBef>
              <a:spcAft>
                <a:spcPts val="0"/>
              </a:spcAft>
              <a:buNone/>
            </a:pPr>
            <a:r>
              <a:rPr lang="en-US" altLang="zh-CN" sz="2400" b="1" u="none" strike="noStrike" kern="0" cap="none" spc="0" baseline="0">
                <a:solidFill>
                  <a:srgbClr val="000000"/>
                </a:solidFill>
                <a:latin typeface="文泉驿等宽微米黑" pitchFamily="-31" charset="-122"/>
                <a:ea typeface="文泉驿等宽微米黑" pitchFamily="-31" charset="-122"/>
              </a:rPr>
              <a:t>		rank的取值范围是0～size-1</a:t>
            </a:r>
          </a:p>
          <a:p>
            <a:pPr marL="0" indent="0" algn="l" fontAlgn="base" hangingPunct="0">
              <a:lnSpc>
                <a:spcPct val="100000"/>
              </a:lnSpc>
              <a:spcBef>
                <a:spcPts val="0"/>
              </a:spcBef>
              <a:spcAft>
                <a:spcPts val="0"/>
              </a:spcAft>
              <a:buNone/>
            </a:pPr>
            <a:endParaRPr lang="en-US" altLang="zh-CN" sz="2400" b="1" u="none" strike="noStrike" kern="0" cap="none" spc="0" baseline="0">
              <a:solidFill>
                <a:srgbClr val="000000"/>
              </a:solidFill>
              <a:latin typeface="文泉驿等宽微米黑" pitchFamily="-31" charset="-122"/>
              <a:ea typeface="文泉驿等宽微米黑" pitchFamily="-31" charset="-122"/>
            </a:endParaRPr>
          </a:p>
          <a:p>
            <a:pPr marL="0" indent="0" algn="l" fontAlgn="base" hangingPunct="0">
              <a:lnSpc>
                <a:spcPct val="100000"/>
              </a:lnSpc>
              <a:spcBef>
                <a:spcPts val="0"/>
              </a:spcBef>
              <a:spcAft>
                <a:spcPts val="0"/>
              </a:spcAft>
              <a:buNone/>
            </a:pPr>
            <a:r>
              <a:rPr lang="zh-CN" altLang="en-US" sz="2400" b="1" u="none" strike="noStrike" kern="0" cap="none" spc="0" baseline="0">
                <a:solidFill>
                  <a:srgbClr val="000000"/>
                </a:solidFill>
                <a:latin typeface="文泉驿等宽微米黑" pitchFamily="-31" charset="-122"/>
                <a:ea typeface="文泉驿等宽微米黑" pitchFamily="-31" charset="-122"/>
              </a:rPr>
              <a:t>这一调用返回调用进程在给定通信域中的进程标识号，有了这一标识号，不同的进程就可以将自身和其它的进程区别开来，实现各进程的并行和协作</a:t>
            </a:r>
            <a:endParaRPr lang="en-US" altLang="zh-CN" sz="2400" b="1" u="none" strike="noStrike" kern="0" cap="none" spc="0" baseline="0">
              <a:solidFill>
                <a:srgbClr val="000000"/>
              </a:solidFill>
              <a:latin typeface="文泉驿等宽微米黑" pitchFamily="-31" charset="-122"/>
              <a:ea typeface="文泉驿等宽微米黑" pitchFamily="-31" charset="-122"/>
            </a:endParaRPr>
          </a:p>
          <a:p>
            <a:pPr marL="0" indent="0">
              <a:buNone/>
            </a:pPr>
            <a:endParaRPr lang="zh-CN" altLang="en-US"/>
          </a:p>
        </p:txBody>
      </p:sp>
    </p:spTree>
    <p:extLst>
      <p:ext uri="{BB962C8B-B14F-4D97-AF65-F5344CB8AC3E}">
        <p14:creationId xmlns:p14="http://schemas.microsoft.com/office/powerpoint/2010/main" xmlns="" val="19589660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p:cNvSpPr>
            <a:spLocks noGrp="1"/>
          </p:cNvSpPr>
          <p:nvPr>
            <p:ph type="title"/>
          </p:nvPr>
        </p:nvSpPr>
        <p:spPr>
          <a:xfrm>
            <a:off x="457200" y="273600"/>
            <a:ext cx="8229239" cy="779136"/>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en-US" altLang="zh-CN" smtClean="0"/>
              <a:t>test.f90</a:t>
            </a:r>
            <a:r>
              <a:rPr lang="zh-CN" altLang="en-US" smtClean="0"/>
              <a:t>的改进版</a:t>
            </a:r>
            <a:endParaRPr lang="zh-CN" altLang="en-US"/>
          </a:p>
        </p:txBody>
      </p:sp>
      <p:sp>
        <p:nvSpPr>
          <p:cNvPr id="44" name="文本框"/>
          <p:cNvSpPr>
            <a:spLocks noGrp="1"/>
          </p:cNvSpPr>
          <p:nvPr>
            <p:ph type="body"/>
          </p:nvPr>
        </p:nvSpPr>
        <p:spPr>
          <a:xfrm>
            <a:off x="457200" y="1604520"/>
            <a:ext cx="8229239" cy="4752974"/>
          </a:xfrm>
          <a:prstGeom prst="rect">
            <a:avLst/>
          </a:prstGeom>
          <a:noFill/>
          <a:ln w="9525" cap="flat" cmpd="sng">
            <a:noFill/>
            <a:prstDash val="solid"/>
            <a:miter/>
          </a:ln>
        </p:spPr>
        <p:txBody>
          <a:bodyPr vert="horz" wrap="square" lIns="0" tIns="0" rIns="0" bIns="0" anchor="t" anchorCtr="0">
            <a:prstTxWarp prst="textNoShape">
              <a:avLst/>
            </a:prstTxWarp>
            <a:spAutoFit/>
          </a:bodyPr>
          <a:lstStyle/>
          <a:p>
            <a:pPr marL="0" indent="0">
              <a:buNone/>
            </a:pPr>
            <a:r>
              <a:rPr lang="en-US" altLang="zh-CN" sz="2200">
                <a:solidFill>
                  <a:srgbClr val="002060"/>
                </a:solidFill>
              </a:rPr>
              <a:t>PROGRAM main</a:t>
            </a:r>
          </a:p>
          <a:p>
            <a:pPr marL="0" indent="0">
              <a:buNone/>
            </a:pPr>
            <a:r>
              <a:rPr lang="en-US" altLang="zh-CN" sz="2200">
                <a:solidFill>
                  <a:srgbClr val="002060"/>
                </a:solidFill>
              </a:rPr>
              <a:t>USE mpi</a:t>
            </a:r>
          </a:p>
          <a:p>
            <a:pPr marL="0" indent="0" algn="l" fontAlgn="base" hangingPunct="0">
              <a:lnSpc>
                <a:spcPct val="100000"/>
              </a:lnSpc>
              <a:spcBef>
                <a:spcPts val="0"/>
              </a:spcBef>
              <a:spcAft>
                <a:spcPts val="0"/>
              </a:spcAft>
              <a:buNone/>
            </a:pPr>
            <a:r>
              <a:rPr lang="en-US" altLang="zh-CN" sz="2200">
                <a:solidFill>
                  <a:srgbClr val="002060"/>
                </a:solidFill>
              </a:rPr>
              <a:t>INTEGER :: ierr,myid,numprocs</a:t>
            </a:r>
          </a:p>
          <a:p>
            <a:pPr marL="0" indent="0" algn="l" fontAlgn="base" hangingPunct="0">
              <a:lnSpc>
                <a:spcPct val="100000"/>
              </a:lnSpc>
              <a:spcBef>
                <a:spcPts val="0"/>
              </a:spcBef>
              <a:spcAft>
                <a:spcPts val="0"/>
              </a:spcAft>
              <a:buNone/>
            </a:pPr>
            <a:endParaRPr lang="en-US" altLang="zh-CN" sz="2200">
              <a:solidFill>
                <a:srgbClr val="002060"/>
              </a:solidFill>
            </a:endParaRPr>
          </a:p>
          <a:p>
            <a:pPr marL="0" indent="0" algn="l" fontAlgn="base" hangingPunct="0">
              <a:lnSpc>
                <a:spcPct val="100000"/>
              </a:lnSpc>
              <a:spcBef>
                <a:spcPts val="0"/>
              </a:spcBef>
              <a:spcAft>
                <a:spcPts val="0"/>
              </a:spcAft>
              <a:buNone/>
            </a:pPr>
            <a:r>
              <a:rPr lang="en-US" altLang="zh-CN" sz="2200">
                <a:solidFill>
                  <a:srgbClr val="002060"/>
                </a:solidFill>
              </a:rPr>
              <a:t>CALL MPI_INIT( ierr )</a:t>
            </a:r>
          </a:p>
          <a:p>
            <a:pPr marL="0" indent="0" algn="l" fontAlgn="base" hangingPunct="0">
              <a:lnSpc>
                <a:spcPct val="100000"/>
              </a:lnSpc>
              <a:spcBef>
                <a:spcPts val="0"/>
              </a:spcBef>
              <a:spcAft>
                <a:spcPts val="0"/>
              </a:spcAft>
              <a:buNone/>
            </a:pPr>
            <a:r>
              <a:rPr lang="en-US" altLang="zh-CN" sz="2200">
                <a:solidFill>
                  <a:srgbClr val="002060"/>
                </a:solidFill>
              </a:rPr>
              <a:t>CALL MPI_COMM_RANK(MPI_COMM_WORLD,myid,ierr)</a:t>
            </a:r>
          </a:p>
          <a:p>
            <a:pPr marL="0" indent="0" algn="l" fontAlgn="base" hangingPunct="0">
              <a:lnSpc>
                <a:spcPct val="100000"/>
              </a:lnSpc>
              <a:spcBef>
                <a:spcPts val="0"/>
              </a:spcBef>
              <a:spcAft>
                <a:spcPts val="0"/>
              </a:spcAft>
              <a:buNone/>
            </a:pPr>
            <a:r>
              <a:rPr lang="en-US" altLang="zh-CN" sz="2200">
                <a:solidFill>
                  <a:srgbClr val="002060"/>
                </a:solidFill>
              </a:rPr>
              <a:t>CALL MPI_COMM_SIZE(MPI_COMM_WORLD,numprocs,ierr)</a:t>
            </a:r>
          </a:p>
          <a:p>
            <a:pPr marL="0" indent="0" algn="l" fontAlgn="base" hangingPunct="0">
              <a:lnSpc>
                <a:spcPct val="100000"/>
              </a:lnSpc>
              <a:spcBef>
                <a:spcPts val="0"/>
              </a:spcBef>
              <a:spcAft>
                <a:spcPts val="0"/>
              </a:spcAft>
              <a:buNone/>
            </a:pPr>
            <a:r>
              <a:rPr lang="en-US" altLang="zh-CN" sz="2200">
                <a:solidFill>
                  <a:srgbClr val="002060"/>
                </a:solidFill>
              </a:rPr>
              <a:t>WRITE(*,10) myid,numprocs</a:t>
            </a:r>
          </a:p>
          <a:p>
            <a:pPr marL="0" indent="0" algn="l" fontAlgn="base" hangingPunct="0">
              <a:lnSpc>
                <a:spcPct val="100000"/>
              </a:lnSpc>
              <a:spcBef>
                <a:spcPts val="0"/>
              </a:spcBef>
              <a:spcAft>
                <a:spcPts val="0"/>
              </a:spcAft>
              <a:buNone/>
            </a:pPr>
            <a:r>
              <a:rPr lang="en-US" altLang="zh-CN" sz="2200">
                <a:solidFill>
                  <a:srgbClr val="002060"/>
                </a:solidFill>
              </a:rPr>
              <a:t>10 FORMAT('I am',I3,'of',I3)</a:t>
            </a:r>
          </a:p>
          <a:p>
            <a:pPr marL="0" indent="0" algn="l" fontAlgn="base" hangingPunct="0">
              <a:lnSpc>
                <a:spcPct val="100000"/>
              </a:lnSpc>
              <a:spcBef>
                <a:spcPts val="0"/>
              </a:spcBef>
              <a:spcAft>
                <a:spcPts val="0"/>
              </a:spcAft>
              <a:buNone/>
            </a:pPr>
            <a:r>
              <a:rPr lang="en-US" altLang="zh-CN" sz="2200">
                <a:solidFill>
                  <a:srgbClr val="002060"/>
                </a:solidFill>
              </a:rPr>
              <a:t>CALL MPI_FINALIZE( ierr )</a:t>
            </a:r>
          </a:p>
          <a:p>
            <a:pPr marL="0" indent="0" algn="l" fontAlgn="base" hangingPunct="0">
              <a:lnSpc>
                <a:spcPct val="100000"/>
              </a:lnSpc>
              <a:spcBef>
                <a:spcPts val="0"/>
              </a:spcBef>
              <a:spcAft>
                <a:spcPts val="0"/>
              </a:spcAft>
              <a:buNone/>
            </a:pPr>
            <a:r>
              <a:rPr lang="en-US" altLang="zh-CN" sz="2200">
                <a:solidFill>
                  <a:srgbClr val="002060"/>
                </a:solidFill>
              </a:rPr>
              <a:t>END PROGRAM</a:t>
            </a:r>
          </a:p>
          <a:p>
            <a:pPr marL="0" indent="0">
              <a:buNone/>
            </a:pPr>
            <a:endParaRPr lang="en-US" altLang="zh-CN"/>
          </a:p>
          <a:p>
            <a:pPr marL="0" indent="0">
              <a:buNone/>
            </a:pPr>
            <a:endParaRPr lang="zh-CN" altLang="en-US"/>
          </a:p>
        </p:txBody>
      </p:sp>
    </p:spTree>
    <p:extLst>
      <p:ext uri="{BB962C8B-B14F-4D97-AF65-F5344CB8AC3E}">
        <p14:creationId xmlns:p14="http://schemas.microsoft.com/office/powerpoint/2010/main" xmlns="" val="2273172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改进版的运行结果</a:t>
            </a:r>
            <a:endParaRPr lang="zh-CN" altLang="en-US"/>
          </a:p>
        </p:txBody>
      </p:sp>
      <p:sp>
        <p:nvSpPr>
          <p:cNvPr id="3" name="内容占位符 2"/>
          <p:cNvSpPr>
            <a:spLocks noGrp="1"/>
          </p:cNvSpPr>
          <p:nvPr>
            <p:ph idx="1"/>
          </p:nvPr>
        </p:nvSpPr>
        <p:spPr/>
        <p:txBody>
          <a:bodyPr/>
          <a:lstStyle/>
          <a:p>
            <a:r>
              <a:rPr lang="en-US" altLang="zh-CN" smtClean="0"/>
              <a:t>[such@student mpi]$ mpirun -np 4 ./a.out</a:t>
            </a:r>
          </a:p>
          <a:p>
            <a:r>
              <a:rPr lang="en-US" altLang="zh-CN" smtClean="0"/>
              <a:t>I am  1of  4</a:t>
            </a:r>
          </a:p>
          <a:p>
            <a:r>
              <a:rPr lang="en-US" altLang="zh-CN" smtClean="0"/>
              <a:t>I am  2of  4</a:t>
            </a:r>
          </a:p>
          <a:p>
            <a:r>
              <a:rPr lang="en-US" altLang="zh-CN" smtClean="0"/>
              <a:t>I am  3of  4</a:t>
            </a:r>
          </a:p>
          <a:p>
            <a:r>
              <a:rPr lang="en-US" altLang="zh-CN" smtClean="0"/>
              <a:t>I am  0of  4</a:t>
            </a:r>
          </a:p>
          <a:p>
            <a:r>
              <a:rPr lang="en-US" altLang="zh-CN" smtClean="0"/>
              <a:t>[such@student mpi]$ </a:t>
            </a:r>
          </a:p>
          <a:p>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文本框"/>
          <p:cNvSpPr>
            <a:spLocks noGrp="1"/>
          </p:cNvSpPr>
          <p:nvPr>
            <p:ph type="title"/>
          </p:nvPr>
        </p:nvSpPr>
        <p:spPr>
          <a:xfrm>
            <a:off x="457200" y="273600"/>
            <a:ext cx="8229239" cy="779136"/>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zh-CN" altLang="en-US"/>
              <a:t>进程间消息的传递</a:t>
            </a:r>
          </a:p>
        </p:txBody>
      </p:sp>
      <p:sp>
        <p:nvSpPr>
          <p:cNvPr id="48" name="文本框"/>
          <p:cNvSpPr>
            <a:spLocks noGrp="1"/>
          </p:cNvSpPr>
          <p:nvPr>
            <p:ph type="body"/>
          </p:nvPr>
        </p:nvSpPr>
        <p:spPr>
          <a:xfrm>
            <a:off x="457200" y="1604520"/>
            <a:ext cx="8229239" cy="4966349"/>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buNone/>
            </a:pPr>
            <a:r>
              <a:rPr lang="zh-CN" altLang="en-US">
                <a:solidFill>
                  <a:srgbClr val="002060"/>
                </a:solidFill>
              </a:rPr>
              <a:t>实现消息的传递，关系到两个问题</a:t>
            </a:r>
            <a:endParaRPr lang="en-US" altLang="zh-CN">
              <a:solidFill>
                <a:srgbClr val="002060"/>
              </a:solidFill>
            </a:endParaRPr>
          </a:p>
          <a:p>
            <a:pPr marL="0" indent="0">
              <a:buNone/>
            </a:pPr>
            <a:endParaRPr lang="en-US" altLang="zh-CN">
              <a:solidFill>
                <a:srgbClr val="002060"/>
              </a:solidFill>
            </a:endParaRPr>
          </a:p>
          <a:p>
            <a:pPr marL="0" indent="0">
              <a:buNone/>
            </a:pPr>
            <a:r>
              <a:rPr lang="zh-CN" altLang="en-US">
                <a:solidFill>
                  <a:srgbClr val="002060"/>
                </a:solidFill>
              </a:rPr>
              <a:t>发送  	SEND</a:t>
            </a:r>
            <a:endParaRPr lang="en-US" altLang="zh-CN">
              <a:solidFill>
                <a:srgbClr val="002060"/>
              </a:solidFill>
            </a:endParaRPr>
          </a:p>
          <a:p>
            <a:pPr marL="0" indent="0">
              <a:buNone/>
            </a:pPr>
            <a:endParaRPr lang="en-US" altLang="zh-CN">
              <a:solidFill>
                <a:srgbClr val="002060"/>
              </a:solidFill>
            </a:endParaRPr>
          </a:p>
          <a:p>
            <a:pPr marL="0" indent="0">
              <a:buNone/>
            </a:pPr>
            <a:r>
              <a:rPr lang="zh-CN" altLang="en-US">
                <a:solidFill>
                  <a:srgbClr val="002060"/>
                </a:solidFill>
              </a:rPr>
              <a:t>接收	</a:t>
            </a:r>
            <a:r>
              <a:rPr lang="en-US" altLang="zh-CN" smtClean="0">
                <a:solidFill>
                  <a:srgbClr val="002060"/>
                </a:solidFill>
              </a:rPr>
              <a:t>	</a:t>
            </a:r>
            <a:r>
              <a:rPr lang="zh-CN" altLang="en-US" smtClean="0">
                <a:solidFill>
                  <a:srgbClr val="002060"/>
                </a:solidFill>
              </a:rPr>
              <a:t>RECV</a:t>
            </a:r>
            <a:endParaRPr lang="zh-CN" altLang="en-US">
              <a:solidFill>
                <a:srgbClr val="002060"/>
              </a:solidFill>
            </a:endParaRPr>
          </a:p>
        </p:txBody>
      </p:sp>
    </p:spTree>
    <p:extLst>
      <p:ext uri="{BB962C8B-B14F-4D97-AF65-F5344CB8AC3E}">
        <p14:creationId xmlns:p14="http://schemas.microsoft.com/office/powerpoint/2010/main" xmlns="" val="1458355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mtClean="0"/>
              <a:t>OPENMP</a:t>
            </a:r>
            <a:endParaRPr lang="zh-CN" altLang="en-US"/>
          </a:p>
        </p:txBody>
      </p:sp>
      <p:sp>
        <p:nvSpPr>
          <p:cNvPr id="3" name="内容占位符 2"/>
          <p:cNvSpPr>
            <a:spLocks noGrp="1"/>
          </p:cNvSpPr>
          <p:nvPr>
            <p:ph idx="1"/>
          </p:nvPr>
        </p:nvSpPr>
        <p:spPr/>
        <p:txBody>
          <a:bodyPr>
            <a:normAutofit/>
          </a:bodyPr>
          <a:lstStyle/>
          <a:p>
            <a:r>
              <a:rPr lang="en-US" altLang="zh-CN" smtClean="0"/>
              <a:t>OpenMP</a:t>
            </a:r>
            <a:r>
              <a:rPr lang="zh-CN" altLang="en-US" smtClean="0"/>
              <a:t>（</a:t>
            </a:r>
            <a:r>
              <a:rPr lang="en-US" altLang="zh-CN" smtClean="0"/>
              <a:t>Open Multi-Processing</a:t>
            </a:r>
            <a:r>
              <a:rPr lang="zh-CN" altLang="en-US" smtClean="0"/>
              <a:t>）：</a:t>
            </a:r>
            <a:endParaRPr lang="en-US" altLang="zh-CN" smtClean="0"/>
          </a:p>
          <a:p>
            <a:pPr lvl="1"/>
            <a:r>
              <a:rPr lang="zh-CN" altLang="en-US" smtClean="0"/>
              <a:t>是一个应用程序接口（</a:t>
            </a:r>
            <a:r>
              <a:rPr lang="en-US" altLang="zh-CN" smtClean="0"/>
              <a:t>API</a:t>
            </a:r>
            <a:r>
              <a:rPr lang="zh-CN" altLang="en-US" smtClean="0"/>
              <a:t>）</a:t>
            </a:r>
            <a:endParaRPr lang="en-US" altLang="zh-CN" smtClean="0"/>
          </a:p>
          <a:p>
            <a:pPr lvl="1"/>
            <a:r>
              <a:rPr lang="zh-CN" altLang="en-US" smtClean="0"/>
              <a:t>用于共享内存并行系统的多线程程序设计</a:t>
            </a:r>
            <a:endParaRPr lang="en-US" altLang="zh-CN" smtClean="0"/>
          </a:p>
          <a:p>
            <a:pPr lvl="1"/>
            <a:r>
              <a:rPr lang="zh-CN" altLang="en-US" smtClean="0"/>
              <a:t>适用语言有</a:t>
            </a:r>
            <a:r>
              <a:rPr lang="en-US" altLang="zh-CN" smtClean="0"/>
              <a:t>C/C++/Fortran</a:t>
            </a:r>
          </a:p>
          <a:p>
            <a:endParaRPr lang="en-US" altLang="zh-CN" smtClean="0"/>
          </a:p>
          <a:p>
            <a:r>
              <a:rPr lang="zh-CN" altLang="en-US" smtClean="0"/>
              <a:t>程序员在程序中添加特定的语句</a:t>
            </a:r>
            <a:endParaRPr lang="en-US" altLang="zh-CN" smtClean="0"/>
          </a:p>
          <a:p>
            <a:r>
              <a:rPr lang="zh-CN" altLang="en-US" smtClean="0"/>
              <a:t>编译器自动将程序进行并行化</a:t>
            </a:r>
            <a:endParaRPr lang="en-US" altLang="zh-CN" smtClean="0"/>
          </a:p>
          <a:p>
            <a:endParaRPr kumimoji="1" lang="en-US" altLang="zh-CN" smtClean="0"/>
          </a:p>
          <a:p>
            <a:r>
              <a:rPr kumimoji="1" lang="en-US" altLang="zh-CN" smtClean="0"/>
              <a:t>c</a:t>
            </a:r>
            <a:r>
              <a:rPr kumimoji="1" lang="zh-CN" altLang="en-US" smtClean="0"/>
              <a:t>和</a:t>
            </a:r>
            <a:r>
              <a:rPr kumimoji="1" lang="en-US" altLang="zh-CN" smtClean="0"/>
              <a:t>fortran</a:t>
            </a:r>
            <a:r>
              <a:rPr kumimoji="1" lang="zh-CN" altLang="en-US" smtClean="0"/>
              <a:t>编译器都内建了对</a:t>
            </a:r>
            <a:r>
              <a:rPr kumimoji="1" lang="en-US" altLang="zh-CN" smtClean="0"/>
              <a:t>OpenMP</a:t>
            </a:r>
            <a:r>
              <a:rPr kumimoji="1" lang="zh-CN" altLang="en-US" smtClean="0"/>
              <a:t>的支持</a:t>
            </a:r>
            <a:endParaRPr kumimoji="1" lang="en-US" altLang="zh-CN" smtClean="0"/>
          </a:p>
          <a:p>
            <a:r>
              <a:rPr kumimoji="1" lang="en-US" altLang="zh-CN" smtClean="0"/>
              <a:t>gfortran</a:t>
            </a:r>
            <a:r>
              <a:rPr kumimoji="1" lang="zh-CN" altLang="en-US" smtClean="0"/>
              <a:t>编译的时候加参数 </a:t>
            </a:r>
            <a:r>
              <a:rPr kumimoji="1" lang="en-US" altLang="zh-CN" smtClean="0"/>
              <a:t>–fopenmp </a:t>
            </a:r>
            <a:r>
              <a:rPr kumimoji="1" lang="zh-CN" altLang="en-US" smtClean="0"/>
              <a:t>就可以了</a:t>
            </a:r>
          </a:p>
          <a:p>
            <a:endParaRPr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文本框"/>
          <p:cNvSpPr>
            <a:spLocks noGrp="1"/>
          </p:cNvSpPr>
          <p:nvPr>
            <p:ph type="title"/>
          </p:nvPr>
        </p:nvSpPr>
        <p:spPr>
          <a:xfrm>
            <a:off x="457200" y="273600"/>
            <a:ext cx="8229239" cy="707128"/>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zh-CN" altLang="en-US"/>
              <a:t>消息发送  SEND</a:t>
            </a:r>
          </a:p>
        </p:txBody>
      </p:sp>
      <p:sp>
        <p:nvSpPr>
          <p:cNvPr id="50" name="文本框"/>
          <p:cNvSpPr>
            <a:spLocks noGrp="1"/>
          </p:cNvSpPr>
          <p:nvPr>
            <p:ph type="body"/>
          </p:nvPr>
        </p:nvSpPr>
        <p:spPr>
          <a:xfrm>
            <a:off x="457200" y="1604520"/>
            <a:ext cx="8229239" cy="4966349"/>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buNone/>
            </a:pPr>
            <a:r>
              <a:rPr lang="en-US" altLang="zh-CN" sz="2200">
                <a:solidFill>
                  <a:srgbClr val="002060"/>
                </a:solidFill>
              </a:rPr>
              <a:t>MPI_SEND(buf,count,datatype,dest,tag,comm,ierror)</a:t>
            </a:r>
          </a:p>
          <a:p>
            <a:pPr marL="0" indent="0">
              <a:buNone/>
            </a:pPr>
            <a:endParaRPr lang="en-US" altLang="zh-CN" sz="2200">
              <a:solidFill>
                <a:srgbClr val="002060"/>
              </a:solidFill>
            </a:endParaRPr>
          </a:p>
          <a:p>
            <a:pPr marL="0" indent="0">
              <a:buNone/>
            </a:pPr>
            <a:r>
              <a:rPr lang="en-US" altLang="zh-CN" sz="2400">
                <a:solidFill>
                  <a:srgbClr val="002060"/>
                </a:solidFill>
              </a:rPr>
              <a:t>IN	buf	发送缓冲区的起始地址(可选类型)</a:t>
            </a:r>
          </a:p>
          <a:p>
            <a:pPr marL="0" indent="0">
              <a:buNone/>
            </a:pPr>
            <a:r>
              <a:rPr lang="en-US" altLang="zh-CN" sz="2400">
                <a:solidFill>
                  <a:srgbClr val="002060"/>
                </a:solidFill>
              </a:rPr>
              <a:t>IN	count 将发送的数据的个数(非负整数)</a:t>
            </a:r>
          </a:p>
          <a:p>
            <a:pPr marL="0" indent="0">
              <a:buNone/>
            </a:pPr>
            <a:r>
              <a:rPr lang="en-US" altLang="zh-CN" sz="2400">
                <a:solidFill>
                  <a:srgbClr val="002060"/>
                </a:solidFill>
              </a:rPr>
              <a:t>IN	datatype 发送数据的数据类型(句柄)</a:t>
            </a:r>
          </a:p>
          <a:p>
            <a:pPr marL="0" indent="0">
              <a:buNone/>
            </a:pPr>
            <a:r>
              <a:rPr lang="en-US" altLang="zh-CN" sz="2400">
                <a:solidFill>
                  <a:srgbClr val="002060"/>
                </a:solidFill>
              </a:rPr>
              <a:t>IN	dest	目的进程标识号(整型)</a:t>
            </a:r>
          </a:p>
          <a:p>
            <a:pPr marL="0" indent="0">
              <a:buNone/>
            </a:pPr>
            <a:r>
              <a:rPr lang="en-US" altLang="zh-CN" sz="2400">
                <a:solidFill>
                  <a:srgbClr val="002060"/>
                </a:solidFill>
              </a:rPr>
              <a:t>IN	tag	消息标志(整型)</a:t>
            </a:r>
          </a:p>
          <a:p>
            <a:pPr marL="0" indent="0">
              <a:buNone/>
            </a:pPr>
            <a:r>
              <a:rPr lang="en-US" altLang="zh-CN" sz="2400">
                <a:solidFill>
                  <a:srgbClr val="002060"/>
                </a:solidFill>
              </a:rPr>
              <a:t>IN	comm 通信域(句柄)</a:t>
            </a:r>
          </a:p>
          <a:p>
            <a:pPr marL="0" indent="0">
              <a:buNone/>
            </a:pPr>
            <a:endParaRPr lang="en-US" altLang="zh-CN" sz="2200">
              <a:solidFill>
                <a:srgbClr val="002060"/>
              </a:solidFill>
            </a:endParaRPr>
          </a:p>
          <a:p>
            <a:pPr marL="0" indent="0">
              <a:buNone/>
            </a:pPr>
            <a:r>
              <a:rPr lang="zh-CN" altLang="en-US" sz="2200">
                <a:solidFill>
                  <a:srgbClr val="002060"/>
                </a:solidFill>
              </a:rPr>
              <a:t>这个函数将以BUF为起始地址的count个datatype类型的数据发送到标识号为dest的进程</a:t>
            </a:r>
          </a:p>
        </p:txBody>
      </p:sp>
    </p:spTree>
    <p:extLst>
      <p:ext uri="{BB962C8B-B14F-4D97-AF65-F5344CB8AC3E}">
        <p14:creationId xmlns:p14="http://schemas.microsoft.com/office/powerpoint/2010/main" xmlns="" val="1168335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文本框"/>
          <p:cNvSpPr>
            <a:spLocks noGrp="1"/>
          </p:cNvSpPr>
          <p:nvPr>
            <p:ph type="title"/>
          </p:nvPr>
        </p:nvSpPr>
        <p:spPr>
          <a:xfrm>
            <a:off x="457200" y="273600"/>
            <a:ext cx="8229239" cy="1144800"/>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zh-CN" altLang="en-US"/>
              <a:t>关于datatype</a:t>
            </a:r>
          </a:p>
        </p:txBody>
      </p:sp>
      <p:sp>
        <p:nvSpPr>
          <p:cNvPr id="52" name="文本框"/>
          <p:cNvSpPr>
            <a:spLocks noGrp="1"/>
          </p:cNvSpPr>
          <p:nvPr>
            <p:ph type="body"/>
          </p:nvPr>
        </p:nvSpPr>
        <p:spPr>
          <a:xfrm>
            <a:off x="457200" y="1604520"/>
            <a:ext cx="8229239" cy="4966349"/>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buNone/>
            </a:pPr>
            <a:r>
              <a:rPr lang="zh-CN" altLang="en-US">
                <a:solidFill>
                  <a:srgbClr val="002060"/>
                </a:solidFill>
              </a:rPr>
              <a:t>这里不能用普通的INTEGER或者REAL</a:t>
            </a:r>
            <a:endParaRPr lang="en-US" altLang="zh-CN">
              <a:solidFill>
                <a:srgbClr val="002060"/>
              </a:solidFill>
            </a:endParaRPr>
          </a:p>
          <a:p>
            <a:pPr marL="0" indent="0">
              <a:buNone/>
            </a:pPr>
            <a:r>
              <a:rPr lang="zh-CN" altLang="en-US">
                <a:solidFill>
                  <a:srgbClr val="002060"/>
                </a:solidFill>
              </a:rPr>
              <a:t>必须要用MPI指定的数据类型</a:t>
            </a:r>
            <a:endParaRPr lang="en-US" altLang="zh-CN">
              <a:solidFill>
                <a:srgbClr val="002060"/>
              </a:solidFill>
            </a:endParaRPr>
          </a:p>
          <a:p>
            <a:pPr marL="0" indent="0">
              <a:buNone/>
            </a:pPr>
            <a:endParaRPr lang="en-US" altLang="zh-CN">
              <a:solidFill>
                <a:srgbClr val="002060"/>
              </a:solidFill>
            </a:endParaRPr>
          </a:p>
          <a:p>
            <a:pPr marL="0" indent="0">
              <a:buNone/>
            </a:pPr>
            <a:r>
              <a:rPr lang="en-US" altLang="zh-CN" sz="2400">
                <a:solidFill>
                  <a:srgbClr val="002060"/>
                </a:solidFill>
              </a:rPr>
              <a:t>MPI_INTEGER			</a:t>
            </a:r>
          </a:p>
          <a:p>
            <a:pPr marL="0" indent="0">
              <a:buNone/>
            </a:pPr>
            <a:r>
              <a:rPr lang="en-US" altLang="zh-CN" sz="2400">
                <a:solidFill>
                  <a:srgbClr val="002060"/>
                </a:solidFill>
              </a:rPr>
              <a:t>MPI_REAL				</a:t>
            </a:r>
          </a:p>
          <a:p>
            <a:pPr marL="0" indent="0">
              <a:buNone/>
            </a:pPr>
            <a:r>
              <a:rPr lang="en-US" altLang="zh-CN" sz="2400">
                <a:solidFill>
                  <a:srgbClr val="002060"/>
                </a:solidFill>
              </a:rPr>
              <a:t>MPI_DOUBLE_PRECISION	双精度实数</a:t>
            </a:r>
          </a:p>
          <a:p>
            <a:pPr marL="0" indent="0">
              <a:buNone/>
            </a:pPr>
            <a:r>
              <a:rPr lang="en-US" altLang="zh-CN" sz="2400">
                <a:solidFill>
                  <a:srgbClr val="002060"/>
                </a:solidFill>
              </a:rPr>
              <a:t>MPI_COMPLEX			</a:t>
            </a:r>
          </a:p>
          <a:p>
            <a:pPr marL="0" indent="0">
              <a:buNone/>
            </a:pPr>
            <a:r>
              <a:rPr lang="en-US" altLang="zh-CN" sz="2400">
                <a:solidFill>
                  <a:srgbClr val="002060"/>
                </a:solidFill>
              </a:rPr>
              <a:t>MPI_LOGICAL			</a:t>
            </a:r>
          </a:p>
          <a:p>
            <a:pPr marL="0" indent="0">
              <a:buNone/>
            </a:pPr>
            <a:r>
              <a:rPr lang="en-US" altLang="zh-CN" sz="2400">
                <a:solidFill>
                  <a:srgbClr val="002060"/>
                </a:solidFill>
              </a:rPr>
              <a:t>MPI_CHARACTER</a:t>
            </a:r>
          </a:p>
          <a:p>
            <a:pPr marL="0" indent="0">
              <a:buNone/>
            </a:pPr>
            <a:r>
              <a:rPr lang="en-US" altLang="zh-CN" sz="2400">
                <a:solidFill>
                  <a:srgbClr val="002060"/>
                </a:solidFill>
              </a:rPr>
              <a:t>MPI_BYTE				一个字节数据</a:t>
            </a:r>
          </a:p>
          <a:p>
            <a:pPr marL="0" indent="0">
              <a:buNone/>
            </a:pPr>
            <a:r>
              <a:rPr lang="en-US" altLang="zh-CN" sz="2400">
                <a:solidFill>
                  <a:srgbClr val="002060"/>
                </a:solidFill>
              </a:rPr>
              <a:t>MPI_PACKED			自定义数据包			</a:t>
            </a:r>
            <a:endParaRPr lang="zh-CN" altLang="en-US" sz="2400">
              <a:solidFill>
                <a:srgbClr val="002060"/>
              </a:solidFill>
            </a:endParaRPr>
          </a:p>
        </p:txBody>
      </p:sp>
    </p:spTree>
    <p:extLst>
      <p:ext uri="{BB962C8B-B14F-4D97-AF65-F5344CB8AC3E}">
        <p14:creationId xmlns:p14="http://schemas.microsoft.com/office/powerpoint/2010/main" xmlns="" val="14160656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文本框"/>
          <p:cNvSpPr>
            <a:spLocks noGrp="1"/>
          </p:cNvSpPr>
          <p:nvPr>
            <p:ph type="title"/>
          </p:nvPr>
        </p:nvSpPr>
        <p:spPr>
          <a:xfrm>
            <a:off x="457200" y="273600"/>
            <a:ext cx="8229239" cy="1144800"/>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zh-CN" altLang="en-US"/>
              <a:t>附加的数据类型</a:t>
            </a:r>
          </a:p>
        </p:txBody>
      </p:sp>
      <p:sp>
        <p:nvSpPr>
          <p:cNvPr id="54" name="文本框"/>
          <p:cNvSpPr>
            <a:spLocks noGrp="1"/>
          </p:cNvSpPr>
          <p:nvPr>
            <p:ph type="body"/>
          </p:nvPr>
        </p:nvSpPr>
        <p:spPr>
          <a:xfrm>
            <a:off x="457200" y="1604520"/>
            <a:ext cx="8229239" cy="4966349"/>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buNone/>
            </a:pPr>
            <a:r>
              <a:rPr lang="en-US" altLang="zh-CN">
                <a:solidFill>
                  <a:srgbClr val="002060"/>
                </a:solidFill>
              </a:rPr>
              <a:t>MPI_DOUBLE_COMPLEX</a:t>
            </a:r>
          </a:p>
          <a:p>
            <a:pPr marL="0" indent="0">
              <a:buNone/>
            </a:pPr>
            <a:r>
              <a:rPr lang="en-US" altLang="zh-CN">
                <a:solidFill>
                  <a:srgbClr val="002060"/>
                </a:solidFill>
              </a:rPr>
              <a:t>MPI_REAL2</a:t>
            </a:r>
          </a:p>
          <a:p>
            <a:pPr marL="0" indent="0">
              <a:buNone/>
            </a:pPr>
            <a:r>
              <a:rPr lang="en-US" altLang="zh-CN">
                <a:solidFill>
                  <a:srgbClr val="002060"/>
                </a:solidFill>
              </a:rPr>
              <a:t>MPI_REAL4</a:t>
            </a:r>
          </a:p>
          <a:p>
            <a:pPr marL="0" indent="0">
              <a:buNone/>
            </a:pPr>
            <a:r>
              <a:rPr lang="en-US" altLang="zh-CN">
                <a:solidFill>
                  <a:srgbClr val="002060"/>
                </a:solidFill>
              </a:rPr>
              <a:t>MPI_REAL8</a:t>
            </a:r>
          </a:p>
          <a:p>
            <a:pPr marL="0" indent="0">
              <a:buNone/>
            </a:pPr>
            <a:r>
              <a:rPr lang="en-US" altLang="zh-CN">
                <a:solidFill>
                  <a:srgbClr val="002060"/>
                </a:solidFill>
              </a:rPr>
              <a:t>MPI_INTEGER1</a:t>
            </a:r>
          </a:p>
          <a:p>
            <a:pPr marL="0" indent="0">
              <a:buNone/>
            </a:pPr>
            <a:r>
              <a:rPr lang="en-US" altLang="zh-CN">
                <a:solidFill>
                  <a:srgbClr val="002060"/>
                </a:solidFill>
              </a:rPr>
              <a:t>MPI_INTEGER2</a:t>
            </a:r>
          </a:p>
          <a:p>
            <a:pPr marL="0" indent="0">
              <a:buNone/>
            </a:pPr>
            <a:r>
              <a:rPr lang="en-US" altLang="zh-CN">
                <a:solidFill>
                  <a:srgbClr val="002060"/>
                </a:solidFill>
              </a:rPr>
              <a:t>MPI_INTEGER4</a:t>
            </a:r>
            <a:endParaRPr lang="zh-CN" altLang="en-US">
              <a:solidFill>
                <a:srgbClr val="002060"/>
              </a:solidFill>
            </a:endParaRPr>
          </a:p>
        </p:txBody>
      </p:sp>
    </p:spTree>
    <p:extLst>
      <p:ext uri="{BB962C8B-B14F-4D97-AF65-F5344CB8AC3E}">
        <p14:creationId xmlns:p14="http://schemas.microsoft.com/office/powerpoint/2010/main" xmlns="" val="11199092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p:cNvSpPr>
            <a:spLocks noGrp="1"/>
          </p:cNvSpPr>
          <p:nvPr>
            <p:ph type="title"/>
          </p:nvPr>
        </p:nvSpPr>
        <p:spPr>
          <a:xfrm>
            <a:off x="457200" y="273600"/>
            <a:ext cx="8229239" cy="1144800"/>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zh-CN" altLang="en-US"/>
              <a:t>消息接收  RECV</a:t>
            </a:r>
          </a:p>
        </p:txBody>
      </p:sp>
      <p:sp>
        <p:nvSpPr>
          <p:cNvPr id="56" name="文本框"/>
          <p:cNvSpPr>
            <a:spLocks noGrp="1"/>
          </p:cNvSpPr>
          <p:nvPr>
            <p:ph type="body"/>
          </p:nvPr>
        </p:nvSpPr>
        <p:spPr>
          <a:xfrm>
            <a:off x="457200" y="1604520"/>
            <a:ext cx="8229239" cy="4966349"/>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buNone/>
            </a:pPr>
            <a:r>
              <a:rPr lang="en-US" altLang="zh-CN" sz="2200">
                <a:solidFill>
                  <a:srgbClr val="002060"/>
                </a:solidFill>
              </a:rPr>
              <a:t>MPI_RECV(buf,count,datatype,source,tag,comm,status)</a:t>
            </a:r>
          </a:p>
          <a:p>
            <a:pPr marL="0" indent="0">
              <a:buNone/>
            </a:pPr>
            <a:endParaRPr lang="en-US" altLang="zh-CN" sz="2200">
              <a:solidFill>
                <a:srgbClr val="002060"/>
              </a:solidFill>
            </a:endParaRPr>
          </a:p>
          <a:p>
            <a:pPr marL="0" indent="0">
              <a:buNone/>
            </a:pPr>
            <a:r>
              <a:rPr lang="en-US" altLang="zh-CN" sz="2200">
                <a:solidFill>
                  <a:srgbClr val="002060"/>
                </a:solidFill>
              </a:rPr>
              <a:t>OUT 	buf	接收缓冲区的起始地址(可选数据类型)</a:t>
            </a:r>
          </a:p>
          <a:p>
            <a:pPr marL="0" indent="0">
              <a:buNone/>
            </a:pPr>
            <a:r>
              <a:rPr lang="en-US" altLang="zh-CN" sz="2200">
                <a:solidFill>
                  <a:srgbClr val="002060"/>
                </a:solidFill>
              </a:rPr>
              <a:t>IN	count	最多可接收的数据的个数(整型)</a:t>
            </a:r>
          </a:p>
          <a:p>
            <a:pPr marL="0" indent="0">
              <a:buNone/>
            </a:pPr>
            <a:r>
              <a:rPr lang="en-US" altLang="zh-CN" sz="2200">
                <a:solidFill>
                  <a:srgbClr val="002060"/>
                </a:solidFill>
              </a:rPr>
              <a:t>IN	datatype 接收数据的数据类型(句柄)</a:t>
            </a:r>
          </a:p>
          <a:p>
            <a:pPr marL="0" indent="0">
              <a:buNone/>
            </a:pPr>
            <a:r>
              <a:rPr lang="en-US" altLang="zh-CN" sz="2200">
                <a:solidFill>
                  <a:srgbClr val="002060"/>
                </a:solidFill>
              </a:rPr>
              <a:t>IN	source	接收数据的来源即发送数据的进程的进程标识号(整型)</a:t>
            </a:r>
          </a:p>
          <a:p>
            <a:pPr marL="0" indent="0">
              <a:buNone/>
            </a:pPr>
            <a:r>
              <a:rPr lang="en-US" altLang="zh-CN" sz="2200">
                <a:solidFill>
                  <a:srgbClr val="002060"/>
                </a:solidFill>
              </a:rPr>
              <a:t>IN	tag	消息标识 与相应的发送操作的表示相匹配相同(整型)</a:t>
            </a:r>
          </a:p>
          <a:p>
            <a:pPr marL="0" indent="0">
              <a:buNone/>
            </a:pPr>
            <a:r>
              <a:rPr lang="en-US" altLang="zh-CN" sz="2200">
                <a:solidFill>
                  <a:srgbClr val="002060"/>
                </a:solidFill>
              </a:rPr>
              <a:t>IN	comm	本进程和发送进程所在的通信域(句柄)</a:t>
            </a:r>
          </a:p>
          <a:p>
            <a:pPr marL="0" indent="0">
              <a:buNone/>
            </a:pPr>
            <a:r>
              <a:rPr lang="en-US" altLang="zh-CN" sz="2200">
                <a:solidFill>
                  <a:srgbClr val="002060"/>
                </a:solidFill>
              </a:rPr>
              <a:t>OUT status	返回状态 (状态类型)</a:t>
            </a:r>
          </a:p>
          <a:p>
            <a:pPr marL="0" indent="0">
              <a:buNone/>
            </a:pPr>
            <a:endParaRPr lang="en-US" altLang="zh-CN" sz="2200">
              <a:solidFill>
                <a:srgbClr val="002060"/>
              </a:solidFill>
            </a:endParaRPr>
          </a:p>
          <a:p>
            <a:pPr marL="0" indent="0">
              <a:buNone/>
            </a:pPr>
            <a:r>
              <a:rPr lang="zh-CN" altLang="en-US" sz="2200">
                <a:solidFill>
                  <a:srgbClr val="002060"/>
                </a:solidFill>
              </a:rPr>
              <a:t>从进程source接收count个datatype类型的数据放在本进程的buf缓冲区中</a:t>
            </a:r>
          </a:p>
        </p:txBody>
      </p:sp>
    </p:spTree>
    <p:extLst>
      <p:ext uri="{BB962C8B-B14F-4D97-AF65-F5344CB8AC3E}">
        <p14:creationId xmlns:p14="http://schemas.microsoft.com/office/powerpoint/2010/main" xmlns="" val="1880538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文本框"/>
          <p:cNvSpPr>
            <a:spLocks noGrp="1"/>
          </p:cNvSpPr>
          <p:nvPr>
            <p:ph type="title"/>
          </p:nvPr>
        </p:nvSpPr>
        <p:spPr>
          <a:xfrm>
            <a:off x="457200" y="273600"/>
            <a:ext cx="8229239" cy="1144800"/>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zh-CN" altLang="en-US"/>
              <a:t>返回状态 status</a:t>
            </a:r>
          </a:p>
        </p:txBody>
      </p:sp>
      <p:sp>
        <p:nvSpPr>
          <p:cNvPr id="58" name="文本框"/>
          <p:cNvSpPr>
            <a:spLocks noGrp="1"/>
          </p:cNvSpPr>
          <p:nvPr>
            <p:ph type="body"/>
          </p:nvPr>
        </p:nvSpPr>
        <p:spPr>
          <a:xfrm>
            <a:off x="457200" y="1604520"/>
            <a:ext cx="8229239" cy="4966349"/>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buNone/>
            </a:pPr>
            <a:r>
              <a:rPr lang="en-US" altLang="zh-CN">
                <a:solidFill>
                  <a:srgbClr val="002060"/>
                </a:solidFill>
              </a:rPr>
              <a:t>status 是一个整型数组</a:t>
            </a:r>
          </a:p>
          <a:p>
            <a:pPr marL="0" indent="0">
              <a:buNone/>
            </a:pPr>
            <a:endParaRPr lang="en-US" altLang="zh-CN">
              <a:solidFill>
                <a:srgbClr val="002060"/>
              </a:solidFill>
            </a:endParaRPr>
          </a:p>
          <a:p>
            <a:pPr marL="0" indent="0">
              <a:buNone/>
            </a:pPr>
            <a:r>
              <a:rPr lang="zh-CN" altLang="en-US">
                <a:solidFill>
                  <a:srgbClr val="002060"/>
                </a:solidFill>
              </a:rPr>
              <a:t>元素个数为MPI_STATUS_SIZE个</a:t>
            </a:r>
            <a:endParaRPr lang="en-US" altLang="zh-CN">
              <a:solidFill>
                <a:srgbClr val="002060"/>
              </a:solidFill>
            </a:endParaRPr>
          </a:p>
          <a:p>
            <a:pPr marL="0" indent="0">
              <a:buNone/>
            </a:pPr>
            <a:endParaRPr lang="en-US" altLang="zh-CN">
              <a:solidFill>
                <a:srgbClr val="002060"/>
              </a:solidFill>
            </a:endParaRPr>
          </a:p>
          <a:p>
            <a:pPr marL="0" indent="0">
              <a:buNone/>
            </a:pPr>
            <a:r>
              <a:rPr lang="zh-CN" altLang="en-US">
                <a:solidFill>
                  <a:srgbClr val="002060"/>
                </a:solidFill>
              </a:rPr>
              <a:t>常量MPI_STATUS_SIZE在mpif.h文件中被定义</a:t>
            </a:r>
          </a:p>
        </p:txBody>
      </p:sp>
    </p:spTree>
    <p:extLst>
      <p:ext uri="{BB962C8B-B14F-4D97-AF65-F5344CB8AC3E}">
        <p14:creationId xmlns:p14="http://schemas.microsoft.com/office/powerpoint/2010/main" xmlns="" val="16073420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文本框"/>
          <p:cNvSpPr>
            <a:spLocks noGrp="1"/>
          </p:cNvSpPr>
          <p:nvPr>
            <p:ph type="title"/>
          </p:nvPr>
        </p:nvSpPr>
        <p:spPr>
          <a:xfrm>
            <a:off x="457200" y="273600"/>
            <a:ext cx="8229239" cy="851144"/>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en-US" altLang="zh-CN" smtClean="0"/>
              <a:t>test2.f90</a:t>
            </a:r>
            <a:endParaRPr lang="zh-CN" altLang="en-US"/>
          </a:p>
        </p:txBody>
      </p:sp>
      <p:sp>
        <p:nvSpPr>
          <p:cNvPr id="60" name="文本框"/>
          <p:cNvSpPr>
            <a:spLocks noGrp="1"/>
          </p:cNvSpPr>
          <p:nvPr>
            <p:ph type="body"/>
          </p:nvPr>
        </p:nvSpPr>
        <p:spPr>
          <a:xfrm>
            <a:off x="107504" y="1604520"/>
            <a:ext cx="8784976" cy="4966349"/>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buNone/>
            </a:pPr>
            <a:r>
              <a:rPr lang="en-US" altLang="zh-CN" sz="2200">
                <a:solidFill>
                  <a:srgbClr val="002060"/>
                </a:solidFill>
              </a:rPr>
              <a:t>PROGRAM main</a:t>
            </a:r>
          </a:p>
          <a:p>
            <a:pPr marL="0" indent="0">
              <a:buNone/>
            </a:pPr>
            <a:r>
              <a:rPr lang="en-US" altLang="zh-CN" sz="2200">
                <a:solidFill>
                  <a:srgbClr val="002060"/>
                </a:solidFill>
              </a:rPr>
              <a:t>USE mpi</a:t>
            </a:r>
          </a:p>
          <a:p>
            <a:pPr marL="0" indent="0">
              <a:buNone/>
            </a:pPr>
            <a:r>
              <a:rPr lang="en-US" altLang="zh-CN" sz="2200">
                <a:solidFill>
                  <a:srgbClr val="002060"/>
                </a:solidFill>
              </a:rPr>
              <a:t>IMPLICIT NONE</a:t>
            </a:r>
          </a:p>
          <a:p>
            <a:pPr marL="0" indent="0">
              <a:buNone/>
            </a:pPr>
            <a:r>
              <a:rPr lang="en-US" altLang="zh-CN" sz="2200">
                <a:solidFill>
                  <a:srgbClr val="002060"/>
                </a:solidFill>
              </a:rPr>
              <a:t>INTEGER :: source,ierr,myid,numprocs,status(MPI_STATUS_SIZE)</a:t>
            </a:r>
          </a:p>
          <a:p>
            <a:pPr marL="0" indent="0">
              <a:buNone/>
            </a:pPr>
            <a:r>
              <a:rPr lang="en-US" altLang="zh-CN" sz="2200">
                <a:solidFill>
                  <a:srgbClr val="002060"/>
                </a:solidFill>
              </a:rPr>
              <a:t>CHARACTER(len=20) :: message</a:t>
            </a:r>
          </a:p>
          <a:p>
            <a:pPr marL="0" indent="0">
              <a:buNone/>
            </a:pPr>
            <a:r>
              <a:rPr lang="en-US" altLang="zh-CN" sz="2200">
                <a:solidFill>
                  <a:srgbClr val="002060"/>
                </a:solidFill>
              </a:rPr>
              <a:t>CALL MPI_INIT( ierr )</a:t>
            </a:r>
          </a:p>
          <a:p>
            <a:pPr marL="0" indent="0">
              <a:buNone/>
            </a:pPr>
            <a:r>
              <a:rPr lang="en-US" altLang="zh-CN" sz="2200">
                <a:solidFill>
                  <a:srgbClr val="002060"/>
                </a:solidFill>
              </a:rPr>
              <a:t>CALL MPI_COMM_RANK(MPI_COMM_WORLD,myid,ierr)</a:t>
            </a:r>
          </a:p>
          <a:p>
            <a:pPr marL="0" indent="0">
              <a:buNone/>
            </a:pPr>
            <a:r>
              <a:rPr lang="en-US" altLang="zh-CN" sz="2200">
                <a:solidFill>
                  <a:srgbClr val="002060"/>
                </a:solidFill>
              </a:rPr>
              <a:t>CALL MPI_COMM_SIZE(MPI_COMM_WORLD,numprocs,ierr)</a:t>
            </a:r>
          </a:p>
          <a:p>
            <a:pPr marL="0" indent="0">
              <a:buNone/>
            </a:pPr>
            <a:r>
              <a:rPr lang="en-US" altLang="zh-CN" sz="2200">
                <a:solidFill>
                  <a:srgbClr val="002060"/>
                </a:solidFill>
              </a:rPr>
              <a:t>IF (myid/=0) THEN</a:t>
            </a:r>
          </a:p>
          <a:p>
            <a:pPr marL="0" indent="0">
              <a:buNone/>
            </a:pPr>
            <a:r>
              <a:rPr lang="en-US" altLang="zh-CN" sz="2200">
                <a:solidFill>
                  <a:srgbClr val="002060"/>
                </a:solidFill>
              </a:rPr>
              <a:t>WRITE(message,'(1X,"I am processer",I3)') myid</a:t>
            </a:r>
          </a:p>
          <a:p>
            <a:pPr marL="0" indent="0">
              <a:buNone/>
            </a:pPr>
            <a:r>
              <a:rPr lang="en-US" altLang="zh-CN" sz="2200">
                <a:solidFill>
                  <a:srgbClr val="002060"/>
                </a:solidFill>
              </a:rPr>
              <a:t>CALL MPI_SEND(message,20,MPI_CHARACTER,&amp;</a:t>
            </a:r>
          </a:p>
          <a:p>
            <a:pPr marL="0" indent="0">
              <a:buNone/>
            </a:pPr>
            <a:r>
              <a:rPr lang="en-US" altLang="zh-CN" sz="2200">
                <a:solidFill>
                  <a:srgbClr val="002060"/>
                </a:solidFill>
              </a:rPr>
              <a:t>0,99,MPI_COMM_WORLD,ierr)</a:t>
            </a:r>
          </a:p>
          <a:p>
            <a:pPr marL="0" indent="0">
              <a:buNone/>
            </a:pPr>
            <a:r>
              <a:rPr lang="en-US" altLang="zh-CN" sz="2200">
                <a:solidFill>
                  <a:srgbClr val="002060"/>
                </a:solidFill>
              </a:rPr>
              <a:t>ELSE</a:t>
            </a:r>
          </a:p>
          <a:p>
            <a:pPr marL="0" indent="0">
              <a:buNone/>
            </a:pPr>
            <a:endParaRPr lang="zh-CN" altLang="en-US" sz="2200"/>
          </a:p>
        </p:txBody>
      </p:sp>
    </p:spTree>
    <p:extLst>
      <p:ext uri="{BB962C8B-B14F-4D97-AF65-F5344CB8AC3E}">
        <p14:creationId xmlns:p14="http://schemas.microsoft.com/office/powerpoint/2010/main" xmlns="" val="6451637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文本框"/>
          <p:cNvSpPr>
            <a:spLocks noGrp="1"/>
          </p:cNvSpPr>
          <p:nvPr>
            <p:ph type="title"/>
          </p:nvPr>
        </p:nvSpPr>
        <p:spPr>
          <a:xfrm>
            <a:off x="457200" y="273600"/>
            <a:ext cx="8229239" cy="707128"/>
          </a:xfrm>
          <a:prstGeom prst="rect">
            <a:avLst/>
          </a:prstGeom>
          <a:noFill/>
          <a:ln w="9525" cap="flat" cmpd="sng">
            <a:noFill/>
            <a:prstDash val="solid"/>
            <a:miter/>
          </a:ln>
        </p:spPr>
        <p:txBody>
          <a:bodyPr vert="horz" wrap="square" lIns="0" tIns="0" rIns="0" bIns="0" anchor="ctr" anchorCtr="0">
            <a:prstTxWarp prst="textNoShape">
              <a:avLst/>
            </a:prstTxWarp>
          </a:bodyPr>
          <a:lstStyle/>
          <a:p>
            <a:endParaRPr lang="zh-CN" altLang="en-US"/>
          </a:p>
        </p:txBody>
      </p:sp>
      <p:sp>
        <p:nvSpPr>
          <p:cNvPr id="62" name="文本框"/>
          <p:cNvSpPr>
            <a:spLocks noGrp="1"/>
          </p:cNvSpPr>
          <p:nvPr>
            <p:ph type="body"/>
          </p:nvPr>
        </p:nvSpPr>
        <p:spPr>
          <a:xfrm>
            <a:off x="457200" y="1604520"/>
            <a:ext cx="8229239" cy="4966349"/>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fontAlgn="base" hangingPunct="0">
              <a:buNone/>
            </a:pPr>
            <a:r>
              <a:rPr lang="en-US" altLang="zh-CN" sz="2200" b="1">
                <a:solidFill>
                  <a:srgbClr val="002060"/>
                </a:solidFill>
                <a:latin typeface="文泉驿等宽微米黑" pitchFamily="-31" charset="-122"/>
                <a:ea typeface="文泉驿等宽微米黑" pitchFamily="-31" charset="-122"/>
              </a:rPr>
              <a:t>DO source=1,numprocs-1</a:t>
            </a:r>
          </a:p>
          <a:p>
            <a:pPr marL="0" indent="0" fontAlgn="base" hangingPunct="0">
              <a:buNone/>
            </a:pPr>
            <a:r>
              <a:rPr lang="en-US" altLang="zh-CN" sz="2200" b="1">
                <a:solidFill>
                  <a:srgbClr val="002060"/>
                </a:solidFill>
                <a:latin typeface="文泉驿等宽微米黑" pitchFamily="-31" charset="-122"/>
                <a:ea typeface="文泉驿等宽微米黑" pitchFamily="-31" charset="-122"/>
              </a:rPr>
              <a:t>CALL MPI_RECV(message,20,MPI_CHARACTER,&amp;</a:t>
            </a:r>
          </a:p>
          <a:p>
            <a:pPr marL="0" indent="0" fontAlgn="base" hangingPunct="0">
              <a:buNone/>
            </a:pPr>
            <a:r>
              <a:rPr lang="en-US" altLang="zh-CN" sz="2200" b="1">
                <a:solidFill>
                  <a:srgbClr val="002060"/>
                </a:solidFill>
                <a:latin typeface="文泉驿等宽微米黑" pitchFamily="-31" charset="-122"/>
                <a:ea typeface="文泉驿等宽微米黑" pitchFamily="-31" charset="-122"/>
              </a:rPr>
              <a:t>source,99,MPI_COMM_WORLD,status,ierr)</a:t>
            </a:r>
          </a:p>
          <a:p>
            <a:pPr marL="0" indent="0" fontAlgn="base" hangingPunct="0">
              <a:buNone/>
            </a:pPr>
            <a:r>
              <a:rPr lang="en-US" altLang="zh-CN" sz="2200" b="1">
                <a:solidFill>
                  <a:srgbClr val="002060"/>
                </a:solidFill>
                <a:latin typeface="文泉驿等宽微米黑" pitchFamily="-31" charset="-122"/>
                <a:ea typeface="文泉驿等宽微米黑" pitchFamily="-31" charset="-122"/>
              </a:rPr>
              <a:t>WRITE(*,*) message</a:t>
            </a:r>
          </a:p>
          <a:p>
            <a:pPr marL="0" indent="0" fontAlgn="base" hangingPunct="0">
              <a:buNone/>
            </a:pPr>
            <a:r>
              <a:rPr lang="en-US" altLang="zh-CN" sz="2200" b="1">
                <a:solidFill>
                  <a:srgbClr val="002060"/>
                </a:solidFill>
                <a:latin typeface="文泉驿等宽微米黑" pitchFamily="-31" charset="-122"/>
                <a:ea typeface="文泉驿等宽微米黑" pitchFamily="-31" charset="-122"/>
              </a:rPr>
              <a:t>ENDDO</a:t>
            </a:r>
          </a:p>
          <a:p>
            <a:pPr marL="0" indent="0" fontAlgn="base" hangingPunct="0">
              <a:buNone/>
            </a:pPr>
            <a:r>
              <a:rPr lang="en-US" altLang="zh-CN" sz="2200" b="1">
                <a:solidFill>
                  <a:srgbClr val="002060"/>
                </a:solidFill>
                <a:latin typeface="文泉驿等宽微米黑" pitchFamily="-31" charset="-122"/>
                <a:ea typeface="文泉驿等宽微米黑" pitchFamily="-31" charset="-122"/>
              </a:rPr>
              <a:t>ENDIF</a:t>
            </a:r>
          </a:p>
          <a:p>
            <a:pPr marL="0" indent="0" fontAlgn="base" hangingPunct="0">
              <a:buNone/>
            </a:pPr>
            <a:r>
              <a:rPr lang="en-US" altLang="zh-CN" sz="2200" b="1">
                <a:solidFill>
                  <a:srgbClr val="002060"/>
                </a:solidFill>
                <a:latin typeface="文泉驿等宽微米黑" pitchFamily="-31" charset="-122"/>
                <a:ea typeface="文泉驿等宽微米黑" pitchFamily="-31" charset="-122"/>
              </a:rPr>
              <a:t>CALL MPI_Finalize(ierr)</a:t>
            </a:r>
          </a:p>
          <a:p>
            <a:pPr marL="0" indent="0" fontAlgn="base" hangingPunct="0">
              <a:buNone/>
            </a:pPr>
            <a:r>
              <a:rPr lang="en-US" altLang="zh-CN" sz="2200" b="1">
                <a:solidFill>
                  <a:srgbClr val="002060"/>
                </a:solidFill>
                <a:latin typeface="文泉驿等宽微米黑" pitchFamily="-31" charset="-122"/>
                <a:ea typeface="文泉驿等宽微米黑" pitchFamily="-31" charset="-122"/>
              </a:rPr>
              <a:t>END PROGRAM</a:t>
            </a:r>
          </a:p>
          <a:p>
            <a:pPr marL="0" indent="0">
              <a:buNone/>
            </a:pPr>
            <a:endParaRPr lang="zh-CN" altLang="en-US"/>
          </a:p>
        </p:txBody>
      </p:sp>
    </p:spTree>
    <p:extLst>
      <p:ext uri="{BB962C8B-B14F-4D97-AF65-F5344CB8AC3E}">
        <p14:creationId xmlns:p14="http://schemas.microsoft.com/office/powerpoint/2010/main" xmlns="" val="19123225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文本框"/>
          <p:cNvSpPr>
            <a:spLocks noGrp="1"/>
          </p:cNvSpPr>
          <p:nvPr>
            <p:ph type="title"/>
          </p:nvPr>
        </p:nvSpPr>
        <p:spPr>
          <a:xfrm>
            <a:off x="457200" y="273600"/>
            <a:ext cx="8229239" cy="1144800"/>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zh-CN" altLang="en-US"/>
              <a:t>运行结果</a:t>
            </a:r>
          </a:p>
        </p:txBody>
      </p:sp>
      <p:sp>
        <p:nvSpPr>
          <p:cNvPr id="64" name="文本框"/>
          <p:cNvSpPr>
            <a:spLocks noGrp="1"/>
          </p:cNvSpPr>
          <p:nvPr>
            <p:ph type="body"/>
          </p:nvPr>
        </p:nvSpPr>
        <p:spPr>
          <a:xfrm>
            <a:off x="457200" y="1604520"/>
            <a:ext cx="8229239" cy="4966349"/>
          </a:xfrm>
          <a:prstGeom prst="rect">
            <a:avLst/>
          </a:prstGeom>
          <a:noFill/>
          <a:ln w="9525" cap="flat" cmpd="sng">
            <a:noFill/>
            <a:prstDash val="solid"/>
            <a:miter/>
          </a:ln>
        </p:spPr>
        <p:txBody>
          <a:bodyPr vert="horz" wrap="square" lIns="0" tIns="0" rIns="0" bIns="0" anchor="t" anchorCtr="0">
            <a:prstTxWarp prst="textNoShape">
              <a:avLst/>
            </a:prstTxWarp>
          </a:bodyPr>
          <a:lstStyle/>
          <a:p>
            <a:r>
              <a:rPr lang="en-US" altLang="zh-CN" sz="2200" smtClean="0">
                <a:solidFill>
                  <a:srgbClr val="000000"/>
                </a:solidFill>
              </a:rPr>
              <a:t>[such@student mpi]$ mpif90 test2.f90 </a:t>
            </a:r>
          </a:p>
          <a:p>
            <a:r>
              <a:rPr lang="en-US" altLang="zh-CN" sz="2200" smtClean="0">
                <a:solidFill>
                  <a:srgbClr val="000000"/>
                </a:solidFill>
              </a:rPr>
              <a:t>[such@student mpi]$ mpirun -np 4 ./a.out</a:t>
            </a:r>
          </a:p>
          <a:p>
            <a:r>
              <a:rPr lang="en-US" altLang="zh-CN" sz="2200" smtClean="0">
                <a:solidFill>
                  <a:srgbClr val="000000"/>
                </a:solidFill>
              </a:rPr>
              <a:t>  I am processer  1  </a:t>
            </a:r>
          </a:p>
          <a:p>
            <a:r>
              <a:rPr lang="en-US" altLang="zh-CN" sz="2200" smtClean="0">
                <a:solidFill>
                  <a:srgbClr val="000000"/>
                </a:solidFill>
              </a:rPr>
              <a:t>  I am processer  2  </a:t>
            </a:r>
          </a:p>
          <a:p>
            <a:r>
              <a:rPr lang="en-US" altLang="zh-CN" sz="2200" smtClean="0">
                <a:solidFill>
                  <a:srgbClr val="000000"/>
                </a:solidFill>
              </a:rPr>
              <a:t>  I am processer  3  </a:t>
            </a:r>
          </a:p>
          <a:p>
            <a:r>
              <a:rPr lang="en-US" altLang="zh-CN" sz="2200" smtClean="0">
                <a:solidFill>
                  <a:srgbClr val="000000"/>
                </a:solidFill>
              </a:rPr>
              <a:t>[such@student mpi]$ </a:t>
            </a:r>
            <a:endParaRPr lang="en-US" altLang="zh-CN" sz="2200">
              <a:solidFill>
                <a:srgbClr val="000000"/>
              </a:solidFill>
            </a:endParaRPr>
          </a:p>
        </p:txBody>
      </p:sp>
    </p:spTree>
    <p:extLst>
      <p:ext uri="{BB962C8B-B14F-4D97-AF65-F5344CB8AC3E}">
        <p14:creationId xmlns:p14="http://schemas.microsoft.com/office/powerpoint/2010/main" xmlns="" val="11471191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文本框"/>
          <p:cNvSpPr>
            <a:spLocks noGrp="1"/>
          </p:cNvSpPr>
          <p:nvPr>
            <p:ph type="title"/>
          </p:nvPr>
        </p:nvSpPr>
        <p:spPr>
          <a:xfrm>
            <a:off x="457200" y="273600"/>
            <a:ext cx="8229239" cy="1144800"/>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en-US" altLang="zh-CN" smtClean="0"/>
              <a:t>MPI</a:t>
            </a:r>
            <a:r>
              <a:rPr lang="zh-CN" altLang="en-US" smtClean="0"/>
              <a:t>的归约</a:t>
            </a:r>
            <a:endParaRPr lang="zh-CN" altLang="en-US"/>
          </a:p>
        </p:txBody>
      </p:sp>
      <p:sp>
        <p:nvSpPr>
          <p:cNvPr id="77" name="文本框"/>
          <p:cNvSpPr>
            <a:spLocks noGrp="1"/>
          </p:cNvSpPr>
          <p:nvPr>
            <p:ph type="body"/>
          </p:nvPr>
        </p:nvSpPr>
        <p:spPr>
          <a:xfrm>
            <a:off x="304263" y="1404494"/>
            <a:ext cx="8813978" cy="4888578"/>
          </a:xfrm>
          <a:prstGeom prst="rect">
            <a:avLst/>
          </a:prstGeom>
          <a:noFill/>
          <a:ln w="9525" cap="flat" cmpd="sng">
            <a:noFill/>
            <a:prstDash val="solid"/>
            <a:miter/>
          </a:ln>
        </p:spPr>
        <p:txBody>
          <a:bodyPr vert="horz" wrap="square" lIns="0" tIns="0" rIns="0" bIns="0" anchor="t" anchorCtr="0">
            <a:prstTxWarp prst="textNoShape">
              <a:avLst/>
            </a:prstTxWarp>
            <a:normAutofit lnSpcReduction="10000"/>
          </a:bodyPr>
          <a:lstStyle/>
          <a:p>
            <a:pPr marL="0" indent="0">
              <a:buNone/>
            </a:pPr>
            <a:r>
              <a:rPr lang="en-US" altLang="zh-CN" sz="2800">
                <a:solidFill>
                  <a:srgbClr val="002060"/>
                </a:solidFill>
              </a:rPr>
              <a:t>MPI_REDUCE(SENDBUF,RECVBUF,COUNT,&amp;</a:t>
            </a:r>
          </a:p>
          <a:p>
            <a:pPr marL="0" indent="0">
              <a:buNone/>
            </a:pPr>
            <a:r>
              <a:rPr lang="en-US" altLang="zh-CN" sz="2800">
                <a:solidFill>
                  <a:srgbClr val="002060"/>
                </a:solidFill>
              </a:rPr>
              <a:t>DATATYPE,OP,ROOT,COMM,IERROR)</a:t>
            </a:r>
          </a:p>
          <a:p>
            <a:pPr marL="0" indent="0">
              <a:buNone/>
            </a:pPr>
            <a:endParaRPr lang="en-US" altLang="zh-CN" sz="2800">
              <a:solidFill>
                <a:srgbClr val="002060"/>
              </a:solidFill>
            </a:endParaRPr>
          </a:p>
          <a:p>
            <a:pPr marL="0" indent="0" hangingPunct="0">
              <a:buNone/>
            </a:pPr>
            <a:r>
              <a:rPr lang="en-US" altLang="zh-CN" sz="2400">
                <a:solidFill>
                  <a:srgbClr val="002060"/>
                </a:solidFill>
              </a:rPr>
              <a:t>IN sendbuf	发送消息缓冲区的起始地址(可选数据类型)</a:t>
            </a:r>
          </a:p>
          <a:p>
            <a:pPr marL="0" indent="0" hangingPunct="0">
              <a:buNone/>
            </a:pPr>
            <a:r>
              <a:rPr lang="en-US" altLang="zh-CN" sz="2400">
                <a:solidFill>
                  <a:srgbClr val="002060"/>
                </a:solidFill>
              </a:rPr>
              <a:t>OUT recvbuf 	接收消息缓冲区中的地址(可选数据类型)</a:t>
            </a:r>
          </a:p>
          <a:p>
            <a:pPr marL="0" indent="0" hangingPunct="0">
              <a:buNone/>
            </a:pPr>
            <a:r>
              <a:rPr lang="en-US" altLang="zh-CN" sz="2400">
                <a:solidFill>
                  <a:srgbClr val="002060"/>
                </a:solidFill>
              </a:rPr>
              <a:t>IN count		发送消息缓冲区中的数据个数(整型)</a:t>
            </a:r>
          </a:p>
          <a:p>
            <a:pPr marL="0" indent="0" hangingPunct="0">
              <a:buNone/>
            </a:pPr>
            <a:r>
              <a:rPr lang="en-US" altLang="zh-CN" sz="2400">
                <a:solidFill>
                  <a:srgbClr val="002060"/>
                </a:solidFill>
              </a:rPr>
              <a:t>IN datatype 	发送消息缓冲区的元素类型(句柄)</a:t>
            </a:r>
          </a:p>
          <a:p>
            <a:pPr marL="0" indent="0" hangingPunct="0">
              <a:buNone/>
            </a:pPr>
            <a:r>
              <a:rPr lang="en-US" altLang="zh-CN" sz="2400">
                <a:solidFill>
                  <a:srgbClr val="002060"/>
                </a:solidFill>
              </a:rPr>
              <a:t>IN op		归约操作符(句柄)</a:t>
            </a:r>
          </a:p>
          <a:p>
            <a:pPr marL="0" indent="0" hangingPunct="0">
              <a:buNone/>
            </a:pPr>
            <a:r>
              <a:rPr lang="en-US" altLang="zh-CN" sz="2400">
                <a:solidFill>
                  <a:srgbClr val="002060"/>
                </a:solidFill>
              </a:rPr>
              <a:t>IN root		根进程序列号(整型)</a:t>
            </a:r>
          </a:p>
          <a:p>
            <a:pPr marL="0" indent="0" hangingPunct="0">
              <a:buNone/>
            </a:pPr>
            <a:r>
              <a:rPr lang="en-US" altLang="zh-CN" sz="2400">
                <a:solidFill>
                  <a:srgbClr val="002060"/>
                </a:solidFill>
              </a:rPr>
              <a:t>IN comm		通信域(句柄)</a:t>
            </a:r>
          </a:p>
          <a:p>
            <a:pPr marL="0" indent="0" hangingPunct="0">
              <a:buNone/>
            </a:pPr>
            <a:endParaRPr lang="en-US" altLang="zh-CN" sz="2400">
              <a:solidFill>
                <a:srgbClr val="002060"/>
              </a:solidFill>
            </a:endParaRPr>
          </a:p>
          <a:p>
            <a:pPr marL="0" indent="0" hangingPunct="0">
              <a:buNone/>
            </a:pPr>
            <a:r>
              <a:rPr lang="en-US" altLang="zh-CN" sz="2400">
                <a:solidFill>
                  <a:srgbClr val="002060"/>
                </a:solidFill>
              </a:rPr>
              <a:t>MPI_REDUCE将组内每个进程输入缓冲区中的数据按给定的操作op进行运算 并将其结果返回到序列号为root的进程的输出缓冲区中</a:t>
            </a:r>
            <a:endParaRPr lang="zh-CN" altLang="en-US" sz="2400">
              <a:solidFill>
                <a:srgbClr val="002060"/>
              </a:solidFill>
            </a:endParaRPr>
          </a:p>
        </p:txBody>
      </p:sp>
    </p:spTree>
    <p:extLst>
      <p:ext uri="{BB962C8B-B14F-4D97-AF65-F5344CB8AC3E}">
        <p14:creationId xmlns:p14="http://schemas.microsoft.com/office/powerpoint/2010/main" xmlns="" val="2140457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文本框"/>
          <p:cNvSpPr>
            <a:spLocks noGrp="1"/>
          </p:cNvSpPr>
          <p:nvPr>
            <p:ph type="title"/>
          </p:nvPr>
        </p:nvSpPr>
        <p:spPr>
          <a:xfrm>
            <a:off x="457200" y="273600"/>
            <a:ext cx="8229239" cy="1144800"/>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en-US" altLang="zh-CN" sz="3600"/>
              <a:t>MPI预定义的归约操作</a:t>
            </a:r>
            <a:endParaRPr lang="zh-CN" altLang="en-US" sz="6600"/>
          </a:p>
        </p:txBody>
      </p:sp>
      <p:sp>
        <p:nvSpPr>
          <p:cNvPr id="79" name="文本框"/>
          <p:cNvSpPr>
            <a:spLocks noGrp="1"/>
          </p:cNvSpPr>
          <p:nvPr>
            <p:ph type="body"/>
          </p:nvPr>
        </p:nvSpPr>
        <p:spPr>
          <a:xfrm>
            <a:off x="457200" y="1604520"/>
            <a:ext cx="4023574" cy="3977280"/>
          </a:xfrm>
          <a:prstGeom prst="rect">
            <a:avLst/>
          </a:prstGeom>
          <a:noFill/>
          <a:ln w="9525" cap="flat" cmpd="sng">
            <a:noFill/>
            <a:prstDash val="solid"/>
            <a:miter/>
          </a:ln>
        </p:spPr>
        <p:txBody>
          <a:bodyPr vert="horz" wrap="square" lIns="0" tIns="0" rIns="0" bIns="0" anchor="t" anchorCtr="0">
            <a:prstTxWarp prst="textNoShape">
              <a:avLst/>
            </a:prstTxWarp>
            <a:normAutofit fontScale="92500" lnSpcReduction="10000"/>
          </a:bodyPr>
          <a:lstStyle/>
          <a:p>
            <a:pPr marL="0" indent="66675">
              <a:buNone/>
            </a:pPr>
            <a:r>
              <a:rPr lang="zh-CN" altLang="en-US" sz="2400"/>
              <a:t>名字</a:t>
            </a:r>
            <a:endParaRPr lang="en-US" altLang="zh-CN" sz="2400"/>
          </a:p>
          <a:p>
            <a:pPr marL="0" indent="66675">
              <a:buNone/>
            </a:pPr>
            <a:r>
              <a:rPr lang="en-US" altLang="zh-CN" sz="2400"/>
              <a:t>MPI_MAX</a:t>
            </a:r>
          </a:p>
          <a:p>
            <a:pPr marL="0" indent="66675">
              <a:buNone/>
            </a:pPr>
            <a:r>
              <a:rPr lang="en-US" altLang="zh-CN" sz="2400"/>
              <a:t>MPI_MIN</a:t>
            </a:r>
          </a:p>
          <a:p>
            <a:pPr marL="0" indent="66675">
              <a:buNone/>
            </a:pPr>
            <a:r>
              <a:rPr lang="en-US" altLang="zh-CN" sz="2400"/>
              <a:t>MPI_SUM</a:t>
            </a:r>
          </a:p>
          <a:p>
            <a:pPr marL="0" indent="66675">
              <a:buNone/>
            </a:pPr>
            <a:r>
              <a:rPr lang="en-US" altLang="zh-CN" sz="2400"/>
              <a:t>MPI_PROD</a:t>
            </a:r>
          </a:p>
          <a:p>
            <a:pPr marL="0" indent="66675">
              <a:buNone/>
            </a:pPr>
            <a:r>
              <a:rPr lang="en-US" altLang="zh-CN" sz="2400"/>
              <a:t>MPI_LAND</a:t>
            </a:r>
          </a:p>
          <a:p>
            <a:pPr marL="0" indent="66675">
              <a:buNone/>
            </a:pPr>
            <a:r>
              <a:rPr lang="en-US" altLang="zh-CN" sz="2400"/>
              <a:t>MPI_BAND</a:t>
            </a:r>
          </a:p>
          <a:p>
            <a:pPr marL="0" indent="66675">
              <a:buNone/>
            </a:pPr>
            <a:r>
              <a:rPr lang="en-US" altLang="zh-CN" sz="2400"/>
              <a:t>MPI_LOR</a:t>
            </a:r>
          </a:p>
          <a:p>
            <a:pPr marL="0" indent="66675">
              <a:buNone/>
            </a:pPr>
            <a:r>
              <a:rPr lang="en-US" altLang="zh-CN" sz="2400"/>
              <a:t>MPI_BOR</a:t>
            </a:r>
          </a:p>
          <a:p>
            <a:pPr marL="0" indent="66675">
              <a:buNone/>
            </a:pPr>
            <a:r>
              <a:rPr lang="en-US" altLang="zh-CN" sz="2400"/>
              <a:t>MPI_LXOR</a:t>
            </a:r>
          </a:p>
          <a:p>
            <a:pPr marL="0" indent="66675">
              <a:buNone/>
            </a:pPr>
            <a:r>
              <a:rPr lang="en-US" altLang="zh-CN" sz="2400"/>
              <a:t>MPI_BXOR</a:t>
            </a:r>
          </a:p>
          <a:p>
            <a:pPr marL="0" indent="66675">
              <a:buNone/>
            </a:pPr>
            <a:r>
              <a:rPr lang="en-US" altLang="zh-CN" sz="2400"/>
              <a:t>MPI_MAXLOC</a:t>
            </a:r>
          </a:p>
          <a:p>
            <a:pPr marL="0" indent="66675">
              <a:buNone/>
            </a:pPr>
            <a:r>
              <a:rPr lang="en-US" altLang="zh-CN" sz="2400"/>
              <a:t>MPI_MINLOC</a:t>
            </a:r>
          </a:p>
          <a:p>
            <a:pPr marL="0" indent="66675">
              <a:buNone/>
            </a:pPr>
            <a:endParaRPr lang="zh-CN" altLang="en-US" sz="3200"/>
          </a:p>
        </p:txBody>
      </p:sp>
      <p:sp>
        <p:nvSpPr>
          <p:cNvPr id="80" name="文本框"/>
          <p:cNvSpPr txBox="1">
            <a:spLocks/>
          </p:cNvSpPr>
          <p:nvPr/>
        </p:nvSpPr>
        <p:spPr>
          <a:xfrm>
            <a:off x="4789330" y="1556197"/>
            <a:ext cx="4038063" cy="453390"/>
          </a:xfrm>
          <a:prstGeom prst="rect">
            <a:avLst/>
          </a:prstGeom>
          <a:noFill/>
          <a:ln w="9525" cap="flat" cmpd="sng">
            <a:noFill/>
            <a:prstDash val="solid"/>
            <a:miter/>
          </a:ln>
        </p:spPr>
        <p:txBody>
          <a:bodyPr vert="horz" wrap="square" lIns="91440" tIns="45720" rIns="91440" bIns="45720" anchor="t" anchorCtr="0">
            <a:prstTxWarp prst="textNoShape">
              <a:avLst/>
            </a:prstTxWarp>
            <a:spAutoFit/>
          </a:bodyPr>
          <a:lstStyle/>
          <a:p>
            <a:pPr marL="0" indent="0" algn="l">
              <a:lnSpc>
                <a:spcPct val="100000"/>
              </a:lnSpc>
              <a:spcBef>
                <a:spcPts val="0"/>
              </a:spcBef>
              <a:spcAft>
                <a:spcPts val="0"/>
              </a:spcAft>
              <a:buNone/>
            </a:pPr>
            <a:endParaRPr lang="zh-CN" altLang="en-US" sz="2400" u="none" strike="noStrike" kern="0" cap="none" spc="0" baseline="0">
              <a:solidFill>
                <a:srgbClr val="000000"/>
              </a:solidFill>
              <a:latin typeface="永中宋体"/>
              <a:ea typeface="永中宋体"/>
              <a:cs typeface="Lucida Sans"/>
            </a:endParaRPr>
          </a:p>
        </p:txBody>
      </p:sp>
      <p:sp>
        <p:nvSpPr>
          <p:cNvPr id="81" name="文本框"/>
          <p:cNvSpPr txBox="1">
            <a:spLocks/>
          </p:cNvSpPr>
          <p:nvPr/>
        </p:nvSpPr>
        <p:spPr>
          <a:xfrm>
            <a:off x="4584208" y="1520646"/>
            <a:ext cx="4145388" cy="5158739"/>
          </a:xfrm>
          <a:prstGeom prst="rect">
            <a:avLst/>
          </a:prstGeom>
          <a:noFill/>
          <a:ln w="9525" cap="flat" cmpd="sng">
            <a:noFill/>
            <a:prstDash val="solid"/>
            <a:miter/>
          </a:ln>
        </p:spPr>
        <p:txBody>
          <a:bodyPr vert="horz" wrap="square" lIns="91440" tIns="45720" rIns="91440" bIns="45720" anchor="t" anchorCtr="0">
            <a:prstTxWarp prst="textNoShape">
              <a:avLst/>
            </a:prstTxWarp>
            <a:spAutoFit/>
          </a:bodyPr>
          <a:lstStyle/>
          <a:p>
            <a:pPr marL="0" indent="66675" algn="l" fontAlgn="base" hangingPunct="0">
              <a:lnSpc>
                <a:spcPct val="100000"/>
              </a:lnSpc>
              <a:spcBef>
                <a:spcPts val="0"/>
              </a:spcBef>
              <a:spcAft>
                <a:spcPts val="0"/>
              </a:spcAft>
              <a:buNone/>
            </a:pPr>
            <a:r>
              <a:rPr lang="zh-CN" altLang="en-US" sz="2400" b="0" u="none" strike="noStrike" kern="0" cap="none" spc="0" baseline="0">
                <a:solidFill>
                  <a:srgbClr val="0000FF"/>
                </a:solidFill>
                <a:latin typeface="文泉驿等宽微米黑" pitchFamily="-31" charset="-122"/>
                <a:ea typeface="文泉驿等宽微米黑" pitchFamily="-31" charset="-122"/>
                <a:cs typeface="Lucida Sans"/>
              </a:rPr>
              <a:t>含义</a:t>
            </a:r>
            <a:endParaRPr lang="en-US" altLang="zh-CN" sz="2400" b="0" u="none" strike="noStrike" kern="0" cap="none" spc="0" baseline="0">
              <a:solidFill>
                <a:srgbClr val="0000FF"/>
              </a:solidFill>
              <a:latin typeface="文泉驿等宽微米黑" pitchFamily="-31" charset="-122"/>
              <a:ea typeface="文泉驿等宽微米黑" pitchFamily="-31" charset="-122"/>
              <a:cs typeface="Lucida Sans"/>
            </a:endParaRPr>
          </a:p>
          <a:p>
            <a:pPr marL="0" indent="66675" algn="l" fontAlgn="base" hangingPunct="0">
              <a:lnSpc>
                <a:spcPct val="100000"/>
              </a:lnSpc>
              <a:spcBef>
                <a:spcPts val="0"/>
              </a:spcBef>
              <a:spcAft>
                <a:spcPts val="0"/>
              </a:spcAft>
              <a:buNone/>
            </a:pPr>
            <a:r>
              <a:rPr lang="zh-CN" altLang="en-US" sz="2400" b="0" u="none" strike="noStrike" kern="0" cap="none" spc="0" baseline="0">
                <a:solidFill>
                  <a:srgbClr val="0000FF"/>
                </a:solidFill>
                <a:latin typeface="文泉驿等宽微米黑" pitchFamily="-31" charset="-122"/>
                <a:ea typeface="文泉驿等宽微米黑" pitchFamily="-31" charset="-122"/>
                <a:cs typeface="Lucida Sans"/>
              </a:rPr>
              <a:t>最大值</a:t>
            </a:r>
            <a:endParaRPr lang="en-US" altLang="zh-CN" sz="2400" b="0" u="none" strike="noStrike" kern="0" cap="none" spc="0" baseline="0">
              <a:solidFill>
                <a:srgbClr val="0000FF"/>
              </a:solidFill>
              <a:latin typeface="文泉驿等宽微米黑" pitchFamily="-31" charset="-122"/>
              <a:ea typeface="文泉驿等宽微米黑" pitchFamily="-31" charset="-122"/>
              <a:cs typeface="Lucida Sans"/>
            </a:endParaRPr>
          </a:p>
          <a:p>
            <a:pPr marL="0" indent="66675" algn="l" fontAlgn="base" hangingPunct="0">
              <a:lnSpc>
                <a:spcPct val="100000"/>
              </a:lnSpc>
              <a:spcBef>
                <a:spcPts val="0"/>
              </a:spcBef>
              <a:spcAft>
                <a:spcPts val="0"/>
              </a:spcAft>
              <a:buNone/>
            </a:pPr>
            <a:r>
              <a:rPr lang="zh-CN" altLang="en-US" sz="2400" b="0" u="none" strike="noStrike" kern="0" cap="none" spc="0" baseline="0">
                <a:solidFill>
                  <a:srgbClr val="0000FF"/>
                </a:solidFill>
                <a:latin typeface="文泉驿等宽微米黑" pitchFamily="-31" charset="-122"/>
                <a:ea typeface="文泉驿等宽微米黑" pitchFamily="-31" charset="-122"/>
                <a:cs typeface="Lucida Sans"/>
              </a:rPr>
              <a:t>最小值</a:t>
            </a:r>
            <a:endParaRPr lang="en-US" altLang="zh-CN" sz="2400" b="0" u="none" strike="noStrike" kern="0" cap="none" spc="0" baseline="0">
              <a:solidFill>
                <a:srgbClr val="0000FF"/>
              </a:solidFill>
              <a:latin typeface="文泉驿等宽微米黑" pitchFamily="-31" charset="-122"/>
              <a:ea typeface="文泉驿等宽微米黑" pitchFamily="-31" charset="-122"/>
              <a:cs typeface="Lucida Sans"/>
            </a:endParaRPr>
          </a:p>
          <a:p>
            <a:pPr marL="0" indent="66675" algn="l" fontAlgn="base" hangingPunct="0">
              <a:lnSpc>
                <a:spcPct val="100000"/>
              </a:lnSpc>
              <a:spcBef>
                <a:spcPts val="0"/>
              </a:spcBef>
              <a:spcAft>
                <a:spcPts val="0"/>
              </a:spcAft>
              <a:buNone/>
            </a:pPr>
            <a:r>
              <a:rPr lang="zh-CN" altLang="en-US" sz="2400" b="0" u="none" strike="noStrike" kern="0" cap="none" spc="0" baseline="0">
                <a:solidFill>
                  <a:srgbClr val="0000FF"/>
                </a:solidFill>
                <a:latin typeface="文泉驿等宽微米黑" pitchFamily="-31" charset="-122"/>
                <a:ea typeface="文泉驿等宽微米黑" pitchFamily="-31" charset="-122"/>
                <a:cs typeface="Lucida Sans"/>
              </a:rPr>
              <a:t>求和</a:t>
            </a:r>
            <a:endParaRPr lang="en-US" altLang="zh-CN" sz="2400" b="0" u="none" strike="noStrike" kern="0" cap="none" spc="0" baseline="0">
              <a:solidFill>
                <a:srgbClr val="0000FF"/>
              </a:solidFill>
              <a:latin typeface="文泉驿等宽微米黑" pitchFamily="-31" charset="-122"/>
              <a:ea typeface="文泉驿等宽微米黑" pitchFamily="-31" charset="-122"/>
              <a:cs typeface="Lucida Sans"/>
            </a:endParaRPr>
          </a:p>
          <a:p>
            <a:pPr marL="0" indent="66675" algn="l" fontAlgn="base" hangingPunct="0">
              <a:lnSpc>
                <a:spcPct val="100000"/>
              </a:lnSpc>
              <a:spcBef>
                <a:spcPts val="0"/>
              </a:spcBef>
              <a:spcAft>
                <a:spcPts val="0"/>
              </a:spcAft>
              <a:buNone/>
            </a:pPr>
            <a:r>
              <a:rPr lang="zh-CN" altLang="en-US" sz="2400" b="0" u="none" strike="noStrike" kern="0" cap="none" spc="0" baseline="0">
                <a:solidFill>
                  <a:srgbClr val="0000FF"/>
                </a:solidFill>
                <a:latin typeface="文泉驿等宽微米黑" pitchFamily="-31" charset="-122"/>
                <a:ea typeface="文泉驿等宽微米黑" pitchFamily="-31" charset="-122"/>
                <a:cs typeface="Lucida Sans"/>
              </a:rPr>
              <a:t>求积</a:t>
            </a:r>
            <a:endParaRPr lang="en-US" altLang="zh-CN" sz="2400" b="0" u="none" strike="noStrike" kern="0" cap="none" spc="0" baseline="0">
              <a:solidFill>
                <a:srgbClr val="0000FF"/>
              </a:solidFill>
              <a:latin typeface="文泉驿等宽微米黑" pitchFamily="-31" charset="-122"/>
              <a:ea typeface="文泉驿等宽微米黑" pitchFamily="-31" charset="-122"/>
              <a:cs typeface="Lucida Sans"/>
            </a:endParaRPr>
          </a:p>
          <a:p>
            <a:pPr marL="0" indent="66675" algn="l" fontAlgn="base" hangingPunct="0">
              <a:lnSpc>
                <a:spcPct val="100000"/>
              </a:lnSpc>
              <a:spcBef>
                <a:spcPts val="0"/>
              </a:spcBef>
              <a:spcAft>
                <a:spcPts val="0"/>
              </a:spcAft>
              <a:buNone/>
            </a:pPr>
            <a:r>
              <a:rPr lang="zh-CN" altLang="en-US" sz="2400" b="0" u="none" strike="noStrike" kern="0" cap="none" spc="0" baseline="0">
                <a:solidFill>
                  <a:srgbClr val="0000FF"/>
                </a:solidFill>
                <a:latin typeface="文泉驿等宽微米黑" pitchFamily="-31" charset="-122"/>
                <a:ea typeface="文泉驿等宽微米黑" pitchFamily="-31" charset="-122"/>
                <a:cs typeface="Lucida Sans"/>
              </a:rPr>
              <a:t>逻辑与</a:t>
            </a:r>
            <a:endParaRPr lang="en-US" altLang="zh-CN" sz="2400" b="0" u="none" strike="noStrike" kern="0" cap="none" spc="0" baseline="0">
              <a:solidFill>
                <a:srgbClr val="0000FF"/>
              </a:solidFill>
              <a:latin typeface="文泉驿等宽微米黑" pitchFamily="-31" charset="-122"/>
              <a:ea typeface="文泉驿等宽微米黑" pitchFamily="-31" charset="-122"/>
              <a:cs typeface="Lucida Sans"/>
            </a:endParaRPr>
          </a:p>
          <a:p>
            <a:pPr marL="0" indent="66675" algn="l" fontAlgn="base" hangingPunct="0">
              <a:lnSpc>
                <a:spcPct val="100000"/>
              </a:lnSpc>
              <a:spcBef>
                <a:spcPts val="0"/>
              </a:spcBef>
              <a:spcAft>
                <a:spcPts val="0"/>
              </a:spcAft>
              <a:buNone/>
            </a:pPr>
            <a:r>
              <a:rPr lang="zh-CN" altLang="en-US" sz="2400" b="0" u="none" strike="noStrike" kern="0" cap="none" spc="0" baseline="0">
                <a:solidFill>
                  <a:srgbClr val="0000FF"/>
                </a:solidFill>
                <a:latin typeface="文泉驿等宽微米黑" pitchFamily="-31" charset="-122"/>
                <a:ea typeface="文泉驿等宽微米黑" pitchFamily="-31" charset="-122"/>
                <a:cs typeface="Lucida Sans"/>
              </a:rPr>
              <a:t>按位与</a:t>
            </a:r>
            <a:endParaRPr lang="en-US" altLang="zh-CN" sz="2400" b="0" u="none" strike="noStrike" kern="0" cap="none" spc="0" baseline="0">
              <a:solidFill>
                <a:srgbClr val="0000FF"/>
              </a:solidFill>
              <a:latin typeface="文泉驿等宽微米黑" pitchFamily="-31" charset="-122"/>
              <a:ea typeface="文泉驿等宽微米黑" pitchFamily="-31" charset="-122"/>
              <a:cs typeface="Lucida Sans"/>
            </a:endParaRPr>
          </a:p>
          <a:p>
            <a:pPr marL="0" indent="66675" algn="l" fontAlgn="base" hangingPunct="0">
              <a:lnSpc>
                <a:spcPct val="100000"/>
              </a:lnSpc>
              <a:spcBef>
                <a:spcPts val="0"/>
              </a:spcBef>
              <a:spcAft>
                <a:spcPts val="0"/>
              </a:spcAft>
              <a:buNone/>
            </a:pPr>
            <a:r>
              <a:rPr lang="zh-CN" altLang="en-US" sz="2400" b="0" u="none" strike="noStrike" kern="0" cap="none" spc="0" baseline="0">
                <a:solidFill>
                  <a:srgbClr val="0000FF"/>
                </a:solidFill>
                <a:latin typeface="文泉驿等宽微米黑" pitchFamily="-31" charset="-122"/>
                <a:ea typeface="文泉驿等宽微米黑" pitchFamily="-31" charset="-122"/>
                <a:cs typeface="Lucida Sans"/>
              </a:rPr>
              <a:t>逻辑或</a:t>
            </a:r>
            <a:endParaRPr lang="en-US" altLang="zh-CN" sz="2400" b="0" u="none" strike="noStrike" kern="0" cap="none" spc="0" baseline="0">
              <a:solidFill>
                <a:srgbClr val="0000FF"/>
              </a:solidFill>
              <a:latin typeface="文泉驿等宽微米黑" pitchFamily="-31" charset="-122"/>
              <a:ea typeface="文泉驿等宽微米黑" pitchFamily="-31" charset="-122"/>
              <a:cs typeface="Lucida Sans"/>
            </a:endParaRPr>
          </a:p>
          <a:p>
            <a:pPr marL="0" indent="66675" algn="l" fontAlgn="base" hangingPunct="0">
              <a:lnSpc>
                <a:spcPct val="100000"/>
              </a:lnSpc>
              <a:spcBef>
                <a:spcPts val="0"/>
              </a:spcBef>
              <a:spcAft>
                <a:spcPts val="0"/>
              </a:spcAft>
              <a:buNone/>
            </a:pPr>
            <a:r>
              <a:rPr lang="zh-CN" altLang="en-US" sz="2400" b="0" u="none" strike="noStrike" kern="0" cap="none" spc="0" baseline="0">
                <a:solidFill>
                  <a:srgbClr val="0000FF"/>
                </a:solidFill>
                <a:latin typeface="文泉驿等宽微米黑" pitchFamily="-31" charset="-122"/>
                <a:ea typeface="文泉驿等宽微米黑" pitchFamily="-31" charset="-122"/>
                <a:cs typeface="Lucida Sans"/>
              </a:rPr>
              <a:t>按位或</a:t>
            </a:r>
            <a:endParaRPr lang="en-US" altLang="zh-CN" sz="2400" b="0" u="none" strike="noStrike" kern="0" cap="none" spc="0" baseline="0">
              <a:solidFill>
                <a:srgbClr val="0000FF"/>
              </a:solidFill>
              <a:latin typeface="文泉驿等宽微米黑" pitchFamily="-31" charset="-122"/>
              <a:ea typeface="文泉驿等宽微米黑" pitchFamily="-31" charset="-122"/>
              <a:cs typeface="Lucida Sans"/>
            </a:endParaRPr>
          </a:p>
          <a:p>
            <a:pPr marL="0" indent="66675" algn="l" fontAlgn="base" hangingPunct="0">
              <a:lnSpc>
                <a:spcPct val="100000"/>
              </a:lnSpc>
              <a:spcBef>
                <a:spcPts val="0"/>
              </a:spcBef>
              <a:spcAft>
                <a:spcPts val="0"/>
              </a:spcAft>
              <a:buNone/>
            </a:pPr>
            <a:r>
              <a:rPr lang="zh-CN" altLang="en-US" sz="2400" b="0" u="none" strike="noStrike" kern="0" cap="none" spc="0" baseline="0">
                <a:solidFill>
                  <a:srgbClr val="0000FF"/>
                </a:solidFill>
                <a:latin typeface="文泉驿等宽微米黑" pitchFamily="-31" charset="-122"/>
                <a:ea typeface="文泉驿等宽微米黑" pitchFamily="-31" charset="-122"/>
                <a:cs typeface="Lucida Sans"/>
              </a:rPr>
              <a:t>逻辑异或</a:t>
            </a:r>
            <a:endParaRPr lang="en-US" altLang="zh-CN" sz="2400" b="0" u="none" strike="noStrike" kern="0" cap="none" spc="0" baseline="0">
              <a:solidFill>
                <a:srgbClr val="0000FF"/>
              </a:solidFill>
              <a:latin typeface="文泉驿等宽微米黑" pitchFamily="-31" charset="-122"/>
              <a:ea typeface="文泉驿等宽微米黑" pitchFamily="-31" charset="-122"/>
              <a:cs typeface="Lucida Sans"/>
            </a:endParaRPr>
          </a:p>
          <a:p>
            <a:pPr marL="0" indent="66675" algn="l" fontAlgn="base" hangingPunct="0">
              <a:lnSpc>
                <a:spcPct val="100000"/>
              </a:lnSpc>
              <a:spcBef>
                <a:spcPts val="0"/>
              </a:spcBef>
              <a:spcAft>
                <a:spcPts val="0"/>
              </a:spcAft>
              <a:buNone/>
            </a:pPr>
            <a:r>
              <a:rPr lang="zh-CN" altLang="en-US" sz="2400" b="0" u="none" strike="noStrike" kern="0" cap="none" spc="0" baseline="0">
                <a:solidFill>
                  <a:srgbClr val="0000FF"/>
                </a:solidFill>
                <a:latin typeface="文泉驿等宽微米黑" pitchFamily="-31" charset="-122"/>
                <a:ea typeface="文泉驿等宽微米黑" pitchFamily="-31" charset="-122"/>
                <a:cs typeface="Lucida Sans"/>
              </a:rPr>
              <a:t>按位异或</a:t>
            </a:r>
            <a:endParaRPr lang="en-US" altLang="zh-CN" sz="2400" b="0" u="none" strike="noStrike" kern="0" cap="none" spc="0" baseline="0">
              <a:solidFill>
                <a:srgbClr val="0000FF"/>
              </a:solidFill>
              <a:latin typeface="文泉驿等宽微米黑" pitchFamily="-31" charset="-122"/>
              <a:ea typeface="文泉驿等宽微米黑" pitchFamily="-31" charset="-122"/>
              <a:cs typeface="Lucida Sans"/>
            </a:endParaRPr>
          </a:p>
          <a:p>
            <a:pPr marL="0" indent="66675" algn="l" fontAlgn="base" hangingPunct="0">
              <a:lnSpc>
                <a:spcPct val="100000"/>
              </a:lnSpc>
              <a:spcBef>
                <a:spcPts val="0"/>
              </a:spcBef>
              <a:spcAft>
                <a:spcPts val="0"/>
              </a:spcAft>
              <a:buNone/>
            </a:pPr>
            <a:r>
              <a:rPr lang="zh-CN" altLang="en-US" sz="2400" b="0" u="none" strike="noStrike" kern="0" cap="none" spc="0" baseline="0">
                <a:solidFill>
                  <a:srgbClr val="0000FF"/>
                </a:solidFill>
                <a:latin typeface="文泉驿等宽微米黑" pitchFamily="-31" charset="-122"/>
                <a:ea typeface="文泉驿等宽微米黑" pitchFamily="-31" charset="-122"/>
                <a:cs typeface="Lucida Sans"/>
              </a:rPr>
              <a:t>最大值且相应位置</a:t>
            </a:r>
            <a:endParaRPr lang="en-US" altLang="zh-CN" sz="2400" b="0" u="none" strike="noStrike" kern="0" cap="none" spc="0" baseline="0">
              <a:solidFill>
                <a:srgbClr val="0000FF"/>
              </a:solidFill>
              <a:latin typeface="文泉驿等宽微米黑" pitchFamily="-31" charset="-122"/>
              <a:ea typeface="文泉驿等宽微米黑" pitchFamily="-31" charset="-122"/>
              <a:cs typeface="Lucida Sans"/>
            </a:endParaRPr>
          </a:p>
          <a:p>
            <a:pPr marL="0" indent="66675" algn="l" fontAlgn="base" hangingPunct="0">
              <a:lnSpc>
                <a:spcPct val="100000"/>
              </a:lnSpc>
              <a:spcBef>
                <a:spcPts val="0"/>
              </a:spcBef>
              <a:spcAft>
                <a:spcPts val="0"/>
              </a:spcAft>
              <a:buNone/>
            </a:pPr>
            <a:r>
              <a:rPr lang="zh-CN" altLang="en-US" sz="2400" b="0" u="none" strike="noStrike" kern="0" cap="none" spc="0" baseline="0">
                <a:solidFill>
                  <a:srgbClr val="0000FF"/>
                </a:solidFill>
                <a:latin typeface="文泉驿等宽微米黑" pitchFamily="-31" charset="-122"/>
                <a:ea typeface="文泉驿等宽微米黑" pitchFamily="-31" charset="-122"/>
                <a:cs typeface="Lucida Sans"/>
              </a:rPr>
              <a:t>最小值且相应位置</a:t>
            </a:r>
            <a:endParaRPr lang="en-US" altLang="zh-CN" sz="3200" b="0" u="none" strike="noStrike" kern="0" cap="none" spc="0" baseline="0">
              <a:solidFill>
                <a:srgbClr val="0000FF"/>
              </a:solidFill>
              <a:latin typeface="文泉驿等宽微米黑" pitchFamily="-31" charset="-122"/>
              <a:ea typeface="文泉驿等宽微米黑" pitchFamily="-31" charset="-122"/>
              <a:cs typeface="Lucida Sans"/>
            </a:endParaRPr>
          </a:p>
          <a:p>
            <a:pPr marL="0" indent="0" algn="l">
              <a:lnSpc>
                <a:spcPct val="100000"/>
              </a:lnSpc>
              <a:spcBef>
                <a:spcPts val="0"/>
              </a:spcBef>
              <a:spcAft>
                <a:spcPts val="0"/>
              </a:spcAft>
              <a:buNone/>
            </a:pPr>
            <a:endParaRPr lang="zh-CN" altLang="en-US" sz="2400" u="none" strike="noStrike" kern="0" cap="none" spc="0" baseline="0">
              <a:solidFill>
                <a:srgbClr val="000000"/>
              </a:solidFill>
              <a:latin typeface="永中宋体"/>
              <a:ea typeface="永中宋体"/>
              <a:cs typeface="Lucida Sans"/>
            </a:endParaRPr>
          </a:p>
        </p:txBody>
      </p:sp>
    </p:spTree>
    <p:extLst>
      <p:ext uri="{BB962C8B-B14F-4D97-AF65-F5344CB8AC3E}">
        <p14:creationId xmlns:p14="http://schemas.microsoft.com/office/powerpoint/2010/main" xmlns="" val="21088089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mtClean="0"/>
              <a:t>OPENMP</a:t>
            </a:r>
            <a:r>
              <a:rPr lang="zh-CN" altLang="en-US" smtClean="0"/>
              <a:t>编程举例</a:t>
            </a:r>
            <a:endParaRPr lang="zh-CN" altLang="en-US"/>
          </a:p>
        </p:txBody>
      </p:sp>
      <p:sp>
        <p:nvSpPr>
          <p:cNvPr id="3" name="内容占位符 2"/>
          <p:cNvSpPr>
            <a:spLocks noGrp="1"/>
          </p:cNvSpPr>
          <p:nvPr>
            <p:ph idx="1"/>
          </p:nvPr>
        </p:nvSpPr>
        <p:spPr/>
        <p:txBody>
          <a:bodyPr/>
          <a:lstStyle/>
          <a:p>
            <a:r>
              <a:rPr lang="en-US" altLang="zh-CN" smtClean="0"/>
              <a:t>PROGRAM  Main</a:t>
            </a:r>
          </a:p>
          <a:p>
            <a:r>
              <a:rPr lang="en-US" altLang="zh-CN" smtClean="0">
                <a:solidFill>
                  <a:srgbClr val="FF0000"/>
                </a:solidFill>
              </a:rPr>
              <a:t>!$OMP PARALLEL</a:t>
            </a:r>
          </a:p>
          <a:p>
            <a:r>
              <a:rPr lang="en-US" altLang="zh-CN" smtClean="0"/>
              <a:t>write(*,*) “Hello World !</a:t>
            </a:r>
            <a:r>
              <a:rPr lang="zh-CN" altLang="zh-CN" smtClean="0"/>
              <a:t>”</a:t>
            </a:r>
            <a:endParaRPr lang="en-US" altLang="zh-CN" smtClean="0"/>
          </a:p>
          <a:p>
            <a:r>
              <a:rPr lang="en-US" altLang="zh-CN" smtClean="0">
                <a:solidFill>
                  <a:srgbClr val="FF0000"/>
                </a:solidFill>
              </a:rPr>
              <a:t>!$OMP END PARALLEL</a:t>
            </a:r>
          </a:p>
          <a:p>
            <a:r>
              <a:rPr lang="en-US" altLang="zh-CN" smtClean="0"/>
              <a:t>End</a:t>
            </a:r>
          </a:p>
          <a:p>
            <a:endParaRPr lang="en-US" altLang="zh-CN" smtClean="0"/>
          </a:p>
          <a:p>
            <a:r>
              <a:rPr lang="en-US" altLang="zh-CN" smtClean="0">
                <a:solidFill>
                  <a:srgbClr val="FF0000"/>
                </a:solidFill>
              </a:rPr>
              <a:t>!$OMP PARALLEL</a:t>
            </a:r>
            <a:r>
              <a:rPr lang="zh-CN" altLang="en-US" smtClean="0">
                <a:solidFill>
                  <a:srgbClr val="FF0000"/>
                </a:solidFill>
              </a:rPr>
              <a:t> 表示从这里开始并行</a:t>
            </a:r>
            <a:endParaRPr lang="en-US" altLang="zh-CN" smtClean="0">
              <a:solidFill>
                <a:srgbClr val="FF0000"/>
              </a:solidFill>
            </a:endParaRPr>
          </a:p>
          <a:p>
            <a:r>
              <a:rPr lang="en-US" altLang="zh-CN" smtClean="0">
                <a:solidFill>
                  <a:srgbClr val="FF0000"/>
                </a:solidFill>
              </a:rPr>
              <a:t>!$OMP END PARALLEL</a:t>
            </a:r>
            <a:r>
              <a:rPr lang="zh-CN" altLang="en-US" smtClean="0">
                <a:solidFill>
                  <a:srgbClr val="FF0000"/>
                </a:solidFill>
              </a:rPr>
              <a:t> 表示并行结束</a:t>
            </a:r>
            <a:endParaRPr lang="en-US" altLang="zh-CN" smtClean="0">
              <a:solidFill>
                <a:srgbClr val="FF0000"/>
              </a:solidFill>
            </a:endParaRPr>
          </a:p>
          <a:p>
            <a:endParaRPr lang="zh-CN" alt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文本框"/>
          <p:cNvSpPr>
            <a:spLocks noGrp="1"/>
          </p:cNvSpPr>
          <p:nvPr>
            <p:ph type="title"/>
          </p:nvPr>
        </p:nvSpPr>
        <p:spPr>
          <a:xfrm>
            <a:off x="457200" y="273600"/>
            <a:ext cx="8229239" cy="1144800"/>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en-US" altLang="zh-CN"/>
              <a:t>cpi.f90</a:t>
            </a:r>
            <a:endParaRPr lang="zh-CN" altLang="en-US"/>
          </a:p>
        </p:txBody>
      </p:sp>
      <p:sp>
        <p:nvSpPr>
          <p:cNvPr id="83" name="文本框"/>
          <p:cNvSpPr>
            <a:spLocks noGrp="1"/>
          </p:cNvSpPr>
          <p:nvPr>
            <p:ph type="body"/>
          </p:nvPr>
        </p:nvSpPr>
        <p:spPr>
          <a:xfrm>
            <a:off x="0" y="1052736"/>
            <a:ext cx="8946881" cy="4966349"/>
          </a:xfrm>
          <a:prstGeom prst="rect">
            <a:avLst/>
          </a:prstGeom>
          <a:noFill/>
          <a:ln w="9525" cap="flat" cmpd="sng">
            <a:noFill/>
            <a:prstDash val="solid"/>
            <a:miter/>
          </a:ln>
        </p:spPr>
        <p:txBody>
          <a:bodyPr vert="horz" wrap="square" lIns="0" tIns="0" rIns="0" bIns="0" anchor="t" anchorCtr="0">
            <a:prstTxWarp prst="textNoShape">
              <a:avLst/>
            </a:prstTxWarp>
          </a:bodyPr>
          <a:lstStyle/>
          <a:p>
            <a:r>
              <a:rPr lang="en-US" altLang="zh-CN" sz="2000" smtClean="0">
                <a:solidFill>
                  <a:srgbClr val="002060"/>
                </a:solidFill>
              </a:rPr>
              <a:t>program main</a:t>
            </a:r>
          </a:p>
          <a:p>
            <a:r>
              <a:rPr lang="en-US" altLang="zh-CN" sz="2000" smtClean="0">
                <a:solidFill>
                  <a:srgbClr val="002060"/>
                </a:solidFill>
              </a:rPr>
              <a:t> use mpi</a:t>
            </a:r>
          </a:p>
          <a:p>
            <a:r>
              <a:rPr lang="en-US" altLang="zh-CN" sz="2000" smtClean="0">
                <a:solidFill>
                  <a:srgbClr val="002060"/>
                </a:solidFill>
              </a:rPr>
              <a:t> implicit none</a:t>
            </a:r>
          </a:p>
          <a:p>
            <a:r>
              <a:rPr lang="en-US" altLang="zh-CN" sz="2000" smtClean="0">
                <a:solidFill>
                  <a:srgbClr val="002060"/>
                </a:solidFill>
              </a:rPr>
              <a:t> integer,parameter :: n=100000000</a:t>
            </a:r>
          </a:p>
          <a:p>
            <a:r>
              <a:rPr lang="en-US" altLang="zh-CN" sz="2000" smtClean="0">
                <a:solidFill>
                  <a:srgbClr val="002060"/>
                </a:solidFill>
              </a:rPr>
              <a:t> integer ::  myid, numprocs, i,ierr</a:t>
            </a:r>
          </a:p>
          <a:p>
            <a:r>
              <a:rPr lang="en-US" altLang="zh-CN" sz="2000" smtClean="0">
                <a:solidFill>
                  <a:srgbClr val="002060"/>
                </a:solidFill>
              </a:rPr>
              <a:t> real(kind=8),parameter::PI25DT= 3.141592653589793238462643D0</a:t>
            </a:r>
          </a:p>
          <a:p>
            <a:r>
              <a:rPr lang="en-US" altLang="zh-CN" sz="2000" smtClean="0">
                <a:solidFill>
                  <a:srgbClr val="002060"/>
                </a:solidFill>
              </a:rPr>
              <a:t> real(kind=8):: mypi, pi, h, sum, x</a:t>
            </a:r>
          </a:p>
          <a:p>
            <a:r>
              <a:rPr lang="en-US" altLang="zh-CN" sz="2000" smtClean="0">
                <a:solidFill>
                  <a:srgbClr val="002060"/>
                </a:solidFill>
              </a:rPr>
              <a:t> real(kind=8):: startwtime = 0.0, endwtime</a:t>
            </a:r>
          </a:p>
          <a:p>
            <a:r>
              <a:rPr lang="en-US" altLang="zh-CN" sz="2000" smtClean="0">
                <a:solidFill>
                  <a:srgbClr val="002060"/>
                </a:solidFill>
              </a:rPr>
              <a:t> real(kind=8),external :: f</a:t>
            </a:r>
          </a:p>
          <a:p>
            <a:r>
              <a:rPr lang="en-US" altLang="zh-CN" sz="2000" smtClean="0">
                <a:solidFill>
                  <a:srgbClr val="002060"/>
                </a:solidFill>
              </a:rPr>
              <a:t> integer ::  namelen</a:t>
            </a:r>
          </a:p>
          <a:p>
            <a:r>
              <a:rPr lang="en-US" altLang="zh-CN" sz="2000" smtClean="0">
                <a:solidFill>
                  <a:srgbClr val="002060"/>
                </a:solidFill>
              </a:rPr>
              <a:t> character(len=MPI_MAX_PROCESSOR_NAME) :: processor_name</a:t>
            </a:r>
          </a:p>
          <a:p>
            <a:r>
              <a:rPr lang="en-US" altLang="zh-CN" sz="2000" smtClean="0">
                <a:solidFill>
                  <a:srgbClr val="002060"/>
                </a:solidFill>
              </a:rPr>
              <a:t> call MPI_Init(ierr)</a:t>
            </a:r>
          </a:p>
          <a:p>
            <a:r>
              <a:rPr lang="en-US" altLang="zh-CN" sz="2000" smtClean="0">
                <a:solidFill>
                  <a:srgbClr val="002060"/>
                </a:solidFill>
              </a:rPr>
              <a:t> call MPI_Comm_size(MPI_COMM_WORLD,numprocs,ierr)</a:t>
            </a:r>
          </a:p>
          <a:p>
            <a:r>
              <a:rPr lang="en-US" altLang="zh-CN" sz="2000" smtClean="0">
                <a:solidFill>
                  <a:srgbClr val="002060"/>
                </a:solidFill>
              </a:rPr>
              <a:t> call MPI_Comm_rank(MPI_COMM_WORLD,myid,ierr)</a:t>
            </a:r>
          </a:p>
          <a:p>
            <a:r>
              <a:rPr lang="en-US" altLang="zh-CN" sz="2000" smtClean="0">
                <a:solidFill>
                  <a:srgbClr val="002060"/>
                </a:solidFill>
              </a:rPr>
              <a:t> call MPI_Get_processor_name(processor_name,namelen,ierr)</a:t>
            </a:r>
          </a:p>
          <a:p>
            <a:r>
              <a:rPr lang="en-US" altLang="zh-CN" sz="2000" smtClean="0">
                <a:solidFill>
                  <a:srgbClr val="002060"/>
                </a:solidFill>
              </a:rPr>
              <a:t> write(*,'("Process",I3," on ",A40)') myid,processor_name</a:t>
            </a:r>
          </a:p>
          <a:p>
            <a:pPr marL="0" indent="0">
              <a:buNone/>
            </a:pPr>
            <a:endParaRPr lang="zh-CN" altLang="en-US" sz="2000">
              <a:solidFill>
                <a:srgbClr val="002060"/>
              </a:solidFill>
            </a:endParaRPr>
          </a:p>
        </p:txBody>
      </p:sp>
      <p:sp>
        <p:nvSpPr>
          <p:cNvPr id="84" name="圆角矩形"/>
          <p:cNvSpPr>
            <a:spLocks/>
          </p:cNvSpPr>
          <p:nvPr/>
        </p:nvSpPr>
        <p:spPr>
          <a:xfrm>
            <a:off x="539552" y="5985993"/>
            <a:ext cx="8035880" cy="872007"/>
          </a:xfrm>
          <a:prstGeom prst="roundRect">
            <a:avLst>
              <a:gd name="adj" fmla="val 16666"/>
            </a:avLst>
          </a:prstGeom>
          <a:solidFill>
            <a:srgbClr val="C0C0C0"/>
          </a:solidFill>
          <a:ln w="9525" cap="flat" cmpd="sng">
            <a:solidFill>
              <a:schemeClr val="tx1"/>
            </a:solidFill>
            <a:prstDash val="solid"/>
            <a:miter/>
          </a:ln>
        </p:spPr>
        <p:txBody>
          <a:bodyPr vert="horz" wrap="square" lIns="91440" tIns="45720" rIns="91440" bIns="45720" anchor="ctr" anchorCtr="0">
            <a:prstTxWarp prst="textNoShape">
              <a:avLst/>
            </a:prstTxWarp>
          </a:bodyPr>
          <a:lstStyle/>
          <a:p>
            <a:pPr marL="0" indent="0" algn="l">
              <a:lnSpc>
                <a:spcPct val="100000"/>
              </a:lnSpc>
              <a:spcBef>
                <a:spcPts val="0"/>
              </a:spcBef>
              <a:spcAft>
                <a:spcPts val="0"/>
              </a:spcAft>
              <a:buNone/>
            </a:pPr>
            <a:r>
              <a:rPr lang="en-US" altLang="zh-CN" sz="1800" u="none" strike="noStrike" kern="0" cap="none" spc="0" baseline="0">
                <a:solidFill>
                  <a:srgbClr val="FF0000"/>
                </a:solidFill>
                <a:latin typeface="文泉驿等宽微米黑" pitchFamily="-31" charset="-122"/>
                <a:ea typeface="文泉驿等宽微米黑" pitchFamily="-31" charset="-122"/>
                <a:cs typeface="Lucida Sans"/>
              </a:rPr>
              <a:t>MPI_GET_PROCESSOR_NAME得到运行本进程的机器的名称 结果放在processor_name中,它是一个字符串 而该字符串的长度放在namelen中</a:t>
            </a:r>
            <a:endParaRPr lang="zh-CN" altLang="en-US" sz="2800" u="none" strike="noStrike" kern="0" cap="none" spc="0" baseline="0">
              <a:solidFill>
                <a:srgbClr val="FF0000"/>
              </a:solidFill>
              <a:latin typeface="文泉驿等宽微米黑" pitchFamily="-31" charset="-122"/>
              <a:ea typeface="文泉驿等宽微米黑" pitchFamily="-31" charset="-122"/>
              <a:cs typeface="Lucida Sans"/>
            </a:endParaRPr>
          </a:p>
        </p:txBody>
      </p:sp>
    </p:spTree>
    <p:extLst>
      <p:ext uri="{BB962C8B-B14F-4D97-AF65-F5344CB8AC3E}">
        <p14:creationId xmlns:p14="http://schemas.microsoft.com/office/powerpoint/2010/main" xmlns="" val="5759192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文本框"/>
          <p:cNvSpPr>
            <a:spLocks noGrp="1"/>
          </p:cNvSpPr>
          <p:nvPr>
            <p:ph type="title"/>
          </p:nvPr>
        </p:nvSpPr>
        <p:spPr>
          <a:xfrm>
            <a:off x="457200" y="273600"/>
            <a:ext cx="8229239" cy="707128"/>
          </a:xfrm>
          <a:prstGeom prst="rect">
            <a:avLst/>
          </a:prstGeom>
          <a:noFill/>
          <a:ln w="9525" cap="flat" cmpd="sng">
            <a:noFill/>
            <a:prstDash val="solid"/>
            <a:miter/>
          </a:ln>
        </p:spPr>
        <p:txBody>
          <a:bodyPr vert="horz" wrap="square" lIns="0" tIns="0" rIns="0" bIns="0" anchor="ctr" anchorCtr="0">
            <a:prstTxWarp prst="textNoShape">
              <a:avLst/>
            </a:prstTxWarp>
          </a:bodyPr>
          <a:lstStyle/>
          <a:p>
            <a:endParaRPr lang="zh-CN" altLang="en-US"/>
          </a:p>
        </p:txBody>
      </p:sp>
      <p:sp>
        <p:nvSpPr>
          <p:cNvPr id="86" name="文本框"/>
          <p:cNvSpPr>
            <a:spLocks noGrp="1"/>
          </p:cNvSpPr>
          <p:nvPr>
            <p:ph type="body"/>
          </p:nvPr>
        </p:nvSpPr>
        <p:spPr>
          <a:xfrm>
            <a:off x="457200" y="1196753"/>
            <a:ext cx="8229239" cy="5374116"/>
          </a:xfrm>
          <a:prstGeom prst="rect">
            <a:avLst/>
          </a:prstGeom>
          <a:noFill/>
          <a:ln w="9525" cap="flat" cmpd="sng">
            <a:noFill/>
            <a:prstDash val="solid"/>
            <a:miter/>
          </a:ln>
        </p:spPr>
        <p:txBody>
          <a:bodyPr vert="horz" wrap="square" lIns="0" tIns="0" rIns="0" bIns="0" anchor="t" anchorCtr="0">
            <a:prstTxWarp prst="textNoShape">
              <a:avLst/>
            </a:prstTxWarp>
            <a:normAutofit fontScale="47500" lnSpcReduction="20000"/>
          </a:bodyPr>
          <a:lstStyle/>
          <a:p>
            <a:r>
              <a:rPr lang="en-US" altLang="zh-CN" sz="4000" smtClean="0">
                <a:solidFill>
                  <a:srgbClr val="002060"/>
                </a:solidFill>
              </a:rPr>
              <a:t>if (myid == 0) then</a:t>
            </a:r>
          </a:p>
          <a:p>
            <a:r>
              <a:rPr lang="en-US" altLang="zh-CN" sz="4000" smtClean="0">
                <a:solidFill>
                  <a:srgbClr val="002060"/>
                </a:solidFill>
              </a:rPr>
              <a:t>        startwtime = MPI_Wtime()</a:t>
            </a:r>
          </a:p>
          <a:p>
            <a:r>
              <a:rPr lang="en-US" altLang="zh-CN" sz="4000" smtClean="0">
                <a:solidFill>
                  <a:srgbClr val="002060"/>
                </a:solidFill>
              </a:rPr>
              <a:t>endif</a:t>
            </a:r>
          </a:p>
          <a:p>
            <a:r>
              <a:rPr lang="en-US" altLang="zh-CN" sz="4000" smtClean="0">
                <a:solidFill>
                  <a:srgbClr val="002060"/>
                </a:solidFill>
              </a:rPr>
              <a:t>  h   = 1.0d0 / dble(n)</a:t>
            </a:r>
          </a:p>
          <a:p>
            <a:r>
              <a:rPr lang="en-US" altLang="zh-CN" sz="4000" smtClean="0">
                <a:solidFill>
                  <a:srgbClr val="002060"/>
                </a:solidFill>
              </a:rPr>
              <a:t>  sum = 0.0d0</a:t>
            </a:r>
          </a:p>
          <a:p>
            <a:r>
              <a:rPr lang="en-US" altLang="zh-CN" sz="4000" smtClean="0">
                <a:solidFill>
                  <a:srgbClr val="002060"/>
                </a:solidFill>
              </a:rPr>
              <a:t>  do i = myid + 1,n,numprocs</a:t>
            </a:r>
          </a:p>
          <a:p>
            <a:r>
              <a:rPr lang="en-US" altLang="zh-CN" sz="4000" smtClean="0">
                <a:solidFill>
                  <a:srgbClr val="002060"/>
                </a:solidFill>
              </a:rPr>
              <a:t>        x = h * (dble(i)- 0.5d0)</a:t>
            </a:r>
          </a:p>
          <a:p>
            <a:r>
              <a:rPr lang="en-US" altLang="zh-CN" sz="4000" smtClean="0">
                <a:solidFill>
                  <a:srgbClr val="002060"/>
                </a:solidFill>
              </a:rPr>
              <a:t>        sum =sum+f(x)</a:t>
            </a:r>
          </a:p>
          <a:p>
            <a:r>
              <a:rPr lang="en-US" altLang="zh-CN" sz="4000" smtClean="0">
                <a:solidFill>
                  <a:srgbClr val="002060"/>
                </a:solidFill>
              </a:rPr>
              <a:t>  end do</a:t>
            </a:r>
          </a:p>
          <a:p>
            <a:r>
              <a:rPr lang="en-US" altLang="zh-CN" sz="4000" smtClean="0">
                <a:solidFill>
                  <a:srgbClr val="002060"/>
                </a:solidFill>
              </a:rPr>
              <a:t>  mypi = h * sum</a:t>
            </a:r>
          </a:p>
          <a:p>
            <a:r>
              <a:rPr lang="en-US" altLang="zh-CN" sz="4000" smtClean="0">
                <a:solidFill>
                  <a:srgbClr val="002060"/>
                </a:solidFill>
              </a:rPr>
              <a:t>  call MPI_Reduce(mypi, pi,1,MPI_DOUBLE_PRECISION,&amp;</a:t>
            </a:r>
          </a:p>
          <a:p>
            <a:r>
              <a:rPr lang="en-US" altLang="zh-CN" sz="4000" smtClean="0">
                <a:solidFill>
                  <a:srgbClr val="002060"/>
                </a:solidFill>
              </a:rPr>
              <a:t>                &amp;MPI_SUM, 0, MPI_COMM_WORLD,ierr)</a:t>
            </a:r>
          </a:p>
          <a:p>
            <a:r>
              <a:rPr lang="en-US" altLang="zh-CN" sz="4000" smtClean="0">
                <a:solidFill>
                  <a:srgbClr val="002060"/>
                </a:solidFill>
              </a:rPr>
              <a:t>  if (myid == 0)   then</a:t>
            </a:r>
          </a:p>
          <a:p>
            <a:r>
              <a:rPr lang="en-US" altLang="zh-CN" sz="4000" smtClean="0">
                <a:solidFill>
                  <a:srgbClr val="002060"/>
                </a:solidFill>
              </a:rPr>
              <a:t>    write(*,'("pi is approximately ",f20.16,&amp;</a:t>
            </a:r>
          </a:p>
          <a:p>
            <a:r>
              <a:rPr lang="en-US" altLang="zh-CN" sz="4000" smtClean="0">
                <a:solidFill>
                  <a:srgbClr val="002060"/>
                </a:solidFill>
              </a:rPr>
              <a:t>       &amp; "   Error is",f20.16 )') pi, abs(pi-PI25DT)</a:t>
            </a:r>
          </a:p>
          <a:p>
            <a:r>
              <a:rPr lang="en-US" altLang="zh-CN" sz="4000" smtClean="0">
                <a:solidFill>
                  <a:srgbClr val="002060"/>
                </a:solidFill>
              </a:rPr>
              <a:t>   endwtime = MPI_Wtime()</a:t>
            </a:r>
          </a:p>
          <a:p>
            <a:r>
              <a:rPr lang="en-US" altLang="zh-CN" sz="4000" smtClean="0">
                <a:solidFill>
                  <a:srgbClr val="002060"/>
                </a:solidFill>
              </a:rPr>
              <a:t>    write(*,'("wall clock time = ",f10.6)')&amp;</a:t>
            </a:r>
          </a:p>
          <a:p>
            <a:r>
              <a:rPr lang="en-US" altLang="zh-CN" sz="4000" smtClean="0">
                <a:solidFill>
                  <a:srgbClr val="002060"/>
                </a:solidFill>
              </a:rPr>
              <a:t>                &amp;endwtime-startwtime</a:t>
            </a:r>
          </a:p>
          <a:p>
            <a:r>
              <a:rPr lang="en-US" altLang="zh-CN" sz="4000" smtClean="0">
                <a:solidFill>
                  <a:srgbClr val="002060"/>
                </a:solidFill>
              </a:rPr>
              <a:t>  endif</a:t>
            </a:r>
          </a:p>
          <a:p>
            <a:r>
              <a:rPr lang="en-US" altLang="zh-CN" sz="4000" smtClean="0">
                <a:solidFill>
                  <a:srgbClr val="002060"/>
                </a:solidFill>
              </a:rPr>
              <a:t>call MPI_Finalize(ierr)</a:t>
            </a:r>
          </a:p>
          <a:p>
            <a:r>
              <a:rPr lang="en-US" altLang="zh-CN" sz="4000" smtClean="0">
                <a:solidFill>
                  <a:srgbClr val="002060"/>
                </a:solidFill>
              </a:rPr>
              <a:t>end program</a:t>
            </a:r>
          </a:p>
          <a:p>
            <a:pPr marL="0" indent="0">
              <a:buNone/>
            </a:pPr>
            <a:endParaRPr lang="zh-CN" altLang="en-US" sz="4000">
              <a:solidFill>
                <a:srgbClr val="002060"/>
              </a:solidFill>
            </a:endParaRPr>
          </a:p>
        </p:txBody>
      </p:sp>
    </p:spTree>
    <p:extLst>
      <p:ext uri="{BB962C8B-B14F-4D97-AF65-F5344CB8AC3E}">
        <p14:creationId xmlns:p14="http://schemas.microsoft.com/office/powerpoint/2010/main" xmlns="" val="16243945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文本框"/>
          <p:cNvSpPr>
            <a:spLocks noGrp="1"/>
          </p:cNvSpPr>
          <p:nvPr>
            <p:ph type="title"/>
          </p:nvPr>
        </p:nvSpPr>
        <p:spPr>
          <a:xfrm>
            <a:off x="457200" y="273600"/>
            <a:ext cx="8229239" cy="1144800"/>
          </a:xfrm>
          <a:prstGeom prst="rect">
            <a:avLst/>
          </a:prstGeom>
          <a:noFill/>
          <a:ln w="9525" cap="flat" cmpd="sng">
            <a:noFill/>
            <a:prstDash val="solid"/>
            <a:miter/>
          </a:ln>
        </p:spPr>
        <p:txBody>
          <a:bodyPr vert="horz" wrap="square" lIns="0" tIns="0" rIns="0" bIns="0" anchor="ctr" anchorCtr="0">
            <a:prstTxWarp prst="textNoShape">
              <a:avLst/>
            </a:prstTxWarp>
          </a:bodyPr>
          <a:lstStyle/>
          <a:p>
            <a:endParaRPr lang="zh-CN" altLang="en-US"/>
          </a:p>
        </p:txBody>
      </p:sp>
      <p:sp>
        <p:nvSpPr>
          <p:cNvPr id="91" name="文本框"/>
          <p:cNvSpPr>
            <a:spLocks noGrp="1"/>
          </p:cNvSpPr>
          <p:nvPr>
            <p:ph type="body"/>
          </p:nvPr>
        </p:nvSpPr>
        <p:spPr>
          <a:xfrm>
            <a:off x="457200" y="1604520"/>
            <a:ext cx="8229239" cy="4966349"/>
          </a:xfrm>
          <a:prstGeom prst="rect">
            <a:avLst/>
          </a:prstGeom>
          <a:noFill/>
          <a:ln w="9525" cap="flat" cmpd="sng">
            <a:noFill/>
            <a:prstDash val="solid"/>
            <a:miter/>
          </a:ln>
        </p:spPr>
        <p:txBody>
          <a:bodyPr vert="horz" wrap="square" lIns="0" tIns="0" rIns="0" bIns="0" anchor="t" anchorCtr="0">
            <a:prstTxWarp prst="textNoShape">
              <a:avLst/>
            </a:prstTxWarp>
          </a:bodyPr>
          <a:lstStyle/>
          <a:p>
            <a:r>
              <a:rPr lang="en-US" altLang="zh-CN" smtClean="0"/>
              <a:t>function  f(a)</a:t>
            </a:r>
          </a:p>
          <a:p>
            <a:r>
              <a:rPr lang="en-US" altLang="zh-CN" smtClean="0"/>
              <a:t>REAL(KIND=8) :: a,f</a:t>
            </a:r>
          </a:p>
          <a:p>
            <a:r>
              <a:rPr lang="en-US" altLang="zh-CN" smtClean="0"/>
              <a:t>f=4.0d0 / (1.0d0 + a*a)</a:t>
            </a:r>
          </a:p>
          <a:p>
            <a:r>
              <a:rPr lang="en-US" altLang="zh-CN" smtClean="0"/>
              <a:t>END FUNCTION f</a:t>
            </a:r>
          </a:p>
          <a:p>
            <a:pPr marL="0" indent="0">
              <a:buNone/>
            </a:pPr>
            <a:endParaRPr lang="zh-CN" altLang="en-US"/>
          </a:p>
        </p:txBody>
      </p:sp>
    </p:spTree>
    <p:extLst>
      <p:ext uri="{BB962C8B-B14F-4D97-AF65-F5344CB8AC3E}">
        <p14:creationId xmlns:p14="http://schemas.microsoft.com/office/powerpoint/2010/main" xmlns="" val="9624450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文本框"/>
          <p:cNvSpPr>
            <a:spLocks noGrp="1"/>
          </p:cNvSpPr>
          <p:nvPr>
            <p:ph type="title"/>
          </p:nvPr>
        </p:nvSpPr>
        <p:spPr>
          <a:xfrm>
            <a:off x="457200" y="273600"/>
            <a:ext cx="8229239" cy="1144800"/>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zh-CN" altLang="en-US" smtClean="0"/>
              <a:t>关于</a:t>
            </a:r>
            <a:r>
              <a:rPr lang="en-US" altLang="zh-CN" smtClean="0"/>
              <a:t>MPI</a:t>
            </a:r>
            <a:r>
              <a:rPr lang="zh-CN" altLang="en-US" smtClean="0"/>
              <a:t>的小结</a:t>
            </a:r>
            <a:endParaRPr lang="zh-CN" altLang="en-US"/>
          </a:p>
        </p:txBody>
      </p:sp>
      <p:sp>
        <p:nvSpPr>
          <p:cNvPr id="93" name="文本框"/>
          <p:cNvSpPr>
            <a:spLocks noGrp="1"/>
          </p:cNvSpPr>
          <p:nvPr>
            <p:ph type="body"/>
          </p:nvPr>
        </p:nvSpPr>
        <p:spPr>
          <a:xfrm>
            <a:off x="457200" y="1604520"/>
            <a:ext cx="8229239" cy="4966349"/>
          </a:xfrm>
          <a:prstGeom prst="rect">
            <a:avLst/>
          </a:prstGeom>
          <a:noFill/>
          <a:ln w="9525" cap="flat" cmpd="sng">
            <a:noFill/>
            <a:prstDash val="solid"/>
            <a:miter/>
          </a:ln>
        </p:spPr>
        <p:txBody>
          <a:bodyPr vert="horz" wrap="square" lIns="0" tIns="0" rIns="0" bIns="0" anchor="t" anchorCtr="0">
            <a:prstTxWarp prst="textNoShape">
              <a:avLst/>
            </a:prstTxWarp>
          </a:bodyPr>
          <a:lstStyle/>
          <a:p>
            <a:pPr fontAlgn="base" hangingPunct="0">
              <a:buFont typeface="永中宋体"/>
              <a:buChar char="★"/>
            </a:pPr>
            <a:r>
              <a:rPr lang="en-US" altLang="zh-CN"/>
              <a:t>MPI有几百个函数，</a:t>
            </a:r>
            <a:r>
              <a:rPr lang="zh-CN" altLang="en-US" sz="3600" b="0">
                <a:solidFill>
                  <a:srgbClr val="0000FF"/>
                </a:solidFill>
                <a:latin typeface="文泉驿等宽微米黑" pitchFamily="-31" charset="-122"/>
                <a:ea typeface="文泉驿等宽微米黑" pitchFamily="-31" charset="-122"/>
              </a:rPr>
              <a:t>在实际的应用中要用到的函数并不多</a:t>
            </a:r>
            <a:endParaRPr lang="en-US" altLang="zh-CN" sz="3600" b="0">
              <a:solidFill>
                <a:srgbClr val="0000FF"/>
              </a:solidFill>
              <a:latin typeface="文泉驿等宽微米黑" pitchFamily="-31" charset="-122"/>
              <a:ea typeface="文泉驿等宽微米黑" pitchFamily="-31" charset="-122"/>
            </a:endParaRPr>
          </a:p>
          <a:p>
            <a:r>
              <a:rPr lang="zh-CN" altLang="en-US"/>
              <a:t>在这个课程里面，我们介绍了几个最常用的函数，可以进行简单的并行程序设计</a:t>
            </a:r>
            <a:endParaRPr lang="en-US" altLang="zh-CN"/>
          </a:p>
          <a:p>
            <a:r>
              <a:rPr lang="zh-CN" altLang="en-US"/>
              <a:t>更多的应用大家可以参考MPI手册或查阅参考书籍</a:t>
            </a:r>
            <a:endParaRPr lang="en-US" altLang="zh-CN"/>
          </a:p>
          <a:p>
            <a:endParaRPr lang="zh-CN" altLang="en-US"/>
          </a:p>
        </p:txBody>
      </p:sp>
    </p:spTree>
    <p:extLst>
      <p:ext uri="{BB962C8B-B14F-4D97-AF65-F5344CB8AC3E}">
        <p14:creationId xmlns:p14="http://schemas.microsoft.com/office/powerpoint/2010/main" xmlns="" val="5105015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文本框"/>
          <p:cNvSpPr>
            <a:spLocks noGrp="1"/>
          </p:cNvSpPr>
          <p:nvPr>
            <p:ph type="title"/>
          </p:nvPr>
        </p:nvSpPr>
        <p:spPr>
          <a:xfrm>
            <a:off x="457200" y="273600"/>
            <a:ext cx="8229239" cy="1144800"/>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zh-CN" altLang="en-US" smtClean="0"/>
              <a:t>本课小结</a:t>
            </a:r>
            <a:endParaRPr lang="zh-CN" altLang="en-US"/>
          </a:p>
        </p:txBody>
      </p:sp>
      <p:sp>
        <p:nvSpPr>
          <p:cNvPr id="129" name="文本框"/>
          <p:cNvSpPr>
            <a:spLocks noGrp="1"/>
          </p:cNvSpPr>
          <p:nvPr>
            <p:ph type="body"/>
          </p:nvPr>
        </p:nvSpPr>
        <p:spPr>
          <a:xfrm>
            <a:off x="395536" y="1604520"/>
            <a:ext cx="8568952" cy="4966349"/>
          </a:xfrm>
          <a:prstGeom prst="rect">
            <a:avLst/>
          </a:prstGeom>
          <a:noFill/>
          <a:ln w="9525" cap="flat" cmpd="sng">
            <a:noFill/>
            <a:prstDash val="solid"/>
            <a:miter/>
          </a:ln>
        </p:spPr>
        <p:txBody>
          <a:bodyPr vert="horz" wrap="square" lIns="0" tIns="0" rIns="0" bIns="0" anchor="t" anchorCtr="0">
            <a:prstTxWarp prst="textNoShape">
              <a:avLst/>
            </a:prstTxWarp>
          </a:bodyPr>
          <a:lstStyle/>
          <a:p>
            <a:pPr>
              <a:buBlip>
                <a:blip r:embed="rId2"/>
              </a:buBlip>
            </a:pPr>
            <a:r>
              <a:rPr lang="en-US" altLang="zh-CN">
                <a:solidFill>
                  <a:srgbClr val="002060"/>
                </a:solidFill>
              </a:rPr>
              <a:t>OPENMP编程方面要比MPI简单</a:t>
            </a:r>
          </a:p>
          <a:p>
            <a:pPr>
              <a:buBlip>
                <a:blip r:embed="rId2"/>
              </a:buBlip>
            </a:pPr>
            <a:r>
              <a:rPr lang="zh-CN" altLang="en-US">
                <a:solidFill>
                  <a:srgbClr val="002060"/>
                </a:solidFill>
              </a:rPr>
              <a:t>可以很方便地从串行程序修改到OPENMP并行</a:t>
            </a:r>
            <a:endParaRPr lang="en-US" altLang="zh-CN">
              <a:solidFill>
                <a:srgbClr val="002060"/>
              </a:solidFill>
            </a:endParaRPr>
          </a:p>
          <a:p>
            <a:pPr>
              <a:buBlip>
                <a:blip r:embed="rId2"/>
              </a:buBlip>
            </a:pPr>
            <a:r>
              <a:rPr lang="zh-CN" altLang="en-US">
                <a:solidFill>
                  <a:srgbClr val="002060"/>
                </a:solidFill>
              </a:rPr>
              <a:t>编译器缺省安装就支持</a:t>
            </a:r>
            <a:r>
              <a:rPr lang="zh-CN" altLang="en-US" smtClean="0">
                <a:solidFill>
                  <a:srgbClr val="002060"/>
                </a:solidFill>
              </a:rPr>
              <a:t>OPENMP</a:t>
            </a:r>
            <a:endParaRPr lang="en-US" altLang="zh-CN" smtClean="0">
              <a:solidFill>
                <a:srgbClr val="002060"/>
              </a:solidFill>
            </a:endParaRPr>
          </a:p>
          <a:p>
            <a:pPr>
              <a:buBlip>
                <a:blip r:embed="rId2"/>
              </a:buBlip>
            </a:pPr>
            <a:r>
              <a:rPr lang="en-US" altLang="zh-CN" smtClean="0">
                <a:solidFill>
                  <a:srgbClr val="002060"/>
                </a:solidFill>
              </a:rPr>
              <a:t>OPENMP</a:t>
            </a:r>
            <a:r>
              <a:rPr lang="zh-CN" altLang="en-US" smtClean="0">
                <a:solidFill>
                  <a:srgbClr val="002060"/>
                </a:solidFill>
              </a:rPr>
              <a:t>的线程之间通过内存传递数据</a:t>
            </a:r>
            <a:endParaRPr lang="en-US" altLang="zh-CN" smtClean="0">
              <a:solidFill>
                <a:srgbClr val="002060"/>
              </a:solidFill>
            </a:endParaRPr>
          </a:p>
          <a:p>
            <a:pPr>
              <a:buBlip>
                <a:blip r:embed="rId2"/>
              </a:buBlip>
            </a:pPr>
            <a:endParaRPr lang="en-US" altLang="zh-CN" smtClean="0">
              <a:solidFill>
                <a:srgbClr val="002060"/>
              </a:solidFill>
            </a:endParaRPr>
          </a:p>
          <a:p>
            <a:pPr>
              <a:buBlip>
                <a:blip r:embed="rId2"/>
              </a:buBlip>
            </a:pPr>
            <a:r>
              <a:rPr lang="en-US" altLang="zh-CN" smtClean="0">
                <a:solidFill>
                  <a:srgbClr val="002060"/>
                </a:solidFill>
              </a:rPr>
              <a:t>OPENMP</a:t>
            </a:r>
            <a:r>
              <a:rPr lang="zh-CN" altLang="en-US" smtClean="0">
                <a:solidFill>
                  <a:srgbClr val="002060"/>
                </a:solidFill>
              </a:rPr>
              <a:t>不能跨机器并行</a:t>
            </a:r>
            <a:endParaRPr lang="en-US" altLang="zh-CN" smtClean="0">
              <a:solidFill>
                <a:srgbClr val="002060"/>
              </a:solidFill>
            </a:endParaRPr>
          </a:p>
          <a:p>
            <a:pPr>
              <a:buBlip>
                <a:blip r:embed="rId2"/>
              </a:buBlip>
            </a:pPr>
            <a:r>
              <a:rPr lang="en-US" altLang="zh-CN" smtClean="0">
                <a:solidFill>
                  <a:srgbClr val="002060"/>
                </a:solidFill>
              </a:rPr>
              <a:t>MPI</a:t>
            </a:r>
            <a:r>
              <a:rPr lang="zh-CN" altLang="en-US" smtClean="0">
                <a:solidFill>
                  <a:srgbClr val="002060"/>
                </a:solidFill>
              </a:rPr>
              <a:t>可以在很多台机器上进行并行计算，进程之间通过网络传递消息和数据</a:t>
            </a:r>
            <a:endParaRPr lang="en-US" altLang="zh-CN">
              <a:solidFill>
                <a:srgbClr val="002060"/>
              </a:solidFill>
            </a:endParaRPr>
          </a:p>
        </p:txBody>
      </p:sp>
    </p:spTree>
    <p:extLst>
      <p:ext uri="{BB962C8B-B14F-4D97-AF65-F5344CB8AC3E}">
        <p14:creationId xmlns:p14="http://schemas.microsoft.com/office/powerpoint/2010/main" xmlns="" val="767726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lstStyle/>
          <a:p>
            <a:r>
              <a:rPr lang="en-US" altLang="zh-CN" smtClean="0"/>
              <a:t>such@student:~/openmp$ gfortran -fopenmp test.f90 </a:t>
            </a:r>
          </a:p>
          <a:p>
            <a:r>
              <a:rPr lang="en-US" altLang="zh-CN" smtClean="0"/>
              <a:t>such@student:~/openmp$ ./a.out</a:t>
            </a:r>
          </a:p>
          <a:p>
            <a:r>
              <a:rPr lang="en-US" altLang="zh-CN" smtClean="0"/>
              <a:t> Hello World !</a:t>
            </a:r>
          </a:p>
          <a:p>
            <a:r>
              <a:rPr lang="en-US" altLang="zh-CN" smtClean="0"/>
              <a:t> Hello World !</a:t>
            </a:r>
          </a:p>
          <a:p>
            <a:endParaRPr lang="en-US" altLang="zh-CN" smtClean="0"/>
          </a:p>
          <a:p>
            <a:r>
              <a:rPr lang="en-US" altLang="zh-CN" smtClean="0"/>
              <a:t>CPU</a:t>
            </a:r>
            <a:r>
              <a:rPr lang="zh-CN" altLang="en-US" smtClean="0"/>
              <a:t>是</a:t>
            </a:r>
            <a:r>
              <a:rPr lang="en-US" altLang="zh-CN" smtClean="0"/>
              <a:t>2</a:t>
            </a:r>
            <a:r>
              <a:rPr lang="zh-CN" altLang="en-US" smtClean="0"/>
              <a:t>核的，所以</a:t>
            </a:r>
            <a:r>
              <a:rPr lang="en-US" altLang="zh-CN" smtClean="0"/>
              <a:t>WRITE</a:t>
            </a:r>
            <a:r>
              <a:rPr lang="zh-CN" altLang="en-US" smtClean="0"/>
              <a:t>语句被执行了</a:t>
            </a:r>
            <a:r>
              <a:rPr lang="en-US" altLang="zh-CN" smtClean="0"/>
              <a:t>2</a:t>
            </a:r>
            <a:r>
              <a:rPr lang="zh-CN" altLang="en-US" smtClean="0"/>
              <a:t>次</a:t>
            </a:r>
            <a:endParaRPr lang="en-US" altLang="zh-CN"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mtClean="0"/>
              <a:t>OPENMP</a:t>
            </a:r>
            <a:r>
              <a:rPr lang="zh-CN" altLang="en-US" smtClean="0"/>
              <a:t>的并行原理</a:t>
            </a:r>
            <a:endParaRPr lang="zh-CN" altLang="en-US"/>
          </a:p>
        </p:txBody>
      </p:sp>
      <p:sp>
        <p:nvSpPr>
          <p:cNvPr id="3" name="内容占位符 2"/>
          <p:cNvSpPr>
            <a:spLocks noGrp="1"/>
          </p:cNvSpPr>
          <p:nvPr>
            <p:ph idx="1"/>
          </p:nvPr>
        </p:nvSpPr>
        <p:spPr/>
        <p:txBody>
          <a:bodyPr/>
          <a:lstStyle/>
          <a:p>
            <a:r>
              <a:rPr kumimoji="1" lang="zh-CN" altLang="en-US" smtClean="0"/>
              <a:t>一个线程被自动分成</a:t>
            </a:r>
            <a:r>
              <a:rPr kumimoji="1" lang="en-US" altLang="zh-CN" smtClean="0"/>
              <a:t>N</a:t>
            </a:r>
            <a:r>
              <a:rPr kumimoji="1" lang="zh-CN" altLang="en-US" smtClean="0"/>
              <a:t>个线程在</a:t>
            </a:r>
            <a:r>
              <a:rPr kumimoji="1" lang="en-US" altLang="zh-CN" smtClean="0"/>
              <a:t>N</a:t>
            </a:r>
            <a:r>
              <a:rPr kumimoji="1" lang="zh-CN" altLang="en-US" smtClean="0"/>
              <a:t>个</a:t>
            </a:r>
            <a:r>
              <a:rPr kumimoji="1" lang="en-US" altLang="zh-CN" smtClean="0"/>
              <a:t>CPU</a:t>
            </a:r>
            <a:r>
              <a:rPr kumimoji="1" lang="zh-CN" altLang="en-US" smtClean="0"/>
              <a:t>核心上同时执行</a:t>
            </a:r>
          </a:p>
          <a:p>
            <a:endParaRPr lang="zh-CN" altLang="en-US"/>
          </a:p>
        </p:txBody>
      </p:sp>
      <p:pic>
        <p:nvPicPr>
          <p:cNvPr id="4" name="图片"/>
          <p:cNvPicPr>
            <a:picLocks noChangeAspect="1"/>
          </p:cNvPicPr>
          <p:nvPr/>
        </p:nvPicPr>
        <p:blipFill>
          <a:blip r:embed="rId2" cstate="print"/>
          <a:stretch>
            <a:fillRect/>
          </a:stretch>
        </p:blipFill>
        <p:spPr>
          <a:xfrm>
            <a:off x="611560" y="2204864"/>
            <a:ext cx="7980451" cy="3273380"/>
          </a:xfrm>
          <a:prstGeom prst="rect">
            <a:avLst/>
          </a:prstGeom>
          <a:noFill/>
          <a:ln w="9525" cap="flat" cmpd="sng">
            <a:noFill/>
            <a:prstDash val="solid"/>
            <a:miter/>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指定程序并行的线程数</a:t>
            </a:r>
            <a:endParaRPr lang="zh-CN" altLang="en-US"/>
          </a:p>
        </p:txBody>
      </p:sp>
      <p:sp>
        <p:nvSpPr>
          <p:cNvPr id="3" name="内容占位符 2"/>
          <p:cNvSpPr>
            <a:spLocks noGrp="1"/>
          </p:cNvSpPr>
          <p:nvPr>
            <p:ph idx="1"/>
          </p:nvPr>
        </p:nvSpPr>
        <p:spPr/>
        <p:txBody>
          <a:bodyPr/>
          <a:lstStyle/>
          <a:p>
            <a:r>
              <a:rPr lang="en-US" altLang="zh-CN" smtClean="0"/>
              <a:t>PROGRAM  main</a:t>
            </a:r>
          </a:p>
          <a:p>
            <a:r>
              <a:rPr lang="en-US" altLang="zh-CN" smtClean="0"/>
              <a:t>CALL</a:t>
            </a:r>
            <a:r>
              <a:rPr lang="en-US" altLang="zh-CN" smtClean="0">
                <a:solidFill>
                  <a:srgbClr val="FF0000"/>
                </a:solidFill>
              </a:rPr>
              <a:t> OMP_SET_NUM_THREADS(4)</a:t>
            </a:r>
          </a:p>
          <a:p>
            <a:r>
              <a:rPr lang="en-US" altLang="zh-CN" smtClean="0"/>
              <a:t>!$OMP PARALLEL</a:t>
            </a:r>
          </a:p>
          <a:p>
            <a:r>
              <a:rPr lang="en-US" altLang="zh-CN" smtClean="0"/>
              <a:t>WRITE(*,*) “Hello World !</a:t>
            </a:r>
            <a:r>
              <a:rPr lang="zh-CN" altLang="zh-CN" smtClean="0"/>
              <a:t>”</a:t>
            </a:r>
            <a:endParaRPr lang="en-US" altLang="zh-CN" smtClean="0"/>
          </a:p>
          <a:p>
            <a:r>
              <a:rPr lang="en-US" altLang="zh-CN" smtClean="0"/>
              <a:t>!$OMP END PARALLEL</a:t>
            </a:r>
          </a:p>
          <a:p>
            <a:r>
              <a:rPr lang="en-US" altLang="zh-CN" smtClean="0"/>
              <a:t>END</a:t>
            </a:r>
          </a:p>
          <a:p>
            <a:endParaRPr lang="en-US" altLang="zh-CN" smtClean="0"/>
          </a:p>
          <a:p>
            <a:r>
              <a:rPr lang="zh-CN" altLang="en-US" smtClean="0"/>
              <a:t>这里指定程序最多用</a:t>
            </a:r>
            <a:r>
              <a:rPr lang="en-US" altLang="zh-CN" smtClean="0"/>
              <a:t>4</a:t>
            </a:r>
            <a:r>
              <a:rPr lang="zh-CN" altLang="en-US" smtClean="0"/>
              <a:t>个线程并行，会输出</a:t>
            </a:r>
            <a:r>
              <a:rPr lang="en-US" altLang="zh-CN" smtClean="0"/>
              <a:t>4</a:t>
            </a:r>
            <a:r>
              <a:rPr lang="zh-CN" altLang="en-US" smtClean="0"/>
              <a:t>行</a:t>
            </a:r>
            <a:endParaRPr lang="en-US" altLang="zh-CN" smtClean="0"/>
          </a:p>
          <a:p>
            <a:r>
              <a:rPr lang="en-US" altLang="zh-CN" smtClean="0"/>
              <a:t> Hello World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文本框"/>
          <p:cNvSpPr>
            <a:spLocks noGrp="1"/>
          </p:cNvSpPr>
          <p:nvPr>
            <p:ph type="title"/>
          </p:nvPr>
        </p:nvSpPr>
        <p:spPr>
          <a:xfrm>
            <a:off x="457200" y="273600"/>
            <a:ext cx="8229239" cy="779136"/>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zh-CN" altLang="en-US"/>
              <a:t>简单的DO循环并行</a:t>
            </a:r>
          </a:p>
        </p:txBody>
      </p:sp>
      <p:sp>
        <p:nvSpPr>
          <p:cNvPr id="117" name="文本框"/>
          <p:cNvSpPr>
            <a:spLocks noGrp="1"/>
          </p:cNvSpPr>
          <p:nvPr>
            <p:ph type="body"/>
          </p:nvPr>
        </p:nvSpPr>
        <p:spPr>
          <a:xfrm>
            <a:off x="457200" y="1604520"/>
            <a:ext cx="8229239" cy="4966349"/>
          </a:xfrm>
          <a:prstGeom prst="rect">
            <a:avLst/>
          </a:prstGeom>
          <a:noFill/>
          <a:ln w="9525" cap="flat" cmpd="sng">
            <a:noFill/>
            <a:prstDash val="solid"/>
            <a:miter/>
          </a:ln>
        </p:spPr>
        <p:txBody>
          <a:bodyPr vert="horz" wrap="square" lIns="0" tIns="0" rIns="0" bIns="0" anchor="t" anchorCtr="0">
            <a:prstTxWarp prst="textNoShape">
              <a:avLst/>
            </a:prstTxWarp>
          </a:bodyPr>
          <a:lstStyle/>
          <a:p>
            <a:pPr marL="0" indent="0">
              <a:buNone/>
            </a:pPr>
            <a:r>
              <a:rPr lang="en-US" altLang="zh-CN"/>
              <a:t>!$OMP DO</a:t>
            </a:r>
          </a:p>
          <a:p>
            <a:pPr marL="0" indent="0">
              <a:buNone/>
            </a:pPr>
            <a:r>
              <a:rPr lang="en-US" altLang="zh-CN"/>
              <a:t>do i = 1, 1000</a:t>
            </a:r>
          </a:p>
          <a:p>
            <a:pPr marL="0" indent="0">
              <a:buNone/>
            </a:pPr>
            <a:r>
              <a:rPr lang="en-US" altLang="zh-CN"/>
              <a:t>...</a:t>
            </a:r>
          </a:p>
          <a:p>
            <a:pPr marL="0" indent="0">
              <a:buNone/>
            </a:pPr>
            <a:r>
              <a:rPr lang="en-US" altLang="zh-CN"/>
              <a:t>enddo</a:t>
            </a:r>
          </a:p>
          <a:p>
            <a:pPr marL="0" indent="0">
              <a:buNone/>
            </a:pPr>
            <a:r>
              <a:rPr lang="en-US" altLang="zh-CN"/>
              <a:t>!$OMP END DO</a:t>
            </a:r>
          </a:p>
          <a:p>
            <a:pPr marL="0" indent="0">
              <a:buNone/>
            </a:pPr>
            <a:endParaRPr lang="en-US" altLang="zh-CN"/>
          </a:p>
          <a:p>
            <a:pPr marL="0" indent="0">
              <a:buNone/>
            </a:pPr>
            <a:r>
              <a:rPr lang="zh-CN" altLang="en-US"/>
              <a:t>如果用10</a:t>
            </a:r>
            <a:r>
              <a:rPr lang="zh-CN" altLang="en-US" smtClean="0"/>
              <a:t>个线程</a:t>
            </a:r>
            <a:r>
              <a:rPr lang="zh-CN" altLang="en-US"/>
              <a:t>来运行，那么</a:t>
            </a:r>
            <a:r>
              <a:rPr lang="zh-CN" altLang="en-US" smtClean="0"/>
              <a:t>每个线程运行</a:t>
            </a:r>
            <a:r>
              <a:rPr lang="zh-CN" altLang="en-US"/>
              <a:t>代码的示意图见下页</a:t>
            </a:r>
          </a:p>
        </p:txBody>
      </p:sp>
    </p:spTree>
    <p:extLst>
      <p:ext uri="{BB962C8B-B14F-4D97-AF65-F5344CB8AC3E}">
        <p14:creationId xmlns:p14="http://schemas.microsoft.com/office/powerpoint/2010/main" xmlns="" val="394048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文本框"/>
          <p:cNvSpPr>
            <a:spLocks noGrp="1"/>
          </p:cNvSpPr>
          <p:nvPr>
            <p:ph type="title"/>
          </p:nvPr>
        </p:nvSpPr>
        <p:spPr>
          <a:xfrm>
            <a:off x="457200" y="273600"/>
            <a:ext cx="8229239" cy="1144800"/>
          </a:xfrm>
          <a:prstGeom prst="rect">
            <a:avLst/>
          </a:prstGeom>
          <a:noFill/>
          <a:ln w="9525" cap="flat" cmpd="sng">
            <a:noFill/>
            <a:prstDash val="solid"/>
            <a:miter/>
          </a:ln>
        </p:spPr>
        <p:txBody>
          <a:bodyPr vert="horz" wrap="square" lIns="0" tIns="0" rIns="0" bIns="0" anchor="ctr" anchorCtr="0">
            <a:prstTxWarp prst="textNoShape">
              <a:avLst/>
            </a:prstTxWarp>
          </a:bodyPr>
          <a:lstStyle/>
          <a:p>
            <a:r>
              <a:rPr lang="zh-CN" altLang="en-US"/>
              <a:t>并行示意图</a:t>
            </a:r>
          </a:p>
        </p:txBody>
      </p:sp>
      <p:sp>
        <p:nvSpPr>
          <p:cNvPr id="119" name="文本框"/>
          <p:cNvSpPr>
            <a:spLocks noGrp="1"/>
          </p:cNvSpPr>
          <p:nvPr>
            <p:ph type="body"/>
          </p:nvPr>
        </p:nvSpPr>
        <p:spPr>
          <a:xfrm>
            <a:off x="457200" y="1604520"/>
            <a:ext cx="8229239" cy="4966349"/>
          </a:xfrm>
          <a:prstGeom prst="rect">
            <a:avLst/>
          </a:prstGeom>
          <a:noFill/>
          <a:ln w="9525" cap="flat" cmpd="sng">
            <a:noFill/>
            <a:prstDash val="solid"/>
            <a:miter/>
          </a:ln>
        </p:spPr>
        <p:txBody>
          <a:bodyPr vert="horz" wrap="square" lIns="0" tIns="0" rIns="0" bIns="0" anchor="t" anchorCtr="0">
            <a:prstTxWarp prst="textNoShape">
              <a:avLst/>
            </a:prstTxWarp>
          </a:bodyPr>
          <a:lstStyle/>
          <a:p>
            <a:endParaRPr lang="zh-CN" altLang="en-US"/>
          </a:p>
        </p:txBody>
      </p:sp>
      <p:pic>
        <p:nvPicPr>
          <p:cNvPr id="120" name="图片"/>
          <p:cNvPicPr>
            <a:picLocks noChangeAspect="1"/>
          </p:cNvPicPr>
          <p:nvPr/>
        </p:nvPicPr>
        <p:blipFill>
          <a:blip r:embed="rId2" cstate="print"/>
          <a:stretch>
            <a:fillRect/>
          </a:stretch>
        </p:blipFill>
        <p:spPr>
          <a:xfrm>
            <a:off x="227931" y="1529366"/>
            <a:ext cx="8651322" cy="3783168"/>
          </a:xfrm>
          <a:prstGeom prst="rect">
            <a:avLst/>
          </a:prstGeom>
          <a:noFill/>
          <a:ln w="9525" cap="flat" cmpd="sng">
            <a:noFill/>
            <a:prstDash val="solid"/>
            <a:miter/>
          </a:ln>
        </p:spPr>
      </p:pic>
    </p:spTree>
    <p:extLst>
      <p:ext uri="{BB962C8B-B14F-4D97-AF65-F5344CB8AC3E}">
        <p14:creationId xmlns:p14="http://schemas.microsoft.com/office/powerpoint/2010/main" xmlns="" val="2115545830"/>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9050">
          <a:solidFill>
            <a:schemeClr val="tx1"/>
          </a:solidFill>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6220</TotalTime>
  <Words>1835</Words>
  <Application>Microsoft Office PowerPoint</Application>
  <PresentationFormat>全屏显示(4:3)</PresentationFormat>
  <Paragraphs>392</Paragraphs>
  <Slides>44</Slides>
  <Notes>0</Notes>
  <HiddenSlides>0</HiddenSlides>
  <MMClips>0</MMClips>
  <ScaleCrop>false</ScaleCrop>
  <HeadingPairs>
    <vt:vector size="4" baseType="variant">
      <vt:variant>
        <vt:lpstr>主题</vt:lpstr>
      </vt:variant>
      <vt:variant>
        <vt:i4>1</vt:i4>
      </vt:variant>
      <vt:variant>
        <vt:lpstr>幻灯片标题</vt:lpstr>
      </vt:variant>
      <vt:variant>
        <vt:i4>44</vt:i4>
      </vt:variant>
    </vt:vector>
  </HeadingPairs>
  <TitlesOfParts>
    <vt:vector size="45" baseType="lpstr">
      <vt:lpstr>Office 主题</vt:lpstr>
      <vt:lpstr>第十五讲</vt:lpstr>
      <vt:lpstr>主要内容</vt:lpstr>
      <vt:lpstr>OPENMP</vt:lpstr>
      <vt:lpstr>OPENMP编程举例</vt:lpstr>
      <vt:lpstr>幻灯片 5</vt:lpstr>
      <vt:lpstr>OPENMP的并行原理</vt:lpstr>
      <vt:lpstr>指定程序并行的线程数</vt:lpstr>
      <vt:lpstr>简单的DO循环并行</vt:lpstr>
      <vt:lpstr>并行示意图</vt:lpstr>
      <vt:lpstr>带子句的并行DO循环---归约</vt:lpstr>
      <vt:lpstr>带子句的并行DO循环---归约（续）</vt:lpstr>
      <vt:lpstr>线程的私有变量</vt:lpstr>
      <vt:lpstr>并行举例：计算圆周率</vt:lpstr>
      <vt:lpstr>计算π的串行程序</vt:lpstr>
      <vt:lpstr>计算π的并行程序</vt:lpstr>
      <vt:lpstr>MPI</vt:lpstr>
      <vt:lpstr>MPI的实现</vt:lpstr>
      <vt:lpstr>最简单的MPI程序----test.f90</vt:lpstr>
      <vt:lpstr>Fortran中MPI函数约定</vt:lpstr>
      <vt:lpstr>MPI初始化函数----MPI_INIT()</vt:lpstr>
      <vt:lpstr>MPI结束函数----MPI_FINALIZE()</vt:lpstr>
      <vt:lpstr>编译与运行MPI程序</vt:lpstr>
      <vt:lpstr>test.f90运行详解</vt:lpstr>
      <vt:lpstr>编写MPI程序的准备</vt:lpstr>
      <vt:lpstr>MPI_Comm_size</vt:lpstr>
      <vt:lpstr>MPI_Comm_rank</vt:lpstr>
      <vt:lpstr>test.f90的改进版</vt:lpstr>
      <vt:lpstr>改进版的运行结果</vt:lpstr>
      <vt:lpstr>进程间消息的传递</vt:lpstr>
      <vt:lpstr>消息发送  SEND</vt:lpstr>
      <vt:lpstr>关于datatype</vt:lpstr>
      <vt:lpstr>附加的数据类型</vt:lpstr>
      <vt:lpstr>消息接收  RECV</vt:lpstr>
      <vt:lpstr>返回状态 status</vt:lpstr>
      <vt:lpstr>test2.f90</vt:lpstr>
      <vt:lpstr>幻灯片 36</vt:lpstr>
      <vt:lpstr>运行结果</vt:lpstr>
      <vt:lpstr>MPI的归约</vt:lpstr>
      <vt:lpstr>MPI预定义的归约操作</vt:lpstr>
      <vt:lpstr>cpi.f90</vt:lpstr>
      <vt:lpstr>幻灯片 41</vt:lpstr>
      <vt:lpstr>幻灯片 42</vt:lpstr>
      <vt:lpstr>关于MPI的小结</vt:lpstr>
      <vt:lpstr>本课小结</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Windows 用户</cp:lastModifiedBy>
  <cp:revision>476</cp:revision>
  <dcterms:created xsi:type="dcterms:W3CDTF">2015-09-08T00:49:48Z</dcterms:created>
  <dcterms:modified xsi:type="dcterms:W3CDTF">2016-06-15T02:24:33Z</dcterms:modified>
</cp:coreProperties>
</file>