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95" r:id="rId6"/>
    <p:sldId id="296" r:id="rId7"/>
    <p:sldId id="297" r:id="rId8"/>
    <p:sldId id="290" r:id="rId9"/>
    <p:sldId id="291" r:id="rId10"/>
    <p:sldId id="298" r:id="rId11"/>
    <p:sldId id="292" r:id="rId12"/>
    <p:sldId id="293" r:id="rId13"/>
    <p:sldId id="301" r:id="rId14"/>
    <p:sldId id="299" r:id="rId15"/>
    <p:sldId id="302" r:id="rId16"/>
    <p:sldId id="303" r:id="rId17"/>
    <p:sldId id="304" r:id="rId18"/>
    <p:sldId id="305" r:id="rId19"/>
    <p:sldId id="306" r:id="rId20"/>
    <p:sldId id="307" r:id="rId21"/>
    <p:sldId id="309" r:id="rId22"/>
    <p:sldId id="308" r:id="rId23"/>
    <p:sldId id="310" r:id="rId24"/>
    <p:sldId id="311" r:id="rId25"/>
    <p:sldId id="312" r:id="rId26"/>
    <p:sldId id="313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>
                <a:latin typeface="+mj-ea"/>
                <a:ea typeface="+mj-ea"/>
              </a:defRPr>
            </a:lvl1pPr>
            <a:lvl2pPr>
              <a:buFontTx/>
              <a:buBlip>
                <a:blip r:embed="rId2"/>
              </a:buBlip>
              <a:defRPr>
                <a:latin typeface="+mj-ea"/>
                <a:ea typeface="+mj-ea"/>
              </a:defRPr>
            </a:lvl2pPr>
            <a:lvl3pPr>
              <a:buFontTx/>
              <a:buBlip>
                <a:blip r:embed="rId2"/>
              </a:buBlip>
              <a:defRPr>
                <a:latin typeface="+mj-ea"/>
                <a:ea typeface="+mj-ea"/>
              </a:defRPr>
            </a:lvl3pPr>
            <a:lvl4pPr>
              <a:buFontTx/>
              <a:buBlip>
                <a:blip r:embed="rId2"/>
              </a:buBlip>
              <a:defRPr>
                <a:latin typeface="+mj-ea"/>
                <a:ea typeface="+mj-ea"/>
              </a:defRPr>
            </a:lvl4pPr>
            <a:lvl5pPr>
              <a:buFontTx/>
              <a:buBlip>
                <a:blip r:embed="rId2"/>
              </a:buBlip>
              <a:defRPr>
                <a:latin typeface="+mj-ea"/>
                <a:ea typeface="+mj-ea"/>
              </a:defRPr>
            </a:lvl5pPr>
          </a:lstStyle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r>
              <a:rPr lang="en-US" altLang="zh-CN" dirty="0" smtClean="0"/>
              <a:t>Fortran</a:t>
            </a:r>
            <a:r>
              <a:rPr lang="zh-CN" altLang="en-US" dirty="0" smtClean="0"/>
              <a:t>程序设计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490066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8229600" cy="525658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 smtClean="0"/>
              <a:t>第二级</a:t>
            </a:r>
          </a:p>
          <a:p>
            <a:pPr lvl="2" eaLnBrk="1" latinLnBrk="0" hangingPunct="1"/>
            <a:r>
              <a:rPr kumimoji="0" lang="zh-CN" altLang="en-US" dirty="0" smtClean="0"/>
              <a:t>第三级</a:t>
            </a:r>
          </a:p>
          <a:p>
            <a:pPr lvl="3" eaLnBrk="1" latinLnBrk="0" hangingPunct="1"/>
            <a:r>
              <a:rPr kumimoji="0" lang="zh-CN" altLang="en-US" dirty="0" smtClean="0"/>
              <a:t>第四级</a:t>
            </a:r>
          </a:p>
          <a:p>
            <a:pPr lvl="4" eaLnBrk="1" latinLnBrk="0" hangingPunct="1"/>
            <a:r>
              <a:rPr kumimoji="0"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zh-CN" dirty="0" smtClean="0"/>
              <a:t>Fortran</a:t>
            </a:r>
            <a:r>
              <a:rPr lang="zh-CN" altLang="en-US" dirty="0" smtClean="0"/>
              <a:t>语言程序设计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 descr="3915918_151039018960_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70806" cy="9735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2000" kern="1200" baseline="0">
          <a:solidFill>
            <a:srgbClr val="FF0000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such@whu.edu.cn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72400" cy="2688703"/>
          </a:xfrm>
        </p:spPr>
        <p:txBody>
          <a:bodyPr>
            <a:normAutofit/>
          </a:bodyPr>
          <a:lstStyle/>
          <a:p>
            <a:r>
              <a:rPr lang="en-US" altLang="zh-CN" sz="4400" dirty="0" smtClean="0"/>
              <a:t>Fortran</a:t>
            </a:r>
            <a:r>
              <a:rPr lang="zh-CN" altLang="en-US" sz="4400" dirty="0" smtClean="0"/>
              <a:t>程序设计</a:t>
            </a:r>
            <a:r>
              <a:rPr lang="en-US" altLang="zh-CN" sz="4400" dirty="0" smtClean="0"/>
              <a:t/>
            </a:r>
            <a:br>
              <a:rPr lang="en-US" altLang="zh-CN" sz="4400" dirty="0" smtClean="0"/>
            </a:br>
            <a:r>
              <a:rPr lang="zh-CN" altLang="en-US" sz="4400" dirty="0" smtClean="0"/>
              <a:t>绪    论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 smtClean="0"/>
              <a:t>编译环境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windows</a:t>
            </a:r>
          </a:p>
          <a:p>
            <a:pPr lvl="1"/>
            <a:r>
              <a:rPr kumimoji="1" lang="en-US" altLang="zh-CN" dirty="0" smtClean="0"/>
              <a:t>visual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studio</a:t>
            </a:r>
          </a:p>
          <a:p>
            <a:pPr lvl="1"/>
            <a:r>
              <a:rPr kumimoji="1" lang="en-US" altLang="zh-CN" dirty="0" err="1" smtClean="0"/>
              <a:t>gfortran</a:t>
            </a:r>
            <a:endParaRPr kumimoji="1" lang="en-US" altLang="zh-CN" dirty="0" smtClean="0"/>
          </a:p>
          <a:p>
            <a:r>
              <a:rPr kumimoji="1" lang="en-US" altLang="zh-CN" dirty="0" smtClean="0"/>
              <a:t>Linux</a:t>
            </a:r>
          </a:p>
          <a:p>
            <a:pPr lvl="1"/>
            <a:r>
              <a:rPr kumimoji="1" lang="en-US" altLang="zh-CN" dirty="0" err="1" smtClean="0"/>
              <a:t>intel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fortran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compiler</a:t>
            </a:r>
          </a:p>
          <a:p>
            <a:pPr lvl="1"/>
            <a:r>
              <a:rPr kumimoji="1" lang="en-US" altLang="zh-CN" dirty="0" err="1" smtClean="0"/>
              <a:t>gfortran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969673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Fortran</a:t>
            </a:r>
            <a:r>
              <a:rPr lang="zh-CN" altLang="en-US" dirty="0" smtClean="0"/>
              <a:t>编译器简介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76064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Visual Studio 2008</a:t>
            </a:r>
            <a:r>
              <a:rPr lang="zh-CN" altLang="en-US" dirty="0" smtClean="0"/>
              <a:t>界面</a:t>
            </a:r>
            <a:endParaRPr lang="zh-CN" altLang="en-US" dirty="0"/>
          </a:p>
        </p:txBody>
      </p:sp>
      <p:pic>
        <p:nvPicPr>
          <p:cNvPr id="1025" name="Picture 1" descr="C:\Users\Administrator\AppData\Roaming\Tencent\Users\6524055\QQ\WinTemp\RichOle\B_YO()~4XY4R`8UMZGBP~N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7164288" cy="488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Fortran </a:t>
            </a:r>
            <a:r>
              <a:rPr lang="zh-CN" altLang="en-US" dirty="0" smtClean="0"/>
              <a:t>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00B050"/>
                </a:solidFill>
              </a:rPr>
              <a:t>本课程采用</a:t>
            </a:r>
            <a:r>
              <a:rPr lang="en-US" altLang="zh-CN" dirty="0" err="1" smtClean="0">
                <a:solidFill>
                  <a:srgbClr val="00B050"/>
                </a:solidFill>
              </a:rPr>
              <a:t>linux</a:t>
            </a:r>
            <a:r>
              <a:rPr lang="zh-CN" altLang="en-US" dirty="0" smtClean="0">
                <a:solidFill>
                  <a:srgbClr val="00B050"/>
                </a:solidFill>
              </a:rPr>
              <a:t>下的编程环境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pPr lvl="1"/>
            <a:r>
              <a:rPr lang="zh-CN" altLang="en-US" dirty="0" smtClean="0"/>
              <a:t>源代码书写用</a:t>
            </a:r>
            <a:r>
              <a:rPr lang="en-US" altLang="zh-CN" dirty="0" smtClean="0">
                <a:solidFill>
                  <a:srgbClr val="C00000"/>
                </a:solidFill>
              </a:rPr>
              <a:t>vi</a:t>
            </a:r>
          </a:p>
          <a:p>
            <a:pPr lvl="1"/>
            <a:r>
              <a:rPr lang="zh-CN" altLang="en-US" dirty="0" smtClean="0"/>
              <a:t>编译器用</a:t>
            </a:r>
            <a:r>
              <a:rPr lang="en-US" altLang="zh-CN" dirty="0" err="1" smtClean="0">
                <a:solidFill>
                  <a:srgbClr val="C00000"/>
                </a:solidFill>
              </a:rPr>
              <a:t>gFortran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r>
              <a:rPr lang="zh-CN" altLang="en-US" dirty="0" smtClean="0"/>
              <a:t>编程服务器地址：</a:t>
            </a:r>
            <a:r>
              <a:rPr lang="en-US" altLang="zh-CN" dirty="0" smtClean="0"/>
              <a:t>202.114.78.204</a:t>
            </a:r>
          </a:p>
          <a:p>
            <a:pPr lvl="1"/>
            <a:r>
              <a:rPr lang="zh-CN" altLang="en-US" dirty="0" smtClean="0"/>
              <a:t>登录服务器采用软件</a:t>
            </a:r>
            <a:r>
              <a:rPr lang="en-US" altLang="zh-CN" dirty="0" smtClean="0"/>
              <a:t>putty</a:t>
            </a:r>
          </a:p>
          <a:p>
            <a:pPr lvl="1"/>
            <a:r>
              <a:rPr lang="zh-CN" altLang="en-US" dirty="0" smtClean="0"/>
              <a:t>上传文档采用软件</a:t>
            </a:r>
            <a:r>
              <a:rPr lang="en-US" altLang="zh-CN" dirty="0" err="1" smtClean="0"/>
              <a:t>winscp</a:t>
            </a:r>
            <a:endParaRPr lang="en-US" altLang="zh-CN" dirty="0" smtClean="0"/>
          </a:p>
          <a:p>
            <a:r>
              <a:rPr lang="zh-CN" altLang="en-US" dirty="0" smtClean="0"/>
              <a:t>关于服务器登录及软件使用相关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在第一次实验时讲授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认识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程序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第一个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altLang="zh-CN" dirty="0" smtClean="0">
                <a:solidFill>
                  <a:srgbClr val="FF3399"/>
                </a:solidFill>
              </a:rPr>
              <a:t>PROGRAM </a:t>
            </a:r>
            <a:r>
              <a:rPr lang="en-US" altLang="zh-CN" dirty="0" err="1" smtClean="0">
                <a:solidFill>
                  <a:srgbClr val="FF3399"/>
                </a:solidFill>
              </a:rPr>
              <a:t>my_first_program</a:t>
            </a:r>
            <a:endParaRPr lang="en-US" altLang="zh-CN" dirty="0" smtClean="0">
              <a:solidFill>
                <a:srgbClr val="FF3399"/>
              </a:solidFill>
            </a:endParaRP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	Purpose: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	To illustrate some of the basic feature of a Fortran program.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 	Declare the variables used in this program.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3399"/>
                </a:solidFill>
              </a:rPr>
              <a:t>INTEGER :: </a:t>
            </a:r>
            <a:r>
              <a:rPr lang="en-US" altLang="zh-CN" dirty="0" err="1" smtClean="0">
                <a:solidFill>
                  <a:srgbClr val="FF3399"/>
                </a:solidFill>
              </a:rPr>
              <a:t>i,j,k</a:t>
            </a:r>
            <a:r>
              <a:rPr lang="en-US" altLang="zh-CN" dirty="0" smtClean="0">
                <a:solidFill>
                  <a:srgbClr val="FF3399"/>
                </a:solidFill>
              </a:rPr>
              <a:t>	</a:t>
            </a:r>
            <a:r>
              <a:rPr lang="en-US" altLang="zh-CN" dirty="0" smtClean="0"/>
              <a:t>	</a:t>
            </a:r>
            <a:r>
              <a:rPr lang="en-US" altLang="zh-CN" dirty="0" smtClean="0">
                <a:solidFill>
                  <a:srgbClr val="002060"/>
                </a:solidFill>
              </a:rPr>
              <a:t>! All variables are integers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	Get two values to store in variables </a:t>
            </a:r>
            <a:r>
              <a:rPr lang="en-US" altLang="zh-CN" dirty="0" err="1" smtClean="0">
                <a:solidFill>
                  <a:srgbClr val="002060"/>
                </a:solidFill>
              </a:rPr>
              <a:t>i</a:t>
            </a:r>
            <a:r>
              <a:rPr lang="en-US" altLang="zh-CN" dirty="0" smtClean="0">
                <a:solidFill>
                  <a:srgbClr val="002060"/>
                </a:solidFill>
              </a:rPr>
              <a:t> and j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WRITE (*,*) ‘Enter the numbers to multiply:’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READ (*,*) </a:t>
            </a:r>
            <a:r>
              <a:rPr lang="en-US" altLang="zh-CN" dirty="0" err="1" smtClean="0">
                <a:solidFill>
                  <a:srgbClr val="FF0000"/>
                </a:solidFill>
              </a:rPr>
              <a:t>i,j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 	Multiply the number together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k = </a:t>
            </a:r>
            <a:r>
              <a:rPr lang="en-US" altLang="zh-CN" dirty="0" err="1" smtClean="0">
                <a:solidFill>
                  <a:srgbClr val="FF0000"/>
                </a:solidFill>
              </a:rPr>
              <a:t>i</a:t>
            </a:r>
            <a:r>
              <a:rPr lang="en-US" altLang="zh-CN" dirty="0" smtClean="0">
                <a:solidFill>
                  <a:srgbClr val="FF0000"/>
                </a:solidFill>
              </a:rPr>
              <a:t>*j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  	Write out the result.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WRITE (*,*) ‘Result =‘,k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002060"/>
                </a:solidFill>
              </a:rPr>
              <a:t>!	Finish up.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7030A0"/>
                </a:solidFill>
              </a:rPr>
              <a:t>STOP</a:t>
            </a:r>
          </a:p>
          <a:p>
            <a:pPr>
              <a:buNone/>
            </a:pPr>
            <a:r>
              <a:rPr lang="en-US" altLang="zh-CN" dirty="0" smtClean="0">
                <a:solidFill>
                  <a:srgbClr val="7030A0"/>
                </a:solidFill>
              </a:rPr>
              <a:t>END PROGRAM </a:t>
            </a:r>
            <a:r>
              <a:rPr lang="en-US" altLang="zh-CN" dirty="0" err="1" smtClean="0">
                <a:solidFill>
                  <a:srgbClr val="7030A0"/>
                </a:solidFill>
              </a:rPr>
              <a:t>my_first_program</a:t>
            </a:r>
            <a:endParaRPr lang="zh-CN" altLang="en-US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字符集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Fortran</a:t>
            </a:r>
            <a:r>
              <a:rPr lang="zh-CN" altLang="en-US" dirty="0" smtClean="0"/>
              <a:t>语言</a:t>
            </a:r>
            <a:r>
              <a:rPr lang="zh-CN" altLang="en-US" b="1" u="sng" dirty="0" smtClean="0">
                <a:solidFill>
                  <a:srgbClr val="FF0000"/>
                </a:solidFill>
              </a:rPr>
              <a:t>不区分大小写</a:t>
            </a:r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428728" y="200024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656184"/>
                <a:gridCol w="29996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符号个数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类型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取值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大写字母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A-Z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26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小写字母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a-z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数字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0-9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下划线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_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算术符号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+ - * /  **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17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其它各种符号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().=,’$:!”%&amp;;&lt;&gt;?</a:t>
                      </a:r>
                      <a:r>
                        <a:rPr lang="zh-CN" altLang="en-US" dirty="0" smtClean="0"/>
                        <a:t>和空格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句法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程序由一系列语句构成，语句有两种基本类型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可执行语句（</a:t>
            </a:r>
            <a:r>
              <a:rPr lang="en-US" altLang="zh-CN" dirty="0" smtClean="0"/>
              <a:t>executable)</a:t>
            </a:r>
          </a:p>
          <a:p>
            <a:pPr lvl="2"/>
            <a:r>
              <a:rPr lang="zh-CN" altLang="en-US" dirty="0" smtClean="0"/>
              <a:t>描述程序执行时的行为，比如加减乘除等等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不可执行语句（</a:t>
            </a:r>
            <a:r>
              <a:rPr lang="en-US" altLang="zh-CN" dirty="0" err="1" smtClean="0"/>
              <a:t>unexecutable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对程序中的相应操作进行必要的说明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句法（续）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每行最长</a:t>
            </a:r>
            <a:r>
              <a:rPr lang="en-US" altLang="zh-CN" dirty="0" smtClean="0"/>
              <a:t>132</a:t>
            </a:r>
            <a:r>
              <a:rPr lang="zh-CN" altLang="en-US" dirty="0" smtClean="0"/>
              <a:t>个字符</a:t>
            </a:r>
            <a:endParaRPr lang="en-US" altLang="zh-CN" dirty="0" smtClean="0"/>
          </a:p>
          <a:p>
            <a:r>
              <a:rPr lang="zh-CN" altLang="en-US" dirty="0" smtClean="0"/>
              <a:t>写不下可以换行，一条语句最长可以</a:t>
            </a:r>
            <a:r>
              <a:rPr lang="en-US" altLang="zh-CN" dirty="0" smtClean="0"/>
              <a:t>40</a:t>
            </a:r>
            <a:r>
              <a:rPr lang="zh-CN" altLang="en-US" dirty="0" smtClean="0"/>
              <a:t>行</a:t>
            </a:r>
            <a:endParaRPr lang="en-US" altLang="zh-CN" dirty="0" smtClean="0"/>
          </a:p>
          <a:p>
            <a:pPr>
              <a:buNone/>
            </a:pPr>
            <a:r>
              <a:rPr lang="en-US" altLang="zh-CN" sz="3000" dirty="0" smtClean="0">
                <a:solidFill>
                  <a:srgbClr val="002060"/>
                </a:solidFill>
              </a:rPr>
              <a:t>output=input1+input2      ! Sum the inputs</a:t>
            </a:r>
          </a:p>
          <a:p>
            <a:pPr>
              <a:buNone/>
            </a:pPr>
            <a:endParaRPr lang="en-US" altLang="zh-CN" sz="3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altLang="zh-CN" sz="3000" dirty="0" smtClean="0">
                <a:solidFill>
                  <a:srgbClr val="002060"/>
                </a:solidFill>
              </a:rPr>
              <a:t>output=input1 &amp;</a:t>
            </a:r>
          </a:p>
          <a:p>
            <a:pPr>
              <a:buNone/>
            </a:pPr>
            <a:r>
              <a:rPr lang="en-US" altLang="zh-CN" sz="3000" dirty="0" smtClean="0">
                <a:solidFill>
                  <a:srgbClr val="002060"/>
                </a:solidFill>
              </a:rPr>
              <a:t>             +input2                 !Sum the inputs</a:t>
            </a:r>
          </a:p>
          <a:p>
            <a:pPr>
              <a:buNone/>
            </a:pPr>
            <a:endParaRPr lang="en-US" altLang="zh-CN" sz="3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altLang="zh-CN" sz="3000" dirty="0" smtClean="0">
                <a:solidFill>
                  <a:srgbClr val="002060"/>
                </a:solidFill>
              </a:rPr>
              <a:t>100 output=input1 &amp;        </a:t>
            </a:r>
            <a:r>
              <a:rPr lang="zh-CN" altLang="en-US" sz="3000" dirty="0" smtClean="0">
                <a:solidFill>
                  <a:srgbClr val="002060"/>
                </a:solidFill>
              </a:rPr>
              <a:t>！</a:t>
            </a:r>
            <a:r>
              <a:rPr lang="en-US" altLang="zh-CN" sz="3000" dirty="0" smtClean="0">
                <a:solidFill>
                  <a:srgbClr val="002060"/>
                </a:solidFill>
              </a:rPr>
              <a:t>Sum the inputs</a:t>
            </a:r>
          </a:p>
          <a:p>
            <a:pPr>
              <a:buNone/>
            </a:pPr>
            <a:r>
              <a:rPr lang="en-US" altLang="zh-CN" sz="3000" dirty="0" smtClean="0">
                <a:solidFill>
                  <a:srgbClr val="002060"/>
                </a:solidFill>
              </a:rPr>
              <a:t>              &amp; +input2</a:t>
            </a:r>
            <a:endParaRPr lang="zh-CN" altLang="en-US" sz="3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程序结构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声明由不可执行语句组成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zh-CN" altLang="en-US" dirty="0" smtClean="0">
                <a:solidFill>
                  <a:srgbClr val="C00000"/>
                </a:solidFill>
              </a:rPr>
              <a:t>位于程序开头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zh-CN" altLang="en-US" dirty="0" smtClean="0">
                <a:solidFill>
                  <a:srgbClr val="C00000"/>
                </a:solidFill>
              </a:rPr>
              <a:t>定义程序名和程序引用的数据以及变量类型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r>
              <a:rPr lang="en-US" altLang="zh-CN" dirty="0" smtClean="0">
                <a:solidFill>
                  <a:srgbClr val="00B050"/>
                </a:solidFill>
              </a:rPr>
              <a:t>PROGRAM</a:t>
            </a:r>
            <a:r>
              <a:rPr lang="zh-CN" altLang="en-US" dirty="0" smtClean="0">
                <a:solidFill>
                  <a:srgbClr val="00B050"/>
                </a:solidFill>
              </a:rPr>
              <a:t>语句用来指定程序的名字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pPr lvl="1"/>
            <a:r>
              <a:rPr lang="zh-CN" altLang="en-US" dirty="0" smtClean="0">
                <a:solidFill>
                  <a:srgbClr val="00B050"/>
                </a:solidFill>
              </a:rPr>
              <a:t>程序名</a:t>
            </a:r>
            <a:r>
              <a:rPr lang="zh-CN" altLang="en-US" dirty="0" smtClean="0">
                <a:solidFill>
                  <a:srgbClr val="00B050"/>
                </a:solidFill>
              </a:rPr>
              <a:t>最长可达</a:t>
            </a:r>
            <a:r>
              <a:rPr lang="en-US" altLang="zh-CN" dirty="0" smtClean="0">
                <a:solidFill>
                  <a:srgbClr val="00B050"/>
                </a:solidFill>
              </a:rPr>
              <a:t>31</a:t>
            </a:r>
            <a:r>
              <a:rPr lang="zh-CN" altLang="en-US" dirty="0" smtClean="0">
                <a:solidFill>
                  <a:srgbClr val="00B050"/>
                </a:solidFill>
              </a:rPr>
              <a:t>个字符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pPr lvl="1"/>
            <a:r>
              <a:rPr lang="zh-CN" altLang="en-US" dirty="0" smtClean="0">
                <a:solidFill>
                  <a:srgbClr val="00B050"/>
                </a:solidFill>
              </a:rPr>
              <a:t>由</a:t>
            </a:r>
            <a:r>
              <a:rPr lang="zh-CN" altLang="en-US" dirty="0" smtClean="0">
                <a:solidFill>
                  <a:srgbClr val="00B050"/>
                </a:solidFill>
              </a:rPr>
              <a:t>字母、数字和下划线任意组合而成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pPr lvl="1"/>
            <a:r>
              <a:rPr lang="zh-CN" altLang="en-US" dirty="0" smtClean="0">
                <a:solidFill>
                  <a:srgbClr val="00B050"/>
                </a:solidFill>
              </a:rPr>
              <a:t>第一</a:t>
            </a:r>
            <a:r>
              <a:rPr lang="zh-CN" altLang="en-US" dirty="0" smtClean="0">
                <a:solidFill>
                  <a:srgbClr val="00B050"/>
                </a:solidFill>
              </a:rPr>
              <a:t>个字符必须是字母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r>
              <a:rPr lang="zh-CN" altLang="en-US" dirty="0" smtClean="0">
                <a:solidFill>
                  <a:srgbClr val="00B050"/>
                </a:solidFill>
              </a:rPr>
              <a:t>如果存在</a:t>
            </a:r>
            <a:r>
              <a:rPr lang="en-US" altLang="zh-CN" dirty="0" smtClean="0">
                <a:solidFill>
                  <a:srgbClr val="00B050"/>
                </a:solidFill>
              </a:rPr>
              <a:t>PROGRAM</a:t>
            </a:r>
            <a:r>
              <a:rPr lang="zh-CN" altLang="en-US" dirty="0" smtClean="0">
                <a:solidFill>
                  <a:srgbClr val="00B050"/>
                </a:solidFill>
              </a:rPr>
              <a:t>语句，它必须是程序的第一个语句行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endParaRPr lang="en-US" altLang="zh-CN" dirty="0" smtClean="0">
              <a:latin typeface="Meiryo" pitchFamily="34" charset="-128"/>
              <a:ea typeface="Meiryo" pitchFamily="34" charset="-128"/>
              <a:cs typeface="Meiryo" pitchFamily="34" charset="-128"/>
            </a:endParaRPr>
          </a:p>
          <a:p>
            <a:r>
              <a:rPr lang="zh-CN" altLang="en-US" dirty="0" smtClean="0">
                <a:latin typeface="Meiryo" pitchFamily="34" charset="-128"/>
                <a:ea typeface="Meiryo" pitchFamily="34" charset="-128"/>
                <a:cs typeface="Meiryo" pitchFamily="34" charset="-128"/>
              </a:rPr>
              <a:t>例：下列程序名是否有效，如无效则说明</a:t>
            </a:r>
            <a:r>
              <a:rPr lang="zh-CN" altLang="en-US" dirty="0" smtClean="0">
                <a:latin typeface="Meiryo" pitchFamily="34" charset="-128"/>
                <a:ea typeface="Meiryo" pitchFamily="34" charset="-128"/>
                <a:cs typeface="Meiryo" pitchFamily="34" charset="-128"/>
              </a:rPr>
              <a:t>原因</a:t>
            </a:r>
            <a:endParaRPr lang="en-US" altLang="zh-CN" dirty="0" smtClean="0">
              <a:latin typeface="Meiryo" pitchFamily="34" charset="-128"/>
              <a:ea typeface="Meiryo" pitchFamily="34" charset="-128"/>
              <a:cs typeface="Meiryo" pitchFamily="34" charset="-128"/>
            </a:endParaRPr>
          </a:p>
          <a:p>
            <a:pPr lvl="1"/>
            <a:r>
              <a:rPr lang="en-US" altLang="zh-CN" dirty="0" err="1" smtClean="0">
                <a:latin typeface="Meiryo" pitchFamily="34" charset="-128"/>
                <a:ea typeface="Meiryo" pitchFamily="34" charset="-128"/>
                <a:cs typeface="Meiryo" pitchFamily="34" charset="-128"/>
              </a:rPr>
              <a:t>new_program</a:t>
            </a:r>
            <a:r>
              <a:rPr lang="en-US" altLang="zh-CN" dirty="0" smtClean="0">
                <a:latin typeface="Meiryo" pitchFamily="34" charset="-128"/>
                <a:ea typeface="Meiryo" pitchFamily="34" charset="-128"/>
                <a:cs typeface="Meiryo" pitchFamily="34" charset="-128"/>
              </a:rPr>
              <a:t>                 </a:t>
            </a:r>
            <a:r>
              <a:rPr lang="en-US" altLang="zh-CN" dirty="0" smtClean="0">
                <a:latin typeface="Meiryo" pitchFamily="34" charset="-128"/>
                <a:ea typeface="Meiryo" pitchFamily="34" charset="-128"/>
                <a:cs typeface="Meiryo" pitchFamily="34" charset="-128"/>
              </a:rPr>
              <a:t>3rd</a:t>
            </a:r>
            <a:endParaRPr lang="zh-CN" altLang="en-US" dirty="0" smtClean="0">
              <a:solidFill>
                <a:srgbClr val="00B05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程序结构（续）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例程中标注红色的是</a:t>
            </a:r>
            <a:r>
              <a:rPr lang="zh-CN" altLang="en-US" u="sng" dirty="0" smtClean="0">
                <a:solidFill>
                  <a:srgbClr val="FF0000"/>
                </a:solidFill>
              </a:rPr>
              <a:t>执行部分</a:t>
            </a:r>
            <a:r>
              <a:rPr lang="zh-CN" altLang="en-US" dirty="0" smtClean="0">
                <a:solidFill>
                  <a:srgbClr val="FF0000"/>
                </a:solidFill>
              </a:rPr>
              <a:t>，可以看到有多条执行语句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en-US" u="sng" dirty="0" smtClean="0"/>
              <a:t>终止部分</a:t>
            </a:r>
            <a:r>
              <a:rPr lang="zh-CN" altLang="en-US" dirty="0" smtClean="0"/>
              <a:t>由</a:t>
            </a:r>
            <a:r>
              <a:rPr lang="en-US" altLang="zh-CN" dirty="0" smtClean="0"/>
              <a:t>STOP</a:t>
            </a:r>
            <a:r>
              <a:rPr lang="zh-CN" altLang="en-US" dirty="0" smtClean="0"/>
              <a:t>和</a:t>
            </a:r>
            <a:r>
              <a:rPr lang="en-US" altLang="zh-CN" dirty="0" smtClean="0"/>
              <a:t>END PROGRAM</a:t>
            </a:r>
            <a:r>
              <a:rPr lang="zh-CN" altLang="en-US" dirty="0" smtClean="0"/>
              <a:t>语句组成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编译器会自动在</a:t>
            </a:r>
            <a:r>
              <a:rPr lang="en-US" altLang="zh-CN" dirty="0" smtClean="0"/>
              <a:t>END PROGRAM</a:t>
            </a:r>
            <a:r>
              <a:rPr lang="zh-CN" altLang="en-US" dirty="0" smtClean="0"/>
              <a:t>之前生成一条</a:t>
            </a:r>
            <a:r>
              <a:rPr lang="en-US" altLang="zh-CN" dirty="0" smtClean="0"/>
              <a:t>STOP</a:t>
            </a:r>
            <a:r>
              <a:rPr lang="zh-CN" altLang="en-US" dirty="0" smtClean="0"/>
              <a:t>语句，所以，</a:t>
            </a:r>
            <a:r>
              <a:rPr lang="en-US" altLang="zh-CN" dirty="0" smtClean="0"/>
              <a:t>STOP</a:t>
            </a:r>
            <a:r>
              <a:rPr lang="zh-CN" altLang="en-US" dirty="0" smtClean="0"/>
              <a:t>语句经常是可以省掉的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课程</a:t>
            </a:r>
            <a:r>
              <a:rPr lang="zh-CN" altLang="en-US" dirty="0" smtClean="0"/>
              <a:t>相关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主讲：舒畅</a:t>
            </a:r>
            <a:endParaRPr lang="en-US" altLang="zh-CN" dirty="0" smtClean="0"/>
          </a:p>
          <a:p>
            <a:r>
              <a:rPr lang="zh-CN" altLang="en-US" dirty="0" smtClean="0"/>
              <a:t>电话：</a:t>
            </a:r>
            <a:r>
              <a:rPr lang="en-US" altLang="zh-CN" dirty="0" smtClean="0"/>
              <a:t>18986244769</a:t>
            </a:r>
          </a:p>
          <a:p>
            <a:r>
              <a:rPr lang="zh-CN" altLang="en-US" dirty="0" smtClean="0"/>
              <a:t>电邮：</a:t>
            </a:r>
            <a:r>
              <a:rPr lang="en-US" altLang="zh-CN" dirty="0" smtClean="0">
                <a:hlinkClick r:id="rId2"/>
              </a:rPr>
              <a:t>such@whu.edu.cn</a:t>
            </a:r>
            <a:endParaRPr lang="en-US" altLang="zh-CN" dirty="0" smtClean="0"/>
          </a:p>
          <a:p>
            <a:r>
              <a:rPr lang="zh-CN" altLang="en-US" dirty="0" smtClean="0"/>
              <a:t>办公室：</a:t>
            </a:r>
            <a:r>
              <a:rPr lang="en-US" altLang="zh-CN" dirty="0" smtClean="0"/>
              <a:t>5-329</a:t>
            </a:r>
          </a:p>
          <a:p>
            <a:r>
              <a:rPr lang="zh-CN" altLang="en-US" dirty="0" smtClean="0"/>
              <a:t>答疑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QQ</a:t>
            </a:r>
            <a:r>
              <a:rPr lang="zh-CN" altLang="en-US" dirty="0" smtClean="0"/>
              <a:t>群：</a:t>
            </a:r>
            <a:r>
              <a:rPr lang="en-US" altLang="zh-CN" dirty="0" smtClean="0"/>
              <a:t>162114566</a:t>
            </a:r>
          </a:p>
          <a:p>
            <a:pPr lvl="1"/>
            <a:r>
              <a:rPr lang="zh-CN" altLang="en-US" dirty="0" smtClean="0"/>
              <a:t>电子邮件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预约后到办公室</a:t>
            </a:r>
            <a:endParaRPr lang="en-US" altLang="zh-CN" dirty="0" smtClean="0"/>
          </a:p>
          <a:p>
            <a:r>
              <a:rPr lang="zh-CN" altLang="en-US" dirty="0" smtClean="0"/>
              <a:t>资料发放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QQ</a:t>
            </a:r>
            <a:r>
              <a:rPr lang="zh-CN" altLang="en-US" dirty="0" smtClean="0"/>
              <a:t>群共享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书写规范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Fortran</a:t>
            </a:r>
            <a:r>
              <a:rPr lang="zh-CN" altLang="en-US" dirty="0" smtClean="0"/>
              <a:t>程序的基本书写原则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保留字都大写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变量用小写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常量名用大写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名字中的下划线出现在两个单词之间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r>
              <a:rPr lang="zh-CN" altLang="en-US" dirty="0" smtClean="0"/>
              <a:t>书写原则是为了阅读的方便</a:t>
            </a:r>
            <a:endParaRPr lang="en-US" altLang="zh-CN" dirty="0" smtClean="0"/>
          </a:p>
          <a:p>
            <a:r>
              <a:rPr lang="zh-CN" altLang="en-US" dirty="0" smtClean="0"/>
              <a:t>你可以采用自己的书写风格</a:t>
            </a:r>
            <a:endParaRPr lang="en-US" altLang="zh-CN" dirty="0" smtClean="0"/>
          </a:p>
          <a:p>
            <a:r>
              <a:rPr lang="zh-CN" altLang="en-US" dirty="0" smtClean="0"/>
              <a:t>统一的风格和始终保持这种风格有助于编程效率的提高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程序设计的几个重要概念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变量与常量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</a:rPr>
              <a:t>变量（</a:t>
            </a:r>
            <a:r>
              <a:rPr lang="en-US" altLang="zh-CN" b="1" dirty="0" smtClean="0">
                <a:solidFill>
                  <a:srgbClr val="C00000"/>
                </a:solidFill>
              </a:rPr>
              <a:t>variable</a:t>
            </a:r>
            <a:r>
              <a:rPr lang="zh-CN" altLang="en-US" b="1" dirty="0" smtClean="0">
                <a:solidFill>
                  <a:srgbClr val="C00000"/>
                </a:solidFill>
              </a:rPr>
              <a:t>）是一个数据对象，它的值在</a:t>
            </a:r>
            <a:r>
              <a:rPr lang="zh-CN" altLang="en-US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执行期间发生改变</a:t>
            </a:r>
            <a:r>
              <a:rPr lang="zh-CN" altLang="en-US" b="1" dirty="0" smtClean="0">
                <a:solidFill>
                  <a:srgbClr val="C00000"/>
                </a:solidFill>
              </a:rPr>
              <a:t>，编译器编译遇到变量时，会给变量预留一个位置已知的存储空间，在执行期间使用到该变量时，就引用这个</a:t>
            </a:r>
            <a:r>
              <a:rPr lang="zh-CN" altLang="en-US" b="1" dirty="0" smtClean="0">
                <a:solidFill>
                  <a:srgbClr val="C00000"/>
                </a:solidFill>
              </a:rPr>
              <a:t>存储位置</a:t>
            </a:r>
            <a:endParaRPr lang="en-US" altLang="zh-CN" b="1" dirty="0" smtClean="0">
              <a:solidFill>
                <a:srgbClr val="C00000"/>
              </a:solidFill>
            </a:endParaRPr>
          </a:p>
          <a:p>
            <a:r>
              <a:rPr lang="zh-CN" altLang="en-US" b="1" dirty="0" smtClean="0">
                <a:solidFill>
                  <a:srgbClr val="00B0F0"/>
                </a:solidFill>
              </a:rPr>
              <a:t>常数（</a:t>
            </a:r>
            <a:r>
              <a:rPr lang="en-US" altLang="zh-CN" b="1" dirty="0" smtClean="0">
                <a:solidFill>
                  <a:srgbClr val="00B0F0"/>
                </a:solidFill>
              </a:rPr>
              <a:t>constant</a:t>
            </a:r>
            <a:r>
              <a:rPr lang="zh-CN" altLang="en-US" b="1" dirty="0" smtClean="0">
                <a:solidFill>
                  <a:srgbClr val="00B0F0"/>
                </a:solidFill>
              </a:rPr>
              <a:t>，也称常量）是一个数据对象，定义在程序执行之前，且在程序</a:t>
            </a:r>
            <a:r>
              <a:rPr lang="zh-CN" altLang="en-US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执行期间取值不可改变</a:t>
            </a:r>
            <a:r>
              <a:rPr lang="zh-CN" altLang="en-US" b="1" dirty="0" smtClean="0">
                <a:solidFill>
                  <a:srgbClr val="00B0F0"/>
                </a:solidFill>
              </a:rPr>
              <a:t>，当编译器编译到常数时，它将常数放置在一个位置已知的内存空间，无论何时程序使用该常数，就引用该存储位置</a:t>
            </a:r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常量和变量实际上是内存中特定位置的标号，方便程序员记忆和使用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赋值语句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i</a:t>
            </a:r>
            <a:r>
              <a:rPr lang="en-US" altLang="zh-CN" dirty="0" smtClean="0"/>
              <a:t>=i+1</a:t>
            </a:r>
            <a:r>
              <a:rPr lang="zh-CN" altLang="en-US" dirty="0" smtClean="0"/>
              <a:t>的含义</a:t>
            </a:r>
            <a:endParaRPr lang="en-US" altLang="zh-CN" dirty="0" smtClean="0"/>
          </a:p>
          <a:p>
            <a:r>
              <a:rPr lang="en-US" altLang="zh-CN" dirty="0" smtClean="0"/>
              <a:t>=</a:t>
            </a:r>
            <a:r>
              <a:rPr lang="zh-CN" altLang="en-US" dirty="0" smtClean="0"/>
              <a:t>不同于数学上的概念</a:t>
            </a:r>
            <a:endParaRPr lang="en-US" altLang="zh-CN" dirty="0" smtClean="0"/>
          </a:p>
          <a:p>
            <a:r>
              <a:rPr lang="zh-CN" altLang="en-US" dirty="0" smtClean="0"/>
              <a:t>此处是一个动作，称为赋值，作用是将</a:t>
            </a:r>
            <a:r>
              <a:rPr lang="en-US" altLang="zh-CN" dirty="0" smtClean="0"/>
              <a:t>=</a:t>
            </a:r>
            <a:r>
              <a:rPr lang="zh-CN" altLang="en-US" dirty="0" smtClean="0"/>
              <a:t>右边的数值传递给左边的变量</a:t>
            </a:r>
            <a:endParaRPr lang="zh-CN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科学计算经常要用到一些数学函数，比如三角函数、对数、平方根等等，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将一些常用的函数内置到语言中，用户可以直接调用这些</a:t>
            </a:r>
            <a:r>
              <a:rPr lang="zh-CN" altLang="en-US" dirty="0" smtClean="0"/>
              <a:t>函数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y=SQRT(</a:t>
            </a:r>
            <a:r>
              <a:rPr lang="en-US" altLang="zh-CN" dirty="0" smtClean="0"/>
              <a:t>x</a:t>
            </a:r>
            <a:r>
              <a:rPr lang="en-US" altLang="zh-CN" dirty="0" smtClean="0"/>
              <a:t>)</a:t>
            </a:r>
            <a:endParaRPr lang="en-US" altLang="zh-CN" dirty="0" smtClean="0"/>
          </a:p>
          <a:p>
            <a:r>
              <a:rPr lang="zh-CN" altLang="en-US" dirty="0" smtClean="0"/>
              <a:t>更复杂的函数通过外部函数或内部函数实现，课程后续会讨论这个问题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常用内置函数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39552" y="1124744"/>
          <a:ext cx="820891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782"/>
                <a:gridCol w="950506"/>
                <a:gridCol w="1224136"/>
                <a:gridCol w="1152128"/>
                <a:gridCol w="3240358"/>
              </a:tblGrid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函数名和参数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函数值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参数类型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结果类型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说明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SQRT(X)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√</a:t>
                      </a:r>
                      <a:r>
                        <a:rPr lang="en-US" altLang="zh-CN" sz="1600" dirty="0" smtClean="0"/>
                        <a:t>x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求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≥</a:t>
                      </a:r>
                      <a:r>
                        <a:rPr lang="en-US" altLang="zh-CN" sz="1600" dirty="0" smtClean="0"/>
                        <a:t>0</a:t>
                      </a:r>
                      <a:r>
                        <a:rPr lang="zh-CN" altLang="en-US" sz="1600" dirty="0" smtClean="0"/>
                        <a:t>的平方根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ABS(X)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求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的绝对值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ACHAR(I)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CHAR(1)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返回字符</a:t>
                      </a:r>
                      <a:r>
                        <a:rPr lang="en-US" altLang="zh-CN" sz="1600" dirty="0" smtClean="0"/>
                        <a:t>I</a:t>
                      </a:r>
                      <a:r>
                        <a:rPr lang="zh-CN" altLang="en-US" sz="1600" dirty="0" smtClean="0"/>
                        <a:t>在</a:t>
                      </a:r>
                      <a:r>
                        <a:rPr lang="en-US" altLang="zh-CN" sz="1600" dirty="0" smtClean="0"/>
                        <a:t>ASCII</a:t>
                      </a:r>
                      <a:r>
                        <a:rPr lang="zh-CN" altLang="en-US" sz="1600" dirty="0" smtClean="0"/>
                        <a:t>表上对应值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SIN(X)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sin(x)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的正弦值（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单位是弧度）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COS(X)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cos</a:t>
                      </a:r>
                      <a:r>
                        <a:rPr lang="en-US" altLang="zh-CN" sz="1600" dirty="0" smtClean="0"/>
                        <a:t>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的余弦值（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单位是弧度）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TAN(X)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tan(x)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的正切值（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单位是弧度）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EXP(X)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e</a:t>
                      </a:r>
                      <a:r>
                        <a:rPr lang="en-US" altLang="zh-CN" sz="1600" baseline="30000" dirty="0" smtClean="0"/>
                        <a:t>x</a:t>
                      </a:r>
                      <a:endParaRPr lang="zh-CN" alt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e</a:t>
                      </a:r>
                      <a:r>
                        <a:rPr lang="zh-CN" altLang="en-US" sz="1600" dirty="0" smtClean="0"/>
                        <a:t>的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次幂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LOG(X)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/>
                        <a:t>log</a:t>
                      </a:r>
                      <a:r>
                        <a:rPr lang="en-US" altLang="zh-CN" sz="1600" baseline="-25000" dirty="0" smtClean="0"/>
                        <a:t>e</a:t>
                      </a:r>
                      <a:r>
                        <a:rPr lang="en-US" altLang="zh-CN" sz="1600" baseline="0" dirty="0" smtClean="0"/>
                        <a:t>x</a:t>
                      </a:r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的自然对数，</a:t>
                      </a:r>
                      <a:r>
                        <a:rPr lang="en-US" altLang="zh-CN" sz="1600" dirty="0" smtClean="0"/>
                        <a:t>x&gt;0</a:t>
                      </a:r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LOG10(X)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/>
                        <a:t>log</a:t>
                      </a:r>
                      <a:r>
                        <a:rPr lang="en-US" altLang="zh-CN" sz="1600" baseline="-25000" dirty="0" smtClean="0"/>
                        <a:t>10</a:t>
                      </a:r>
                      <a:r>
                        <a:rPr lang="en-US" altLang="zh-CN" sz="1600" baseline="0" dirty="0" smtClean="0"/>
                        <a:t>x</a:t>
                      </a:r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以</a:t>
                      </a:r>
                      <a:r>
                        <a:rPr lang="en-US" altLang="zh-CN" sz="1600" dirty="0" smtClean="0"/>
                        <a:t>10</a:t>
                      </a:r>
                      <a:r>
                        <a:rPr lang="zh-CN" altLang="en-US" sz="1600" dirty="0" smtClean="0"/>
                        <a:t>为底的对数，</a:t>
                      </a:r>
                      <a:r>
                        <a:rPr lang="en-US" altLang="zh-CN" sz="1600" dirty="0" smtClean="0"/>
                        <a:t>x&gt;0</a:t>
                      </a:r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IACHAR(C)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CHAR(1)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返回字符</a:t>
                      </a:r>
                      <a:r>
                        <a:rPr lang="en-US" altLang="zh-CN" sz="1600" dirty="0" smtClean="0"/>
                        <a:t>C</a:t>
                      </a:r>
                      <a:r>
                        <a:rPr lang="zh-CN" altLang="en-US" sz="1600" dirty="0" smtClean="0"/>
                        <a:t>在</a:t>
                      </a:r>
                      <a:r>
                        <a:rPr lang="en-US" altLang="zh-CN" sz="1600" dirty="0" smtClean="0"/>
                        <a:t>ASCII</a:t>
                      </a:r>
                      <a:r>
                        <a:rPr lang="zh-CN" altLang="en-US" sz="1600" dirty="0" smtClean="0"/>
                        <a:t>表上的位置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MOD(A,B)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模函数的余数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MAX(A,B)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a,b</a:t>
                      </a:r>
                      <a:r>
                        <a:rPr lang="zh-CN" altLang="en-US" sz="1600" dirty="0" smtClean="0"/>
                        <a:t>中的最大值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MIN(A,B)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a,b</a:t>
                      </a:r>
                      <a:r>
                        <a:rPr lang="zh-CN" altLang="en-US" sz="1600" dirty="0" smtClean="0"/>
                        <a:t>的最小值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ASIN(X)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/>
                        <a:t>sin</a:t>
                      </a:r>
                      <a:r>
                        <a:rPr lang="en-US" altLang="zh-CN" sz="1600" baseline="30000" dirty="0" smtClean="0"/>
                        <a:t>-1</a:t>
                      </a:r>
                      <a:r>
                        <a:rPr lang="en-US" altLang="zh-CN" sz="1600" baseline="0" dirty="0" smtClean="0"/>
                        <a:t>(x)</a:t>
                      </a:r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的反正弦，</a:t>
                      </a:r>
                      <a:r>
                        <a:rPr lang="en-US" altLang="zh-CN" sz="1600" dirty="0" smtClean="0"/>
                        <a:t>-1</a:t>
                      </a:r>
                      <a:r>
                        <a:rPr lang="zh-CN" altLang="en-US" sz="1600" dirty="0" smtClean="0"/>
                        <a:t>≤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≤</a:t>
                      </a:r>
                      <a:r>
                        <a:rPr lang="en-US" altLang="zh-CN" sz="1600" dirty="0" smtClean="0"/>
                        <a:t>1(</a:t>
                      </a:r>
                      <a:r>
                        <a:rPr lang="zh-CN" altLang="en-US" sz="1600" dirty="0" smtClean="0"/>
                        <a:t>结果是弧度）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ACOS(X)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</a:t>
            </a:r>
            <a:r>
              <a:rPr lang="zh-CN" altLang="en-US" dirty="0" smtClean="0"/>
              <a:t>相关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课程安排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理论课：</a:t>
            </a:r>
            <a:r>
              <a:rPr lang="en-US" altLang="zh-CN" dirty="0" smtClean="0"/>
              <a:t>1-18</a:t>
            </a:r>
            <a:r>
              <a:rPr lang="zh-CN" altLang="en-US" dirty="0" smtClean="0"/>
              <a:t>周四</a:t>
            </a:r>
            <a:r>
              <a:rPr lang="zh-CN" altLang="zh-CN" dirty="0" smtClean="0"/>
              <a:t>1</a:t>
            </a:r>
            <a:r>
              <a:rPr lang="en-US" altLang="zh-CN" dirty="0" smtClean="0"/>
              <a:t>-2</a:t>
            </a:r>
            <a:r>
              <a:rPr lang="zh-CN" altLang="en-US" dirty="0" smtClean="0"/>
              <a:t>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实验课</a:t>
            </a:r>
            <a:r>
              <a:rPr lang="zh-CN" altLang="zh-CN" dirty="0" smtClean="0"/>
              <a:t>：2</a:t>
            </a:r>
            <a:r>
              <a:rPr lang="en-US" altLang="zh-CN" dirty="0" smtClean="0"/>
              <a:t>-18</a:t>
            </a:r>
            <a:r>
              <a:rPr lang="zh-CN" altLang="en-US" dirty="0" smtClean="0"/>
              <a:t>周一</a:t>
            </a:r>
            <a:r>
              <a:rPr lang="en-US" altLang="zh-CN" dirty="0" smtClean="0"/>
              <a:t>6-9</a:t>
            </a:r>
            <a:r>
              <a:rPr lang="zh-CN" altLang="en-US" dirty="0" smtClean="0"/>
              <a:t>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实验</a:t>
            </a:r>
            <a:r>
              <a:rPr lang="zh-CN" altLang="en-US" dirty="0" smtClean="0"/>
              <a:t>课地点：物理学院一楼微机室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考核评价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评价考核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实验</a:t>
            </a:r>
            <a:r>
              <a:rPr lang="zh-CN" altLang="zh-CN" dirty="0" smtClean="0"/>
              <a:t>3</a:t>
            </a:r>
            <a:r>
              <a:rPr lang="en-US" altLang="zh-CN" dirty="0" smtClean="0"/>
              <a:t>0%</a:t>
            </a:r>
            <a:r>
              <a:rPr lang="zh-CN" altLang="en-US" dirty="0" smtClean="0"/>
              <a:t>（考勤、考核）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期中</a:t>
            </a:r>
            <a:r>
              <a:rPr lang="en-US" altLang="zh-CN" dirty="0" smtClean="0"/>
              <a:t>20%</a:t>
            </a:r>
          </a:p>
          <a:p>
            <a:pPr lvl="1"/>
            <a:r>
              <a:rPr lang="zh-CN" altLang="en-US" dirty="0" smtClean="0"/>
              <a:t>期末</a:t>
            </a:r>
            <a:r>
              <a:rPr lang="zh-CN" altLang="zh-CN" dirty="0"/>
              <a:t>5</a:t>
            </a:r>
            <a:r>
              <a:rPr lang="en-US" altLang="zh-CN" dirty="0" smtClean="0"/>
              <a:t>0</a:t>
            </a:r>
            <a:r>
              <a:rPr lang="en-US" altLang="zh-CN" dirty="0" smtClean="0"/>
              <a:t>%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提示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>
                <a:solidFill>
                  <a:srgbClr val="FF0000"/>
                </a:solidFill>
              </a:rPr>
              <a:t>实验考勤不足</a:t>
            </a:r>
            <a:r>
              <a:rPr lang="en-US" altLang="zh-CN" dirty="0" smtClean="0">
                <a:solidFill>
                  <a:srgbClr val="FF0000"/>
                </a:solidFill>
              </a:rPr>
              <a:t>70</a:t>
            </a:r>
            <a:r>
              <a:rPr lang="en-US" altLang="zh-CN" dirty="0" smtClean="0">
                <a:solidFill>
                  <a:srgbClr val="FF0000"/>
                </a:solidFill>
              </a:rPr>
              <a:t>%</a:t>
            </a:r>
            <a:r>
              <a:rPr lang="zh-CN" altLang="en-US" dirty="0" smtClean="0">
                <a:solidFill>
                  <a:srgbClr val="FF0000"/>
                </a:solidFill>
              </a:rPr>
              <a:t>的</a:t>
            </a:r>
            <a:r>
              <a:rPr lang="zh-CN" altLang="en-US" dirty="0" smtClean="0">
                <a:solidFill>
                  <a:srgbClr val="FF0000"/>
                </a:solidFill>
              </a:rPr>
              <a:t>同学，将不能通过本</a:t>
            </a:r>
            <a:r>
              <a:rPr lang="zh-CN" altLang="en-US" dirty="0" smtClean="0">
                <a:solidFill>
                  <a:srgbClr val="FF0000"/>
                </a:solidFill>
              </a:rPr>
              <a:t>课程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>
                <a:solidFill>
                  <a:srgbClr val="FF0000"/>
                </a:solidFill>
              </a:rPr>
              <a:t>作业成绩不计入总评，但缺一次作业总评扣</a:t>
            </a:r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r>
              <a:rPr lang="zh-CN" altLang="en-US" dirty="0" smtClean="0">
                <a:solidFill>
                  <a:srgbClr val="FF0000"/>
                </a:solidFill>
              </a:rPr>
              <a:t>分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en-US" dirty="0" err="1" smtClean="0"/>
              <a:t>程序设计语言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CPU</a:t>
            </a:r>
            <a:r>
              <a:rPr kumimoji="1" lang="zh-CN" altLang="en-US" dirty="0" smtClean="0"/>
              <a:t>只能执行机器指令（由</a:t>
            </a:r>
            <a:r>
              <a:rPr kumimoji="1" lang="en-US" altLang="zh-CN" dirty="0" smtClean="0"/>
              <a:t>0</a:t>
            </a:r>
            <a:r>
              <a:rPr kumimoji="1" lang="zh-CN" altLang="en-US" dirty="0" smtClean="0"/>
              <a:t>和</a:t>
            </a:r>
            <a:r>
              <a:rPr kumimoji="1" lang="en-US" altLang="zh-CN" dirty="0" smtClean="0"/>
              <a:t>1</a:t>
            </a:r>
            <a:r>
              <a:rPr kumimoji="1" lang="zh-CN" altLang="en-US" dirty="0" smtClean="0"/>
              <a:t>组成的串）</a:t>
            </a:r>
            <a:endParaRPr kumimoji="1" lang="en-US" altLang="zh-CN" dirty="0" smtClean="0"/>
          </a:p>
          <a:p>
            <a:r>
              <a:rPr kumimoji="1" lang="zh-CN" altLang="en-US" dirty="0" smtClean="0"/>
              <a:t>机器指令对于人类来说，书写和掌握都比较困难</a:t>
            </a:r>
            <a:endParaRPr kumimoji="1" lang="en-US" altLang="zh-CN" dirty="0" smtClean="0"/>
          </a:p>
          <a:p>
            <a:r>
              <a:rPr kumimoji="1" lang="zh-CN" altLang="en-US" dirty="0" smtClean="0"/>
              <a:t>程序设计语言用一组记号和一组规则来书写指令，通过相应的编译软件，将用程序设计语言书写的记号串（源程序）转化为由机器指令构成的代码</a:t>
            </a:r>
            <a:endParaRPr kumimoji="1" lang="en-US" altLang="zh-CN" dirty="0" smtClean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300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科学计算语言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程序设计语言有上千种</a:t>
            </a:r>
            <a:endParaRPr kumimoji="1" lang="en-US" altLang="zh-CN" dirty="0" smtClean="0"/>
          </a:p>
          <a:p>
            <a:r>
              <a:rPr kumimoji="1" lang="zh-CN" altLang="en-US" dirty="0" smtClean="0"/>
              <a:t>用于科学计算的程序设计语言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FORTRAN</a:t>
            </a:r>
          </a:p>
          <a:p>
            <a:pPr lvl="1"/>
            <a:r>
              <a:rPr kumimoji="1" lang="en-US" altLang="zh-CN" dirty="0" smtClean="0"/>
              <a:t>MATLAB</a:t>
            </a:r>
          </a:p>
          <a:p>
            <a:pPr lvl="1"/>
            <a:r>
              <a:rPr kumimoji="1" lang="en-US" altLang="zh-CN" dirty="0" smtClean="0"/>
              <a:t>R</a:t>
            </a:r>
          </a:p>
          <a:p>
            <a:pPr lvl="1"/>
            <a:r>
              <a:rPr kumimoji="1" lang="en-US" altLang="zh-CN" dirty="0" smtClean="0"/>
              <a:t>JULIA</a:t>
            </a:r>
          </a:p>
          <a:p>
            <a:pPr lvl="1"/>
            <a:r>
              <a:rPr kumimoji="1" lang="en-US" altLang="zh-CN" dirty="0" smtClean="0"/>
              <a:t>IDL</a:t>
            </a:r>
          </a:p>
          <a:p>
            <a:pPr lvl="1"/>
            <a:r>
              <a:rPr kumimoji="1" lang="zh-CN" altLang="en-US" dirty="0" smtClean="0"/>
              <a:t>等等</a:t>
            </a:r>
            <a:endParaRPr kumimoji="1" lang="en-US" altLang="zh-CN" dirty="0" smtClean="0"/>
          </a:p>
          <a:p>
            <a:pPr lvl="1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250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Fortran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25000"/>
              </a:spcBef>
            </a:pPr>
            <a:r>
              <a:rPr kumimoji="1" lang="en-US" altLang="zh-CN" b="1" dirty="0" err="1" smtClean="0">
                <a:solidFill>
                  <a:schemeClr val="folHlink"/>
                </a:solidFill>
                <a:latin typeface="Times New Roman" pitchFamily="18" charset="0"/>
              </a:rPr>
              <a:t>FOR</a:t>
            </a:r>
            <a:r>
              <a:rPr kumimoji="1" lang="en-US" altLang="zh-CN" b="1" dirty="0" err="1" smtClean="0">
                <a:latin typeface="Times New Roman" pitchFamily="18" charset="0"/>
              </a:rPr>
              <a:t>mula</a:t>
            </a:r>
            <a:r>
              <a:rPr kumimoji="1" lang="en-US" altLang="zh-CN" b="1" dirty="0" smtClean="0">
                <a:latin typeface="Times New Roman" pitchFamily="18" charset="0"/>
              </a:rPr>
              <a:t> </a:t>
            </a:r>
            <a:r>
              <a:rPr kumimoji="1" lang="en-US" altLang="zh-CN" b="1" dirty="0" err="1" smtClean="0">
                <a:solidFill>
                  <a:schemeClr val="folHlink"/>
                </a:solidFill>
                <a:latin typeface="Times New Roman" pitchFamily="18" charset="0"/>
              </a:rPr>
              <a:t>TRAN</a:t>
            </a:r>
            <a:r>
              <a:rPr kumimoji="1" lang="en-US" altLang="zh-CN" b="1" dirty="0" err="1" smtClean="0">
                <a:latin typeface="Times New Roman" pitchFamily="18" charset="0"/>
              </a:rPr>
              <a:t>slator</a:t>
            </a:r>
            <a:r>
              <a:rPr kumimoji="1" lang="en-US" altLang="zh-CN" b="1" dirty="0" smtClean="0">
                <a:latin typeface="Times New Roman" pitchFamily="18" charset="0"/>
              </a:rPr>
              <a:t>  </a:t>
            </a:r>
            <a:r>
              <a:rPr kumimoji="1" lang="zh-CN" altLang="en-US" b="1" dirty="0" smtClean="0">
                <a:latin typeface="Times New Roman" pitchFamily="18" charset="0"/>
              </a:rPr>
              <a:t>公式</a:t>
            </a:r>
            <a:r>
              <a:rPr kumimoji="1" lang="zh-CN" altLang="en-US" b="1" dirty="0" smtClean="0">
                <a:latin typeface="Times New Roman" pitchFamily="18" charset="0"/>
              </a:rPr>
              <a:t>翻译器</a:t>
            </a:r>
            <a:endParaRPr kumimoji="1" lang="en-US" altLang="zh-CN" b="1" dirty="0" smtClean="0">
              <a:latin typeface="Times New Roman" pitchFamily="18" charset="0"/>
            </a:endParaRPr>
          </a:p>
          <a:p>
            <a:pPr lvl="1">
              <a:spcBef>
                <a:spcPct val="25000"/>
              </a:spcBef>
            </a:pPr>
            <a:r>
              <a:rPr kumimoji="1" lang="zh-CN" altLang="en-US" b="1" dirty="0" smtClean="0">
                <a:latin typeface="Times New Roman" pitchFamily="18" charset="0"/>
              </a:rPr>
              <a:t> </a:t>
            </a:r>
            <a:r>
              <a:rPr kumimoji="1" lang="zh-CN" altLang="zh-CN" b="1" dirty="0" smtClean="0">
                <a:latin typeface="Times New Roman" pitchFamily="18" charset="0"/>
              </a:rPr>
              <a:t>科学和工程计算问题的</a:t>
            </a:r>
            <a:r>
              <a:rPr kumimoji="1" lang="zh-CN" altLang="zh-CN" b="1" dirty="0" smtClean="0">
                <a:latin typeface="Times New Roman" pitchFamily="18" charset="0"/>
              </a:rPr>
              <a:t>程序设计语言</a:t>
            </a:r>
            <a:endParaRPr kumimoji="1" lang="en-US" altLang="zh-CN" b="1" dirty="0" smtClean="0">
              <a:latin typeface="Times New Roman" pitchFamily="18" charset="0"/>
            </a:endParaRPr>
          </a:p>
          <a:p>
            <a:pPr lvl="1">
              <a:spcBef>
                <a:spcPct val="25000"/>
              </a:spcBef>
            </a:pPr>
            <a:r>
              <a:rPr kumimoji="1" lang="zh-CN" altLang="en-US" b="1" dirty="0" smtClean="0">
                <a:latin typeface="Times New Roman" pitchFamily="18" charset="0"/>
              </a:rPr>
              <a:t>第一</a:t>
            </a:r>
            <a:r>
              <a:rPr kumimoji="1" lang="zh-CN" altLang="en-US" b="1" dirty="0" smtClean="0">
                <a:latin typeface="Times New Roman" pitchFamily="18" charset="0"/>
              </a:rPr>
              <a:t>门被广泛应用的高级程序设计语言</a:t>
            </a:r>
            <a:endParaRPr kumimoji="1" lang="en-US" altLang="zh-CN" b="1" dirty="0" smtClean="0">
              <a:latin typeface="Times New Roman" pitchFamily="18" charset="0"/>
            </a:endParaRPr>
          </a:p>
          <a:p>
            <a:pPr>
              <a:spcBef>
                <a:spcPct val="30000"/>
              </a:spcBef>
            </a:pPr>
            <a:r>
              <a:rPr lang="en-US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FORTRAN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语言的重要意义：</a:t>
            </a:r>
          </a:p>
          <a:p>
            <a:pPr lvl="1">
              <a:spcBef>
                <a:spcPct val="30000"/>
              </a:spcBef>
            </a:pPr>
            <a:r>
              <a:rPr lang="en-US" altLang="zh-CN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Fortran</a:t>
            </a:r>
            <a:r>
              <a:rPr lang="zh-CN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堪称是软件行业的转折点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，就像微处理器对硬件行业一样重要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  <a:endParaRPr lang="en-US" altLang="zh-CN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spcBef>
                <a:spcPct val="30000"/>
              </a:spcBef>
            </a:pPr>
            <a:r>
              <a:rPr lang="en-US" altLang="zh-CN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Fortran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改变了人机通信的方式，使得程序语言更容易被用户理解和接受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  <a:endParaRPr lang="en-US" altLang="zh-CN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spcBef>
                <a:spcPct val="30000"/>
              </a:spcBef>
            </a:pP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因此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，</a:t>
            </a:r>
            <a:r>
              <a:rPr lang="en-US" altLang="zh-CN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Fortran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一直被认为是</a:t>
            </a:r>
            <a:r>
              <a:rPr lang="zh-CN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首款大获成功的高级语言</a:t>
            </a:r>
            <a:r>
              <a:rPr lang="zh-CN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。</a:t>
            </a:r>
          </a:p>
          <a:p>
            <a:pPr>
              <a:spcBef>
                <a:spcPct val="25000"/>
              </a:spcBef>
            </a:pPr>
            <a:endParaRPr kumimoji="1" lang="zh-CN" altLang="en-US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2445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Fortran</a:t>
            </a:r>
            <a:r>
              <a:rPr lang="zh-CN" altLang="en-US" dirty="0" smtClean="0"/>
              <a:t>的历史</a:t>
            </a:r>
            <a:endParaRPr lang="zh-CN" altLang="en-US" dirty="0"/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51520" y="1412776"/>
            <a:ext cx="7848600" cy="685800"/>
          </a:xfrm>
          <a:prstGeom prst="rect">
            <a:avLst/>
          </a:prstGeom>
          <a:noFill/>
          <a:ln/>
        </p:spPr>
        <p:txBody>
          <a:bodyPr vert="horz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j-cs"/>
              </a:rPr>
              <a:t>Fortran</a:t>
            </a:r>
            <a:r>
              <a:rPr kumimoji="0" lang="zh-CN" sz="4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itchFamily="2" charset="-122"/>
                <a:ea typeface="华文新魏" pitchFamily="2" charset="-122"/>
                <a:cs typeface="+mj-cs"/>
              </a:rPr>
              <a:t>语言的发展简史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新魏" pitchFamily="2" charset="-122"/>
              <a:ea typeface="华文新魏" pitchFamily="2" charset="-122"/>
              <a:cs typeface="+mj-cs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27088" y="2348979"/>
            <a:ext cx="754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Times New Roman" pitchFamily="18" charset="0"/>
              </a:rPr>
              <a:t>第一个</a:t>
            </a:r>
            <a:r>
              <a:rPr kumimoji="1" lang="en-US" altLang="zh-CN" sz="2400" b="1" dirty="0">
                <a:latin typeface="Times New Roman" pitchFamily="18" charset="0"/>
              </a:rPr>
              <a:t>FORTRAN</a:t>
            </a:r>
            <a:r>
              <a:rPr kumimoji="1" lang="zh-CN" altLang="en-US" sz="2400" b="1" dirty="0">
                <a:latin typeface="Times New Roman" pitchFamily="18" charset="0"/>
              </a:rPr>
              <a:t>语言版本是在</a:t>
            </a:r>
            <a:r>
              <a:rPr kumimoji="1" lang="en-US" altLang="zh-CN" sz="2400" b="1" dirty="0">
                <a:latin typeface="Times New Roman" pitchFamily="18" charset="0"/>
              </a:rPr>
              <a:t>1954</a:t>
            </a:r>
            <a:r>
              <a:rPr kumimoji="1" lang="zh-CN" altLang="en-US" sz="2400" b="1" dirty="0">
                <a:latin typeface="Times New Roman" pitchFamily="18" charset="0"/>
              </a:rPr>
              <a:t>年提出的，在</a:t>
            </a:r>
            <a:r>
              <a:rPr kumimoji="1" lang="en-US" altLang="zh-CN" sz="2400" b="1" dirty="0">
                <a:latin typeface="Times New Roman" pitchFamily="18" charset="0"/>
              </a:rPr>
              <a:t>1957</a:t>
            </a:r>
            <a:r>
              <a:rPr kumimoji="1" lang="zh-CN" altLang="en-US" sz="2400" b="1" dirty="0">
                <a:latin typeface="Times New Roman" pitchFamily="18" charset="0"/>
              </a:rPr>
              <a:t>年正式发布使用。</a:t>
            </a:r>
            <a:endParaRPr kumimoji="1" lang="zh-CN" altLang="en-US" sz="2000" b="1" dirty="0">
              <a:latin typeface="Times New Roman" pitchFamily="18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827088" y="3357042"/>
            <a:ext cx="7119937" cy="1684337"/>
            <a:chOff x="1071" y="2659"/>
            <a:chExt cx="4485" cy="1061"/>
          </a:xfrm>
        </p:grpSpPr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1071" y="2765"/>
              <a:ext cx="1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407" y="2659"/>
              <a:ext cx="16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000" b="1">
                  <a:latin typeface="Times New Roman" pitchFamily="18" charset="0"/>
                </a:rPr>
                <a:t>1958 FORTRANⅡ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V="1">
              <a:off x="1071" y="2957"/>
              <a:ext cx="1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407" y="2851"/>
              <a:ext cx="20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000" b="1" dirty="0">
                  <a:latin typeface="Times New Roman" pitchFamily="18" charset="0"/>
                </a:rPr>
                <a:t>1962 </a:t>
              </a:r>
              <a:r>
                <a:rPr kumimoji="1" lang="en-US" altLang="zh-CN" sz="2000" b="1" dirty="0" err="1">
                  <a:latin typeface="Times New Roman" pitchFamily="18" charset="0"/>
                </a:rPr>
                <a:t>FORTRANⅣ</a:t>
              </a:r>
              <a:endParaRPr kumimoji="1" lang="en-US" altLang="zh-CN" sz="2000" b="1" dirty="0">
                <a:latin typeface="Times New Roman" pitchFamily="18" charset="0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V="1">
              <a:off x="1071" y="3149"/>
              <a:ext cx="1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407" y="3043"/>
              <a:ext cx="18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000" b="1">
                  <a:solidFill>
                    <a:schemeClr val="folHlink"/>
                  </a:solidFill>
                  <a:latin typeface="Times New Roman" pitchFamily="18" charset="0"/>
                </a:rPr>
                <a:t>1978 FORTRAN77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1383" y="3249"/>
              <a:ext cx="4173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>
              <a:spAutoFit/>
            </a:bodyPr>
            <a:lstStyle/>
            <a:p>
              <a:pPr>
                <a:spcBef>
                  <a:spcPct val="15000"/>
                </a:spcBef>
              </a:pPr>
              <a:r>
                <a:rPr kumimoji="1" lang="en-US" altLang="zh-CN" sz="2000" b="1" dirty="0">
                  <a:latin typeface="Times New Roman" pitchFamily="18" charset="0"/>
                </a:rPr>
                <a:t>1991.FORTRAN 90</a:t>
              </a:r>
            </a:p>
            <a:p>
              <a:pPr>
                <a:spcBef>
                  <a:spcPct val="15000"/>
                </a:spcBef>
              </a:pPr>
              <a:r>
                <a:rPr kumimoji="1" lang="en-US" altLang="zh-CN" sz="2000" b="1" dirty="0">
                  <a:latin typeface="Times New Roman" pitchFamily="18" charset="0"/>
                </a:rPr>
                <a:t>1997. FORTRAN95</a:t>
              </a: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1071" y="3341"/>
              <a:ext cx="1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1071" y="3533"/>
              <a:ext cx="19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779912" y="3501504"/>
            <a:ext cx="4968801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15000"/>
              </a:spcBef>
            </a:pPr>
            <a:r>
              <a:rPr kumimoji="1" lang="en-US" altLang="zh-CN" sz="2800" b="1" dirty="0">
                <a:solidFill>
                  <a:srgbClr val="0000FF"/>
                </a:solidFill>
              </a:rPr>
              <a:t>     </a:t>
            </a:r>
            <a:r>
              <a:rPr kumimoji="1" lang="en-US" altLang="zh-CN" sz="2400" b="1" dirty="0">
                <a:solidFill>
                  <a:srgbClr val="0000FF"/>
                </a:solidFill>
              </a:rPr>
              <a:t>FORRAN95</a:t>
            </a:r>
            <a:r>
              <a:rPr kumimoji="1" lang="zh-CN" altLang="en-US" sz="2400" b="1" dirty="0">
                <a:solidFill>
                  <a:srgbClr val="0000FF"/>
                </a:solidFill>
              </a:rPr>
              <a:t>不象</a:t>
            </a:r>
            <a:r>
              <a:rPr kumimoji="1" lang="en-US" altLang="zh-CN" sz="2400" b="1" dirty="0">
                <a:solidFill>
                  <a:srgbClr val="0000FF"/>
                </a:solidFill>
              </a:rPr>
              <a:t>FORTRAN90</a:t>
            </a:r>
            <a:r>
              <a:rPr kumimoji="1" lang="zh-CN" altLang="en-US" sz="2400" b="1" dirty="0">
                <a:solidFill>
                  <a:srgbClr val="0000FF"/>
                </a:solidFill>
              </a:rPr>
              <a:t>在</a:t>
            </a:r>
            <a:r>
              <a:rPr kumimoji="1" lang="en-US" altLang="zh-CN" sz="2400" b="1" dirty="0">
                <a:solidFill>
                  <a:srgbClr val="0000FF"/>
                </a:solidFill>
              </a:rPr>
              <a:t>FORTRAN77</a:t>
            </a:r>
            <a:r>
              <a:rPr kumimoji="1" lang="zh-CN" altLang="en-US" sz="2400" b="1" dirty="0">
                <a:solidFill>
                  <a:srgbClr val="0000FF"/>
                </a:solidFill>
              </a:rPr>
              <a:t>添加很多内容，只能视为</a:t>
            </a:r>
            <a:r>
              <a:rPr kumimoji="1" lang="en-US" altLang="zh-CN" sz="2400" b="1" dirty="0">
                <a:solidFill>
                  <a:srgbClr val="0000FF"/>
                </a:solidFill>
              </a:rPr>
              <a:t>90</a:t>
            </a:r>
            <a:r>
              <a:rPr kumimoji="1" lang="zh-CN" altLang="en-US" sz="2400" b="1" dirty="0">
                <a:solidFill>
                  <a:srgbClr val="0000FF"/>
                </a:solidFill>
              </a:rPr>
              <a:t>的修正版，加强了并行运算方面的支持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9552" y="537321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目前最新的版本是</a:t>
            </a:r>
            <a:r>
              <a:rPr lang="en-US" altLang="zh-CN" dirty="0" smtClean="0">
                <a:solidFill>
                  <a:srgbClr val="C00000"/>
                </a:solidFill>
              </a:rPr>
              <a:t>Fortran2003</a:t>
            </a:r>
          </a:p>
          <a:p>
            <a:r>
              <a:rPr lang="zh-CN" altLang="en-US" dirty="0" smtClean="0">
                <a:solidFill>
                  <a:srgbClr val="C00000"/>
                </a:solidFill>
              </a:rPr>
              <a:t>下一个版本是</a:t>
            </a:r>
            <a:r>
              <a:rPr lang="en-US" altLang="zh-CN" dirty="0" smtClean="0">
                <a:solidFill>
                  <a:srgbClr val="C00000"/>
                </a:solidFill>
              </a:rPr>
              <a:t>2008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Fortran</a:t>
            </a:r>
            <a:r>
              <a:rPr lang="zh-CN" altLang="en-US" dirty="0" smtClean="0"/>
              <a:t>的编译器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296144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编写好的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程序要经过编译器的编译才能生成机器能懂的机器语言，从事编译工作的软件我们称为编译器（</a:t>
            </a:r>
            <a:r>
              <a:rPr lang="en-US" altLang="zh-CN" dirty="0" smtClean="0"/>
              <a:t>compiler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204864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dirty="0" smtClean="0">
                <a:solidFill>
                  <a:srgbClr val="C00000"/>
                </a:solidFill>
              </a:rPr>
              <a:t>常用的编译器及编程环境</a:t>
            </a:r>
            <a:endParaRPr lang="en-US" altLang="zh-CN" i="1" dirty="0" smtClean="0">
              <a:solidFill>
                <a:srgbClr val="C00000"/>
              </a:solidFill>
            </a:endParaRPr>
          </a:p>
          <a:p>
            <a:r>
              <a:rPr lang="en-US" altLang="zh-CN" dirty="0" smtClean="0">
                <a:solidFill>
                  <a:srgbClr val="00B050"/>
                </a:solidFill>
              </a:rPr>
              <a:t>Windows</a:t>
            </a:r>
            <a:r>
              <a:rPr lang="zh-CN" altLang="en-US" dirty="0" smtClean="0">
                <a:solidFill>
                  <a:srgbClr val="00B050"/>
                </a:solidFill>
              </a:rPr>
              <a:t>环境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r>
              <a:rPr lang="en-US" altLang="zh-CN" dirty="0" smtClean="0"/>
              <a:t>	Intel Visual Fortran</a:t>
            </a:r>
            <a:r>
              <a:rPr lang="zh-CN" altLang="en-US" dirty="0" smtClean="0"/>
              <a:t>（</a:t>
            </a:r>
            <a:r>
              <a:rPr lang="en-US" altLang="zh-CN" dirty="0" smtClean="0"/>
              <a:t>IVF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en-US" altLang="zh-CN" dirty="0" smtClean="0"/>
              <a:t>	Compaq visual Fortran</a:t>
            </a:r>
            <a:r>
              <a:rPr lang="zh-CN" altLang="en-US" dirty="0" smtClean="0"/>
              <a:t>（</a:t>
            </a:r>
            <a:r>
              <a:rPr lang="en-US" altLang="zh-CN" dirty="0" smtClean="0"/>
              <a:t>CVF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en-US" altLang="zh-CN" dirty="0" smtClean="0"/>
              <a:t>	PGI Fortran</a:t>
            </a:r>
          </a:p>
          <a:p>
            <a:r>
              <a:rPr lang="zh-CN" altLang="en-US" dirty="0" smtClean="0"/>
              <a:t>    它们都不能独立工作，依赖于</a:t>
            </a:r>
            <a:r>
              <a:rPr lang="en-US" altLang="zh-CN" dirty="0" smtClean="0"/>
              <a:t>Microsoft</a:t>
            </a:r>
            <a:r>
              <a:rPr lang="zh-CN" altLang="en-US" dirty="0" smtClean="0"/>
              <a:t>的</a:t>
            </a:r>
            <a:r>
              <a:rPr lang="en-US" altLang="zh-CN" dirty="0" smtClean="0"/>
              <a:t>visual studio</a:t>
            </a:r>
            <a:r>
              <a:rPr lang="zh-CN" altLang="en-US" dirty="0" smtClean="0"/>
              <a:t>工作，</a:t>
            </a:r>
            <a:r>
              <a:rPr lang="en-US" altLang="zh-CN" dirty="0" smtClean="0"/>
              <a:t>visual studio </a:t>
            </a:r>
            <a:r>
              <a:rPr lang="zh-CN" altLang="en-US" dirty="0" smtClean="0"/>
              <a:t>简写为</a:t>
            </a:r>
            <a:r>
              <a:rPr lang="en-US" altLang="zh-CN" dirty="0" smtClean="0"/>
              <a:t>VS</a:t>
            </a:r>
            <a:r>
              <a:rPr lang="zh-CN" altLang="en-US" dirty="0" smtClean="0"/>
              <a:t>，是一个集成的开发环境（</a:t>
            </a:r>
            <a:r>
              <a:rPr lang="en-US" altLang="zh-CN" dirty="0" smtClean="0"/>
              <a:t>IDE</a:t>
            </a:r>
            <a:r>
              <a:rPr lang="zh-CN" altLang="en-US" dirty="0" smtClean="0"/>
              <a:t>，</a:t>
            </a:r>
            <a:r>
              <a:rPr lang="en-US" altLang="zh-CN" dirty="0" smtClean="0"/>
              <a:t>Integrated Development Environment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00B050"/>
                </a:solidFill>
              </a:rPr>
              <a:t>Linux</a:t>
            </a:r>
            <a:r>
              <a:rPr lang="zh-CN" altLang="en-US" dirty="0" smtClean="0">
                <a:solidFill>
                  <a:srgbClr val="00B050"/>
                </a:solidFill>
              </a:rPr>
              <a:t>环境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r>
              <a:rPr lang="en-US" altLang="zh-CN" dirty="0" smtClean="0"/>
              <a:t>	Intel Fortran Compiler</a:t>
            </a:r>
          </a:p>
          <a:p>
            <a:r>
              <a:rPr lang="en-US" altLang="zh-CN" dirty="0" smtClean="0"/>
              <a:t>	PGI Fortran Compiler</a:t>
            </a:r>
          </a:p>
          <a:p>
            <a:r>
              <a:rPr lang="en-US" altLang="zh-CN" dirty="0" smtClean="0"/>
              <a:t>	</a:t>
            </a:r>
            <a:r>
              <a:rPr lang="en-US" altLang="zh-CN" dirty="0" err="1" smtClean="0"/>
              <a:t>gFortran</a:t>
            </a:r>
            <a:endParaRPr lang="en-US" altLang="zh-CN" dirty="0" smtClean="0"/>
          </a:p>
          <a:p>
            <a:r>
              <a:rPr lang="en-US" altLang="zh-CN" dirty="0" smtClean="0"/>
              <a:t>     </a:t>
            </a:r>
            <a:r>
              <a:rPr lang="zh-CN" altLang="en-US" dirty="0" smtClean="0"/>
              <a:t>它们都工作在命令行，当然也有一些</a:t>
            </a:r>
            <a:r>
              <a:rPr lang="en-US" altLang="zh-CN" dirty="0" smtClean="0"/>
              <a:t>IDE</a:t>
            </a:r>
            <a:r>
              <a:rPr lang="zh-CN" altLang="en-US" dirty="0" smtClean="0"/>
              <a:t>可以使用，但是程序员更习惯于用一个文本编辑器（</a:t>
            </a:r>
            <a:r>
              <a:rPr lang="en-US" altLang="zh-CN" dirty="0" smtClean="0"/>
              <a:t>Vi</a:t>
            </a:r>
            <a:r>
              <a:rPr lang="zh-CN" altLang="en-US" dirty="0" smtClean="0"/>
              <a:t>或者</a:t>
            </a:r>
            <a:r>
              <a:rPr lang="en-US" altLang="zh-CN" dirty="0" err="1" smtClean="0"/>
              <a:t>Emacs</a:t>
            </a:r>
            <a:r>
              <a:rPr lang="zh-CN" altLang="en-US" dirty="0" smtClean="0"/>
              <a:t>之类）来书写源代码，然后通过命令行编译成可执行的代码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947</TotalTime>
  <Words>1179</Words>
  <Application>Microsoft Macintosh PowerPoint</Application>
  <PresentationFormat>全屏显示(4:3)</PresentationFormat>
  <Paragraphs>264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暗香扑面</vt:lpstr>
      <vt:lpstr>Fortran程序设计 绪    论</vt:lpstr>
      <vt:lpstr>课程相关</vt:lpstr>
      <vt:lpstr>课程相关</vt:lpstr>
      <vt:lpstr>考核评价</vt:lpstr>
      <vt:lpstr>程序设计语言</vt:lpstr>
      <vt:lpstr>科学计算语言</vt:lpstr>
      <vt:lpstr>Fortran</vt:lpstr>
      <vt:lpstr>Fortran的历史</vt:lpstr>
      <vt:lpstr>Fortran的编译器</vt:lpstr>
      <vt:lpstr>编译环境</vt:lpstr>
      <vt:lpstr>Fortran编译器简介</vt:lpstr>
      <vt:lpstr>Fortran 简介</vt:lpstr>
      <vt:lpstr>认识FORTRAN程序</vt:lpstr>
      <vt:lpstr>第一个FORTRAN程序</vt:lpstr>
      <vt:lpstr>字符集</vt:lpstr>
      <vt:lpstr>句法</vt:lpstr>
      <vt:lpstr>句法（续）</vt:lpstr>
      <vt:lpstr>程序结构</vt:lpstr>
      <vt:lpstr>程序结构（续）</vt:lpstr>
      <vt:lpstr>书写规范</vt:lpstr>
      <vt:lpstr>程序设计的几个重要概念</vt:lpstr>
      <vt:lpstr>变量与常量</vt:lpstr>
      <vt:lpstr>常量和变量实际上是内存中特定位置的标号，方便程序员记忆和使用 </vt:lpstr>
      <vt:lpstr>赋值语句</vt:lpstr>
      <vt:lpstr>函数</vt:lpstr>
      <vt:lpstr>常用内置函数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85</cp:revision>
  <dcterms:created xsi:type="dcterms:W3CDTF">2013-02-27T00:11:05Z</dcterms:created>
  <dcterms:modified xsi:type="dcterms:W3CDTF">2016-02-24T13:07:28Z</dcterms:modified>
</cp:coreProperties>
</file>